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142532603" r:id="rId3"/>
    <p:sldId id="2142532604" r:id="rId4"/>
    <p:sldId id="1480" r:id="rId5"/>
    <p:sldId id="1477" r:id="rId6"/>
    <p:sldId id="2142532606" r:id="rId7"/>
    <p:sldId id="2142532605" r:id="rId8"/>
    <p:sldId id="2142532600" r:id="rId9"/>
    <p:sldId id="2142532607" r:id="rId10"/>
    <p:sldId id="266" r:id="rId11"/>
    <p:sldId id="2142532608" r:id="rId12"/>
    <p:sldId id="1479" r:id="rId13"/>
    <p:sldId id="274" r:id="rId14"/>
    <p:sldId id="2142532601" r:id="rId15"/>
    <p:sldId id="2142532602" r:id="rId16"/>
    <p:sldId id="1173" r:id="rId17"/>
    <p:sldId id="1171" r:id="rId18"/>
    <p:sldId id="2142532610" r:id="rId19"/>
    <p:sldId id="275" r:id="rId20"/>
    <p:sldId id="2142532599" r:id="rId21"/>
    <p:sldId id="2142532611" r:id="rId22"/>
    <p:sldId id="2142532612" r:id="rId23"/>
    <p:sldId id="1172" r:id="rId24"/>
    <p:sldId id="273" r:id="rId25"/>
    <p:sldId id="272" r:id="rId26"/>
    <p:sldId id="1174" r:id="rId27"/>
    <p:sldId id="1175" r:id="rId28"/>
    <p:sldId id="1191" r:id="rId29"/>
    <p:sldId id="1176" r:id="rId30"/>
    <p:sldId id="2142532595" r:id="rId31"/>
    <p:sldId id="1473" r:id="rId32"/>
    <p:sldId id="1177" r:id="rId33"/>
    <p:sldId id="1478" r:id="rId34"/>
    <p:sldId id="1192" r:id="rId35"/>
    <p:sldId id="1194" r:id="rId36"/>
    <p:sldId id="1190" r:id="rId37"/>
    <p:sldId id="2142532613" r:id="rId38"/>
    <p:sldId id="2142532609" r:id="rId39"/>
    <p:sldId id="1476" r:id="rId40"/>
    <p:sldId id="2142532614" r:id="rId41"/>
    <p:sldId id="2142532615" r:id="rId42"/>
    <p:sldId id="2142532616" r:id="rId43"/>
    <p:sldId id="2142532617" r:id="rId44"/>
    <p:sldId id="264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456661D-0F04-4896-A7F8-A90CAC20831C}">
          <p14:sldIdLst>
            <p14:sldId id="256"/>
            <p14:sldId id="2142532603"/>
            <p14:sldId id="2142532604"/>
            <p14:sldId id="1480"/>
            <p14:sldId id="1477"/>
            <p14:sldId id="2142532606"/>
            <p14:sldId id="2142532605"/>
            <p14:sldId id="2142532600"/>
            <p14:sldId id="2142532607"/>
            <p14:sldId id="266"/>
            <p14:sldId id="2142532608"/>
            <p14:sldId id="1479"/>
            <p14:sldId id="274"/>
            <p14:sldId id="2142532601"/>
            <p14:sldId id="2142532602"/>
            <p14:sldId id="1173"/>
            <p14:sldId id="1171"/>
            <p14:sldId id="2142532610"/>
            <p14:sldId id="275"/>
            <p14:sldId id="2142532599"/>
            <p14:sldId id="2142532611"/>
            <p14:sldId id="2142532612"/>
            <p14:sldId id="1172"/>
            <p14:sldId id="273"/>
            <p14:sldId id="272"/>
            <p14:sldId id="1174"/>
            <p14:sldId id="1175"/>
            <p14:sldId id="1191"/>
            <p14:sldId id="1176"/>
            <p14:sldId id="2142532595"/>
            <p14:sldId id="1473"/>
            <p14:sldId id="1177"/>
            <p14:sldId id="1478"/>
            <p14:sldId id="1192"/>
            <p14:sldId id="1194"/>
            <p14:sldId id="1190"/>
            <p14:sldId id="2142532613"/>
            <p14:sldId id="2142532609"/>
            <p14:sldId id="1476"/>
            <p14:sldId id="2142532614"/>
            <p14:sldId id="2142532615"/>
            <p14:sldId id="2142532616"/>
            <p14:sldId id="2142532617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461"/>
    <a:srgbClr val="EACD9D"/>
    <a:srgbClr val="666699"/>
    <a:srgbClr val="B7412D"/>
    <a:srgbClr val="F48159"/>
    <a:srgbClr val="7EAD64"/>
    <a:srgbClr val="00AAD6"/>
    <a:srgbClr val="6B6B47"/>
    <a:srgbClr val="FBE256"/>
    <a:srgbClr val="5C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9" autoAdjust="0"/>
    <p:restoredTop sz="80992" autoAdjust="0"/>
  </p:normalViewPr>
  <p:slideViewPr>
    <p:cSldViewPr snapToGrid="0" showGuides="1">
      <p:cViewPr varScale="1">
        <p:scale>
          <a:sx n="67" d="100"/>
          <a:sy n="67" d="100"/>
        </p:scale>
        <p:origin x="1421" y="67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3082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257D0-0CA6-4455-800E-BA1142730790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C0FBF-3BCA-439E-8902-934D9B88D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9535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23DDB-C117-4B26-9456-E2803C2DDDE8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874DE-B642-4AA6-8248-5F7EC6CFDE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9458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app.com/us/solutions/euc/desktop-virtualization.aspx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otworldtoday.com/2020/01/28/line-between-consumer-wellness-and-traditional-medicine-blurs-further/" TargetMode="Externa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427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Слайды РОМАНА РОЙФМАНА 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582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853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827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Максимальная производительность на специальных задачах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High Performance Computing — </a:t>
            </a:r>
            <a:r>
              <a:rPr lang="ru-RU" sz="1200" dirty="0"/>
              <a:t>высокопроизводительные вычисления.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230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276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346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Доступны сетевые карты  на </a:t>
            </a:r>
            <a:r>
              <a:rPr lang="en-US" sz="1200" dirty="0"/>
              <a:t>32Gb FC</a:t>
            </a:r>
            <a:r>
              <a:rPr lang="ru-RU" sz="1200" dirty="0"/>
              <a:t> и </a:t>
            </a:r>
            <a:r>
              <a:rPr lang="en-US" sz="1200" dirty="0"/>
              <a:t>25Gb iSCSI</a:t>
            </a:r>
            <a:endParaRPr lang="ru-RU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476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Название конкретной СХД складывает из модели контролера и в какой конструктив он устанавливается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98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650 </a:t>
            </a:r>
            <a:r>
              <a:rPr lang="ru-RU" dirty="0"/>
              <a:t>ТБ полезных данных в 4</a:t>
            </a:r>
            <a:r>
              <a:rPr lang="en-US" dirty="0"/>
              <a:t>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 ближайшем будущем – станет 700тб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Шасси состоит из 5 </a:t>
            </a:r>
            <a:r>
              <a:rPr lang="ru-RU" dirty="0" err="1"/>
              <a:t>палетов</a:t>
            </a:r>
            <a:r>
              <a:rPr lang="ru-RU" dirty="0"/>
              <a:t> по 12 дисков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373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Второй вариант наполнения СХД Е-серии – это конечно же твердотельные </a:t>
            </a:r>
            <a:r>
              <a:rPr lang="en-US" dirty="0"/>
              <a:t>SSD </a:t>
            </a:r>
            <a:r>
              <a:rPr lang="ru-RU" dirty="0"/>
              <a:t>накопители. И тогда </a:t>
            </a:r>
            <a:r>
              <a:rPr lang="en-US" dirty="0"/>
              <a:t>E </a:t>
            </a:r>
            <a:r>
              <a:rPr lang="ru-RU" dirty="0"/>
              <a:t>превращается в </a:t>
            </a:r>
            <a:r>
              <a:rPr lang="en-US" dirty="0"/>
              <a:t>EF-</a:t>
            </a:r>
            <a:r>
              <a:rPr lang="ru-RU" dirty="0"/>
              <a:t>серию.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Основной сценарий её использования  – это конечно же повышение производительности баз данных.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Большая сеть клиник, много транзакций, в том числе </a:t>
            </a:r>
            <a:r>
              <a:rPr lang="en-US" dirty="0"/>
              <a:t>online</a:t>
            </a:r>
            <a:r>
              <a:rPr lang="ru-RU" dirty="0"/>
              <a:t>, большая инфраструктура на продуктах 1С для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здравоохранения и медицины</a:t>
            </a:r>
            <a:r>
              <a:rPr lang="ru-RU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Работники жалуются, что всё медленно.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Благодаря своей простоте, в </a:t>
            </a:r>
            <a:r>
              <a:rPr lang="en-US" dirty="0"/>
              <a:t>EF-</a:t>
            </a:r>
            <a:r>
              <a:rPr lang="ru-RU" dirty="0"/>
              <a:t>серии путь данных от сервера к накопителям максимально короткий.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EF600 </a:t>
            </a:r>
            <a:r>
              <a:rPr lang="ru-RU" dirty="0"/>
              <a:t>и </a:t>
            </a:r>
            <a:r>
              <a:rPr lang="en-US" dirty="0"/>
              <a:t>EF300 - c</a:t>
            </a:r>
            <a:r>
              <a:rPr lang="ru-RU" dirty="0" err="1"/>
              <a:t>истема</a:t>
            </a:r>
            <a:r>
              <a:rPr lang="ru-RU" dirty="0"/>
              <a:t> для тех, кто хочет использовать самые последние </a:t>
            </a:r>
            <a:r>
              <a:rPr lang="ru-RU" dirty="0" err="1"/>
              <a:t>флеш</a:t>
            </a:r>
            <a:r>
              <a:rPr lang="ru-RU" dirty="0"/>
              <a:t> технологии и включить режим супер турбо для своей инфраструктуры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Главное преимущество </a:t>
            </a:r>
            <a:r>
              <a:rPr lang="en-US" dirty="0"/>
              <a:t>–</a:t>
            </a:r>
            <a:r>
              <a:rPr lang="ru-RU" dirty="0"/>
              <a:t> это </a:t>
            </a:r>
            <a:r>
              <a:rPr lang="en-US" sz="1200" dirty="0"/>
              <a:t>End-to-end NVMe</a:t>
            </a:r>
            <a:r>
              <a:rPr lang="ru-RU" sz="1200" dirty="0"/>
              <a:t> СХД, то есть поддержка протокола </a:t>
            </a:r>
            <a:r>
              <a:rPr lang="en-US" sz="1200" dirty="0"/>
              <a:t>NVMe </a:t>
            </a:r>
            <a:r>
              <a:rPr lang="ru-RU" sz="1200" dirty="0"/>
              <a:t>всеми компонентами при передача данных по </a:t>
            </a:r>
            <a:r>
              <a:rPr lang="en-US" sz="1200" dirty="0"/>
              <a:t>SAN </a:t>
            </a:r>
            <a:r>
              <a:rPr lang="ru-RU" sz="1200" dirty="0"/>
              <a:t>сети. Время отклика составляет менее 100 </a:t>
            </a:r>
            <a:r>
              <a:rPr lang="en-US" sz="1200" dirty="0" err="1"/>
              <a:t>ms.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Сильным ограничением на данный момент является расширение  </a:t>
            </a:r>
            <a:r>
              <a:rPr lang="en-US" dirty="0"/>
              <a:t>EF600 </a:t>
            </a:r>
            <a:r>
              <a:rPr lang="ru-RU" dirty="0"/>
              <a:t>и </a:t>
            </a:r>
            <a:r>
              <a:rPr lang="en-US" dirty="0"/>
              <a:t>EF300 </a:t>
            </a:r>
            <a:r>
              <a:rPr lang="ru-RU" sz="1200" dirty="0"/>
              <a:t>– поддерживается только локальные 24 накопителя.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4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.. Возможности удаленной работы некоторых специалистов, возможность собрать консилиум врачей расположенных в разных городах.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Всё это приводит к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Лояльности и доверия у пациентов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8971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Если же вас устроит и </a:t>
            </a:r>
            <a:r>
              <a:rPr lang="en-US" dirty="0"/>
              <a:t>latency 0.5 - 1 </a:t>
            </a:r>
            <a:r>
              <a:rPr lang="en-US" dirty="0" err="1"/>
              <a:t>ms</a:t>
            </a:r>
            <a:r>
              <a:rPr lang="en-US" dirty="0"/>
              <a:t> (</a:t>
            </a:r>
            <a:r>
              <a:rPr lang="ru-RU" dirty="0"/>
              <a:t>всё ещё очень хорошие цифры, даже отличные цифры для </a:t>
            </a:r>
            <a:r>
              <a:rPr lang="ru-RU" dirty="0" err="1"/>
              <a:t>флеш</a:t>
            </a:r>
            <a:r>
              <a:rPr lang="ru-RU" dirty="0"/>
              <a:t> систем)</a:t>
            </a:r>
            <a:r>
              <a:rPr lang="en-US" dirty="0"/>
              <a:t>, </a:t>
            </a:r>
            <a:r>
              <a:rPr lang="ru-RU" dirty="0"/>
              <a:t>то ваш выбор</a:t>
            </a:r>
            <a:r>
              <a:rPr lang="en-US" dirty="0"/>
              <a:t> EF570 </a:t>
            </a:r>
            <a:r>
              <a:rPr lang="ru-RU" dirty="0"/>
              <a:t>и </a:t>
            </a:r>
            <a:r>
              <a:rPr lang="en-US" dirty="0"/>
              <a:t>EF280</a:t>
            </a:r>
            <a:r>
              <a:rPr lang="ru-RU" dirty="0"/>
              <a:t> со стандартными </a:t>
            </a:r>
            <a:r>
              <a:rPr lang="en-US" dirty="0"/>
              <a:t>SSD </a:t>
            </a:r>
            <a:r>
              <a:rPr lang="ru-RU" dirty="0"/>
              <a:t>накопителями с </a:t>
            </a:r>
            <a:r>
              <a:rPr lang="en-US" dirty="0"/>
              <a:t>SAS </a:t>
            </a:r>
            <a:r>
              <a:rPr lang="ru-RU" dirty="0"/>
              <a:t>интерфейсом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647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445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289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>
                <a:solidFill>
                  <a:schemeClr val="bg1"/>
                </a:solidFill>
                <a:latin typeface="+mn-lt"/>
              </a:rPr>
              <a:t>Таким образом давайте сейчас погрузимся в мир флагманской линейки </a:t>
            </a:r>
            <a:r>
              <a:rPr lang="ru-RU" b="0" dirty="0" err="1">
                <a:solidFill>
                  <a:schemeClr val="bg1"/>
                </a:solidFill>
                <a:latin typeface="+mn-lt"/>
              </a:rPr>
              <a:t>нетапп</a:t>
            </a:r>
            <a:r>
              <a:rPr lang="ru-RU" b="0" dirty="0">
                <a:solidFill>
                  <a:schemeClr val="bg1"/>
                </a:solidFill>
                <a:latin typeface="+mn-lt"/>
              </a:rPr>
              <a:t> на базе ОС </a:t>
            </a:r>
            <a:r>
              <a:rPr lang="en-US" b="0" dirty="0">
                <a:solidFill>
                  <a:schemeClr val="bg1"/>
                </a:solidFill>
                <a:latin typeface="+mn-lt"/>
              </a:rPr>
              <a:t>ONTAP (</a:t>
            </a:r>
            <a:r>
              <a:rPr lang="ru-RU" b="0" dirty="0">
                <a:solidFill>
                  <a:schemeClr val="bg1"/>
                </a:solidFill>
                <a:latin typeface="+mn-lt"/>
              </a:rPr>
              <a:t>ранее </a:t>
            </a:r>
            <a:r>
              <a:rPr lang="en-US" b="0" dirty="0">
                <a:solidFill>
                  <a:schemeClr val="bg1"/>
                </a:solidFill>
                <a:latin typeface="+mn-lt"/>
              </a:rPr>
              <a:t>Data ONTAP)</a:t>
            </a:r>
          </a:p>
          <a:p>
            <a:r>
              <a:rPr lang="ru-RU" dirty="0"/>
              <a:t>С 1992 года</a:t>
            </a:r>
          </a:p>
          <a:p>
            <a:r>
              <a:rPr lang="ru-RU" dirty="0"/>
              <a:t>Технологии у других производителей работают также, либо хуже.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1611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>
                <a:solidFill>
                  <a:schemeClr val="bg1"/>
                </a:solidFill>
                <a:latin typeface="+mn-lt"/>
              </a:rPr>
              <a:t>Портфолио гибридных систем: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dirty="0">
              <a:solidFill>
                <a:schemeClr val="bg1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</a:rPr>
              <a:t>От 24 ядер и 64ГБ до 72 ядер и 1024ГБ на </a:t>
            </a:r>
            <a:r>
              <a:rPr lang="en-US" sz="1200" dirty="0">
                <a:solidFill>
                  <a:schemeClr val="bg1"/>
                </a:solidFill>
              </a:rPr>
              <a:t>HA-</a:t>
            </a:r>
            <a:r>
              <a:rPr lang="ru-RU" sz="1200" dirty="0">
                <a:solidFill>
                  <a:schemeClr val="bg1"/>
                </a:solidFill>
              </a:rPr>
              <a:t>пару </a:t>
            </a:r>
            <a:endParaRPr lang="ru-RU" b="0" dirty="0">
              <a:solidFill>
                <a:schemeClr val="bg1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dirty="0">
              <a:solidFill>
                <a:schemeClr val="bg1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chemeClr val="bg1"/>
                </a:solidFill>
                <a:latin typeface="+mn-lt"/>
              </a:rPr>
              <a:t>FAS2750 </a:t>
            </a:r>
            <a:r>
              <a:rPr lang="ru-RU" b="0" dirty="0">
                <a:solidFill>
                  <a:schemeClr val="bg1"/>
                </a:solidFill>
                <a:latin typeface="+mn-lt"/>
              </a:rPr>
              <a:t>и </a:t>
            </a:r>
            <a:r>
              <a:rPr lang="en-US" b="0" dirty="0">
                <a:solidFill>
                  <a:schemeClr val="bg1"/>
                </a:solidFill>
                <a:latin typeface="+mn-lt"/>
              </a:rPr>
              <a:t>FAS2720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>
                <a:solidFill>
                  <a:schemeClr val="bg1"/>
                </a:solidFill>
                <a:latin typeface="+mn-lt"/>
              </a:rPr>
              <a:t>Универсальная система начального уровня с интегрированными накопителями.</a:t>
            </a:r>
            <a:r>
              <a:rPr lang="en-US" dirty="0"/>
              <a:t> </a:t>
            </a:r>
            <a:r>
              <a:rPr lang="ru-RU" b="0" dirty="0">
                <a:solidFill>
                  <a:schemeClr val="bg1"/>
                </a:solidFill>
                <a:latin typeface="+mn-lt"/>
              </a:rPr>
              <a:t>Лучший выбор для малого и среднего бизнеса.</a:t>
            </a:r>
          </a:p>
          <a:p>
            <a:endParaRPr lang="en-US" dirty="0"/>
          </a:p>
          <a:p>
            <a:r>
              <a:rPr lang="en-US" dirty="0"/>
              <a:t>FS8200 </a:t>
            </a:r>
            <a:r>
              <a:rPr lang="ru-RU" dirty="0"/>
              <a:t>и новая </a:t>
            </a:r>
            <a:r>
              <a:rPr lang="en-US" dirty="0"/>
              <a:t>FAS8300</a:t>
            </a:r>
          </a:p>
          <a:p>
            <a:r>
              <a:rPr lang="ru-RU" sz="1200" dirty="0">
                <a:solidFill>
                  <a:schemeClr val="bg1"/>
                </a:solidFill>
              </a:rPr>
              <a:t>системы среднего уровня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баланс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возможностей масштабирования и производительности по привлекательной цене</a:t>
            </a:r>
            <a:endParaRPr lang="en-US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FAS9000 </a:t>
            </a:r>
            <a:r>
              <a:rPr lang="ru-RU" sz="1200" dirty="0">
                <a:solidFill>
                  <a:schemeClr val="bg1"/>
                </a:solidFill>
              </a:rPr>
              <a:t>и новая </a:t>
            </a:r>
            <a:r>
              <a:rPr lang="en-US" sz="1200" dirty="0">
                <a:solidFill>
                  <a:schemeClr val="bg1"/>
                </a:solidFill>
              </a:rPr>
              <a:t>FAS8700</a:t>
            </a:r>
          </a:p>
          <a:p>
            <a:r>
              <a:rPr lang="ru-RU" sz="1200" kern="1200" dirty="0">
                <a:solidFill>
                  <a:schemeClr val="bg1"/>
                </a:solidFill>
              </a:rPr>
              <a:t>Системы </a:t>
            </a:r>
            <a:r>
              <a:rPr lang="en-US" sz="1200" kern="1200" dirty="0">
                <a:solidFill>
                  <a:schemeClr val="bg1"/>
                </a:solidFill>
              </a:rPr>
              <a:t>high end</a:t>
            </a:r>
            <a:endParaRPr lang="ru-RU" sz="1200" kern="1200" dirty="0">
              <a:solidFill>
                <a:schemeClr val="bg1"/>
              </a:solidFill>
            </a:endParaRPr>
          </a:p>
          <a:p>
            <a:r>
              <a:rPr lang="ru-RU" sz="1200" kern="1200" dirty="0">
                <a:solidFill>
                  <a:schemeClr val="bg1"/>
                </a:solidFill>
              </a:rPr>
              <a:t>Повышенная производительность и огромные возможности по расширению (как ввода/вывода, так и дисковых полок)</a:t>
            </a:r>
          </a:p>
          <a:p>
            <a:r>
              <a:rPr lang="ru-RU" sz="1200" dirty="0">
                <a:solidFill>
                  <a:schemeClr val="bg1"/>
                </a:solidFill>
              </a:rPr>
              <a:t>Идеальный выбор для большой консолидированной среды.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8149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Здесь мы можем посмотреть портфолио </a:t>
            </a:r>
            <a:r>
              <a:rPr lang="en-US" dirty="0" err="1"/>
              <a:t>Netapp</a:t>
            </a:r>
            <a:r>
              <a:rPr lang="en-US" dirty="0"/>
              <a:t> AFF</a:t>
            </a:r>
          </a:p>
          <a:p>
            <a:endParaRPr lang="en-US" dirty="0"/>
          </a:p>
          <a:p>
            <a:r>
              <a:rPr lang="en-US" dirty="0"/>
              <a:t>Performance = Throughput and latency</a:t>
            </a:r>
          </a:p>
          <a:p>
            <a:r>
              <a:rPr lang="en-US" dirty="0"/>
              <a:t>Scalability = </a:t>
            </a:r>
            <a:r>
              <a:rPr lang="ru-RU" dirty="0"/>
              <a:t>тип и кол-во портов для подключения систем </a:t>
            </a:r>
            <a:r>
              <a:rPr lang="en-US" dirty="0"/>
              <a:t>+ </a:t>
            </a:r>
            <a:r>
              <a:rPr lang="ru-RU" dirty="0"/>
              <a:t>поддерживаемое кол-во накопителей</a:t>
            </a:r>
            <a:endParaRPr lang="en-US" dirty="0"/>
          </a:p>
          <a:p>
            <a:endParaRPr lang="en-US" dirty="0"/>
          </a:p>
          <a:p>
            <a:r>
              <a:rPr lang="ru-RU" dirty="0"/>
              <a:t>Мы имеем на </a:t>
            </a:r>
            <a:r>
              <a:rPr lang="en-US" dirty="0"/>
              <a:t>front end</a:t>
            </a:r>
            <a:r>
              <a:rPr lang="ru-RU" dirty="0"/>
              <a:t>-е для общения с хостами</a:t>
            </a:r>
            <a:r>
              <a:rPr lang="en-US" dirty="0"/>
              <a:t> </a:t>
            </a:r>
            <a:r>
              <a:rPr lang="ru-RU" dirty="0"/>
              <a:t>поддержку </a:t>
            </a:r>
            <a:r>
              <a:rPr lang="en-US" dirty="0"/>
              <a:t>NVMe/FC </a:t>
            </a:r>
            <a:r>
              <a:rPr lang="ru-RU" dirty="0"/>
              <a:t>на всем модельном ряду от </a:t>
            </a:r>
            <a:r>
              <a:rPr lang="en-US" dirty="0"/>
              <a:t>midrange A300 </a:t>
            </a:r>
            <a:r>
              <a:rPr lang="ru-RU" dirty="0"/>
              <a:t>до </a:t>
            </a:r>
            <a:r>
              <a:rPr lang="en-US" dirty="0"/>
              <a:t>high-end A800</a:t>
            </a:r>
            <a:r>
              <a:rPr lang="ru-RU" dirty="0"/>
              <a:t>.</a:t>
            </a:r>
          </a:p>
          <a:p>
            <a:r>
              <a:rPr lang="ru-RU" dirty="0"/>
              <a:t>Например, для </a:t>
            </a:r>
            <a:r>
              <a:rPr lang="en-US" dirty="0"/>
              <a:t>A300 </a:t>
            </a:r>
            <a:r>
              <a:rPr lang="ru-RU" dirty="0"/>
              <a:t>мы можем использовать </a:t>
            </a:r>
            <a:r>
              <a:rPr lang="en-US" dirty="0"/>
              <a:t>NVMe</a:t>
            </a:r>
            <a:r>
              <a:rPr lang="ru-RU" dirty="0"/>
              <a:t> </a:t>
            </a:r>
            <a:r>
              <a:rPr lang="en-US" dirty="0"/>
              <a:t>over FC</a:t>
            </a:r>
            <a:r>
              <a:rPr lang="ru-RU" dirty="0"/>
              <a:t>, хотя на </a:t>
            </a:r>
            <a:r>
              <a:rPr lang="en-US" dirty="0"/>
              <a:t>back end-e </a:t>
            </a:r>
            <a:r>
              <a:rPr lang="ru-RU" dirty="0"/>
              <a:t>у неё стандартные </a:t>
            </a:r>
            <a:r>
              <a:rPr lang="en-US" dirty="0"/>
              <a:t>SAS SSD.</a:t>
            </a:r>
          </a:p>
          <a:p>
            <a:endParaRPr lang="en-US" dirty="0"/>
          </a:p>
          <a:p>
            <a:r>
              <a:rPr lang="ru-RU" dirty="0"/>
              <a:t>В конце 2019 года были представлены полноценные </a:t>
            </a:r>
            <a:r>
              <a:rPr lang="en-US" dirty="0"/>
              <a:t>end-to-end </a:t>
            </a:r>
            <a:r>
              <a:rPr lang="ru-RU" dirty="0"/>
              <a:t>системы</a:t>
            </a:r>
            <a:r>
              <a:rPr lang="en-US" dirty="0"/>
              <a:t> </a:t>
            </a:r>
            <a:r>
              <a:rPr lang="ru-RU" dirty="0"/>
              <a:t>(т.е. с </a:t>
            </a:r>
            <a:r>
              <a:rPr lang="en-US" dirty="0"/>
              <a:t>NVMe SSD</a:t>
            </a:r>
            <a:r>
              <a:rPr lang="ru-RU" dirty="0"/>
              <a:t> накопителями). На слайде они выделены красным кружком - </a:t>
            </a:r>
            <a:r>
              <a:rPr lang="en-US" dirty="0"/>
              <a:t>A400 </a:t>
            </a:r>
            <a:r>
              <a:rPr lang="ru-RU" dirty="0"/>
              <a:t>и </a:t>
            </a:r>
            <a:r>
              <a:rPr lang="en-US" dirty="0"/>
              <a:t>A800.</a:t>
            </a:r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0298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dirty="0"/>
              <a:t>Все системы являются </a:t>
            </a:r>
            <a:r>
              <a:rPr lang="en-US" dirty="0"/>
              <a:t>unified</a:t>
            </a:r>
            <a:r>
              <a:rPr lang="ru-RU" dirty="0"/>
              <a:t> – поддерживают работу как по файловым, так и блочным протоколам</a:t>
            </a:r>
            <a:br>
              <a:rPr lang="ru-RU" dirty="0"/>
            </a:br>
            <a:r>
              <a:rPr lang="ru-RU" dirty="0"/>
              <a:t>за почти 30 лет </a:t>
            </a:r>
            <a:r>
              <a:rPr lang="en-US" dirty="0" err="1"/>
              <a:t>Netapp-у</a:t>
            </a:r>
            <a:r>
              <a:rPr lang="ru-RU" dirty="0"/>
              <a:t> удалось создать унифицированную архитектура (на базе </a:t>
            </a:r>
            <a:r>
              <a:rPr lang="en-US" dirty="0"/>
              <a:t>FreeBSD</a:t>
            </a:r>
            <a:r>
              <a:rPr lang="ru-RU" dirty="0"/>
              <a:t>), которая предоставляет доступ по </a:t>
            </a:r>
            <a:r>
              <a:rPr lang="en-US" dirty="0"/>
              <a:t>FC, iSCSI, NVMe over Fabric, CIFS, NFS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dirty="0"/>
              <a:t>без</a:t>
            </a:r>
            <a:r>
              <a:rPr lang="en-US" dirty="0"/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разделение кэш-памяти и дополнительных накладных расходов.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dirty="0">
              <a:effectLst/>
            </a:endParaRP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dirty="0"/>
              <a:t>Таким образом здесь хочется сказать, что это не просто запуск нескольких </a:t>
            </a:r>
            <a:r>
              <a:rPr lang="en-US" dirty="0"/>
              <a:t>VM/</a:t>
            </a:r>
            <a:r>
              <a:rPr lang="ru-RU" dirty="0"/>
              <a:t>контейнеров с разными ОС для файлового и блочного доступа, а монолитная операционная система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dirty="0"/>
              <a:t>Также в этом году с выходом </a:t>
            </a:r>
            <a:r>
              <a:rPr lang="en-US" dirty="0" err="1"/>
              <a:t>ontap</a:t>
            </a:r>
            <a:r>
              <a:rPr lang="en-US" dirty="0"/>
              <a:t> 9.7 </a:t>
            </a:r>
            <a:r>
              <a:rPr lang="ru-RU" dirty="0"/>
              <a:t>появилась поддержка протокола </a:t>
            </a:r>
            <a:r>
              <a:rPr lang="en-US" dirty="0"/>
              <a:t>S3 </a:t>
            </a:r>
            <a:r>
              <a:rPr lang="ru-RU" dirty="0"/>
              <a:t>(в виде </a:t>
            </a:r>
            <a:r>
              <a:rPr lang="en-US" dirty="0"/>
              <a:t>Public Preview)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dirty="0"/>
              <a:t>Есть конечно ограничения, это не </a:t>
            </a:r>
            <a:r>
              <a:rPr lang="en-US" dirty="0"/>
              <a:t>Storage Grid </a:t>
            </a:r>
            <a:r>
              <a:rPr lang="ru-RU" dirty="0"/>
              <a:t>с полноценным управлением жизненным циклом объектов, построением </a:t>
            </a:r>
            <a:r>
              <a:rPr lang="ru-RU" dirty="0" err="1"/>
              <a:t>гео</a:t>
            </a:r>
            <a:r>
              <a:rPr lang="ru-RU" dirty="0"/>
              <a:t> разнесенных пулов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dirty="0"/>
              <a:t>Но части заказчиков – это тот самый необходимый минимум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dirty="0"/>
              <a:t>Подытожим: системы на базе </a:t>
            </a:r>
            <a:r>
              <a:rPr lang="en-US" dirty="0"/>
              <a:t>OS ONTAP </a:t>
            </a:r>
            <a:r>
              <a:rPr lang="ru-RU" dirty="0"/>
              <a:t>позволяют вам работать как с традиционными корпоративными приложениями, так и с поддерживают новых </a:t>
            </a:r>
            <a:r>
              <a:rPr lang="en-US" dirty="0"/>
              <a:t>web-</a:t>
            </a:r>
            <a:r>
              <a:rPr lang="ru-RU" dirty="0"/>
              <a:t>приложений</a:t>
            </a:r>
            <a:r>
              <a:rPr lang="en-US" dirty="0"/>
              <a:t>.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dirty="0"/>
              <a:t>При изменении характера или объема рабочих нагрузок нет необходимости в закупке дополнительных систем других </a:t>
            </a:r>
            <a:r>
              <a:rPr lang="ru-RU" dirty="0" err="1"/>
              <a:t>вендоров</a:t>
            </a:r>
            <a:r>
              <a:rPr lang="ru-RU" dirty="0"/>
              <a:t>, которые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со своей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догикой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работа, со своим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GUI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или синтаксисов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CLI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0377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sz="1200" dirty="0">
                <a:solidFill>
                  <a:schemeClr val="bg1"/>
                </a:solidFill>
              </a:rPr>
              <a:t>Если продолжать говорить про адаптации к изменениям потребностей бизнеса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sz="1200" dirty="0">
                <a:solidFill>
                  <a:schemeClr val="bg1"/>
                </a:solidFill>
                <a:latin typeface="+mn-lt"/>
              </a:rPr>
              <a:t>То можно сказать, что системы </a:t>
            </a:r>
            <a:r>
              <a:rPr lang="en-US" sz="1200" dirty="0" err="1">
                <a:solidFill>
                  <a:schemeClr val="bg1"/>
                </a:solidFill>
                <a:latin typeface="+mn-lt"/>
              </a:rPr>
              <a:t>fas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 / </a:t>
            </a:r>
            <a:r>
              <a:rPr lang="en-US" sz="1200" dirty="0" err="1">
                <a:solidFill>
                  <a:schemeClr val="bg1"/>
                </a:solidFill>
                <a:latin typeface="+mn-lt"/>
              </a:rPr>
              <a:t>aff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+mn-lt"/>
              </a:rPr>
              <a:t>поддерживают как вертикальное (добавление полок), так и горизонтальное расширение (добавление контроллеров и объединение систем в кластер)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sz="1200" dirty="0"/>
              <a:t>Вы можете организовать кластер из </a:t>
            </a:r>
            <a:r>
              <a:rPr lang="en-US" sz="1200" dirty="0"/>
              <a:t>All-Flash</a:t>
            </a:r>
            <a:r>
              <a:rPr lang="ru-RU" sz="1200" dirty="0"/>
              <a:t> и гибридных систем  и управлять им как единая сущностью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sz="1200" dirty="0"/>
              <a:t>Мигрировать нагрузку с одного типа носителей на другой прозрачно по кластерному </a:t>
            </a:r>
            <a:r>
              <a:rPr lang="ru-RU" sz="1200" dirty="0" err="1"/>
              <a:t>интерконекту</a:t>
            </a:r>
            <a:r>
              <a:rPr lang="ru-RU" sz="1200" dirty="0"/>
              <a:t>, не загружая </a:t>
            </a:r>
            <a:r>
              <a:rPr lang="en-US" sz="1200" dirty="0"/>
              <a:t>san </a:t>
            </a:r>
            <a:r>
              <a:rPr lang="ru-RU" sz="1200" dirty="0"/>
              <a:t>сеть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endParaRPr lang="ru-RU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sz="1200" dirty="0"/>
              <a:t>Не будет лишним также напомнить, что обновление </a:t>
            </a:r>
            <a:r>
              <a:rPr lang="en-US" sz="1200" dirty="0"/>
              <a:t>HW/SW </a:t>
            </a:r>
            <a:r>
              <a:rPr lang="ru-RU" sz="1200" dirty="0"/>
              <a:t>происходит без влияния на пользователе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2546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sz="2000" dirty="0"/>
              <a:t>Но в целом информативный и понятный интерфейс.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0165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dirty="0"/>
              <a:t>На старте в 1992 году был только </a:t>
            </a:r>
            <a:r>
              <a:rPr lang="en-US" dirty="0"/>
              <a:t>RAID-4 </a:t>
            </a:r>
            <a:r>
              <a:rPr lang="ru-RU" dirty="0"/>
              <a:t>и использовался он как единственный вариант достаточно долго, патент на </a:t>
            </a:r>
            <a:r>
              <a:rPr lang="en-US" dirty="0"/>
              <a:t>RAID-DP </a:t>
            </a:r>
            <a:r>
              <a:rPr lang="ru-RU" dirty="0"/>
              <a:t>появился только в конце 2001 года.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dirty="0"/>
              <a:t>Надо понимать, что </a:t>
            </a:r>
            <a:r>
              <a:rPr lang="en-US" dirty="0" err="1"/>
              <a:t>Netapp</a:t>
            </a:r>
            <a:r>
              <a:rPr lang="ru-RU" dirty="0"/>
              <a:t> работает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принципу «всегда пишу в свободное место» без дополнительного перезаписи блоков данных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Запись идет «полным 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страйпом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в нацеленные в разные участки дисков, в одну удобную для записи область.</a:t>
            </a:r>
            <a:endParaRPr lang="ru-RU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en-US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dirty="0"/>
              <a:t>Таким образом если выбран </a:t>
            </a:r>
            <a:r>
              <a:rPr lang="en-US" dirty="0"/>
              <a:t>RAID-4</a:t>
            </a:r>
            <a:r>
              <a:rPr lang="ru-RU" dirty="0"/>
              <a:t>, то считается горизонтальная четность и она записывается на выделенный диск.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en-US" dirty="0"/>
              <a:t>RAID-DP – </a:t>
            </a:r>
            <a:r>
              <a:rPr lang="ru-RU" dirty="0"/>
              <a:t>дополнительно считается диагональная четность по всем </a:t>
            </a:r>
            <a:r>
              <a:rPr lang="en-US" dirty="0"/>
              <a:t>data </a:t>
            </a:r>
            <a:r>
              <a:rPr lang="ru-RU" dirty="0"/>
              <a:t>дискам и по диску </a:t>
            </a:r>
            <a:r>
              <a:rPr lang="en-US" dirty="0"/>
              <a:t>row </a:t>
            </a:r>
            <a:r>
              <a:rPr lang="ru-RU" dirty="0"/>
              <a:t>четности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RAID-TEC</a:t>
            </a:r>
            <a:r>
              <a:rPr lang="ru-RU" dirty="0"/>
              <a:t> – прибавляем к</a:t>
            </a:r>
            <a:r>
              <a:rPr lang="en-US" dirty="0"/>
              <a:t> RAID-DP </a:t>
            </a:r>
            <a:r>
              <a:rPr lang="ru-RU" dirty="0"/>
              <a:t>анти-диагональную четность (в противоположном направлении)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en-US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dirty="0"/>
              <a:t>Производительность </a:t>
            </a:r>
            <a:r>
              <a:rPr lang="en-US" dirty="0"/>
              <a:t>RAID-TEC </a:t>
            </a:r>
            <a:r>
              <a:rPr lang="ru-RU" dirty="0"/>
              <a:t>и </a:t>
            </a:r>
            <a:r>
              <a:rPr lang="en-US" dirty="0"/>
              <a:t>RAID-DP </a:t>
            </a:r>
            <a:r>
              <a:rPr lang="ru-RU" dirty="0"/>
              <a:t>практически неотличима.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dirty="0"/>
              <a:t>А несомненным преимуществом </a:t>
            </a:r>
            <a:r>
              <a:rPr lang="en-US" dirty="0"/>
              <a:t>RAID-TEC </a:t>
            </a:r>
            <a:r>
              <a:rPr lang="ru-RU" dirty="0"/>
              <a:t>является размер </a:t>
            </a:r>
            <a:r>
              <a:rPr lang="en-US" sz="1200" dirty="0"/>
              <a:t>raid </a:t>
            </a:r>
            <a:r>
              <a:rPr lang="ru-RU" sz="1200" dirty="0"/>
              <a:t>группы– 29 дисков для любых типов накопителей</a:t>
            </a:r>
            <a:endParaRPr lang="ru-RU" altLang="en-US" sz="1200" dirty="0"/>
          </a:p>
          <a:p>
            <a:r>
              <a:rPr lang="en-US" sz="2000" dirty="0"/>
              <a:t>Non-disruptive conversion from RAID DP to RAID-TEC</a:t>
            </a:r>
            <a:r>
              <a:rPr lang="ru-RU" sz="2000" dirty="0"/>
              <a:t> (</a:t>
            </a:r>
            <a:r>
              <a:rPr lang="en-US" sz="1600" dirty="0"/>
              <a:t>operation equivalent to a single disk reconstruction</a:t>
            </a:r>
            <a:r>
              <a:rPr lang="ru-RU" sz="1600" dirty="0"/>
              <a:t>) и обратно</a:t>
            </a:r>
            <a:endParaRPr lang="en-US" sz="1600" dirty="0"/>
          </a:p>
          <a:p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/>
              <a:t>Исключающее «или» (сложение по модулю 2, </a:t>
            </a:r>
            <a:r>
              <a:rPr lang="en-US" sz="1600" dirty="0"/>
              <a:t>XOR, </a:t>
            </a:r>
            <a:r>
              <a:rPr lang="ru-RU" sz="1600" dirty="0"/>
              <a:t>строгая дизъюнкция, логическое вычитание)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271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По причине того, что мед учреждение в первую очередь имеет лечебно-профилактическую направленность.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ИТ-департамент часто либо имеет ограниченные ресурсы в кол-ве инженеров и администраторов,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либо они имеют высокую загруженность по поддержанию имеющегося разнообразного парка оборудования.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Очевидно, что для развития и внедрения новых систем и сервисов, у ИТ-отдела должно быть на это время на проектирование, настройку и обслуживание.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3183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Нетапп</a:t>
            </a:r>
            <a:r>
              <a:rPr lang="ru-RU" dirty="0"/>
              <a:t> собирает колоссальное кол-во данных и различных метрик о состоянии массивов и их производительности.</a:t>
            </a:r>
          </a:p>
          <a:p>
            <a:r>
              <a:rPr lang="ru-RU" dirty="0"/>
              <a:t>Веб портал </a:t>
            </a:r>
            <a:r>
              <a:rPr lang="en-US" dirty="0" err="1"/>
              <a:t>ActiveIQ</a:t>
            </a:r>
            <a:r>
              <a:rPr lang="ru-RU" dirty="0"/>
              <a:t> (доступный всем заказчикам) проводит аналитику этих данных и показывает риски, тренды заполнения, что надо поправить, надо ли обновится на новых релиз ПО.</a:t>
            </a:r>
            <a:r>
              <a:rPr lang="en-US" dirty="0"/>
              <a:t> </a:t>
            </a:r>
            <a:endParaRPr lang="ru-RU" dirty="0"/>
          </a:p>
          <a:p>
            <a:r>
              <a:rPr lang="ru-RU" dirty="0"/>
              <a:t>Всё это повышает уверенность в безотказной работе систем.</a:t>
            </a:r>
          </a:p>
          <a:p>
            <a:endParaRPr lang="ru-RU" dirty="0"/>
          </a:p>
          <a:p>
            <a:r>
              <a:rPr lang="en-US" dirty="0"/>
              <a:t>IDC </a:t>
            </a:r>
            <a:r>
              <a:rPr lang="ru-RU" dirty="0"/>
              <a:t>проверила данные о клиентах из </a:t>
            </a:r>
            <a:r>
              <a:rPr lang="en-US" dirty="0" err="1"/>
              <a:t>ActiveIQ</a:t>
            </a:r>
            <a:r>
              <a:rPr lang="en-US" dirty="0"/>
              <a:t> </a:t>
            </a:r>
            <a:r>
              <a:rPr lang="ru-RU" dirty="0"/>
              <a:t>и подтвердила утверждения о том, что клиенты </a:t>
            </a:r>
            <a:r>
              <a:rPr lang="en-US" dirty="0"/>
              <a:t>NetApp </a:t>
            </a:r>
            <a:r>
              <a:rPr lang="ru-RU" dirty="0"/>
              <a:t>на самом деле получают шесть девяток доступности в реальной жизни, что составляет менее 30 секунд простоя в год.</a:t>
            </a:r>
          </a:p>
          <a:p>
            <a:endParaRPr lang="ru-RU" dirty="0"/>
          </a:p>
          <a:p>
            <a:r>
              <a:rPr lang="ru-RU" dirty="0"/>
              <a:t>Вы поймаете их на словах «спроектированы для 6</a:t>
            </a:r>
            <a:r>
              <a:rPr lang="en-GB" dirty="0"/>
              <a:t>x9» (Dell </a:t>
            </a:r>
            <a:r>
              <a:rPr lang="en-GB" dirty="0" err="1"/>
              <a:t>PowerStore</a:t>
            </a:r>
            <a:r>
              <a:rPr lang="ru-RU" dirty="0"/>
              <a:t> и </a:t>
            </a:r>
            <a:r>
              <a:rPr lang="en-GB" dirty="0" err="1"/>
              <a:t>PowerMax</a:t>
            </a:r>
            <a:r>
              <a:rPr lang="en-GB" dirty="0"/>
              <a:t>) </a:t>
            </a:r>
            <a:r>
              <a:rPr lang="ru-RU" dirty="0"/>
              <a:t>и «высочайшая надежность 99,9999%» (</a:t>
            </a:r>
            <a:r>
              <a:rPr lang="en-GB" dirty="0"/>
              <a:t>Pure </a:t>
            </a:r>
            <a:r>
              <a:rPr lang="en-GB" dirty="0" err="1"/>
              <a:t>FlashArray</a:t>
            </a:r>
            <a:r>
              <a:rPr lang="en-GB" dirty="0"/>
              <a:t>) </a:t>
            </a:r>
            <a:r>
              <a:rPr lang="ru-RU" dirty="0"/>
              <a:t>без каких-либо доказательств.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81458-47FD-4486-9F05-7327C73883F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62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err="1">
                <a:solidFill>
                  <a:srgbClr val="262626"/>
                </a:solidFill>
              </a:rPr>
              <a:t>гипермасштабируемые</a:t>
            </a:r>
            <a:r>
              <a:rPr lang="ru-RU" sz="2000" dirty="0">
                <a:solidFill>
                  <a:srgbClr val="262626"/>
                </a:solidFill>
              </a:rPr>
              <a:t>, высокопроизводительные контейнеры данных</a:t>
            </a:r>
          </a:p>
          <a:p>
            <a:pPr>
              <a:spcAft>
                <a:spcPts val="0"/>
              </a:spcAft>
            </a:pPr>
            <a:r>
              <a:rPr lang="ru-RU" sz="2000" dirty="0"/>
              <a:t>Проще говоря объединяем в кластер например 5 систем и создаем на единую шару (контейнер данных)</a:t>
            </a:r>
            <a:r>
              <a:rPr lang="en-US" sz="2000" dirty="0"/>
              <a:t> c </a:t>
            </a:r>
            <a:r>
              <a:rPr lang="ru-RU" sz="2000" dirty="0"/>
              <a:t>единым пространством имен</a:t>
            </a:r>
          </a:p>
          <a:p>
            <a:pPr>
              <a:spcAft>
                <a:spcPts val="0"/>
              </a:spcAft>
            </a:pPr>
            <a:r>
              <a:rPr lang="ru-RU" sz="2000" dirty="0"/>
              <a:t>Добавление контроллерных пар, дисковых полок – не влияет на доступность данных.</a:t>
            </a:r>
            <a:endParaRPr lang="en-US" sz="2000" dirty="0"/>
          </a:p>
          <a:p>
            <a:pPr>
              <a:spcAft>
                <a:spcPts val="0"/>
              </a:spcAft>
            </a:pPr>
            <a:endParaRPr lang="ru-RU" sz="2000" dirty="0"/>
          </a:p>
          <a:p>
            <a:pPr>
              <a:spcAft>
                <a:spcPts val="0"/>
              </a:spcAft>
            </a:pPr>
            <a:r>
              <a:rPr lang="ru-RU" sz="2000" dirty="0"/>
              <a:t>Кроме простоты – мы получаем и повышенную производительность</a:t>
            </a:r>
            <a:r>
              <a:rPr lang="en-US" sz="2000" dirty="0"/>
              <a:t> c </a:t>
            </a:r>
            <a:r>
              <a:rPr lang="ru-RU" sz="2000" dirty="0"/>
              <a:t>балансировкой нагрузки по кластеру</a:t>
            </a:r>
            <a:br>
              <a:rPr lang="ru-RU" sz="2000" dirty="0"/>
            </a:br>
            <a:r>
              <a:rPr lang="ru-RU" sz="2000" dirty="0"/>
              <a:t>Причем технология </a:t>
            </a:r>
            <a:r>
              <a:rPr lang="en-US" sz="2000" dirty="0" err="1"/>
              <a:t>FlexGroup</a:t>
            </a:r>
            <a:r>
              <a:rPr lang="en-US" sz="2000" dirty="0"/>
              <a:t> </a:t>
            </a:r>
            <a:r>
              <a:rPr lang="ru-RU" sz="2000" dirty="0"/>
              <a:t>настолько стабильна, что её можно использовать как </a:t>
            </a:r>
            <a:r>
              <a:rPr lang="en-US" sz="2000" dirty="0"/>
              <a:t>Continuously available SMB shares </a:t>
            </a:r>
            <a:r>
              <a:rPr lang="ru-RU" sz="2000" dirty="0"/>
              <a:t>для </a:t>
            </a:r>
            <a:r>
              <a:rPr lang="en-US" sz="2000" dirty="0"/>
              <a:t>Hyper-V </a:t>
            </a:r>
            <a:r>
              <a:rPr lang="ru-RU" sz="2000" dirty="0"/>
              <a:t>и</a:t>
            </a:r>
            <a:r>
              <a:rPr lang="en-US" sz="2000" dirty="0"/>
              <a:t> SQL</a:t>
            </a:r>
          </a:p>
          <a:p>
            <a:pPr>
              <a:spcAft>
                <a:spcPts val="0"/>
              </a:spcAft>
            </a:pPr>
            <a:r>
              <a:rPr lang="ru-RU" sz="2000" dirty="0"/>
              <a:t>Также </a:t>
            </a:r>
            <a:r>
              <a:rPr lang="en-US" sz="2000" dirty="0" err="1"/>
              <a:t>FlexGroup</a:t>
            </a:r>
            <a:r>
              <a:rPr lang="ru-RU" sz="2000" dirty="0"/>
              <a:t> пока не официально поддерживается в качестве </a:t>
            </a:r>
            <a:r>
              <a:rPr lang="ru-RU" sz="2000" dirty="0" err="1"/>
              <a:t>датасторы</a:t>
            </a:r>
            <a:r>
              <a:rPr lang="ru-RU" sz="2000" dirty="0"/>
              <a:t> для </a:t>
            </a:r>
            <a:r>
              <a:rPr lang="en-US" sz="2000" dirty="0" err="1"/>
              <a:t>Vmware</a:t>
            </a:r>
            <a:r>
              <a:rPr lang="en-US" sz="2000" dirty="0"/>
              <a:t>.</a:t>
            </a:r>
            <a:endParaRPr lang="ru-RU" sz="2000" dirty="0"/>
          </a:p>
          <a:p>
            <a:pPr>
              <a:spcAft>
                <a:spcPts val="0"/>
              </a:spcAft>
            </a:pPr>
            <a:endParaRPr lang="ru-RU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В рамках кластера можно использовать стандартные </a:t>
            </a:r>
            <a:r>
              <a:rPr lang="en-US" sz="2000" dirty="0"/>
              <a:t>Volumes</a:t>
            </a:r>
            <a:r>
              <a:rPr lang="ru-RU" sz="2000" dirty="0"/>
              <a:t>, для других сервисов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Зачем это нужно?)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Самое простое - </a:t>
            </a:r>
            <a:r>
              <a:rPr lang="ru-RU" sz="2000" dirty="0" err="1"/>
              <a:t>огромноая</a:t>
            </a:r>
            <a:r>
              <a:rPr lang="ru-RU" sz="2000" dirty="0"/>
              <a:t> файловая шара с политиками и </a:t>
            </a:r>
            <a:r>
              <a:rPr lang="en-US" sz="2000" dirty="0"/>
              <a:t>QoS</a:t>
            </a:r>
            <a:endParaRPr lang="ru-RU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Для систем управления </a:t>
            </a:r>
            <a:r>
              <a:rPr lang="ru-RU" sz="2000" dirty="0" err="1"/>
              <a:t>видеоконтентом</a:t>
            </a:r>
            <a:r>
              <a:rPr lang="ru-RU" sz="2000" dirty="0"/>
              <a:t> – например </a:t>
            </a:r>
            <a:r>
              <a:rPr lang="en-US" sz="2000" dirty="0"/>
              <a:t>DALET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Для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система управления версиями – например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Perforce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работы с геолого-геофизических данными – например,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Halliburton Landmark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ПО по проектированию интегральных схем (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EDA)</a:t>
            </a:r>
            <a:endParaRPr lang="ru-RU" sz="2000" dirty="0"/>
          </a:p>
          <a:p>
            <a:pPr>
              <a:spcAft>
                <a:spcPts val="0"/>
              </a:spcAft>
            </a:pPr>
            <a:endParaRPr lang="en-US" sz="2000" dirty="0"/>
          </a:p>
          <a:p>
            <a:pPr>
              <a:spcAft>
                <a:spcPts val="0"/>
              </a:spcAft>
            </a:pPr>
            <a:endParaRPr lang="ru-RU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2274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dirty="0"/>
              <a:t>Блоки, заполненные нулями, обнаруживаются и сразу не записываются.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dirty="0"/>
              <a:t>На </a:t>
            </a:r>
            <a:r>
              <a:rPr lang="en-US" dirty="0"/>
              <a:t>SSD </a:t>
            </a:r>
            <a:r>
              <a:rPr lang="ru-RU" dirty="0"/>
              <a:t>записываются только метаданные.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altLang="en-US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altLang="en-US" dirty="0"/>
              <a:t>Заменяет повторяющиеся 4</a:t>
            </a:r>
            <a:r>
              <a:rPr lang="en-US" altLang="en-US" dirty="0"/>
              <a:t>K </a:t>
            </a:r>
            <a:r>
              <a:rPr lang="ru-RU" altLang="en-US" dirty="0"/>
              <a:t>блоки на ссылки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altLang="en-US" dirty="0"/>
              <a:t>Сравнение идет по блокам, которые находятся в памяти контроллеров через сравнение </a:t>
            </a:r>
            <a:r>
              <a:rPr lang="ru-RU" altLang="en-US" dirty="0" err="1"/>
              <a:t>хешей</a:t>
            </a:r>
            <a:r>
              <a:rPr lang="ru-RU" altLang="en-US" dirty="0"/>
              <a:t>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NetApp</a:t>
            </a:r>
            <a:r>
              <a:rPr lang="ru-RU" dirty="0"/>
              <a:t> обрабатывает запросы на запись на уровне групп сжатия (</a:t>
            </a:r>
            <a:r>
              <a:rPr lang="en-US" dirty="0"/>
              <a:t>CG</a:t>
            </a:r>
            <a:r>
              <a:rPr lang="ru-RU" dirty="0"/>
              <a:t>). Каждая группа сжатия равна </a:t>
            </a:r>
            <a:r>
              <a:rPr lang="en-US" dirty="0"/>
              <a:t>8KB </a:t>
            </a:r>
            <a:r>
              <a:rPr lang="ru-RU" dirty="0"/>
              <a:t>и сжимается отдельно.</a:t>
            </a:r>
            <a:endParaRPr lang="ru-RU" altLang="en-US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altLang="en-US" dirty="0"/>
              <a:t>Размер выбран с учетом размера </a:t>
            </a:r>
            <a:r>
              <a:rPr lang="en-US" altLang="en-US" dirty="0"/>
              <a:t>I/O </a:t>
            </a:r>
            <a:r>
              <a:rPr lang="ru-RU" altLang="en-US" dirty="0"/>
              <a:t>использующихся в большинстве БД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altLang="en-US" dirty="0"/>
              <a:t>Если блок сжимается хуже 50%, пишем несжатый (с 9.5 сжатие происходит в любом случае)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altLang="en-US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altLang="en-US" dirty="0"/>
              <a:t>Объединяет 2 или более маленьких блоков в один 4</a:t>
            </a:r>
            <a:r>
              <a:rPr lang="en-US" altLang="en-US" dirty="0"/>
              <a:t>KB </a:t>
            </a:r>
            <a:r>
              <a:rPr lang="ru-RU" altLang="en-US" dirty="0"/>
              <a:t>физический блок.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altLang="en-US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altLang="en-US" dirty="0"/>
              <a:t>Чтобы повысить эффективность и не влиять на производительность (перенести ресурсоемкие манипуляции на моменты времени, когда нагрузка на систему ниже), отрабатывают отложенные фоновые процессы: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dirty="0" err="1"/>
              <a:t>Deduplication</a:t>
            </a:r>
            <a:r>
              <a:rPr lang="ru-RU" dirty="0"/>
              <a:t> (</a:t>
            </a:r>
            <a:r>
              <a:rPr lang="ru-RU" dirty="0" err="1"/>
              <a:t>post-process</a:t>
            </a:r>
            <a:r>
              <a:rPr lang="ru-RU" dirty="0"/>
              <a:t>) – для уже записанных данных на диски, как для блочных (</a:t>
            </a:r>
            <a:r>
              <a:rPr lang="ru-RU" dirty="0" err="1"/>
              <a:t>LUNs</a:t>
            </a:r>
            <a:r>
              <a:rPr lang="ru-RU" dirty="0"/>
              <a:t>) так и для файловых (NFS/CIFS </a:t>
            </a:r>
            <a:r>
              <a:rPr lang="ru-RU" dirty="0" err="1"/>
              <a:t>shares</a:t>
            </a:r>
            <a:r>
              <a:rPr lang="ru-RU" dirty="0"/>
              <a:t>) ресурсов с гранулярностью 4KB.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Inactive Data Reporting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IDR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определяет холодные данные на системе хранения. По умолчанию, это блоки данных, к которым не было обращений в течение 14 дней (настраиваемый параметр).</a:t>
            </a:r>
            <a:endParaRPr lang="en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dirty="0"/>
              <a:t>Вторичная компрессия -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вторичного сжатия размер группы сжатия увеличивается до 32KБ.</a:t>
            </a:r>
            <a:endParaRPr lang="ru-RU" altLang="en-US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1004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endParaRPr lang="ru-RU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6051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endParaRPr lang="ru-RU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0806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sz="2000" dirty="0"/>
              <a:t>Теперь хотелось бы сказать несколько слов про репликацию</a:t>
            </a:r>
            <a:r>
              <a:rPr lang="en-US" sz="2000" dirty="0"/>
              <a:t>, </a:t>
            </a:r>
            <a:r>
              <a:rPr lang="ru-RU" sz="2000" dirty="0"/>
              <a:t>когда мы делаем копию </a:t>
            </a:r>
            <a:r>
              <a:rPr lang="en-US" sz="2000" dirty="0"/>
              <a:t>production</a:t>
            </a:r>
            <a:r>
              <a:rPr lang="ru-RU" sz="2000" dirty="0"/>
              <a:t> данных на вторую СХД, обычно расположенную в другом </a:t>
            </a:r>
            <a:r>
              <a:rPr lang="ru-RU" sz="2000" dirty="0" err="1"/>
              <a:t>цоде</a:t>
            </a:r>
            <a:r>
              <a:rPr lang="ru-RU" sz="2000" dirty="0"/>
              <a:t> или серверной, например.</a:t>
            </a:r>
            <a:endParaRPr lang="en-US" sz="2000" dirty="0"/>
          </a:p>
          <a:p>
            <a:pPr>
              <a:spcAft>
                <a:spcPts val="0"/>
              </a:spcAft>
            </a:pPr>
            <a:endParaRPr lang="ru-RU" sz="2000" dirty="0"/>
          </a:p>
          <a:p>
            <a:pPr>
              <a:spcAft>
                <a:spcPts val="0"/>
              </a:spcAft>
            </a:pPr>
            <a:r>
              <a:rPr lang="ru-RU" sz="2000" dirty="0"/>
              <a:t>В рамках систем </a:t>
            </a:r>
            <a:r>
              <a:rPr lang="en-US" sz="2000" dirty="0" err="1"/>
              <a:t>fas</a:t>
            </a:r>
            <a:r>
              <a:rPr lang="en-US" sz="2000" dirty="0"/>
              <a:t>/</a:t>
            </a:r>
            <a:r>
              <a:rPr lang="en-US" sz="2000" dirty="0" err="1"/>
              <a:t>aff</a:t>
            </a:r>
            <a:r>
              <a:rPr lang="ru-RU" sz="2000" dirty="0"/>
              <a:t> она называется </a:t>
            </a:r>
            <a:r>
              <a:rPr lang="en-US" sz="2000" dirty="0" err="1"/>
              <a:t>snapmirror</a:t>
            </a:r>
            <a:r>
              <a:rPr lang="ru-RU" sz="2000" dirty="0"/>
              <a:t>, основана на </a:t>
            </a:r>
            <a:r>
              <a:rPr lang="ru-RU" sz="2000" dirty="0" err="1"/>
              <a:t>нетаповских</a:t>
            </a:r>
            <a:r>
              <a:rPr lang="ru-RU" sz="2000" dirty="0"/>
              <a:t> </a:t>
            </a:r>
            <a:r>
              <a:rPr lang="ru-RU" sz="2000" dirty="0" err="1"/>
              <a:t>снапшотах</a:t>
            </a:r>
            <a:r>
              <a:rPr lang="ru-RU" sz="2000" dirty="0"/>
              <a:t> и работает по </a:t>
            </a:r>
            <a:r>
              <a:rPr lang="en-US" sz="2000" dirty="0" err="1"/>
              <a:t>ip</a:t>
            </a:r>
            <a:endParaRPr lang="ru-RU" sz="2000" dirty="0"/>
          </a:p>
          <a:p>
            <a:pPr>
              <a:spcAft>
                <a:spcPts val="0"/>
              </a:spcAft>
            </a:pPr>
            <a:r>
              <a:rPr lang="ru-RU" sz="2000" dirty="0"/>
              <a:t>бывает как синхронная с жесткими требованиями к </a:t>
            </a:r>
            <a:r>
              <a:rPr lang="en-US" sz="2000" dirty="0">
                <a:solidFill>
                  <a:sysClr val="windowText" lastClr="000000"/>
                </a:solidFill>
              </a:rPr>
              <a:t>Round-trip time</a:t>
            </a:r>
            <a:r>
              <a:rPr lang="ru-RU" sz="2000" dirty="0">
                <a:solidFill>
                  <a:sysClr val="windowText" lastClr="000000"/>
                </a:solidFill>
              </a:rPr>
              <a:t>, так и </a:t>
            </a:r>
            <a:r>
              <a:rPr lang="ru-RU" sz="2000" dirty="0" err="1">
                <a:solidFill>
                  <a:sysClr val="windowText" lastClr="000000"/>
                </a:solidFill>
              </a:rPr>
              <a:t>асихронная</a:t>
            </a:r>
            <a:r>
              <a:rPr lang="ru-RU" sz="2000" dirty="0">
                <a:solidFill>
                  <a:sysClr val="windowText" lastClr="000000"/>
                </a:solidFill>
              </a:rPr>
              <a:t>, когда частота синхронизации раз в пару минут или часов допустима</a:t>
            </a:r>
          </a:p>
          <a:p>
            <a:pPr>
              <a:spcAft>
                <a:spcPts val="0"/>
              </a:spcAft>
            </a:pPr>
            <a:endParaRPr lang="ru-RU" sz="2000" dirty="0">
              <a:solidFill>
                <a:sysClr val="windowText" lastClr="000000"/>
              </a:solidFill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ysClr val="windowText" lastClr="000000"/>
                </a:solidFill>
              </a:rPr>
              <a:t>На второй СХД можно также организовать </a:t>
            </a:r>
            <a:r>
              <a:rPr lang="ru-RU" sz="2000" dirty="0" err="1">
                <a:solidFill>
                  <a:sysClr val="windowText" lastClr="000000"/>
                </a:solidFill>
              </a:rPr>
              <a:t>бэкапы</a:t>
            </a:r>
            <a:r>
              <a:rPr lang="ru-RU" sz="2000" dirty="0">
                <a:solidFill>
                  <a:sysClr val="windowText" lastClr="000000"/>
                </a:solidFill>
              </a:rPr>
              <a:t> данных приложений с основной СХД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ysClr val="windowText" lastClr="000000"/>
                </a:solidFill>
              </a:rPr>
              <a:t>По факту мы будем делать </a:t>
            </a:r>
            <a:r>
              <a:rPr lang="ru-RU" sz="2000" dirty="0" err="1">
                <a:solidFill>
                  <a:sysClr val="windowText" lastClr="000000"/>
                </a:solidFill>
              </a:rPr>
              <a:t>снапшот</a:t>
            </a:r>
            <a:r>
              <a:rPr lang="ru-RU" sz="2000" dirty="0">
                <a:solidFill>
                  <a:sysClr val="windowText" lastClr="000000"/>
                </a:solidFill>
              </a:rPr>
              <a:t> на основной СХД и переносить его на второй </a:t>
            </a:r>
            <a:r>
              <a:rPr lang="ru-RU" sz="2000" dirty="0" err="1">
                <a:solidFill>
                  <a:sysClr val="windowText" lastClr="000000"/>
                </a:solidFill>
              </a:rPr>
              <a:t>нетапп</a:t>
            </a:r>
            <a:endParaRPr lang="ru-RU" sz="2000" dirty="0">
              <a:solidFill>
                <a:sysClr val="windowText" lastClr="000000"/>
              </a:solidFill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ysClr val="windowText" lastClr="000000"/>
                </a:solidFill>
              </a:rPr>
              <a:t>Это в </a:t>
            </a:r>
            <a:r>
              <a:rPr lang="ru-RU" sz="2000" dirty="0" err="1">
                <a:solidFill>
                  <a:sysClr val="windowText" lastClr="000000"/>
                </a:solidFill>
              </a:rPr>
              <a:t>терминалогии</a:t>
            </a:r>
            <a:r>
              <a:rPr lang="ru-RU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netapp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ru-RU" sz="2000" dirty="0">
                <a:solidFill>
                  <a:sysClr val="windowText" lastClr="000000"/>
                </a:solidFill>
              </a:rPr>
              <a:t>называется </a:t>
            </a:r>
            <a:r>
              <a:rPr lang="en-US" sz="2000" dirty="0" err="1">
                <a:solidFill>
                  <a:sysClr val="windowText" lastClr="000000"/>
                </a:solidFill>
              </a:rPr>
              <a:t>snapvalut</a:t>
            </a:r>
            <a:endParaRPr lang="en-US" sz="2000" dirty="0">
              <a:solidFill>
                <a:sysClr val="windowText" lastClr="000000"/>
              </a:solidFill>
            </a:endParaRPr>
          </a:p>
          <a:p>
            <a:pPr>
              <a:spcAft>
                <a:spcPts val="0"/>
              </a:spcAft>
            </a:pPr>
            <a:endParaRPr lang="en-US" sz="2000" dirty="0">
              <a:solidFill>
                <a:sysClr val="windowText" lastClr="000000"/>
              </a:solidFill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ysClr val="windowText" lastClr="000000"/>
                </a:solidFill>
              </a:rPr>
              <a:t>На втором </a:t>
            </a:r>
            <a:r>
              <a:rPr lang="ru-RU" sz="2000" dirty="0" err="1">
                <a:solidFill>
                  <a:sysClr val="windowText" lastClr="000000"/>
                </a:solidFill>
              </a:rPr>
              <a:t>нетаппе</a:t>
            </a:r>
            <a:r>
              <a:rPr lang="ru-RU" sz="2000" dirty="0">
                <a:solidFill>
                  <a:sysClr val="windowText" lastClr="000000"/>
                </a:solidFill>
              </a:rPr>
              <a:t> также можно развернуть сред разработки и делать например, клоны </a:t>
            </a:r>
            <a:r>
              <a:rPr lang="ru-RU" sz="2000" dirty="0" err="1">
                <a:solidFill>
                  <a:sysClr val="windowText" lastClr="000000"/>
                </a:solidFill>
              </a:rPr>
              <a:t>средсвами</a:t>
            </a:r>
            <a:r>
              <a:rPr lang="ru-RU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FlexClone</a:t>
            </a:r>
            <a:r>
              <a:rPr lang="ru-RU" sz="2000" dirty="0">
                <a:solidFill>
                  <a:sysClr val="windowText" lastClr="000000"/>
                </a:solidFill>
              </a:rPr>
              <a:t>, т.е. работать с актуальными данными</a:t>
            </a:r>
            <a:endParaRPr lang="en-US" sz="2000" dirty="0">
              <a:solidFill>
                <a:sysClr val="windowText" lastClr="000000"/>
              </a:solidFill>
            </a:endParaRPr>
          </a:p>
          <a:p>
            <a:pPr>
              <a:spcAft>
                <a:spcPts val="0"/>
              </a:spcAft>
            </a:pPr>
            <a:endParaRPr lang="ru-RU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8996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en-US" alt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5781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Холодные данные (более 1 месяца без обращений).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2193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6959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Закончить наш </a:t>
            </a:r>
            <a:r>
              <a:rPr lang="ru-RU" sz="2000" dirty="0" err="1"/>
              <a:t>вебинар</a:t>
            </a:r>
            <a:r>
              <a:rPr lang="ru-RU" sz="2000" dirty="0"/>
              <a:t> хотелось бы вот этим слайдом, рассказав, что же может предложить </a:t>
            </a:r>
            <a:r>
              <a:rPr lang="en-US" sz="2000" dirty="0"/>
              <a:t>ITGLOBAL </a:t>
            </a:r>
            <a:r>
              <a:rPr lang="ru-RU" sz="2000" dirty="0"/>
              <a:t>и как партнер и как сервис-провайдер.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50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Телемедицина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это новый способ в сложившейся эпидемической ситуации взаимодействия врача с пациентом. Он представляет дистанционное оказание медицинских услуг. Говоря о телемедицине, многие представляют себе в первую очередь различные варианты терминалов видеосвязи, забывая о том, что много работы выполняется за обычными компьютерами. В этом случае для быстрого наращивания ИТ-мощностей не обойтись без инфраструктуры виртуальных рабочих столов (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Virtual Desktop Infrastructure, VDI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которую можно легко развернуть локально, либо в облаке по требованию.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VDI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эффективно решает задачу обеспечения безопасного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доступа к медицинским данным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 рабочим инструментам в любое время и в любом месте. </a:t>
            </a:r>
            <a:endParaRPr lang="ru-RU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5675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3632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940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1059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711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Несомненно, главная специфика медицинских информационных систем – это хранение большого кол-ва различных исследований.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 слайде представлены цифры по некоторым популярным исследованиям. И на данный момент средний размер исследования </a:t>
            </a:r>
            <a:r>
              <a:rPr lang="en-US" dirty="0"/>
              <a:t>~</a:t>
            </a:r>
            <a:r>
              <a:rPr lang="ru-RU" dirty="0"/>
              <a:t>100МБ, если учреждение многопрофильное. С развитием аппаратов объёмы опять же только растут.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Помимо этого – требуется организовать хранение достаточно стандартных и распространенных форматов – документов, фото и видео.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dirty="0"/>
              <a:t>Одни данные необходимо хранить долго по закону, другие желательно вообще никогда не удалять. Эти данные в среднем занимают до 70</a:t>
            </a:r>
            <a:r>
              <a:rPr lang="en-US" dirty="0"/>
              <a:t>%.</a:t>
            </a:r>
            <a:r>
              <a:rPr lang="ru-RU" dirty="0"/>
              <a:t> И </a:t>
            </a:r>
            <a:r>
              <a:rPr lang="ru-RU" sz="1200" dirty="0">
                <a:solidFill>
                  <a:schemeClr val="accent1"/>
                </a:solidFill>
              </a:rPr>
              <a:t>Вероятность того, что эти объекты когда-либо будут снова востребованы через 60 дней, составляет менее 10%.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200" dirty="0">
                <a:solidFill>
                  <a:schemeClr val="accent1"/>
                </a:solidFill>
              </a:rPr>
              <a:t>Но они все равно должны быть доступны врачам в течение нескольких секунд/минут.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677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Хранение медицинских исследований делится на две составляющие: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1) это База Данных, которая хранит метаданные (информацию о пациенте, время и тип исследования + ссылку/указатель на это исследование). Стандартные БД размером до </a:t>
            </a:r>
            <a:r>
              <a:rPr lang="en-US" sz="1200" dirty="0">
                <a:solidFill>
                  <a:schemeClr val="accent1"/>
                </a:solidFill>
              </a:rPr>
              <a:t>3</a:t>
            </a:r>
            <a:r>
              <a:rPr lang="ru-RU" sz="1200" dirty="0">
                <a:solidFill>
                  <a:schemeClr val="accent1"/>
                </a:solidFill>
              </a:rPr>
              <a:t>ТБ. Требования к производительности дисковой подсистемы здесь велики и поэтому они располагаются на производительных накопителях </a:t>
            </a:r>
            <a:r>
              <a:rPr lang="en-US" sz="1200" dirty="0">
                <a:solidFill>
                  <a:schemeClr val="accent1"/>
                </a:solidFill>
              </a:rPr>
              <a:t>SAS 10krpm </a:t>
            </a:r>
            <a:r>
              <a:rPr lang="ru-RU" sz="1200" dirty="0">
                <a:solidFill>
                  <a:schemeClr val="accent1"/>
                </a:solidFill>
              </a:rPr>
              <a:t>или сейчас в подавляющем большинстве на </a:t>
            </a:r>
            <a:r>
              <a:rPr lang="en-US" sz="1200" dirty="0">
                <a:solidFill>
                  <a:schemeClr val="accent1"/>
                </a:solidFill>
              </a:rPr>
              <a:t>SSD.</a:t>
            </a:r>
            <a:endParaRPr lang="ru-RU" sz="1200" dirty="0">
              <a:solidFill>
                <a:schemeClr val="accent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2) Хранилище самих объектов медицинских исследований. Здесь соответственно делается важный выбор и определяются критерии производительности: либо делятся на </a:t>
            </a:r>
            <a:r>
              <a:rPr lang="en-US" dirty="0"/>
              <a:t>n</a:t>
            </a:r>
            <a:r>
              <a:rPr lang="ru-RU" dirty="0"/>
              <a:t>так называемый оперативный/быстрый </a:t>
            </a:r>
            <a:r>
              <a:rPr lang="ru-RU" dirty="0" err="1"/>
              <a:t>кеш</a:t>
            </a:r>
            <a:r>
              <a:rPr lang="ru-RU" dirty="0"/>
              <a:t> (исследования за последние 1-2 месяца) и архив на емких </a:t>
            </a:r>
            <a:r>
              <a:rPr lang="en-US" dirty="0"/>
              <a:t>SATA </a:t>
            </a:r>
            <a:r>
              <a:rPr lang="ru-RU" dirty="0"/>
              <a:t>накопителях. Либо процесс внутри организации построен так, что достаточно только достаточно медленного хранения на </a:t>
            </a:r>
            <a:r>
              <a:rPr lang="en-US" dirty="0"/>
              <a:t>SATA</a:t>
            </a:r>
            <a:r>
              <a:rPr lang="ru-RU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Например, в терминах ПО ЛИНС Махаон – это настройка томов быстрого доступа и томов длительного хранения исследований.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Ещё немаловажный пункт – это хранение копий вне рамок основной площадки.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 Процесс управления данными по тому как и где они должны располагаться может быть реализован как средствами внедренного ПО, так и силами СХД.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057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Из всего сказанного можно сделать очевидный вывод, что базовой и общей составляющей для функционирования всех МИС являются Системы Хранения Данных.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Что ещё интересного мы наблюдаем в отрасли – появилось четкое разделение задач на </a:t>
            </a:r>
            <a:r>
              <a:rPr lang="en-US" sz="1200" dirty="0">
                <a:solidFill>
                  <a:schemeClr val="accent1"/>
                </a:solidFill>
              </a:rPr>
              <a:t>All Flash </a:t>
            </a:r>
            <a:r>
              <a:rPr lang="ru-RU" sz="1200" dirty="0">
                <a:solidFill>
                  <a:schemeClr val="accent1"/>
                </a:solidFill>
              </a:rPr>
              <a:t>СХД и СХД с емкими механическими </a:t>
            </a:r>
            <a:r>
              <a:rPr lang="en-US" sz="1200" dirty="0">
                <a:solidFill>
                  <a:schemeClr val="accent1"/>
                </a:solidFill>
              </a:rPr>
              <a:t>NLSAS 7.2krpm </a:t>
            </a:r>
            <a:r>
              <a:rPr lang="ru-RU" sz="1200" dirty="0">
                <a:solidFill>
                  <a:schemeClr val="accent1"/>
                </a:solidFill>
              </a:rPr>
              <a:t>дисками. </a:t>
            </a:r>
            <a:endParaRPr lang="en-US" sz="1200" dirty="0">
              <a:solidFill>
                <a:schemeClr val="accent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Благодаря чему же за пару последних лет произошел уход от гибридных СХД?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Основное – это развитие технологий эффективности для </a:t>
            </a:r>
            <a:r>
              <a:rPr lang="ru-RU" sz="1200" dirty="0" err="1">
                <a:solidFill>
                  <a:schemeClr val="accent1"/>
                </a:solidFill>
              </a:rPr>
              <a:t>флеш</a:t>
            </a:r>
            <a:r>
              <a:rPr lang="ru-RU" sz="1200" dirty="0">
                <a:solidFill>
                  <a:schemeClr val="accent1"/>
                </a:solidFill>
              </a:rPr>
              <a:t> систем. </a:t>
            </a:r>
            <a:r>
              <a:rPr lang="ru-RU" sz="1200" dirty="0" err="1">
                <a:solidFill>
                  <a:schemeClr val="accent1"/>
                </a:solidFill>
              </a:rPr>
              <a:t>Дедуп</a:t>
            </a:r>
            <a:r>
              <a:rPr lang="ru-RU" sz="1200" dirty="0">
                <a:solidFill>
                  <a:schemeClr val="accent1"/>
                </a:solidFill>
              </a:rPr>
              <a:t> и т/д – когда например 3ТБ данных можно расположить на 1ТБ физического накопителя – что улучшает экономику решения. О самих технологиях поговорим чуть позже.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Второй важный момент в этой истории. Надежность </a:t>
            </a:r>
            <a:r>
              <a:rPr lang="en-US" sz="1200" dirty="0">
                <a:solidFill>
                  <a:schemeClr val="accent1"/>
                </a:solidFill>
              </a:rPr>
              <a:t>SSD </a:t>
            </a:r>
            <a:r>
              <a:rPr lang="ru-RU" sz="1200" dirty="0">
                <a:solidFill>
                  <a:schemeClr val="accent1"/>
                </a:solidFill>
              </a:rPr>
              <a:t>систем. Ещё несколько лет назад было много сомнений по этому поводу.</a:t>
            </a:r>
            <a:endParaRPr lang="en-US" sz="1200" dirty="0">
              <a:solidFill>
                <a:schemeClr val="accent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376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dirty="0"/>
              <a:t>Сейчас же можно говорить, что системы с </a:t>
            </a:r>
            <a:r>
              <a:rPr lang="ru-RU" dirty="0" err="1"/>
              <a:t>флэшом</a:t>
            </a:r>
            <a:r>
              <a:rPr lang="ru-RU" dirty="0"/>
              <a:t> показывают повышение надежности в 2-3 раза, по сравнению системами с жесткими дисками.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dirty="0"/>
              <a:t>Представленные цифры основываются на суммарно более чем 350 000 годах эксплуатации систем </a:t>
            </a:r>
            <a:r>
              <a:rPr lang="en-GB" dirty="0"/>
              <a:t>NetApp</a:t>
            </a:r>
            <a:r>
              <a:rPr lang="ru-RU" dirty="0"/>
              <a:t>. Они были собраны с помощью функциональности </a:t>
            </a:r>
            <a:r>
              <a:rPr lang="en-US" dirty="0"/>
              <a:t>AutoSupport </a:t>
            </a:r>
            <a:r>
              <a:rPr lang="ru-RU" dirty="0"/>
              <a:t>из реальных установок.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dirty="0"/>
              <a:t>Всего одна СХД из 170 столкнется с одновременным выходом из строя двух накопителей в течение 5 лет эксплуатации. </a:t>
            </a:r>
            <a:r>
              <a:rPr lang="ru-RU" altLang="en-US" dirty="0"/>
              <a:t>Одновременно – здесь имеется в виду, что произойдет сбой двух дисков в течение одного и того же 24-часового периода. В то время как для вращающихся дисков это число составляет 1 из 74.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altLang="en-US" dirty="0"/>
              <a:t>Здорово, что мы можем предложить эту дополнительную защиту, но считают ли клиенты, что защита их данных необходима?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altLang="en-US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en-US" altLang="en-US" dirty="0"/>
              <a:t>Dell </a:t>
            </a:r>
            <a:r>
              <a:rPr lang="ru-RU" altLang="en-US" dirty="0"/>
              <a:t>не рекомендует использовать </a:t>
            </a:r>
            <a:r>
              <a:rPr lang="en-US" altLang="en-US" dirty="0"/>
              <a:t>RAID 5 </a:t>
            </a:r>
            <a:r>
              <a:rPr lang="ru-RU" altLang="en-US" dirty="0"/>
              <a:t>для любых критически важных для бизнеса данных – несколько лет назад в своих документах.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altLang="en-US" dirty="0"/>
              <a:t>Но в случае новой платформы </a:t>
            </a:r>
            <a:r>
              <a:rPr lang="en-US" altLang="en-US" dirty="0"/>
              <a:t>Dell </a:t>
            </a:r>
            <a:r>
              <a:rPr lang="en-US" altLang="en-US" dirty="0" err="1"/>
              <a:t>PowerStore</a:t>
            </a:r>
            <a:r>
              <a:rPr lang="en-US" altLang="en-US" dirty="0"/>
              <a:t>, </a:t>
            </a:r>
            <a:r>
              <a:rPr lang="ru-RU" altLang="en-US" dirty="0"/>
              <a:t>они отказались от этого выбора для клиентов и предлагают только </a:t>
            </a:r>
            <a:r>
              <a:rPr lang="en-US" altLang="en-US" dirty="0"/>
              <a:t>RAID-5</a:t>
            </a:r>
            <a:r>
              <a:rPr lang="ru-RU" altLang="en-US" dirty="0"/>
              <a:t>, который защищает только от сбоев одного диска. Это больше похоже на прошлое, чем на будущее.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611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661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gradFill>
          <a:gsLst>
            <a:gs pos="0">
              <a:srgbClr val="338FFA"/>
            </a:gs>
            <a:gs pos="65000">
              <a:srgbClr val="1E4FCC"/>
            </a:gs>
            <a:gs pos="100000">
              <a:srgbClr val="0C17A4"/>
            </a:gs>
            <a:gs pos="100000">
              <a:schemeClr val="accent1">
                <a:lumMod val="30000"/>
                <a:lumOff val="70000"/>
              </a:schemeClr>
            </a:gs>
          </a:gsLst>
          <a:lin ang="11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1510" y="2933281"/>
            <a:ext cx="15012805" cy="73989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1" y="1248690"/>
            <a:ext cx="1297940" cy="1683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6050" y="1919234"/>
            <a:ext cx="7215484" cy="2944167"/>
          </a:xfrm>
        </p:spPr>
        <p:txBody>
          <a:bodyPr anchor="ctr"/>
          <a:lstStyle>
            <a:lvl1pPr algn="l">
              <a:lnSpc>
                <a:spcPct val="100000"/>
              </a:lnSpc>
              <a:defRPr lang="ru-RU" sz="4000" kern="1200" dirty="0">
                <a:solidFill>
                  <a:schemeClr val="bg1"/>
                </a:solidFill>
                <a:latin typeface="Montserrat ExtraBold" panose="00000900000000000000" pitchFamily="2" charset="-52"/>
                <a:ea typeface="+mn-ea"/>
                <a:cs typeface="+mn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416050" y="5436158"/>
            <a:ext cx="9251950" cy="29140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2020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0972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and 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583FCBD-10A8-E044-9E78-7B0198965092}"/>
              </a:ext>
            </a:extLst>
          </p:cNvPr>
          <p:cNvSpPr/>
          <p:nvPr userDrawn="1"/>
        </p:nvSpPr>
        <p:spPr>
          <a:xfrm flipV="1">
            <a:off x="6109656" y="0"/>
            <a:ext cx="6082344" cy="6857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Content Placeholder 39">
            <a:extLst>
              <a:ext uri="{FF2B5EF4-FFF2-40B4-BE49-F238E27FC236}">
                <a16:creationId xmlns:a16="http://schemas.microsoft.com/office/drawing/2014/main" id="{7E09D4FA-6BE8-6946-B50D-FC47FF76ED4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375002" y="1783080"/>
            <a:ext cx="5341487" cy="4206240"/>
          </a:xfrm>
        </p:spPr>
        <p:txBody>
          <a:bodyPr wrap="square" lIns="91521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AA031274-8AD7-F547-81F3-8239F4A6C8F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75511" y="1783080"/>
            <a:ext cx="5341487" cy="4206240"/>
          </a:xfrm>
        </p:spPr>
        <p:txBody>
          <a:bodyPr wrap="square" lIns="91521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A5DBC43-EAA6-384E-8FA5-7B40E3F29B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2324" y="6547104"/>
            <a:ext cx="4426849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DCD06E-AFB0-704C-A95F-DE9053B41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737" y="6547104"/>
            <a:ext cx="402441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9AB8C16-765A-DC45-983C-89F17A6A67F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 bwMode="gray">
          <a:xfrm>
            <a:off x="375002" y="816432"/>
            <a:ext cx="5341487" cy="630936"/>
          </a:xfrm>
        </p:spPr>
        <p:txBody>
          <a:bodyPr lIns="91521" tIns="45761" rIns="91521" bIns="45761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1pPr>
            <a:lvl2pPr marL="457608" indent="0">
              <a:buNone/>
              <a:defRPr sz="2000" b="1"/>
            </a:lvl2pPr>
            <a:lvl3pPr marL="915216" indent="0">
              <a:buNone/>
              <a:defRPr sz="1900" b="1"/>
            </a:lvl3pPr>
            <a:lvl4pPr marL="1372822" indent="0">
              <a:buNone/>
              <a:defRPr sz="1600" b="1"/>
            </a:lvl4pPr>
            <a:lvl5pPr marL="1830430" indent="0">
              <a:buNone/>
              <a:defRPr sz="1600" b="1"/>
            </a:lvl5pPr>
            <a:lvl6pPr marL="2288038" indent="0">
              <a:buNone/>
              <a:defRPr sz="1600" b="1"/>
            </a:lvl6pPr>
            <a:lvl7pPr marL="2745646" indent="0">
              <a:buNone/>
              <a:defRPr sz="1600" b="1"/>
            </a:lvl7pPr>
            <a:lvl8pPr marL="3203253" indent="0">
              <a:buNone/>
              <a:defRPr sz="1600" b="1"/>
            </a:lvl8pPr>
            <a:lvl9pPr marL="3660861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31B0425-3F3A-C549-A3A7-EB36196CB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002" y="527736"/>
            <a:ext cx="5341487" cy="329184"/>
          </a:xfrm>
        </p:spPr>
        <p:txBody>
          <a:bodyPr wrap="square" lIns="91440"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4229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лева,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7" y="1425296"/>
            <a:ext cx="4500563" cy="522514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55688" y="5948338"/>
            <a:ext cx="1787996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89383" y="5948338"/>
            <a:ext cx="828082" cy="365125"/>
          </a:xfrm>
        </p:spPr>
        <p:txBody>
          <a:bodyPr/>
          <a:lstStyle/>
          <a:p>
            <a:fld id="{87EE3CDD-A3F5-4861-A3BB-C9EA919E482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0877550" y="5949463"/>
            <a:ext cx="517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800" kern="1200" spc="100" baseline="0">
                <a:solidFill>
                  <a:srgbClr val="9BABB8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/>
              <a:t>/35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055689" y="1208088"/>
            <a:ext cx="4500562" cy="153185"/>
          </a:xfrm>
        </p:spPr>
        <p:txBody>
          <a:bodyPr>
            <a:normAutofit/>
          </a:bodyPr>
          <a:lstStyle>
            <a:lvl1pPr>
              <a:defRPr lang="ru-RU" sz="800" kern="1200" spc="100" dirty="0">
                <a:solidFill>
                  <a:srgbClr val="31353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Название раздела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578301"/>
            <a:ext cx="1296988" cy="168886"/>
          </a:xfrm>
          <a:prstGeom prst="rect">
            <a:avLst/>
          </a:prstGeom>
        </p:spPr>
      </p:pic>
      <p:sp>
        <p:nvSpPr>
          <p:cNvPr id="8" name="Рисунок 7"/>
          <p:cNvSpPr>
            <a:spLocks noGrp="1"/>
          </p:cNvSpPr>
          <p:nvPr>
            <p:ph type="pic" sz="quarter" idx="14"/>
          </p:nvPr>
        </p:nvSpPr>
        <p:spPr>
          <a:xfrm>
            <a:off x="6635750" y="1233488"/>
            <a:ext cx="5556250" cy="4391025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1055688" y="2257426"/>
            <a:ext cx="4500563" cy="3367088"/>
          </a:xfrm>
        </p:spPr>
        <p:txBody>
          <a:bodyPr/>
          <a:lstStyle>
            <a:lvl1pPr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ts val="16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Образец текста</a:t>
            </a:r>
          </a:p>
          <a:p>
            <a:pPr marL="685800" lvl="1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Второй уровень</a:t>
            </a:r>
          </a:p>
          <a:p>
            <a:pPr marL="1143000" lvl="2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Третий уровень</a:t>
            </a:r>
          </a:p>
          <a:p>
            <a:pPr marL="1600200" lvl="3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Четвертый уровень</a:t>
            </a:r>
          </a:p>
          <a:p>
            <a:pPr marL="2057400" lvl="4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14715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права,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578301"/>
            <a:ext cx="1296988" cy="168886"/>
          </a:xfrm>
          <a:prstGeom prst="rect">
            <a:avLst/>
          </a:prstGeom>
        </p:spPr>
      </p:pic>
      <p:sp>
        <p:nvSpPr>
          <p:cNvPr id="8" name="Рисунок 7"/>
          <p:cNvSpPr>
            <a:spLocks noGrp="1"/>
          </p:cNvSpPr>
          <p:nvPr>
            <p:ph type="pic" sz="quarter" idx="14"/>
          </p:nvPr>
        </p:nvSpPr>
        <p:spPr>
          <a:xfrm>
            <a:off x="0" y="1233488"/>
            <a:ext cx="5556250" cy="4391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55688" y="5948338"/>
            <a:ext cx="1787996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5"/>
          <p:cNvSpPr txBox="1">
            <a:spLocks/>
          </p:cNvSpPr>
          <p:nvPr userDrawn="1"/>
        </p:nvSpPr>
        <p:spPr>
          <a:xfrm>
            <a:off x="10877550" y="5949463"/>
            <a:ext cx="517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800" kern="1200" spc="100" baseline="0">
                <a:solidFill>
                  <a:srgbClr val="9BABB8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/>
              <a:t>/35</a:t>
            </a: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89383" y="5948338"/>
            <a:ext cx="828082" cy="365125"/>
          </a:xfrm>
        </p:spPr>
        <p:txBody>
          <a:bodyPr/>
          <a:lstStyle/>
          <a:p>
            <a:fld id="{87EE3CDD-A3F5-4861-A3BB-C9EA919E4820}" type="slidenum">
              <a:rPr lang="ru-RU" smtClean="0"/>
              <a:t>‹#›</a:t>
            </a:fld>
            <a:endParaRPr lang="ru-RU"/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6635748" y="1425296"/>
            <a:ext cx="4500563" cy="522514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6635750" y="1208088"/>
            <a:ext cx="4500562" cy="153185"/>
          </a:xfrm>
        </p:spPr>
        <p:txBody>
          <a:bodyPr>
            <a:normAutofit/>
          </a:bodyPr>
          <a:lstStyle>
            <a:lvl1pPr>
              <a:defRPr lang="ru-RU" sz="800" kern="1200" spc="100" dirty="0">
                <a:solidFill>
                  <a:srgbClr val="31353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Название раздела</a:t>
            </a:r>
          </a:p>
        </p:txBody>
      </p:sp>
      <p:sp>
        <p:nvSpPr>
          <p:cNvPr id="20" name="Объект 2"/>
          <p:cNvSpPr>
            <a:spLocks noGrp="1"/>
          </p:cNvSpPr>
          <p:nvPr>
            <p:ph idx="1"/>
          </p:nvPr>
        </p:nvSpPr>
        <p:spPr>
          <a:xfrm>
            <a:off x="6635750" y="2257425"/>
            <a:ext cx="4500563" cy="3367088"/>
          </a:xfrm>
        </p:spPr>
        <p:txBody>
          <a:bodyPr/>
          <a:lstStyle>
            <a:lvl1pPr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ts val="16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Образец текста</a:t>
            </a:r>
          </a:p>
          <a:p>
            <a:pPr marL="685800" lvl="1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Второй уровень</a:t>
            </a:r>
          </a:p>
          <a:p>
            <a:pPr marL="1143000" lvl="2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Третий уровень</a:t>
            </a:r>
          </a:p>
          <a:p>
            <a:pPr marL="1600200" lvl="3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Четвертый уровень</a:t>
            </a:r>
          </a:p>
          <a:p>
            <a:pPr marL="2057400" lvl="4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24214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на всю ширину стран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578301"/>
            <a:ext cx="1296988" cy="168886"/>
          </a:xfrm>
          <a:prstGeom prst="rect">
            <a:avLst/>
          </a:prstGeom>
        </p:spPr>
      </p:pic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55688" y="5948338"/>
            <a:ext cx="1787996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5"/>
          <p:cNvSpPr txBox="1">
            <a:spLocks/>
          </p:cNvSpPr>
          <p:nvPr userDrawn="1"/>
        </p:nvSpPr>
        <p:spPr>
          <a:xfrm>
            <a:off x="10877550" y="5949463"/>
            <a:ext cx="517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800" kern="1200" spc="100" baseline="0">
                <a:solidFill>
                  <a:srgbClr val="9BABB8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/>
              <a:t>/35</a:t>
            </a: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89383" y="5948338"/>
            <a:ext cx="828082" cy="365125"/>
          </a:xfrm>
        </p:spPr>
        <p:txBody>
          <a:bodyPr/>
          <a:lstStyle/>
          <a:p>
            <a:fld id="{87EE3CDD-A3F5-4861-A3BB-C9EA919E482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1055687" y="1425296"/>
            <a:ext cx="10080626" cy="522514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055689" y="1208088"/>
            <a:ext cx="10080624" cy="153185"/>
          </a:xfrm>
        </p:spPr>
        <p:txBody>
          <a:bodyPr>
            <a:normAutofit/>
          </a:bodyPr>
          <a:lstStyle>
            <a:lvl1pPr>
              <a:defRPr lang="ru-RU" sz="800" kern="1200" spc="100" dirty="0">
                <a:solidFill>
                  <a:srgbClr val="31353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Название раздела</a:t>
            </a:r>
          </a:p>
        </p:txBody>
      </p:sp>
      <p:sp>
        <p:nvSpPr>
          <p:cNvPr id="22" name="Объект 2"/>
          <p:cNvSpPr>
            <a:spLocks noGrp="1"/>
          </p:cNvSpPr>
          <p:nvPr>
            <p:ph idx="1"/>
          </p:nvPr>
        </p:nvSpPr>
        <p:spPr>
          <a:xfrm>
            <a:off x="1055688" y="2257426"/>
            <a:ext cx="10080625" cy="3367088"/>
          </a:xfrm>
        </p:spPr>
        <p:txBody>
          <a:bodyPr/>
          <a:lstStyle>
            <a:lvl1pPr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ts val="16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Образец текста</a:t>
            </a:r>
          </a:p>
          <a:p>
            <a:pPr marL="685800" lvl="1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Второй уровень</a:t>
            </a:r>
          </a:p>
          <a:p>
            <a:pPr marL="1143000" lvl="2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Третий уровень</a:t>
            </a:r>
          </a:p>
          <a:p>
            <a:pPr marL="1600200" lvl="3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Четвертый уровень</a:t>
            </a:r>
          </a:p>
          <a:p>
            <a:pPr marL="2057400" lvl="4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55463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578301"/>
            <a:ext cx="1296988" cy="168886"/>
          </a:xfrm>
          <a:prstGeom prst="rect">
            <a:avLst/>
          </a:prstGeom>
        </p:spPr>
      </p:pic>
      <p:sp>
        <p:nvSpPr>
          <p:cNvPr id="1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55688" y="5948338"/>
            <a:ext cx="1787996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7" name="Номер слайда 5"/>
          <p:cNvSpPr txBox="1">
            <a:spLocks/>
          </p:cNvSpPr>
          <p:nvPr userDrawn="1"/>
        </p:nvSpPr>
        <p:spPr>
          <a:xfrm>
            <a:off x="10877550" y="5949463"/>
            <a:ext cx="517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800" kern="1200" spc="100" baseline="0">
                <a:solidFill>
                  <a:srgbClr val="9BABB8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/>
              <a:t>/35</a:t>
            </a: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89383" y="5948338"/>
            <a:ext cx="828082" cy="365125"/>
          </a:xfrm>
        </p:spPr>
        <p:txBody>
          <a:bodyPr/>
          <a:lstStyle/>
          <a:p>
            <a:fld id="{87EE3CDD-A3F5-4861-A3BB-C9EA919E4820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055687" y="1425296"/>
            <a:ext cx="10080626" cy="522514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055689" y="1208088"/>
            <a:ext cx="10080624" cy="153185"/>
          </a:xfrm>
        </p:spPr>
        <p:txBody>
          <a:bodyPr>
            <a:normAutofit/>
          </a:bodyPr>
          <a:lstStyle>
            <a:lvl1pPr>
              <a:defRPr lang="ru-RU" sz="800" kern="1200" spc="100" dirty="0">
                <a:solidFill>
                  <a:srgbClr val="31353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Название раздела</a:t>
            </a:r>
          </a:p>
        </p:txBody>
      </p:sp>
      <p:sp>
        <p:nvSpPr>
          <p:cNvPr id="21" name="Объект 2"/>
          <p:cNvSpPr>
            <a:spLocks noGrp="1"/>
          </p:cNvSpPr>
          <p:nvPr>
            <p:ph idx="1"/>
          </p:nvPr>
        </p:nvSpPr>
        <p:spPr>
          <a:xfrm>
            <a:off x="1055688" y="2257426"/>
            <a:ext cx="4500563" cy="3367088"/>
          </a:xfrm>
        </p:spPr>
        <p:txBody>
          <a:bodyPr/>
          <a:lstStyle>
            <a:lvl1pPr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ts val="16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Образец текста</a:t>
            </a:r>
          </a:p>
          <a:p>
            <a:pPr marL="685800" lvl="1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Второй уровень</a:t>
            </a:r>
          </a:p>
          <a:p>
            <a:pPr marL="1143000" lvl="2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Третий уровень</a:t>
            </a:r>
          </a:p>
          <a:p>
            <a:pPr marL="1600200" lvl="3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Четвертый уровень</a:t>
            </a:r>
          </a:p>
          <a:p>
            <a:pPr marL="2057400" lvl="4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Пятый уровень</a:t>
            </a:r>
          </a:p>
        </p:txBody>
      </p:sp>
      <p:sp>
        <p:nvSpPr>
          <p:cNvPr id="22" name="Объект 2"/>
          <p:cNvSpPr>
            <a:spLocks noGrp="1"/>
          </p:cNvSpPr>
          <p:nvPr>
            <p:ph idx="14"/>
          </p:nvPr>
        </p:nvSpPr>
        <p:spPr>
          <a:xfrm>
            <a:off x="6635750" y="2257425"/>
            <a:ext cx="4500563" cy="3367088"/>
          </a:xfrm>
        </p:spPr>
        <p:txBody>
          <a:bodyPr/>
          <a:lstStyle>
            <a:lvl1pPr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ts val="16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Образец текста</a:t>
            </a:r>
          </a:p>
          <a:p>
            <a:pPr marL="685800" lvl="1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Второй уровень</a:t>
            </a:r>
          </a:p>
          <a:p>
            <a:pPr marL="1143000" lvl="2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Третий уровень</a:t>
            </a:r>
          </a:p>
          <a:p>
            <a:pPr marL="1600200" lvl="3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Четвертый уровень</a:t>
            </a:r>
          </a:p>
          <a:p>
            <a:pPr marL="2057400" lvl="4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81082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578301"/>
            <a:ext cx="1296988" cy="168886"/>
          </a:xfrm>
          <a:prstGeom prst="rect">
            <a:avLst/>
          </a:prstGeom>
        </p:spPr>
      </p:pic>
      <p:sp>
        <p:nvSpPr>
          <p:cNvPr id="1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55688" y="5948338"/>
            <a:ext cx="1787996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1" name="Номер слайда 5"/>
          <p:cNvSpPr txBox="1">
            <a:spLocks/>
          </p:cNvSpPr>
          <p:nvPr userDrawn="1"/>
        </p:nvSpPr>
        <p:spPr>
          <a:xfrm>
            <a:off x="10877550" y="5949463"/>
            <a:ext cx="517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800" kern="1200" spc="100" baseline="0">
                <a:solidFill>
                  <a:srgbClr val="9BABB8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/>
              <a:t>/35</a:t>
            </a:r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89383" y="5948338"/>
            <a:ext cx="828082" cy="365125"/>
          </a:xfrm>
        </p:spPr>
        <p:txBody>
          <a:bodyPr/>
          <a:lstStyle/>
          <a:p>
            <a:fld id="{87EE3CDD-A3F5-4861-A3BB-C9EA919E482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055687" y="1425296"/>
            <a:ext cx="10080626" cy="522514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4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055689" y="1208088"/>
            <a:ext cx="10080624" cy="153185"/>
          </a:xfrm>
        </p:spPr>
        <p:txBody>
          <a:bodyPr>
            <a:normAutofit/>
          </a:bodyPr>
          <a:lstStyle>
            <a:lvl1pPr>
              <a:defRPr lang="ru-RU" sz="800" kern="1200" spc="100" dirty="0">
                <a:solidFill>
                  <a:srgbClr val="31353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Название раздела</a:t>
            </a:r>
          </a:p>
        </p:txBody>
      </p:sp>
      <p:sp>
        <p:nvSpPr>
          <p:cNvPr id="25" name="Объект 2"/>
          <p:cNvSpPr>
            <a:spLocks noGrp="1"/>
          </p:cNvSpPr>
          <p:nvPr>
            <p:ph idx="1"/>
          </p:nvPr>
        </p:nvSpPr>
        <p:spPr>
          <a:xfrm>
            <a:off x="1055688" y="2257426"/>
            <a:ext cx="3087687" cy="3367088"/>
          </a:xfrm>
        </p:spPr>
        <p:txBody>
          <a:bodyPr/>
          <a:lstStyle>
            <a:lvl1pPr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ts val="16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Образец текста</a:t>
            </a:r>
          </a:p>
          <a:p>
            <a:pPr marL="685800" lvl="1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Второй уровень</a:t>
            </a:r>
          </a:p>
          <a:p>
            <a:pPr marL="1143000" lvl="2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Третий уровень</a:t>
            </a:r>
          </a:p>
          <a:p>
            <a:pPr marL="1600200" lvl="3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Четвертый уровень</a:t>
            </a:r>
          </a:p>
          <a:p>
            <a:pPr marL="2057400" lvl="4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Пятый уровень</a:t>
            </a:r>
          </a:p>
        </p:txBody>
      </p:sp>
      <p:sp>
        <p:nvSpPr>
          <p:cNvPr id="29" name="Объект 2"/>
          <p:cNvSpPr>
            <a:spLocks noGrp="1"/>
          </p:cNvSpPr>
          <p:nvPr>
            <p:ph idx="14"/>
          </p:nvPr>
        </p:nvSpPr>
        <p:spPr>
          <a:xfrm>
            <a:off x="4552156" y="2257425"/>
            <a:ext cx="3087687" cy="3367088"/>
          </a:xfrm>
        </p:spPr>
        <p:txBody>
          <a:bodyPr/>
          <a:lstStyle>
            <a:lvl1pPr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ts val="16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Образец текста</a:t>
            </a:r>
          </a:p>
          <a:p>
            <a:pPr marL="685800" lvl="1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Второй уровень</a:t>
            </a:r>
          </a:p>
          <a:p>
            <a:pPr marL="1143000" lvl="2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Третий уровень</a:t>
            </a:r>
          </a:p>
          <a:p>
            <a:pPr marL="1600200" lvl="3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Четвертый уровень</a:t>
            </a:r>
          </a:p>
          <a:p>
            <a:pPr marL="2057400" lvl="4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Пятый уровень</a:t>
            </a:r>
          </a:p>
        </p:txBody>
      </p:sp>
      <p:sp>
        <p:nvSpPr>
          <p:cNvPr id="30" name="Объект 2"/>
          <p:cNvSpPr>
            <a:spLocks noGrp="1"/>
          </p:cNvSpPr>
          <p:nvPr>
            <p:ph idx="15"/>
          </p:nvPr>
        </p:nvSpPr>
        <p:spPr>
          <a:xfrm>
            <a:off x="8048626" y="2257425"/>
            <a:ext cx="3087687" cy="3367088"/>
          </a:xfrm>
        </p:spPr>
        <p:txBody>
          <a:bodyPr/>
          <a:lstStyle>
            <a:lvl1pPr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ts val="16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Образец текста</a:t>
            </a:r>
          </a:p>
          <a:p>
            <a:pPr marL="685800" lvl="1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Второй уровень</a:t>
            </a:r>
          </a:p>
          <a:p>
            <a:pPr marL="1143000" lvl="2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Третий уровень</a:t>
            </a:r>
          </a:p>
          <a:p>
            <a:pPr marL="1600200" lvl="3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Четвертый уровень</a:t>
            </a:r>
          </a:p>
          <a:p>
            <a:pPr marL="2057400" lvl="4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83433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55688" y="5948338"/>
            <a:ext cx="1787996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Номер слайда 5"/>
          <p:cNvSpPr txBox="1">
            <a:spLocks/>
          </p:cNvSpPr>
          <p:nvPr userDrawn="1"/>
        </p:nvSpPr>
        <p:spPr>
          <a:xfrm>
            <a:off x="10877550" y="5949463"/>
            <a:ext cx="517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800" kern="1200" spc="100" baseline="0">
                <a:solidFill>
                  <a:srgbClr val="9BABB8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/>
              <a:t>/35</a:t>
            </a: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89383" y="5948338"/>
            <a:ext cx="828082" cy="365125"/>
          </a:xfrm>
        </p:spPr>
        <p:txBody>
          <a:bodyPr/>
          <a:lstStyle/>
          <a:p>
            <a:fld id="{87EE3CDD-A3F5-4861-A3BB-C9EA919E4820}" type="slidenum">
              <a:rPr lang="ru-RU" smtClean="0"/>
              <a:t>‹#›</a:t>
            </a:fld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578301"/>
            <a:ext cx="1296988" cy="168886"/>
          </a:xfrm>
          <a:prstGeom prst="rect">
            <a:avLst/>
          </a:prstGeom>
        </p:spPr>
      </p:pic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055687" y="1425296"/>
            <a:ext cx="10080626" cy="522514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055689" y="1208088"/>
            <a:ext cx="10080624" cy="153185"/>
          </a:xfrm>
        </p:spPr>
        <p:txBody>
          <a:bodyPr>
            <a:normAutofit/>
          </a:bodyPr>
          <a:lstStyle>
            <a:lvl1pPr>
              <a:defRPr lang="ru-RU" sz="800" kern="1200" spc="100" dirty="0">
                <a:solidFill>
                  <a:srgbClr val="31353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65944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55688" y="5948338"/>
            <a:ext cx="1787996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Номер слайда 5"/>
          <p:cNvSpPr txBox="1">
            <a:spLocks/>
          </p:cNvSpPr>
          <p:nvPr userDrawn="1"/>
        </p:nvSpPr>
        <p:spPr>
          <a:xfrm>
            <a:off x="10877550" y="5949463"/>
            <a:ext cx="517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800" kern="1200" spc="100" baseline="0">
                <a:solidFill>
                  <a:srgbClr val="9BABB8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/>
              <a:t>/35</a:t>
            </a:r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89383" y="5948338"/>
            <a:ext cx="828082" cy="365125"/>
          </a:xfrm>
        </p:spPr>
        <p:txBody>
          <a:bodyPr/>
          <a:lstStyle/>
          <a:p>
            <a:fld id="{87EE3CDD-A3F5-4861-A3BB-C9EA919E4820}" type="slidenum">
              <a:rPr lang="ru-RU" smtClean="0"/>
              <a:t>‹#›</a:t>
            </a:fld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578301"/>
            <a:ext cx="1296988" cy="16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7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bg>
      <p:bgPr>
        <a:solidFill>
          <a:srgbClr val="338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55688" y="1233488"/>
            <a:ext cx="10080625" cy="1030741"/>
          </a:xfrm>
        </p:spPr>
        <p:txBody>
          <a:bodyPr anchor="b"/>
          <a:lstStyle>
            <a:lvl1pPr marL="0" algn="l" defTabSz="914400" rtl="0" eaLnBrk="1" latinLnBrk="0" hangingPunct="1">
              <a:lnSpc>
                <a:spcPts val="4200"/>
              </a:lnSpc>
              <a:defRPr lang="ru-RU" sz="4000" kern="1200" baseline="0" dirty="0">
                <a:solidFill>
                  <a:schemeClr val="bg1"/>
                </a:solidFill>
                <a:latin typeface="Montserrat ExtraBold" panose="00000900000000000000" pitchFamily="2" charset="-52"/>
                <a:ea typeface="+mn-ea"/>
                <a:cs typeface="+mn-cs"/>
              </a:defRPr>
            </a:lvl1pPr>
          </a:lstStyle>
          <a:p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055688" y="3886198"/>
            <a:ext cx="4500562" cy="359229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Имя Фамилия автора</a:t>
            </a:r>
            <a:endParaRPr lang="en-US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373" y="580145"/>
            <a:ext cx="1297940" cy="168323"/>
          </a:xfrm>
          <a:prstGeom prst="rect">
            <a:avLst/>
          </a:prstGeom>
        </p:spPr>
      </p:pic>
      <p:sp>
        <p:nvSpPr>
          <p:cNvPr id="9" name="Текст 2"/>
          <p:cNvSpPr>
            <a:spLocks noGrp="1"/>
          </p:cNvSpPr>
          <p:nvPr>
            <p:ph type="body" idx="11" hasCustomPrompt="1"/>
          </p:nvPr>
        </p:nvSpPr>
        <p:spPr>
          <a:xfrm>
            <a:off x="6635749" y="3984170"/>
            <a:ext cx="4500563" cy="239171"/>
          </a:xfrm>
        </p:spPr>
        <p:txBody>
          <a:bodyPr>
            <a:norm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Россия</a:t>
            </a:r>
            <a:endParaRPr lang="en-US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0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1055688" y="5464629"/>
            <a:ext cx="4500562" cy="159884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-52"/>
              </a:rPr>
              <a:t>E-mail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1055688" y="4377265"/>
            <a:ext cx="4500562" cy="180446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Должность</a:t>
            </a:r>
            <a:endParaRPr lang="en-US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635751" y="4539343"/>
            <a:ext cx="4500562" cy="1085170"/>
          </a:xfrm>
        </p:spPr>
        <p:txBody>
          <a:bodyPr>
            <a:normAutofit/>
          </a:bodyPr>
          <a:lstStyle>
            <a:lvl1pPr marL="0" indent="0">
              <a:lnSpc>
                <a:spcPts val="2300"/>
              </a:lnSpc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-52"/>
              </a:rPr>
              <a:t>info@itglobal.com​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/>
            </a:r>
            <a:b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en-US" dirty="0">
                <a:solidFill>
                  <a:schemeClr val="bg1"/>
                </a:solidFill>
                <a:latin typeface="Montserrat" panose="00000500000000000000" pitchFamily="2" charset="-52"/>
              </a:rPr>
              <a:t>+7 (812) 313-8815​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/>
            </a:r>
            <a:b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en-US" dirty="0">
                <a:solidFill>
                  <a:schemeClr val="bg1"/>
                </a:solidFill>
                <a:latin typeface="Montserrat" panose="00000500000000000000" pitchFamily="2" charset="-52"/>
              </a:rPr>
              <a:t>+7 (495) 181-9915</a:t>
            </a:r>
          </a:p>
        </p:txBody>
      </p:sp>
    </p:spTree>
    <p:extLst>
      <p:ext uri="{BB962C8B-B14F-4D97-AF65-F5344CB8AC3E}">
        <p14:creationId xmlns:p14="http://schemas.microsoft.com/office/powerpoint/2010/main" val="10933936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7" y="1233488"/>
            <a:ext cx="10080625" cy="43462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55687" y="2031999"/>
            <a:ext cx="10080625" cy="35925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lvl="0" indent="0" algn="l" defTabSz="914400" rtl="0" eaLnBrk="1" latinLnBrk="0" hangingPunct="1">
              <a:lnSpc>
                <a:spcPts val="16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Образец текста</a:t>
            </a:r>
          </a:p>
          <a:p>
            <a:pPr marL="685800" lvl="1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Второй уровень</a:t>
            </a:r>
          </a:p>
          <a:p>
            <a:pPr marL="1143000" lvl="2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Третий уровень</a:t>
            </a:r>
          </a:p>
          <a:p>
            <a:pPr marL="1600200" lvl="3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Четвертый уровень</a:t>
            </a:r>
          </a:p>
          <a:p>
            <a:pPr marL="2057400" lvl="4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55688" y="5948338"/>
            <a:ext cx="17879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ru-RU" sz="800" kern="1200" spc="100" baseline="0" dirty="0" smtClean="0">
                <a:solidFill>
                  <a:srgbClr val="9BABB8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947869" y="5926566"/>
            <a:ext cx="82808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4400" rtl="0" eaLnBrk="1" latinLnBrk="0" hangingPunct="1">
              <a:defRPr lang="ru-RU" sz="1100" kern="1200" spc="100" baseline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</a:lstStyle>
          <a:p>
            <a:fld id="{87EE3CDD-A3F5-4861-A3BB-C9EA919E482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61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50" r:id="rId4"/>
    <p:sldLayoutId id="2147483660" r:id="rId5"/>
    <p:sldLayoutId id="2147483661" r:id="rId6"/>
    <p:sldLayoutId id="2147483654" r:id="rId7"/>
    <p:sldLayoutId id="2147483655" r:id="rId8"/>
    <p:sldLayoutId id="2147483651" r:id="rId9"/>
    <p:sldLayoutId id="2147483664" r:id="rId10"/>
  </p:sldLayoutIdLst>
  <p:hf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lang="ru-RU" sz="2800" kern="1200" dirty="0">
          <a:solidFill>
            <a:srgbClr val="313539"/>
          </a:solidFill>
          <a:latin typeface="Montserrat SemiBold" panose="00000700000000000000" pitchFamily="2" charset="-52"/>
          <a:ea typeface="+mn-ea"/>
          <a:cs typeface="+mn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ru-RU" sz="1200" kern="1200" dirty="0" smtClean="0">
          <a:solidFill>
            <a:srgbClr val="313539"/>
          </a:solidFill>
          <a:latin typeface="Montserrat" panose="00000500000000000000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000" kern="1200" dirty="0" smtClean="0">
          <a:solidFill>
            <a:srgbClr val="313539"/>
          </a:solidFill>
          <a:latin typeface="Montserrat" panose="00000500000000000000" pitchFamily="2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900" kern="1200" dirty="0" smtClean="0">
          <a:solidFill>
            <a:srgbClr val="313539"/>
          </a:solidFill>
          <a:latin typeface="Montserrat" panose="00000500000000000000" pitchFamily="2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900" kern="1200" spc="100" baseline="0" dirty="0" smtClean="0">
          <a:solidFill>
            <a:srgbClr val="313539"/>
          </a:solidFill>
          <a:latin typeface="Montserrat" panose="00000500000000000000" pitchFamily="2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800" kern="1200" spc="100" baseline="0" dirty="0">
          <a:solidFill>
            <a:srgbClr val="313539"/>
          </a:solidFill>
          <a:latin typeface="Montserrat" panose="00000500000000000000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500" userDrawn="1">
          <p15:clr>
            <a:srgbClr val="F26B43"/>
          </p15:clr>
        </p15:guide>
        <p15:guide id="3" pos="665" userDrawn="1">
          <p15:clr>
            <a:srgbClr val="F26B43"/>
          </p15:clr>
        </p15:guide>
        <p15:guide id="6" pos="7015" userDrawn="1">
          <p15:clr>
            <a:srgbClr val="F26B43"/>
          </p15:clr>
        </p15:guide>
        <p15:guide id="7" orient="horz" pos="777" userDrawn="1">
          <p15:clr>
            <a:srgbClr val="F26B43"/>
          </p15:clr>
        </p15:guide>
        <p15:guide id="8" orient="horz" pos="3543" userDrawn="1">
          <p15:clr>
            <a:srgbClr val="F26B43"/>
          </p15:clr>
        </p15:guide>
        <p15:guide id="9" pos="41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7.png"/><Relationship Id="rId3" Type="http://schemas.openxmlformats.org/officeDocument/2006/relationships/image" Target="../media/image37.tiff"/><Relationship Id="rId7" Type="http://schemas.openxmlformats.org/officeDocument/2006/relationships/image" Target="../media/image41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4.jpeg"/><Relationship Id="rId5" Type="http://schemas.openxmlformats.org/officeDocument/2006/relationships/image" Target="../media/image39.tiff"/><Relationship Id="rId15" Type="http://schemas.openxmlformats.org/officeDocument/2006/relationships/image" Target="../media/image29.png"/><Relationship Id="rId10" Type="http://schemas.openxmlformats.org/officeDocument/2006/relationships/image" Target="../media/image43.png"/><Relationship Id="rId4" Type="http://schemas.openxmlformats.org/officeDocument/2006/relationships/image" Target="../media/image38.tiff"/><Relationship Id="rId9" Type="http://schemas.openxmlformats.org/officeDocument/2006/relationships/image" Target="../media/image26.png"/><Relationship Id="rId1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app.com/pdf.html?item=/media/9130-wp-4118pdf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3.jpeg"/><Relationship Id="rId10" Type="http://schemas.openxmlformats.org/officeDocument/2006/relationships/image" Target="../media/image10.emf"/><Relationship Id="rId4" Type="http://schemas.openxmlformats.org/officeDocument/2006/relationships/image" Target="../media/image12.jpe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Решения </a:t>
            </a:r>
            <a:r>
              <a:rPr lang="en-US" dirty="0"/>
              <a:t>NetApp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ru-RU" dirty="0"/>
              <a:t>для медицинских</a:t>
            </a:r>
            <a:br>
              <a:rPr lang="ru-RU" dirty="0"/>
            </a:br>
            <a:r>
              <a:rPr lang="ru-RU" dirty="0"/>
              <a:t>организаций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Февраль, 2021</a:t>
            </a:r>
          </a:p>
        </p:txBody>
      </p:sp>
    </p:spTree>
    <p:extLst>
      <p:ext uri="{BB962C8B-B14F-4D97-AF65-F5344CB8AC3E}">
        <p14:creationId xmlns:p14="http://schemas.microsoft.com/office/powerpoint/2010/main" val="821685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en-US" dirty="0"/>
              <a:t>NetApp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10</a:t>
            </a:fld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48BFF9-93B4-5E49-882C-A33D35E92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88" y="1370861"/>
            <a:ext cx="4925387" cy="5079525"/>
          </a:xfrm>
          <a:prstGeom prst="rect">
            <a:avLst/>
          </a:prstGeom>
        </p:spPr>
      </p:pic>
      <p:grpSp>
        <p:nvGrpSpPr>
          <p:cNvPr id="22" name="Logo">
            <a:extLst>
              <a:ext uri="{FF2B5EF4-FFF2-40B4-BE49-F238E27FC236}">
                <a16:creationId xmlns:a16="http://schemas.microsoft.com/office/drawing/2014/main" id="{5D96EC85-A395-3547-9361-6B6514C5E9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61578" y="1851014"/>
            <a:ext cx="1176195" cy="215863"/>
            <a:chOff x="2458" y="1906"/>
            <a:chExt cx="2768" cy="508"/>
          </a:xfrm>
          <a:solidFill>
            <a:schemeClr val="bg1">
              <a:lumMod val="50000"/>
            </a:schemeClr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EE6614D2-BAB9-C54B-8E6E-E039D8BA3CA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96" y="1999"/>
              <a:ext cx="330" cy="415"/>
            </a:xfrm>
            <a:custGeom>
              <a:avLst/>
              <a:gdLst>
                <a:gd name="T0" fmla="*/ 1058 w 1449"/>
                <a:gd name="T1" fmla="*/ 718 h 1817"/>
                <a:gd name="T2" fmla="*/ 1058 w 1449"/>
                <a:gd name="T3" fmla="*/ 713 h 1817"/>
                <a:gd name="T4" fmla="*/ 721 w 1449"/>
                <a:gd name="T5" fmla="*/ 332 h 1817"/>
                <a:gd name="T6" fmla="*/ 386 w 1449"/>
                <a:gd name="T7" fmla="*/ 713 h 1817"/>
                <a:gd name="T8" fmla="*/ 386 w 1449"/>
                <a:gd name="T9" fmla="*/ 718 h 1817"/>
                <a:gd name="T10" fmla="*/ 721 w 1449"/>
                <a:gd name="T11" fmla="*/ 1099 h 1817"/>
                <a:gd name="T12" fmla="*/ 1058 w 1449"/>
                <a:gd name="T13" fmla="*/ 718 h 1817"/>
                <a:gd name="T14" fmla="*/ 0 w 1449"/>
                <a:gd name="T15" fmla="*/ 26 h 1817"/>
                <a:gd name="T16" fmla="*/ 391 w 1449"/>
                <a:gd name="T17" fmla="*/ 26 h 1817"/>
                <a:gd name="T18" fmla="*/ 391 w 1449"/>
                <a:gd name="T19" fmla="*/ 224 h 1817"/>
                <a:gd name="T20" fmla="*/ 821 w 1449"/>
                <a:gd name="T21" fmla="*/ 0 h 1817"/>
                <a:gd name="T22" fmla="*/ 1449 w 1449"/>
                <a:gd name="T23" fmla="*/ 713 h 1817"/>
                <a:gd name="T24" fmla="*/ 1449 w 1449"/>
                <a:gd name="T25" fmla="*/ 718 h 1817"/>
                <a:gd name="T26" fmla="*/ 821 w 1449"/>
                <a:gd name="T27" fmla="*/ 1431 h 1817"/>
                <a:gd name="T28" fmla="*/ 391 w 1449"/>
                <a:gd name="T29" fmla="*/ 1225 h 1817"/>
                <a:gd name="T30" fmla="*/ 391 w 1449"/>
                <a:gd name="T31" fmla="*/ 1817 h 1817"/>
                <a:gd name="T32" fmla="*/ 0 w 1449"/>
                <a:gd name="T33" fmla="*/ 1817 h 1817"/>
                <a:gd name="T34" fmla="*/ 0 w 1449"/>
                <a:gd name="T35" fmla="*/ 26 h 1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49" h="1817">
                  <a:moveTo>
                    <a:pt x="1058" y="718"/>
                  </a:moveTo>
                  <a:lnTo>
                    <a:pt x="1058" y="713"/>
                  </a:lnTo>
                  <a:cubicBezTo>
                    <a:pt x="1058" y="484"/>
                    <a:pt x="903" y="332"/>
                    <a:pt x="721" y="332"/>
                  </a:cubicBezTo>
                  <a:cubicBezTo>
                    <a:pt x="538" y="332"/>
                    <a:pt x="386" y="484"/>
                    <a:pt x="386" y="713"/>
                  </a:cubicBezTo>
                  <a:lnTo>
                    <a:pt x="386" y="718"/>
                  </a:lnTo>
                  <a:cubicBezTo>
                    <a:pt x="386" y="947"/>
                    <a:pt x="538" y="1099"/>
                    <a:pt x="721" y="1099"/>
                  </a:cubicBezTo>
                  <a:cubicBezTo>
                    <a:pt x="903" y="1099"/>
                    <a:pt x="1058" y="950"/>
                    <a:pt x="1058" y="718"/>
                  </a:cubicBezTo>
                  <a:close/>
                  <a:moveTo>
                    <a:pt x="0" y="26"/>
                  </a:moveTo>
                  <a:lnTo>
                    <a:pt x="391" y="26"/>
                  </a:lnTo>
                  <a:lnTo>
                    <a:pt x="391" y="224"/>
                  </a:lnTo>
                  <a:cubicBezTo>
                    <a:pt x="487" y="96"/>
                    <a:pt x="618" y="0"/>
                    <a:pt x="821" y="0"/>
                  </a:cubicBezTo>
                  <a:cubicBezTo>
                    <a:pt x="1143" y="0"/>
                    <a:pt x="1449" y="253"/>
                    <a:pt x="1449" y="713"/>
                  </a:cubicBezTo>
                  <a:lnTo>
                    <a:pt x="1449" y="718"/>
                  </a:lnTo>
                  <a:cubicBezTo>
                    <a:pt x="1449" y="1179"/>
                    <a:pt x="1148" y="1431"/>
                    <a:pt x="821" y="1431"/>
                  </a:cubicBezTo>
                  <a:cubicBezTo>
                    <a:pt x="612" y="1431"/>
                    <a:pt x="484" y="1336"/>
                    <a:pt x="391" y="1225"/>
                  </a:cubicBezTo>
                  <a:lnTo>
                    <a:pt x="391" y="1817"/>
                  </a:lnTo>
                  <a:lnTo>
                    <a:pt x="0" y="1817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52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93E13CE0-ECF9-2344-9C6B-A1784934A5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31" y="1906"/>
              <a:ext cx="364" cy="414"/>
            </a:xfrm>
            <a:custGeom>
              <a:avLst/>
              <a:gdLst>
                <a:gd name="T0" fmla="*/ 0 w 1601"/>
                <a:gd name="T1" fmla="*/ 0 h 1815"/>
                <a:gd name="T2" fmla="*/ 366 w 1601"/>
                <a:gd name="T3" fmla="*/ 0 h 1815"/>
                <a:gd name="T4" fmla="*/ 1209 w 1601"/>
                <a:gd name="T5" fmla="*/ 1122 h 1815"/>
                <a:gd name="T6" fmla="*/ 1209 w 1601"/>
                <a:gd name="T7" fmla="*/ 0 h 1815"/>
                <a:gd name="T8" fmla="*/ 1601 w 1601"/>
                <a:gd name="T9" fmla="*/ 0 h 1815"/>
                <a:gd name="T10" fmla="*/ 1601 w 1601"/>
                <a:gd name="T11" fmla="*/ 1815 h 1815"/>
                <a:gd name="T12" fmla="*/ 1264 w 1601"/>
                <a:gd name="T13" fmla="*/ 1815 h 1815"/>
                <a:gd name="T14" fmla="*/ 391 w 1601"/>
                <a:gd name="T15" fmla="*/ 669 h 1815"/>
                <a:gd name="T16" fmla="*/ 391 w 1601"/>
                <a:gd name="T17" fmla="*/ 1815 h 1815"/>
                <a:gd name="T18" fmla="*/ 0 w 1601"/>
                <a:gd name="T19" fmla="*/ 1815 h 1815"/>
                <a:gd name="T20" fmla="*/ 0 w 1601"/>
                <a:gd name="T21" fmla="*/ 0 h 1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01" h="1815">
                  <a:moveTo>
                    <a:pt x="0" y="0"/>
                  </a:moveTo>
                  <a:lnTo>
                    <a:pt x="366" y="0"/>
                  </a:lnTo>
                  <a:lnTo>
                    <a:pt x="1209" y="1122"/>
                  </a:lnTo>
                  <a:lnTo>
                    <a:pt x="1209" y="0"/>
                  </a:lnTo>
                  <a:lnTo>
                    <a:pt x="1601" y="0"/>
                  </a:lnTo>
                  <a:lnTo>
                    <a:pt x="1601" y="1815"/>
                  </a:lnTo>
                  <a:lnTo>
                    <a:pt x="1264" y="1815"/>
                  </a:lnTo>
                  <a:lnTo>
                    <a:pt x="391" y="669"/>
                  </a:lnTo>
                  <a:lnTo>
                    <a:pt x="391" y="1815"/>
                  </a:lnTo>
                  <a:lnTo>
                    <a:pt x="0" y="18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52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99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7EDBD91C-6C6F-8D41-A4E7-B46B1826F9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38" y="1999"/>
              <a:ext cx="307" cy="328"/>
            </a:xfrm>
            <a:custGeom>
              <a:avLst/>
              <a:gdLst>
                <a:gd name="T0" fmla="*/ 973 w 1353"/>
                <a:gd name="T1" fmla="*/ 608 h 1436"/>
                <a:gd name="T2" fmla="*/ 682 w 1353"/>
                <a:gd name="T3" fmla="*/ 314 h 1436"/>
                <a:gd name="T4" fmla="*/ 383 w 1353"/>
                <a:gd name="T5" fmla="*/ 608 h 1436"/>
                <a:gd name="T6" fmla="*/ 973 w 1353"/>
                <a:gd name="T7" fmla="*/ 608 h 1436"/>
                <a:gd name="T8" fmla="*/ 0 w 1353"/>
                <a:gd name="T9" fmla="*/ 724 h 1436"/>
                <a:gd name="T10" fmla="*/ 0 w 1353"/>
                <a:gd name="T11" fmla="*/ 718 h 1436"/>
                <a:gd name="T12" fmla="*/ 682 w 1353"/>
                <a:gd name="T13" fmla="*/ 0 h 1436"/>
                <a:gd name="T14" fmla="*/ 1353 w 1353"/>
                <a:gd name="T15" fmla="*/ 749 h 1436"/>
                <a:gd name="T16" fmla="*/ 1348 w 1353"/>
                <a:gd name="T17" fmla="*/ 852 h 1436"/>
                <a:gd name="T18" fmla="*/ 388 w 1353"/>
                <a:gd name="T19" fmla="*/ 852 h 1436"/>
                <a:gd name="T20" fmla="*/ 726 w 1353"/>
                <a:gd name="T21" fmla="*/ 1123 h 1436"/>
                <a:gd name="T22" fmla="*/ 1060 w 1353"/>
                <a:gd name="T23" fmla="*/ 981 h 1436"/>
                <a:gd name="T24" fmla="*/ 1284 w 1353"/>
                <a:gd name="T25" fmla="*/ 1179 h 1436"/>
                <a:gd name="T26" fmla="*/ 721 w 1353"/>
                <a:gd name="T27" fmla="*/ 1436 h 1436"/>
                <a:gd name="T28" fmla="*/ 0 w 1353"/>
                <a:gd name="T29" fmla="*/ 724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53" h="1436">
                  <a:moveTo>
                    <a:pt x="973" y="608"/>
                  </a:moveTo>
                  <a:cubicBezTo>
                    <a:pt x="949" y="433"/>
                    <a:pt x="846" y="314"/>
                    <a:pt x="682" y="314"/>
                  </a:cubicBezTo>
                  <a:cubicBezTo>
                    <a:pt x="520" y="314"/>
                    <a:pt x="414" y="431"/>
                    <a:pt x="383" y="608"/>
                  </a:cubicBezTo>
                  <a:lnTo>
                    <a:pt x="973" y="608"/>
                  </a:lnTo>
                  <a:close/>
                  <a:moveTo>
                    <a:pt x="0" y="724"/>
                  </a:moveTo>
                  <a:lnTo>
                    <a:pt x="0" y="718"/>
                  </a:lnTo>
                  <a:cubicBezTo>
                    <a:pt x="0" y="325"/>
                    <a:pt x="280" y="0"/>
                    <a:pt x="682" y="0"/>
                  </a:cubicBezTo>
                  <a:cubicBezTo>
                    <a:pt x="1142" y="0"/>
                    <a:pt x="1353" y="358"/>
                    <a:pt x="1353" y="749"/>
                  </a:cubicBezTo>
                  <a:cubicBezTo>
                    <a:pt x="1353" y="780"/>
                    <a:pt x="1351" y="816"/>
                    <a:pt x="1348" y="852"/>
                  </a:cubicBezTo>
                  <a:lnTo>
                    <a:pt x="388" y="852"/>
                  </a:lnTo>
                  <a:cubicBezTo>
                    <a:pt x="427" y="1030"/>
                    <a:pt x="550" y="1123"/>
                    <a:pt x="726" y="1123"/>
                  </a:cubicBezTo>
                  <a:cubicBezTo>
                    <a:pt x="857" y="1123"/>
                    <a:pt x="952" y="1081"/>
                    <a:pt x="1060" y="981"/>
                  </a:cubicBezTo>
                  <a:lnTo>
                    <a:pt x="1284" y="1179"/>
                  </a:lnTo>
                  <a:cubicBezTo>
                    <a:pt x="1155" y="1339"/>
                    <a:pt x="970" y="1436"/>
                    <a:pt x="721" y="1436"/>
                  </a:cubicBezTo>
                  <a:cubicBezTo>
                    <a:pt x="306" y="1436"/>
                    <a:pt x="0" y="1146"/>
                    <a:pt x="0" y="7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52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6ED39978-66C9-004D-BF8C-0874B1157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64" y="1925"/>
              <a:ext cx="200" cy="401"/>
            </a:xfrm>
            <a:custGeom>
              <a:avLst/>
              <a:gdLst>
                <a:gd name="T0" fmla="*/ 165 w 880"/>
                <a:gd name="T1" fmla="*/ 1340 h 1755"/>
                <a:gd name="T2" fmla="*/ 165 w 880"/>
                <a:gd name="T3" fmla="*/ 687 h 1755"/>
                <a:gd name="T4" fmla="*/ 0 w 880"/>
                <a:gd name="T5" fmla="*/ 687 h 1755"/>
                <a:gd name="T6" fmla="*/ 0 w 880"/>
                <a:gd name="T7" fmla="*/ 352 h 1755"/>
                <a:gd name="T8" fmla="*/ 165 w 880"/>
                <a:gd name="T9" fmla="*/ 352 h 1755"/>
                <a:gd name="T10" fmla="*/ 165 w 880"/>
                <a:gd name="T11" fmla="*/ 0 h 1755"/>
                <a:gd name="T12" fmla="*/ 556 w 880"/>
                <a:gd name="T13" fmla="*/ 0 h 1755"/>
                <a:gd name="T14" fmla="*/ 556 w 880"/>
                <a:gd name="T15" fmla="*/ 352 h 1755"/>
                <a:gd name="T16" fmla="*/ 880 w 880"/>
                <a:gd name="T17" fmla="*/ 352 h 1755"/>
                <a:gd name="T18" fmla="*/ 880 w 880"/>
                <a:gd name="T19" fmla="*/ 687 h 1755"/>
                <a:gd name="T20" fmla="*/ 556 w 880"/>
                <a:gd name="T21" fmla="*/ 687 h 1755"/>
                <a:gd name="T22" fmla="*/ 556 w 880"/>
                <a:gd name="T23" fmla="*/ 1276 h 1755"/>
                <a:gd name="T24" fmla="*/ 682 w 880"/>
                <a:gd name="T25" fmla="*/ 1410 h 1755"/>
                <a:gd name="T26" fmla="*/ 875 w 880"/>
                <a:gd name="T27" fmla="*/ 1361 h 1755"/>
                <a:gd name="T28" fmla="*/ 875 w 880"/>
                <a:gd name="T29" fmla="*/ 1675 h 1755"/>
                <a:gd name="T30" fmla="*/ 566 w 880"/>
                <a:gd name="T31" fmla="*/ 1755 h 1755"/>
                <a:gd name="T32" fmla="*/ 165 w 880"/>
                <a:gd name="T33" fmla="*/ 1340 h 1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0" h="1755">
                  <a:moveTo>
                    <a:pt x="165" y="1340"/>
                  </a:moveTo>
                  <a:lnTo>
                    <a:pt x="165" y="687"/>
                  </a:lnTo>
                  <a:lnTo>
                    <a:pt x="0" y="687"/>
                  </a:lnTo>
                  <a:lnTo>
                    <a:pt x="0" y="352"/>
                  </a:lnTo>
                  <a:lnTo>
                    <a:pt x="165" y="352"/>
                  </a:lnTo>
                  <a:lnTo>
                    <a:pt x="165" y="0"/>
                  </a:lnTo>
                  <a:lnTo>
                    <a:pt x="556" y="0"/>
                  </a:lnTo>
                  <a:lnTo>
                    <a:pt x="556" y="352"/>
                  </a:lnTo>
                  <a:lnTo>
                    <a:pt x="880" y="352"/>
                  </a:lnTo>
                  <a:lnTo>
                    <a:pt x="880" y="687"/>
                  </a:lnTo>
                  <a:lnTo>
                    <a:pt x="556" y="687"/>
                  </a:lnTo>
                  <a:lnTo>
                    <a:pt x="556" y="1276"/>
                  </a:lnTo>
                  <a:cubicBezTo>
                    <a:pt x="556" y="1366"/>
                    <a:pt x="594" y="1410"/>
                    <a:pt x="682" y="1410"/>
                  </a:cubicBezTo>
                  <a:cubicBezTo>
                    <a:pt x="754" y="1410"/>
                    <a:pt x="818" y="1392"/>
                    <a:pt x="875" y="1361"/>
                  </a:cubicBezTo>
                  <a:lnTo>
                    <a:pt x="875" y="1675"/>
                  </a:lnTo>
                  <a:cubicBezTo>
                    <a:pt x="792" y="1724"/>
                    <a:pt x="697" y="1755"/>
                    <a:pt x="566" y="1755"/>
                  </a:cubicBezTo>
                  <a:cubicBezTo>
                    <a:pt x="327" y="1755"/>
                    <a:pt x="165" y="1659"/>
                    <a:pt x="165" y="13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52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0F5BDD46-6E79-6041-BFB1-7A5B11FB78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31" y="1999"/>
              <a:ext cx="329" cy="415"/>
            </a:xfrm>
            <a:custGeom>
              <a:avLst/>
              <a:gdLst>
                <a:gd name="T0" fmla="*/ 1058 w 1449"/>
                <a:gd name="T1" fmla="*/ 718 h 1817"/>
                <a:gd name="T2" fmla="*/ 1058 w 1449"/>
                <a:gd name="T3" fmla="*/ 713 h 1817"/>
                <a:gd name="T4" fmla="*/ 721 w 1449"/>
                <a:gd name="T5" fmla="*/ 332 h 1817"/>
                <a:gd name="T6" fmla="*/ 386 w 1449"/>
                <a:gd name="T7" fmla="*/ 713 h 1817"/>
                <a:gd name="T8" fmla="*/ 386 w 1449"/>
                <a:gd name="T9" fmla="*/ 718 h 1817"/>
                <a:gd name="T10" fmla="*/ 721 w 1449"/>
                <a:gd name="T11" fmla="*/ 1099 h 1817"/>
                <a:gd name="T12" fmla="*/ 1058 w 1449"/>
                <a:gd name="T13" fmla="*/ 718 h 1817"/>
                <a:gd name="T14" fmla="*/ 0 w 1449"/>
                <a:gd name="T15" fmla="*/ 26 h 1817"/>
                <a:gd name="T16" fmla="*/ 391 w 1449"/>
                <a:gd name="T17" fmla="*/ 26 h 1817"/>
                <a:gd name="T18" fmla="*/ 391 w 1449"/>
                <a:gd name="T19" fmla="*/ 224 h 1817"/>
                <a:gd name="T20" fmla="*/ 821 w 1449"/>
                <a:gd name="T21" fmla="*/ 0 h 1817"/>
                <a:gd name="T22" fmla="*/ 1449 w 1449"/>
                <a:gd name="T23" fmla="*/ 713 h 1817"/>
                <a:gd name="T24" fmla="*/ 1449 w 1449"/>
                <a:gd name="T25" fmla="*/ 718 h 1817"/>
                <a:gd name="T26" fmla="*/ 821 w 1449"/>
                <a:gd name="T27" fmla="*/ 1431 h 1817"/>
                <a:gd name="T28" fmla="*/ 391 w 1449"/>
                <a:gd name="T29" fmla="*/ 1225 h 1817"/>
                <a:gd name="T30" fmla="*/ 391 w 1449"/>
                <a:gd name="T31" fmla="*/ 1817 h 1817"/>
                <a:gd name="T32" fmla="*/ 0 w 1449"/>
                <a:gd name="T33" fmla="*/ 1817 h 1817"/>
                <a:gd name="T34" fmla="*/ 0 w 1449"/>
                <a:gd name="T35" fmla="*/ 26 h 1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49" h="1817">
                  <a:moveTo>
                    <a:pt x="1058" y="718"/>
                  </a:moveTo>
                  <a:lnTo>
                    <a:pt x="1058" y="713"/>
                  </a:lnTo>
                  <a:cubicBezTo>
                    <a:pt x="1058" y="484"/>
                    <a:pt x="903" y="332"/>
                    <a:pt x="721" y="332"/>
                  </a:cubicBezTo>
                  <a:cubicBezTo>
                    <a:pt x="538" y="332"/>
                    <a:pt x="386" y="484"/>
                    <a:pt x="386" y="713"/>
                  </a:cubicBezTo>
                  <a:lnTo>
                    <a:pt x="386" y="718"/>
                  </a:lnTo>
                  <a:cubicBezTo>
                    <a:pt x="386" y="947"/>
                    <a:pt x="538" y="1099"/>
                    <a:pt x="721" y="1099"/>
                  </a:cubicBezTo>
                  <a:cubicBezTo>
                    <a:pt x="903" y="1099"/>
                    <a:pt x="1058" y="950"/>
                    <a:pt x="1058" y="718"/>
                  </a:cubicBezTo>
                  <a:close/>
                  <a:moveTo>
                    <a:pt x="0" y="26"/>
                  </a:moveTo>
                  <a:lnTo>
                    <a:pt x="391" y="26"/>
                  </a:lnTo>
                  <a:lnTo>
                    <a:pt x="391" y="224"/>
                  </a:lnTo>
                  <a:cubicBezTo>
                    <a:pt x="486" y="96"/>
                    <a:pt x="618" y="0"/>
                    <a:pt x="821" y="0"/>
                  </a:cubicBezTo>
                  <a:cubicBezTo>
                    <a:pt x="1143" y="0"/>
                    <a:pt x="1449" y="253"/>
                    <a:pt x="1449" y="713"/>
                  </a:cubicBezTo>
                  <a:lnTo>
                    <a:pt x="1449" y="718"/>
                  </a:lnTo>
                  <a:cubicBezTo>
                    <a:pt x="1449" y="1179"/>
                    <a:pt x="1148" y="1431"/>
                    <a:pt x="821" y="1431"/>
                  </a:cubicBezTo>
                  <a:cubicBezTo>
                    <a:pt x="613" y="1431"/>
                    <a:pt x="484" y="1336"/>
                    <a:pt x="391" y="1225"/>
                  </a:cubicBezTo>
                  <a:lnTo>
                    <a:pt x="391" y="1817"/>
                  </a:lnTo>
                  <a:lnTo>
                    <a:pt x="0" y="1817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52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B3286910-56B6-D14B-98FA-1E5AF47F87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085" y="1906"/>
              <a:ext cx="423" cy="414"/>
            </a:xfrm>
            <a:custGeom>
              <a:avLst/>
              <a:gdLst>
                <a:gd name="T0" fmla="*/ 1165 w 1861"/>
                <a:gd name="T1" fmla="*/ 1061 h 1815"/>
                <a:gd name="T2" fmla="*/ 926 w 1861"/>
                <a:gd name="T3" fmla="*/ 476 h 1815"/>
                <a:gd name="T4" fmla="*/ 686 w 1861"/>
                <a:gd name="T5" fmla="*/ 1061 h 1815"/>
                <a:gd name="T6" fmla="*/ 1165 w 1861"/>
                <a:gd name="T7" fmla="*/ 1061 h 1815"/>
                <a:gd name="T8" fmla="*/ 753 w 1861"/>
                <a:gd name="T9" fmla="*/ 0 h 1815"/>
                <a:gd name="T10" fmla="*/ 1109 w 1861"/>
                <a:gd name="T11" fmla="*/ 0 h 1815"/>
                <a:gd name="T12" fmla="*/ 1861 w 1861"/>
                <a:gd name="T13" fmla="*/ 1815 h 1815"/>
                <a:gd name="T14" fmla="*/ 1449 w 1861"/>
                <a:gd name="T15" fmla="*/ 1815 h 1815"/>
                <a:gd name="T16" fmla="*/ 1283 w 1861"/>
                <a:gd name="T17" fmla="*/ 1410 h 1815"/>
                <a:gd name="T18" fmla="*/ 569 w 1861"/>
                <a:gd name="T19" fmla="*/ 1410 h 1815"/>
                <a:gd name="T20" fmla="*/ 404 w 1861"/>
                <a:gd name="T21" fmla="*/ 1815 h 1815"/>
                <a:gd name="T22" fmla="*/ 0 w 1861"/>
                <a:gd name="T23" fmla="*/ 1815 h 1815"/>
                <a:gd name="T24" fmla="*/ 753 w 1861"/>
                <a:gd name="T25" fmla="*/ 0 h 1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1" h="1815">
                  <a:moveTo>
                    <a:pt x="1165" y="1061"/>
                  </a:moveTo>
                  <a:lnTo>
                    <a:pt x="926" y="476"/>
                  </a:lnTo>
                  <a:lnTo>
                    <a:pt x="686" y="1061"/>
                  </a:lnTo>
                  <a:lnTo>
                    <a:pt x="1165" y="1061"/>
                  </a:lnTo>
                  <a:close/>
                  <a:moveTo>
                    <a:pt x="753" y="0"/>
                  </a:moveTo>
                  <a:lnTo>
                    <a:pt x="1109" y="0"/>
                  </a:lnTo>
                  <a:lnTo>
                    <a:pt x="1861" y="1815"/>
                  </a:lnTo>
                  <a:lnTo>
                    <a:pt x="1449" y="1815"/>
                  </a:lnTo>
                  <a:lnTo>
                    <a:pt x="1283" y="1410"/>
                  </a:lnTo>
                  <a:lnTo>
                    <a:pt x="569" y="1410"/>
                  </a:lnTo>
                  <a:lnTo>
                    <a:pt x="404" y="1815"/>
                  </a:lnTo>
                  <a:lnTo>
                    <a:pt x="0" y="1815"/>
                  </a:lnTo>
                  <a:lnTo>
                    <a:pt x="7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52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9ABA7774-AEFB-5744-88AC-B3C9EFC6F2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8" y="1906"/>
              <a:ext cx="495" cy="414"/>
            </a:xfrm>
            <a:custGeom>
              <a:avLst/>
              <a:gdLst>
                <a:gd name="T0" fmla="*/ 0 w 2177"/>
                <a:gd name="T1" fmla="*/ 0 h 1815"/>
                <a:gd name="T2" fmla="*/ 0 w 2177"/>
                <a:gd name="T3" fmla="*/ 1815 h 1815"/>
                <a:gd name="T4" fmla="*/ 847 w 2177"/>
                <a:gd name="T5" fmla="*/ 1815 h 1815"/>
                <a:gd name="T6" fmla="*/ 847 w 2177"/>
                <a:gd name="T7" fmla="*/ 726 h 1815"/>
                <a:gd name="T8" fmla="*/ 1331 w 2177"/>
                <a:gd name="T9" fmla="*/ 726 h 1815"/>
                <a:gd name="T10" fmla="*/ 1331 w 2177"/>
                <a:gd name="T11" fmla="*/ 1815 h 1815"/>
                <a:gd name="T12" fmla="*/ 2177 w 2177"/>
                <a:gd name="T13" fmla="*/ 1815 h 1815"/>
                <a:gd name="T14" fmla="*/ 2177 w 2177"/>
                <a:gd name="T15" fmla="*/ 0 h 1815"/>
                <a:gd name="T16" fmla="*/ 0 w 2177"/>
                <a:gd name="T17" fmla="*/ 0 h 1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77" h="1815">
                  <a:moveTo>
                    <a:pt x="0" y="0"/>
                  </a:moveTo>
                  <a:lnTo>
                    <a:pt x="0" y="1815"/>
                  </a:lnTo>
                  <a:lnTo>
                    <a:pt x="847" y="1815"/>
                  </a:lnTo>
                  <a:lnTo>
                    <a:pt x="847" y="726"/>
                  </a:lnTo>
                  <a:lnTo>
                    <a:pt x="1331" y="726"/>
                  </a:lnTo>
                  <a:lnTo>
                    <a:pt x="1331" y="1815"/>
                  </a:lnTo>
                  <a:lnTo>
                    <a:pt x="2177" y="1815"/>
                  </a:lnTo>
                  <a:lnTo>
                    <a:pt x="21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52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30" name="Content Placeholder 10">
            <a:extLst>
              <a:ext uri="{FF2B5EF4-FFF2-40B4-BE49-F238E27FC236}">
                <a16:creationId xmlns:a16="http://schemas.microsoft.com/office/drawing/2014/main" id="{543623C2-9F01-E040-91DA-DF4589DDBB9D}"/>
              </a:ext>
            </a:extLst>
          </p:cNvPr>
          <p:cNvSpPr txBox="1">
            <a:spLocks/>
          </p:cNvSpPr>
          <p:nvPr/>
        </p:nvSpPr>
        <p:spPr>
          <a:xfrm>
            <a:off x="6433846" y="2212246"/>
            <a:ext cx="4329092" cy="2418772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1600" dirty="0"/>
              <a:t>Лидер квадрантов </a:t>
            </a:r>
            <a:r>
              <a:rPr lang="en-US" sz="1600" dirty="0"/>
              <a:t>Gartner </a:t>
            </a:r>
            <a:r>
              <a:rPr lang="ru-RU" sz="1600" dirty="0"/>
              <a:t>среди </a:t>
            </a:r>
            <a:r>
              <a:rPr lang="en-US" sz="1600" dirty="0"/>
              <a:t>Primary Storage </a:t>
            </a:r>
            <a:r>
              <a:rPr lang="ru-RU" sz="1600" dirty="0"/>
              <a:t>на 2019 год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1600" dirty="0"/>
              <a:t>Отгружено </a:t>
            </a:r>
            <a:r>
              <a:rPr lang="en-US" sz="1600" dirty="0"/>
              <a:t>5 879 PB </a:t>
            </a:r>
            <a:r>
              <a:rPr lang="ru-RU" sz="1600" dirty="0" err="1"/>
              <a:t>флеша</a:t>
            </a:r>
            <a:r>
              <a:rPr lang="ru-RU" sz="1600" dirty="0"/>
              <a:t> (Январь</a:t>
            </a:r>
            <a:r>
              <a:rPr lang="en-US" sz="1600" dirty="0"/>
              <a:t> 2020)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dirty="0"/>
              <a:t>~ </a:t>
            </a:r>
            <a:r>
              <a:rPr lang="ru-RU" sz="1600" dirty="0"/>
              <a:t>10 500 сотрудников (2019)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1600" dirty="0"/>
          </a:p>
        </p:txBody>
      </p:sp>
      <p:sp>
        <p:nvSpPr>
          <p:cNvPr id="31" name="Content Placeholder 10">
            <a:extLst>
              <a:ext uri="{FF2B5EF4-FFF2-40B4-BE49-F238E27FC236}">
                <a16:creationId xmlns:a16="http://schemas.microsoft.com/office/drawing/2014/main" id="{C715A9DB-1B36-7748-93DD-EFF6CEC304AD}"/>
              </a:ext>
            </a:extLst>
          </p:cNvPr>
          <p:cNvSpPr txBox="1">
            <a:spLocks/>
          </p:cNvSpPr>
          <p:nvPr/>
        </p:nvSpPr>
        <p:spPr>
          <a:xfrm>
            <a:off x="7675104" y="1689651"/>
            <a:ext cx="4475837" cy="432655"/>
          </a:xfrm>
          <a:prstGeom prst="rect">
            <a:avLst/>
          </a:prstGeom>
        </p:spPr>
        <p:txBody>
          <a:bodyPr anchor="ctr"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ru-RU" sz="1600" dirty="0"/>
              <a:t>- это :</a:t>
            </a:r>
            <a:endParaRPr lang="en-US" sz="16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97243E4-12F8-2F41-9A5F-46ADD2A7AD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124" y="320518"/>
            <a:ext cx="1460599" cy="65727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9343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11</a:t>
            </a:fld>
            <a:endParaRPr lang="ru-RU"/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1F747408-BF71-2945-9288-4AFE468EF180}"/>
              </a:ext>
            </a:extLst>
          </p:cNvPr>
          <p:cNvSpPr txBox="1">
            <a:spLocks/>
          </p:cNvSpPr>
          <p:nvPr/>
        </p:nvSpPr>
        <p:spPr>
          <a:xfrm>
            <a:off x="1055687" y="1903669"/>
            <a:ext cx="9232939" cy="4409794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accent1"/>
                </a:solidFill>
              </a:rPr>
              <a:t>Дальше, переход к пунктам 3 и 4.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b="1" dirty="0">
                <a:solidFill>
                  <a:schemeClr val="accent1"/>
                </a:solidFill>
              </a:rPr>
              <a:t>Простая и надежная + доступная </a:t>
            </a:r>
            <a:r>
              <a:rPr lang="en-US" sz="1400" b="1" dirty="0">
                <a:solidFill>
                  <a:schemeClr val="accent1"/>
                </a:solidFill>
              </a:rPr>
              <a:t>E-</a:t>
            </a:r>
            <a:r>
              <a:rPr lang="ru-RU" sz="1400" b="1" dirty="0">
                <a:solidFill>
                  <a:schemeClr val="accent1"/>
                </a:solidFill>
              </a:rPr>
              <a:t>серия: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dirty="0">
                <a:solidFill>
                  <a:schemeClr val="accent1"/>
                </a:solidFill>
              </a:rPr>
              <a:t>E2860 </a:t>
            </a:r>
            <a:r>
              <a:rPr lang="ru-RU" sz="1400" dirty="0">
                <a:solidFill>
                  <a:schemeClr val="accent1"/>
                </a:solidFill>
              </a:rPr>
              <a:t>для ФГБУ «НМХЦ им. Н.И. Пирогова» Минздрава России.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dirty="0">
                <a:solidFill>
                  <a:schemeClr val="accent1"/>
                </a:solidFill>
              </a:rPr>
              <a:t>EF</a:t>
            </a:r>
            <a:r>
              <a:rPr lang="ru-RU" sz="1400" dirty="0">
                <a:solidFill>
                  <a:schemeClr val="accent1"/>
                </a:solidFill>
              </a:rPr>
              <a:t>-серия</a:t>
            </a:r>
            <a:r>
              <a:rPr lang="en-US" sz="1400" dirty="0">
                <a:solidFill>
                  <a:schemeClr val="accent1"/>
                </a:solidFill>
              </a:rPr>
              <a:t> (RAID-10) </a:t>
            </a:r>
            <a:r>
              <a:rPr lang="ru-RU" sz="1400" dirty="0">
                <a:solidFill>
                  <a:schemeClr val="accent1"/>
                </a:solidFill>
              </a:rPr>
              <a:t>для высокой транзакционной нагрузки, как решение проблемы здесь и сейчас при наличие некой существующей инфраструктуры с множеством офисов/отделений.</a:t>
            </a:r>
            <a:endParaRPr lang="en-US" sz="140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40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b="1" dirty="0">
                <a:solidFill>
                  <a:schemeClr val="accent1"/>
                </a:solidFill>
              </a:rPr>
              <a:t>Функциональность </a:t>
            </a:r>
            <a:r>
              <a:rPr lang="en-US" sz="1400" b="1" dirty="0">
                <a:solidFill>
                  <a:schemeClr val="accent1"/>
                </a:solidFill>
              </a:rPr>
              <a:t>FAS</a:t>
            </a:r>
            <a:r>
              <a:rPr lang="ru-RU" sz="1400" b="1" dirty="0">
                <a:solidFill>
                  <a:schemeClr val="accent1"/>
                </a:solidFill>
              </a:rPr>
              <a:t>/</a:t>
            </a:r>
            <a:r>
              <a:rPr lang="en-US" sz="1400" b="1" dirty="0">
                <a:solidFill>
                  <a:schemeClr val="accent1"/>
                </a:solidFill>
              </a:rPr>
              <a:t>AFF</a:t>
            </a:r>
            <a:r>
              <a:rPr lang="ru-RU" sz="1400" b="1" dirty="0">
                <a:solidFill>
                  <a:schemeClr val="accent1"/>
                </a:solidFill>
              </a:rPr>
              <a:t> (</a:t>
            </a:r>
            <a:r>
              <a:rPr lang="en-US" sz="1400" b="1" dirty="0">
                <a:solidFill>
                  <a:schemeClr val="accent1"/>
                </a:solidFill>
              </a:rPr>
              <a:t>RAID-DP, Efficiency, </a:t>
            </a:r>
            <a:r>
              <a:rPr lang="en-US" sz="1400" b="1" dirty="0" err="1">
                <a:solidFill>
                  <a:schemeClr val="accent1"/>
                </a:solidFill>
              </a:rPr>
              <a:t>FlexGroup</a:t>
            </a:r>
            <a:r>
              <a:rPr lang="en-US" sz="1400" b="1" dirty="0">
                <a:solidFill>
                  <a:schemeClr val="accent1"/>
                </a:solidFill>
              </a:rPr>
              <a:t>)</a:t>
            </a:r>
            <a:r>
              <a:rPr lang="ru-RU" sz="1400" b="1" dirty="0">
                <a:solidFill>
                  <a:schemeClr val="accent1"/>
                </a:solidFill>
              </a:rPr>
              <a:t> </a:t>
            </a:r>
            <a:r>
              <a:rPr lang="ru-RU" sz="1400" dirty="0">
                <a:solidFill>
                  <a:schemeClr val="accent1"/>
                </a:solidFill>
              </a:rPr>
              <a:t>– общие для всех инфраструктурные задачи или полноценная модернизация железа –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accent1"/>
                </a:solidFill>
              </a:rPr>
              <a:t>коммерческая сеть клиник в МСК/СПБ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accent1"/>
                </a:solidFill>
              </a:rPr>
              <a:t>вынос </a:t>
            </a:r>
            <a:r>
              <a:rPr lang="en-US" sz="1400" dirty="0">
                <a:solidFill>
                  <a:schemeClr val="accent1"/>
                </a:solidFill>
              </a:rPr>
              <a:t>Huawei </a:t>
            </a:r>
            <a:r>
              <a:rPr lang="ru-RU" sz="1400" dirty="0">
                <a:solidFill>
                  <a:schemeClr val="accent1"/>
                </a:solidFill>
              </a:rPr>
              <a:t>по цене (зерно сомнений, что </a:t>
            </a:r>
            <a:r>
              <a:rPr lang="ru-RU" sz="1400" dirty="0" err="1">
                <a:solidFill>
                  <a:schemeClr val="accent1"/>
                </a:solidFill>
              </a:rPr>
              <a:t>Хуавей</a:t>
            </a:r>
            <a:r>
              <a:rPr lang="ru-RU" sz="1400" dirty="0">
                <a:solidFill>
                  <a:schemeClr val="accent1"/>
                </a:solidFill>
              </a:rPr>
              <a:t> всегда дешево, а </a:t>
            </a:r>
            <a:r>
              <a:rPr lang="en-US" sz="1400" dirty="0">
                <a:solidFill>
                  <a:schemeClr val="accent1"/>
                </a:solidFill>
              </a:rPr>
              <a:t>Netapp </a:t>
            </a:r>
            <a:r>
              <a:rPr lang="ru-RU" sz="1400" dirty="0">
                <a:solidFill>
                  <a:schemeClr val="accent1"/>
                </a:solidFill>
              </a:rPr>
              <a:t>всегда дорого)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ru-RU" sz="140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b="1" dirty="0" err="1">
                <a:solidFill>
                  <a:schemeClr val="accent1"/>
                </a:solidFill>
              </a:rPr>
              <a:t>StorageGrid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dirty="0">
                <a:solidFill>
                  <a:schemeClr val="accent1"/>
                </a:solidFill>
              </a:rPr>
              <a:t>– </a:t>
            </a:r>
            <a:r>
              <a:rPr lang="ru-RU" sz="1400" dirty="0">
                <a:solidFill>
                  <a:schemeClr val="accent1"/>
                </a:solidFill>
              </a:rPr>
              <a:t>распределенное объектное хранилище, в рамках нескольких лечебных корпусов. С оф сайт копией.</a:t>
            </a:r>
          </a:p>
        </p:txBody>
      </p:sp>
    </p:spTree>
    <p:extLst>
      <p:ext uri="{BB962C8B-B14F-4D97-AF65-F5344CB8AC3E}">
        <p14:creationId xmlns:p14="http://schemas.microsoft.com/office/powerpoint/2010/main" val="318700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ru-RU" dirty="0"/>
              <a:t>Портфолио </a:t>
            </a:r>
            <a:r>
              <a:rPr lang="en-US" dirty="0"/>
              <a:t>NetApp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12</a:t>
            </a:fld>
            <a:endParaRPr lang="ru-RU"/>
          </a:p>
        </p:txBody>
      </p:sp>
      <p:sp>
        <p:nvSpPr>
          <p:cNvPr id="54" name="Прямоугольник 17">
            <a:extLst>
              <a:ext uri="{FF2B5EF4-FFF2-40B4-BE49-F238E27FC236}">
                <a16:creationId xmlns:a16="http://schemas.microsoft.com/office/drawing/2014/main" id="{B9E3FB59-F91F-494C-AC05-32E4AB3D83A0}"/>
              </a:ext>
            </a:extLst>
          </p:cNvPr>
          <p:cNvSpPr/>
          <p:nvPr/>
        </p:nvSpPr>
        <p:spPr>
          <a:xfrm>
            <a:off x="1055688" y="4814174"/>
            <a:ext cx="770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338FFA"/>
                </a:solidFill>
                <a:latin typeface="Montserrat SemiBold" panose="00000700000000000000" pitchFamily="2" charset="-52"/>
              </a:rPr>
              <a:t>01</a:t>
            </a:r>
          </a:p>
        </p:txBody>
      </p:sp>
      <p:sp>
        <p:nvSpPr>
          <p:cNvPr id="55" name="Прямоугольник 18">
            <a:extLst>
              <a:ext uri="{FF2B5EF4-FFF2-40B4-BE49-F238E27FC236}">
                <a16:creationId xmlns:a16="http://schemas.microsoft.com/office/drawing/2014/main" id="{0883392A-2CBB-CA4C-8957-0789F7CB1191}"/>
              </a:ext>
            </a:extLst>
          </p:cNvPr>
          <p:cNvSpPr/>
          <p:nvPr/>
        </p:nvSpPr>
        <p:spPr>
          <a:xfrm>
            <a:off x="4595485" y="4814173"/>
            <a:ext cx="770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338FFA"/>
                </a:solidFill>
                <a:latin typeface="Montserrat SemiBold" panose="00000700000000000000" pitchFamily="2" charset="-52"/>
              </a:rPr>
              <a:t>02</a:t>
            </a:r>
            <a:endParaRPr lang="ru-RU" sz="3200" dirty="0">
              <a:solidFill>
                <a:srgbClr val="338FFA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56" name="Прямоугольник 19">
            <a:extLst>
              <a:ext uri="{FF2B5EF4-FFF2-40B4-BE49-F238E27FC236}">
                <a16:creationId xmlns:a16="http://schemas.microsoft.com/office/drawing/2014/main" id="{82E6DF13-E09E-7044-B079-4B7E648F88E3}"/>
              </a:ext>
            </a:extLst>
          </p:cNvPr>
          <p:cNvSpPr/>
          <p:nvPr/>
        </p:nvSpPr>
        <p:spPr>
          <a:xfrm>
            <a:off x="8376505" y="4826250"/>
            <a:ext cx="770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338FFA"/>
                </a:solidFill>
                <a:latin typeface="Montserrat SemiBold" panose="00000700000000000000" pitchFamily="2" charset="-52"/>
              </a:rPr>
              <a:t>03</a:t>
            </a:r>
            <a:endParaRPr lang="ru-RU" sz="3200" dirty="0">
              <a:solidFill>
                <a:srgbClr val="338FFA"/>
              </a:solidFill>
              <a:latin typeface="Montserrat SemiBold" panose="00000700000000000000" pitchFamily="2" charset="-52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D55162F-69BA-D443-92CC-A7F46770E1FD}"/>
              </a:ext>
            </a:extLst>
          </p:cNvPr>
          <p:cNvGrpSpPr/>
          <p:nvPr/>
        </p:nvGrpSpPr>
        <p:grpSpPr>
          <a:xfrm>
            <a:off x="4620802" y="2243985"/>
            <a:ext cx="2926998" cy="1874045"/>
            <a:chOff x="4093028" y="3603651"/>
            <a:chExt cx="2926998" cy="1874045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7F32E62-89F2-A446-8EFE-7F8F12EFF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3028" y="3603651"/>
              <a:ext cx="2926998" cy="822751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FEF5ECBB-37A4-8147-999F-D91E1CF50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3028" y="4426402"/>
              <a:ext cx="2898787" cy="525647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390AF85F-88D9-464E-9105-DCBE9DA22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3028" y="4952049"/>
              <a:ext cx="2898787" cy="525647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93977C-7212-C84B-BFF6-7DA9E2E470E7}"/>
              </a:ext>
            </a:extLst>
          </p:cNvPr>
          <p:cNvGrpSpPr/>
          <p:nvPr/>
        </p:nvGrpSpPr>
        <p:grpSpPr>
          <a:xfrm>
            <a:off x="1055688" y="2091943"/>
            <a:ext cx="2708239" cy="2139023"/>
            <a:chOff x="595565" y="3512596"/>
            <a:chExt cx="2708239" cy="2139023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A9812B1-7FE3-2A44-BD15-0CEFC09D3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027" y="4522374"/>
              <a:ext cx="2663314" cy="1129245"/>
            </a:xfrm>
            <a:prstGeom prst="rect">
              <a:avLst/>
            </a:prstGeom>
          </p:spPr>
        </p:pic>
        <p:pic>
          <p:nvPicPr>
            <p:cNvPr id="75" name="Picture 6" descr="Pre Lim 5760 Dead front.png">
              <a:extLst>
                <a:ext uri="{FF2B5EF4-FFF2-40B4-BE49-F238E27FC236}">
                  <a16:creationId xmlns:a16="http://schemas.microsoft.com/office/drawing/2014/main" id="{CE40811C-4B69-0C46-8977-2C039281AA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5565" y="3512596"/>
              <a:ext cx="2708239" cy="10048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0" name="Прямоугольник 23">
            <a:extLst>
              <a:ext uri="{FF2B5EF4-FFF2-40B4-BE49-F238E27FC236}">
                <a16:creationId xmlns:a16="http://schemas.microsoft.com/office/drawing/2014/main" id="{DF1D03C8-C965-874D-BBA7-50A45A135E83}"/>
              </a:ext>
            </a:extLst>
          </p:cNvPr>
          <p:cNvSpPr/>
          <p:nvPr/>
        </p:nvSpPr>
        <p:spPr>
          <a:xfrm>
            <a:off x="1826305" y="4952671"/>
            <a:ext cx="19376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en-US" sz="1400" dirty="0">
                <a:solidFill>
                  <a:srgbClr val="262626"/>
                </a:solidFill>
                <a:latin typeface="Montserrat Medium" panose="00000600000000000000" pitchFamily="2" charset="-52"/>
              </a:rPr>
              <a:t>E / EF – </a:t>
            </a:r>
            <a:r>
              <a:rPr lang="ru-RU" sz="1400" dirty="0">
                <a:solidFill>
                  <a:srgbClr val="262626"/>
                </a:solidFill>
                <a:latin typeface="Montserrat Medium" panose="00000600000000000000" pitchFamily="2" charset="-52"/>
              </a:rPr>
              <a:t>серия</a:t>
            </a:r>
            <a:endParaRPr lang="en-US" sz="1400" dirty="0">
              <a:solidFill>
                <a:srgbClr val="262626"/>
              </a:solidFill>
              <a:latin typeface="Montserrat Medium" panose="00000600000000000000" pitchFamily="2" charset="-52"/>
            </a:endParaRPr>
          </a:p>
          <a:p>
            <a:pPr>
              <a:buSzPts val="2800"/>
            </a:pPr>
            <a:endParaRPr lang="en-US" sz="1400" dirty="0">
              <a:solidFill>
                <a:srgbClr val="262626"/>
              </a:solidFill>
              <a:latin typeface="Montserrat Medium" panose="00000600000000000000" pitchFamily="2" charset="-52"/>
            </a:endParaRPr>
          </a:p>
          <a:p>
            <a:pPr>
              <a:buSzPts val="2800"/>
            </a:pPr>
            <a:r>
              <a:rPr lang="en-US" sz="1400" dirty="0">
                <a:solidFill>
                  <a:srgbClr val="262626"/>
                </a:solidFill>
                <a:latin typeface="Montserrat Medium" panose="00000600000000000000" pitchFamily="2" charset="-52"/>
              </a:rPr>
              <a:t>SAN</a:t>
            </a:r>
            <a:endParaRPr lang="ru-RU" sz="1400" dirty="0">
              <a:solidFill>
                <a:srgbClr val="262626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81" name="Прямоугольник 23">
            <a:extLst>
              <a:ext uri="{FF2B5EF4-FFF2-40B4-BE49-F238E27FC236}">
                <a16:creationId xmlns:a16="http://schemas.microsoft.com/office/drawing/2014/main" id="{9CA2AA25-12EB-964C-BF96-CEEBDA91D96A}"/>
              </a:ext>
            </a:extLst>
          </p:cNvPr>
          <p:cNvSpPr/>
          <p:nvPr/>
        </p:nvSpPr>
        <p:spPr>
          <a:xfrm>
            <a:off x="5366102" y="4952670"/>
            <a:ext cx="19376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en-US" sz="1400" dirty="0">
                <a:solidFill>
                  <a:srgbClr val="262626"/>
                </a:solidFill>
                <a:latin typeface="Montserrat Medium" panose="00000600000000000000" pitchFamily="2" charset="-52"/>
              </a:rPr>
              <a:t>FAS / AFF</a:t>
            </a:r>
          </a:p>
          <a:p>
            <a:pPr>
              <a:buSzPts val="2800"/>
            </a:pPr>
            <a:endParaRPr lang="en-US" sz="1400" dirty="0">
              <a:solidFill>
                <a:srgbClr val="262626"/>
              </a:solidFill>
              <a:latin typeface="Montserrat Medium" panose="00000600000000000000" pitchFamily="2" charset="-52"/>
            </a:endParaRPr>
          </a:p>
          <a:p>
            <a:pPr>
              <a:buSzPts val="2800"/>
            </a:pPr>
            <a:r>
              <a:rPr lang="en-US" sz="1400" dirty="0">
                <a:solidFill>
                  <a:srgbClr val="262626"/>
                </a:solidFill>
                <a:latin typeface="Montserrat Medium" panose="00000600000000000000" pitchFamily="2" charset="-52"/>
              </a:rPr>
              <a:t>SAN / NAS</a:t>
            </a:r>
            <a:endParaRPr lang="ru-RU" sz="1400" dirty="0">
              <a:solidFill>
                <a:srgbClr val="262626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82" name="Прямоугольник 23">
            <a:extLst>
              <a:ext uri="{FF2B5EF4-FFF2-40B4-BE49-F238E27FC236}">
                <a16:creationId xmlns:a16="http://schemas.microsoft.com/office/drawing/2014/main" id="{E418BFFD-539A-DA45-B88F-935034EF93E7}"/>
              </a:ext>
            </a:extLst>
          </p:cNvPr>
          <p:cNvSpPr/>
          <p:nvPr/>
        </p:nvSpPr>
        <p:spPr>
          <a:xfrm>
            <a:off x="9147122" y="4952671"/>
            <a:ext cx="20173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en-US" sz="1400" dirty="0" err="1">
                <a:solidFill>
                  <a:srgbClr val="262626"/>
                </a:solidFill>
                <a:latin typeface="Montserrat Medium" panose="00000600000000000000" pitchFamily="2" charset="-52"/>
              </a:rPr>
              <a:t>StorageGrid</a:t>
            </a:r>
            <a:endParaRPr lang="en-US" sz="1400" dirty="0">
              <a:solidFill>
                <a:srgbClr val="262626"/>
              </a:solidFill>
              <a:latin typeface="Montserrat Medium" panose="00000600000000000000" pitchFamily="2" charset="-52"/>
            </a:endParaRPr>
          </a:p>
          <a:p>
            <a:pPr>
              <a:buSzPts val="2800"/>
            </a:pPr>
            <a:endParaRPr lang="en-US" sz="1400" dirty="0">
              <a:solidFill>
                <a:srgbClr val="262626"/>
              </a:solidFill>
              <a:latin typeface="Montserrat Medium" panose="00000600000000000000" pitchFamily="2" charset="-52"/>
            </a:endParaRPr>
          </a:p>
          <a:p>
            <a:pPr>
              <a:buSzPts val="2800"/>
            </a:pPr>
            <a:r>
              <a:rPr lang="en-US" sz="1400" dirty="0">
                <a:solidFill>
                  <a:srgbClr val="262626"/>
                </a:solidFill>
                <a:latin typeface="Montserrat Medium" panose="00000600000000000000" pitchFamily="2" charset="-52"/>
              </a:rPr>
              <a:t>Object (S3)</a:t>
            </a:r>
            <a:endParaRPr lang="ru-RU" sz="1400" dirty="0">
              <a:solidFill>
                <a:srgbClr val="262626"/>
              </a:solidFill>
              <a:latin typeface="Montserrat Medium" panose="00000600000000000000" pitchFamily="2" charset="-52"/>
            </a:endParaRPr>
          </a:p>
        </p:txBody>
      </p:sp>
      <p:pic>
        <p:nvPicPr>
          <p:cNvPr id="21" name="AltaVault-Cloud-Azure.png">
            <a:extLst>
              <a:ext uri="{FF2B5EF4-FFF2-40B4-BE49-F238E27FC236}">
                <a16:creationId xmlns:a16="http://schemas.microsoft.com/office/drawing/2014/main" id="{D4370823-51C8-D94A-9396-08F619E738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3955" y="2216923"/>
            <a:ext cx="3274951" cy="17511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7712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E-</a:t>
            </a:r>
            <a:r>
              <a:rPr lang="ru-RU" dirty="0"/>
              <a:t>серия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>
                <a:latin typeface="+mn-lt"/>
              </a:rPr>
              <a:t>13</a:t>
            </a:fld>
            <a:endParaRPr lang="ru-RU">
              <a:latin typeface="+mn-lt"/>
            </a:endParaRPr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СХД специального назначения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A7A610BC-92E9-A047-9FBD-6C78BAB240E7}"/>
              </a:ext>
            </a:extLst>
          </p:cNvPr>
          <p:cNvSpPr txBox="1"/>
          <p:nvPr/>
        </p:nvSpPr>
        <p:spPr>
          <a:xfrm>
            <a:off x="1973774" y="4584155"/>
            <a:ext cx="914162" cy="914162"/>
          </a:xfrm>
          <a:prstGeom prst="rect">
            <a:avLst/>
          </a:prstGeom>
        </p:spPr>
        <p:txBody>
          <a:bodyPr vert="horz" wrap="none" lIns="91416" tIns="45708" rIns="91416" bIns="45708" rtlCol="0" anchor="ctr">
            <a:no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</a:pPr>
            <a:endParaRPr lang="en-US" sz="1899">
              <a:solidFill>
                <a:sysClr val="windowText" lastClr="000000"/>
              </a:solidFill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961462DB-111E-B14D-98D3-ADEDA08F9F08}"/>
              </a:ext>
            </a:extLst>
          </p:cNvPr>
          <p:cNvSpPr/>
          <p:nvPr/>
        </p:nvSpPr>
        <p:spPr>
          <a:xfrm>
            <a:off x="1455355" y="5248591"/>
            <a:ext cx="9061167" cy="49899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Aft>
                <a:spcPts val="600"/>
              </a:spcAft>
            </a:pPr>
            <a:r>
              <a:rPr lang="ru-RU" dirty="0"/>
              <a:t>Производительность, надежность и простота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3A0E72-60E5-064A-8B6C-9F7A7F5CB822}"/>
              </a:ext>
            </a:extLst>
          </p:cNvPr>
          <p:cNvGrpSpPr/>
          <p:nvPr/>
        </p:nvGrpSpPr>
        <p:grpSpPr>
          <a:xfrm>
            <a:off x="6216443" y="1901225"/>
            <a:ext cx="5467963" cy="3198806"/>
            <a:chOff x="335464" y="1943488"/>
            <a:chExt cx="5467963" cy="3198806"/>
          </a:xfrm>
        </p:grpSpPr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A08C127A-BC61-C540-AECE-EF23FD2384C7}"/>
                </a:ext>
              </a:extLst>
            </p:cNvPr>
            <p:cNvSpPr/>
            <p:nvPr/>
          </p:nvSpPr>
          <p:spPr>
            <a:xfrm>
              <a:off x="335464" y="1943489"/>
              <a:ext cx="2398990" cy="3192279"/>
            </a:xfrm>
            <a:prstGeom prst="roundRect">
              <a:avLst/>
            </a:prstGeom>
            <a:noFill/>
            <a:ln w="9525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5000"/>
                </a:lnSpc>
              </a:pPr>
              <a:r>
                <a:rPr lang="en-US" sz="1400" dirty="0">
                  <a:solidFill>
                    <a:schemeClr val="tx1"/>
                  </a:solidFill>
                </a:rPr>
                <a:t>E2800, E5700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US" sz="1899" dirty="0">
                <a:solidFill>
                  <a:schemeClr val="tx1"/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US" sz="1899" dirty="0">
                <a:solidFill>
                  <a:schemeClr val="tx1"/>
                </a:solidFill>
              </a:endParaRPr>
            </a:p>
          </p:txBody>
        </p:sp>
        <p:sp>
          <p:nvSpPr>
            <p:cNvPr id="152" name="Rounded Rectangle 151">
              <a:extLst>
                <a:ext uri="{FF2B5EF4-FFF2-40B4-BE49-F238E27FC236}">
                  <a16:creationId xmlns:a16="http://schemas.microsoft.com/office/drawing/2014/main" id="{35F6D850-FFC0-8742-B1FF-225AF148A426}"/>
                </a:ext>
              </a:extLst>
            </p:cNvPr>
            <p:cNvSpPr/>
            <p:nvPr/>
          </p:nvSpPr>
          <p:spPr>
            <a:xfrm>
              <a:off x="3254267" y="1943488"/>
              <a:ext cx="2465666" cy="3198806"/>
            </a:xfrm>
            <a:prstGeom prst="roundRect">
              <a:avLst/>
            </a:prstGeom>
            <a:noFill/>
            <a:ln w="9525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5000"/>
                </a:lnSpc>
              </a:pPr>
              <a:r>
                <a:rPr lang="en-US" sz="1400" dirty="0">
                  <a:solidFill>
                    <a:schemeClr val="tx1"/>
                  </a:solidFill>
                </a:rPr>
                <a:t>E2800, E5700</a:t>
              </a:r>
              <a:endParaRPr lang="en-US" sz="1200" dirty="0">
                <a:solidFill>
                  <a:schemeClr val="tx1"/>
                </a:solidFill>
              </a:endParaRPr>
            </a:p>
            <a:p>
              <a:pPr>
                <a:lnSpc>
                  <a:spcPct val="95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  <a:p>
              <a:pPr>
                <a:lnSpc>
                  <a:spcPct val="95000"/>
                </a:lnSpc>
              </a:pPr>
              <a:endParaRPr lang="en-US" sz="1899" dirty="0">
                <a:solidFill>
                  <a:schemeClr val="tx1"/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US" sz="1899" dirty="0">
                <a:solidFill>
                  <a:schemeClr val="tx1"/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US" sz="1899" dirty="0">
                <a:solidFill>
                  <a:schemeClr val="tx1"/>
                </a:solidFill>
              </a:endParaRPr>
            </a:p>
          </p:txBody>
        </p:sp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BC2F183A-188C-9441-ACA2-0253C9ABC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8880" y="4051713"/>
              <a:ext cx="463408" cy="463408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F611E8F6-704E-8345-B70E-6141B418A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883" y="3709840"/>
              <a:ext cx="958041" cy="649582"/>
            </a:xfrm>
            <a:prstGeom prst="rect">
              <a:avLst/>
            </a:prstGeom>
          </p:spPr>
        </p:pic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F2C9790C-AB88-C94A-9C7F-DD03F255D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1916" y="3727259"/>
              <a:ext cx="1226761" cy="515445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9354A1B7-AA58-054D-9276-B14F4BC61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9423" y="3723270"/>
              <a:ext cx="917900" cy="273929"/>
            </a:xfrm>
            <a:prstGeom prst="rect">
              <a:avLst/>
            </a:prstGeom>
          </p:spPr>
        </p:pic>
        <p:pic>
          <p:nvPicPr>
            <p:cNvPr id="160" name="Picture 159" descr="axis_logo_color">
              <a:extLst>
                <a:ext uri="{FF2B5EF4-FFF2-40B4-BE49-F238E27FC236}">
                  <a16:creationId xmlns:a16="http://schemas.microsoft.com/office/drawing/2014/main" id="{7DD3A1EF-692C-D948-8521-A44F912F7A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625" y="4135910"/>
              <a:ext cx="851583" cy="307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" name="Picture 207" descr="http://www.intransa.com/images/small_logos/solutions_logo_bosch.gif">
              <a:extLst>
                <a:ext uri="{FF2B5EF4-FFF2-40B4-BE49-F238E27FC236}">
                  <a16:creationId xmlns:a16="http://schemas.microsoft.com/office/drawing/2014/main" id="{7953CDB6-EDD2-114A-9325-7F75308479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1018" y="3719326"/>
              <a:ext cx="1127466" cy="310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A9887DC4-A0FF-CD45-914C-0FB79C875D4B}"/>
                </a:ext>
              </a:extLst>
            </p:cNvPr>
            <p:cNvSpPr/>
            <p:nvPr/>
          </p:nvSpPr>
          <p:spPr bwMode="gray">
            <a:xfrm>
              <a:off x="375738" y="2047405"/>
              <a:ext cx="2358997" cy="688796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41" tIns="118841" rIns="118841" bIns="118841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</a:pPr>
              <a:r>
                <a:rPr lang="en-US" dirty="0"/>
                <a:t>Backup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390796FC-8084-3346-A61A-B1A130C829F4}"/>
                </a:ext>
              </a:extLst>
            </p:cNvPr>
            <p:cNvSpPr/>
            <p:nvPr/>
          </p:nvSpPr>
          <p:spPr bwMode="gray">
            <a:xfrm>
              <a:off x="3254267" y="2047405"/>
              <a:ext cx="2549160" cy="688796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41" tIns="118841" rIns="118841" bIns="118841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</a:pPr>
              <a:r>
                <a:rPr lang="ru-RU" dirty="0"/>
                <a:t>Видеонаблюдение</a:t>
              </a:r>
              <a:endParaRPr lang="en-US" dirty="0"/>
            </a:p>
          </p:txBody>
        </p:sp>
        <p:pic>
          <p:nvPicPr>
            <p:cNvPr id="166" name="Picture 165" descr="Veeam.png">
              <a:extLst>
                <a:ext uri="{FF2B5EF4-FFF2-40B4-BE49-F238E27FC236}">
                  <a16:creationId xmlns:a16="http://schemas.microsoft.com/office/drawing/2014/main" id="{D2518A0C-CD88-9848-95FE-D2A441F17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2972" y="4351211"/>
              <a:ext cx="1094120" cy="340820"/>
            </a:xfrm>
            <a:prstGeom prst="rect">
              <a:avLst/>
            </a:prstGeom>
          </p:spPr>
        </p:pic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E1FCC587-2CA8-B047-BBB7-843F87DF33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34694" y="2047405"/>
              <a:ext cx="0" cy="2890010"/>
            </a:xfrm>
            <a:prstGeom prst="line">
              <a:avLst/>
            </a:prstGeom>
            <a:ln w="952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6D95A5A9-29C5-644D-9214-838759804571}"/>
              </a:ext>
            </a:extLst>
          </p:cNvPr>
          <p:cNvCxnSpPr>
            <a:cxnSpLocks/>
          </p:cNvCxnSpPr>
          <p:nvPr/>
        </p:nvCxnSpPr>
        <p:spPr>
          <a:xfrm flipV="1">
            <a:off x="6047480" y="2047405"/>
            <a:ext cx="0" cy="2890010"/>
          </a:xfrm>
          <a:prstGeom prst="line">
            <a:avLst/>
          </a:prstGeom>
          <a:ln w="952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CEC0021-083F-F242-953D-4DB9ADD912FA}"/>
              </a:ext>
            </a:extLst>
          </p:cNvPr>
          <p:cNvGrpSpPr/>
          <p:nvPr/>
        </p:nvGrpSpPr>
        <p:grpSpPr>
          <a:xfrm>
            <a:off x="380107" y="1933499"/>
            <a:ext cx="5498411" cy="3254237"/>
            <a:chOff x="6318198" y="1972510"/>
            <a:chExt cx="5498411" cy="3254237"/>
          </a:xfrm>
        </p:grpSpPr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18A36508-8F6E-DD4E-AD09-182FA0BB6E53}"/>
                </a:ext>
              </a:extLst>
            </p:cNvPr>
            <p:cNvSpPr/>
            <p:nvPr/>
          </p:nvSpPr>
          <p:spPr>
            <a:xfrm>
              <a:off x="9346091" y="1972510"/>
              <a:ext cx="2470518" cy="3254237"/>
            </a:xfrm>
            <a:prstGeom prst="roundRect">
              <a:avLst/>
            </a:prstGeom>
            <a:noFill/>
            <a:ln w="9525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5000"/>
                </a:lnSpc>
              </a:pPr>
              <a:r>
                <a:rPr lang="en-US" sz="1400" dirty="0">
                  <a:solidFill>
                    <a:schemeClr val="tx1"/>
                  </a:solidFill>
                </a:rPr>
                <a:t>E2800, EF280,</a:t>
              </a:r>
              <a:r>
                <a:rPr lang="ru-RU" sz="1400" dirty="0">
                  <a:solidFill>
                    <a:schemeClr val="tx1"/>
                  </a:solidFill>
                </a:rPr>
                <a:t> </a:t>
              </a:r>
              <a:r>
                <a:rPr lang="en-US" sz="1400" dirty="0">
                  <a:solidFill>
                    <a:schemeClr val="tx1"/>
                  </a:solidFill>
                </a:rPr>
                <a:t>EF300 E5700, EF570, EF600</a:t>
              </a:r>
              <a:endParaRPr lang="en-US" sz="1200" dirty="0">
                <a:solidFill>
                  <a:schemeClr val="tx1"/>
                </a:solidFill>
              </a:endParaRPr>
            </a:p>
            <a:p>
              <a:pPr>
                <a:lnSpc>
                  <a:spcPct val="95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  <a:p>
              <a:pPr>
                <a:lnSpc>
                  <a:spcPct val="95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  <a:p>
              <a:pPr>
                <a:lnSpc>
                  <a:spcPct val="95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  <a:p>
              <a:pPr>
                <a:lnSpc>
                  <a:spcPct val="95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US" sz="1899" dirty="0">
                <a:solidFill>
                  <a:schemeClr val="tx1"/>
                </a:solidFill>
              </a:endParaRPr>
            </a:p>
          </p:txBody>
        </p:sp>
        <p:sp>
          <p:nvSpPr>
            <p:cNvPr id="151" name="Rounded Rectangle 150">
              <a:extLst>
                <a:ext uri="{FF2B5EF4-FFF2-40B4-BE49-F238E27FC236}">
                  <a16:creationId xmlns:a16="http://schemas.microsoft.com/office/drawing/2014/main" id="{3331CC74-29C6-7A4C-A667-CFDA5EE69BCA}"/>
                </a:ext>
              </a:extLst>
            </p:cNvPr>
            <p:cNvSpPr/>
            <p:nvPr/>
          </p:nvSpPr>
          <p:spPr>
            <a:xfrm>
              <a:off x="6318198" y="1997589"/>
              <a:ext cx="2455966" cy="3198806"/>
            </a:xfrm>
            <a:prstGeom prst="roundRect">
              <a:avLst/>
            </a:prstGeom>
            <a:noFill/>
            <a:ln w="9525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5000"/>
                </a:lnSpc>
              </a:pPr>
              <a:r>
                <a:rPr lang="en-US" sz="1400" dirty="0">
                  <a:solidFill>
                    <a:schemeClr val="tx1"/>
                  </a:solidFill>
                </a:rPr>
                <a:t>E2800, EF280, </a:t>
              </a:r>
              <a:endParaRPr lang="ru-RU" sz="1400" dirty="0">
                <a:solidFill>
                  <a:schemeClr val="tx1"/>
                </a:solidFill>
              </a:endParaRPr>
            </a:p>
            <a:p>
              <a:pPr>
                <a:lnSpc>
                  <a:spcPct val="95000"/>
                </a:lnSpc>
              </a:pPr>
              <a:r>
                <a:rPr lang="en-US" sz="1400" dirty="0">
                  <a:solidFill>
                    <a:schemeClr val="tx1"/>
                  </a:solidFill>
                </a:rPr>
                <a:t>E5700, EF570</a:t>
              </a:r>
              <a:endParaRPr lang="en-US" sz="1200" dirty="0">
                <a:solidFill>
                  <a:schemeClr val="tx1"/>
                </a:solidFill>
              </a:endParaRPr>
            </a:p>
            <a:p>
              <a:pPr>
                <a:lnSpc>
                  <a:spcPct val="95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  <a:p>
              <a:pPr>
                <a:lnSpc>
                  <a:spcPct val="95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  <a:p>
              <a:pPr>
                <a:lnSpc>
                  <a:spcPct val="95000"/>
                </a:lnSpc>
              </a:pPr>
              <a:endParaRPr lang="en-US" sz="1899" dirty="0">
                <a:solidFill>
                  <a:schemeClr val="tx1"/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US" sz="1899" dirty="0">
                <a:solidFill>
                  <a:schemeClr val="tx1"/>
                </a:solidFill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74B35C18-B7AE-584A-BD52-7227BDCE7500}"/>
                </a:ext>
              </a:extLst>
            </p:cNvPr>
            <p:cNvSpPr txBox="1"/>
            <p:nvPr/>
          </p:nvSpPr>
          <p:spPr>
            <a:xfrm>
              <a:off x="10195143" y="3985318"/>
              <a:ext cx="914162" cy="914162"/>
            </a:xfrm>
            <a:prstGeom prst="rect">
              <a:avLst/>
            </a:prstGeom>
          </p:spPr>
          <p:txBody>
            <a:bodyPr vert="horz" wrap="none" lIns="91416" tIns="45708" rIns="91416" bIns="45708" rtlCol="0" anchor="ctr">
              <a:noAutofit/>
            </a:bodyPr>
            <a:lstStyle/>
            <a:p>
              <a:pPr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</a:pPr>
              <a:endParaRPr lang="en-US" sz="1899">
                <a:solidFill>
                  <a:sysClr val="windowText" lastClr="000000"/>
                </a:solidFill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081C6209-F041-C445-99FE-BECF975EB4BE}"/>
                </a:ext>
              </a:extLst>
            </p:cNvPr>
            <p:cNvSpPr/>
            <p:nvPr/>
          </p:nvSpPr>
          <p:spPr bwMode="gray">
            <a:xfrm>
              <a:off x="6401692" y="2047405"/>
              <a:ext cx="2358997" cy="68879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8841" tIns="118841" rIns="118841" bIns="118841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</a:pPr>
              <a:r>
                <a:rPr lang="en-US" dirty="0"/>
                <a:t>DICOM </a:t>
              </a:r>
              <a:r>
                <a:rPr lang="ru-RU" dirty="0"/>
                <a:t>хранилище</a:t>
              </a:r>
              <a:endParaRPr lang="en-US" dirty="0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1D3E91EA-03CA-2E4F-86B9-21C8FAD0C7B3}"/>
                </a:ext>
              </a:extLst>
            </p:cNvPr>
            <p:cNvSpPr/>
            <p:nvPr/>
          </p:nvSpPr>
          <p:spPr bwMode="gray">
            <a:xfrm>
              <a:off x="9416132" y="2047405"/>
              <a:ext cx="2358997" cy="688796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41" tIns="118841" rIns="118841" bIns="118841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</a:pPr>
              <a:r>
                <a:rPr lang="ru-RU" dirty="0"/>
                <a:t>Базы Данных и Аналитика</a:t>
              </a:r>
            </a:p>
          </p:txBody>
        </p: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6C19ABD9-DC39-1D44-9002-4CA72CA103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89926" y="2047405"/>
              <a:ext cx="0" cy="2890009"/>
            </a:xfrm>
            <a:prstGeom prst="line">
              <a:avLst/>
            </a:prstGeom>
            <a:ln w="952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6" name="Picture 2" descr="Image result for hadoop logo">
              <a:extLst>
                <a:ext uri="{FF2B5EF4-FFF2-40B4-BE49-F238E27FC236}">
                  <a16:creationId xmlns:a16="http://schemas.microsoft.com/office/drawing/2014/main" id="{6BAFF6B5-3D37-6346-A118-D554B7CE3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7032" y="4010892"/>
              <a:ext cx="806453" cy="541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9" name="Picture 2" descr="oracl2">
              <a:extLst>
                <a:ext uri="{FF2B5EF4-FFF2-40B4-BE49-F238E27FC236}">
                  <a16:creationId xmlns:a16="http://schemas.microsoft.com/office/drawing/2014/main" id="{25747E73-2024-DA43-82DC-CA7DE9C6BE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8" r="6184"/>
            <a:stretch/>
          </p:blipFill>
          <p:spPr bwMode="auto">
            <a:xfrm>
              <a:off x="9364302" y="4306029"/>
              <a:ext cx="1211275" cy="246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" name="Picture 6" descr="Image result for mssql server logo">
              <a:extLst>
                <a:ext uri="{FF2B5EF4-FFF2-40B4-BE49-F238E27FC236}">
                  <a16:creationId xmlns:a16="http://schemas.microsoft.com/office/drawing/2014/main" id="{C495AB0B-7E81-E54F-AF33-748FA71171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3" t="32675" r="3874" b="33815"/>
            <a:stretch/>
          </p:blipFill>
          <p:spPr bwMode="auto">
            <a:xfrm>
              <a:off x="9434130" y="3691813"/>
              <a:ext cx="1440843" cy="399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CE38B62-43DF-7C45-A6F1-E7CE48BE58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4434" y="3563832"/>
              <a:ext cx="1048664" cy="1048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ujifilm Supports Growing Volume, Optimizes Operations For Three New  Organizations With Synapse EIS">
              <a:extLst>
                <a:ext uri="{FF2B5EF4-FFF2-40B4-BE49-F238E27FC236}">
                  <a16:creationId xmlns:a16="http://schemas.microsoft.com/office/drawing/2014/main" id="{0BB7FCFA-EF47-4549-BE78-8E41EEB824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93" t="-7822" r="3093" b="38049"/>
            <a:stretch/>
          </p:blipFill>
          <p:spPr bwMode="auto">
            <a:xfrm>
              <a:off x="7495572" y="3672882"/>
              <a:ext cx="1366631" cy="498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BEEBD4CC-3582-344D-88C5-2720D06CA8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0037" y="4393581"/>
              <a:ext cx="1917700" cy="596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9403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SANtricity System Manager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>
                <a:latin typeface="+mn-lt"/>
              </a:rPr>
              <a:t>14</a:t>
            </a:fld>
            <a:endParaRPr lang="ru-RU">
              <a:latin typeface="+mn-lt"/>
            </a:endParaRPr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7" y="1367454"/>
            <a:ext cx="58715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cs typeface="Arial"/>
              </a:rPr>
              <a:t>Простой и понятный </a:t>
            </a:r>
            <a:r>
              <a:rPr lang="en-US" sz="1400" dirty="0">
                <a:solidFill>
                  <a:prstClr val="black"/>
                </a:solidFill>
                <a:cs typeface="Arial"/>
              </a:rPr>
              <a:t>web-</a:t>
            </a:r>
            <a:r>
              <a:rPr lang="ru-RU" sz="1400" dirty="0">
                <a:solidFill>
                  <a:prstClr val="black"/>
                </a:solidFill>
                <a:cs typeface="Arial"/>
              </a:rPr>
              <a:t>интерфейс управления</a:t>
            </a:r>
            <a:endParaRPr lang="en-US" sz="1400" baseline="30000" dirty="0"/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9E9A05A6-96EC-8D44-9D23-F34D25E3D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265" y="1746625"/>
            <a:ext cx="6699730" cy="4263028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926F1B4D-4B37-A046-BCC9-13791D716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4" y="2772359"/>
            <a:ext cx="6822267" cy="3541105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792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en-US" dirty="0"/>
              <a:t>Dynamic Disk Pool (DDP)</a:t>
            </a:r>
            <a:endParaRPr lang="en-US" b="1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>
                <a:latin typeface="+mn-lt"/>
              </a:rPr>
              <a:t>15</a:t>
            </a:fld>
            <a:endParaRPr lang="ru-RU">
              <a:latin typeface="+mn-lt"/>
            </a:endParaRPr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7" y="1367454"/>
            <a:ext cx="58715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cs typeface="Arial"/>
              </a:rPr>
              <a:t>Простая и надежная защиты данных</a:t>
            </a:r>
            <a:endParaRPr lang="en-US" sz="1400" baseline="30000" dirty="0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4AD74187-D842-9C4C-BD6A-A3D03A121D72}"/>
              </a:ext>
            </a:extLst>
          </p:cNvPr>
          <p:cNvSpPr txBox="1">
            <a:spLocks/>
          </p:cNvSpPr>
          <p:nvPr/>
        </p:nvSpPr>
        <p:spPr>
          <a:xfrm>
            <a:off x="1055687" y="1889968"/>
            <a:ext cx="5517382" cy="1421572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accent1"/>
                </a:solidFill>
              </a:rPr>
              <a:t>DDP </a:t>
            </a:r>
            <a:r>
              <a:rPr lang="ru-RU" sz="1400" dirty="0">
                <a:solidFill>
                  <a:schemeClr val="accent1"/>
                </a:solidFill>
              </a:rPr>
              <a:t>отрабатывает выход из строя нескольких дисков</a:t>
            </a:r>
            <a:r>
              <a:rPr lang="en-US" sz="1400" dirty="0">
                <a:solidFill>
                  <a:schemeClr val="accent1"/>
                </a:solidFill>
              </a:rPr>
              <a:t>:</a:t>
            </a:r>
            <a:endParaRPr lang="ru-RU" sz="1400" dirty="0">
              <a:solidFill>
                <a:schemeClr val="accent1"/>
              </a:solidFill>
            </a:endParaRPr>
          </a:p>
          <a:p>
            <a:pPr marL="222449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Быстрое восстановление, без драматического влияния на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производительность.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accent1"/>
                </a:solidFill>
              </a:rPr>
              <a:t>Упрощает управление системой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endParaRPr lang="ru-RU" sz="1400" dirty="0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CFDC2A-C38B-4844-BAF7-F3788A7A4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87" y="3112200"/>
            <a:ext cx="8593551" cy="321666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030C403-06AF-7342-B5CE-FA40D2237269}"/>
              </a:ext>
            </a:extLst>
          </p:cNvPr>
          <p:cNvSpPr/>
          <p:nvPr/>
        </p:nvSpPr>
        <p:spPr>
          <a:xfrm>
            <a:off x="9649238" y="4345254"/>
            <a:ext cx="1282570" cy="1142702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1400" dirty="0"/>
              <a:t>8 data </a:t>
            </a:r>
          </a:p>
          <a:p>
            <a:pPr algn="ctr">
              <a:lnSpc>
                <a:spcPct val="95000"/>
              </a:lnSpc>
            </a:pPr>
            <a:r>
              <a:rPr lang="en-US" sz="1400" dirty="0"/>
              <a:t>+</a:t>
            </a:r>
          </a:p>
          <a:p>
            <a:pPr algn="ctr">
              <a:lnSpc>
                <a:spcPct val="95000"/>
              </a:lnSpc>
            </a:pPr>
            <a:r>
              <a:rPr lang="en-US" sz="1400" dirty="0"/>
              <a:t> 2 parity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7261A-080E-FD46-9944-91077F21E47B}"/>
              </a:ext>
            </a:extLst>
          </p:cNvPr>
          <p:cNvSpPr/>
          <p:nvPr/>
        </p:nvSpPr>
        <p:spPr>
          <a:xfrm>
            <a:off x="8213825" y="3402013"/>
            <a:ext cx="2600392" cy="738664"/>
          </a:xfrm>
          <a:prstGeom prst="rect">
            <a:avLst/>
          </a:prstGeom>
          <a:ln>
            <a:solidFill>
              <a:srgbClr val="003461"/>
            </a:solidFill>
          </a:ln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</a:schemeClr>
                </a:solidFill>
              </a:rPr>
              <a:t>8TB 7.2k 3.5”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RAID-6 (8+2)</a:t>
            </a:r>
            <a:r>
              <a:rPr lang="en-GB" sz="1400" dirty="0">
                <a:solidFill>
                  <a:schemeClr val="tx1">
                    <a:lumMod val="50000"/>
                  </a:schemeClr>
                </a:solidFill>
              </a:rPr>
              <a:t> = 22.5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часа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DDP (60) = 9.5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часов</a:t>
            </a:r>
            <a:endParaRPr lang="en-RU" sz="1400" dirty="0"/>
          </a:p>
        </p:txBody>
      </p:sp>
    </p:spTree>
    <p:extLst>
      <p:ext uri="{BB962C8B-B14F-4D97-AF65-F5344CB8AC3E}">
        <p14:creationId xmlns:p14="http://schemas.microsoft.com/office/powerpoint/2010/main" val="3784113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E-</a:t>
            </a:r>
            <a:r>
              <a:rPr lang="ru-RU" dirty="0"/>
              <a:t>серия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>
                <a:latin typeface="+mn-lt"/>
              </a:rPr>
              <a:t>16</a:t>
            </a:fld>
            <a:endParaRPr lang="ru-RU">
              <a:latin typeface="+mn-lt"/>
            </a:endParaRPr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СХД специального назначения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939A9D-8BA3-B445-958D-3374018F7247}"/>
              </a:ext>
            </a:extLst>
          </p:cNvPr>
          <p:cNvGrpSpPr/>
          <p:nvPr/>
        </p:nvGrpSpPr>
        <p:grpSpPr>
          <a:xfrm>
            <a:off x="5955245" y="2535269"/>
            <a:ext cx="5005368" cy="2318771"/>
            <a:chOff x="654188" y="4114622"/>
            <a:chExt cx="5005368" cy="2318771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A7785D9-C29E-044B-84F4-1046125DB3C4}"/>
                </a:ext>
              </a:extLst>
            </p:cNvPr>
            <p:cNvSpPr txBox="1"/>
            <p:nvPr/>
          </p:nvSpPr>
          <p:spPr>
            <a:xfrm>
              <a:off x="654188" y="4114622"/>
              <a:ext cx="1994650" cy="1107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667">
                <a:buClr>
                  <a:srgbClr val="8DC8E8"/>
                </a:buClr>
              </a:pPr>
              <a:r>
                <a:rPr lang="en-US" sz="2198" b="1" dirty="0">
                  <a:solidFill>
                    <a:srgbClr val="0067C5"/>
                  </a:solidFill>
                </a:rPr>
                <a:t>Entry </a:t>
              </a:r>
              <a:endParaRPr lang="ru-RU" sz="2198" b="1" dirty="0">
                <a:solidFill>
                  <a:srgbClr val="0067C5"/>
                </a:solidFill>
              </a:endParaRPr>
            </a:p>
            <a:p>
              <a:pPr algn="ctr" defTabSz="914667">
                <a:buClr>
                  <a:srgbClr val="8DC8E8"/>
                </a:buClr>
              </a:pPr>
              <a:r>
                <a:rPr lang="en-US" sz="2198" b="1" dirty="0">
                  <a:solidFill>
                    <a:srgbClr val="0067C5"/>
                  </a:solidFill>
                </a:rPr>
                <a:t>Hybrid     </a:t>
              </a:r>
              <a:br>
                <a:rPr lang="en-US" sz="2198" b="1" dirty="0">
                  <a:solidFill>
                    <a:srgbClr val="0067C5"/>
                  </a:solidFill>
                </a:rPr>
              </a:br>
              <a:r>
                <a:rPr lang="en-US" sz="2198" dirty="0">
                  <a:solidFill>
                    <a:srgbClr val="0067C5"/>
                  </a:solidFill>
                </a:rPr>
                <a:t>(E2800)</a:t>
              </a:r>
              <a:endParaRPr lang="en-US" sz="1898" dirty="0">
                <a:solidFill>
                  <a:srgbClr val="0070C0"/>
                </a:solidFill>
              </a:endParaRPr>
            </a:p>
          </p:txBody>
        </p:sp>
        <p:sp>
          <p:nvSpPr>
            <p:cNvPr id="103" name="Text Box 8">
              <a:extLst>
                <a:ext uri="{FF2B5EF4-FFF2-40B4-BE49-F238E27FC236}">
                  <a16:creationId xmlns:a16="http://schemas.microsoft.com/office/drawing/2014/main" id="{479B3BC7-3E65-2E45-8A7E-4160219363E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648838" y="5279231"/>
              <a:ext cx="2340551" cy="11541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171348" indent="-171348" defTabSz="914667" eaLnBrk="0" hangingPunct="0">
                <a:spcAft>
                  <a:spcPts val="200"/>
                </a:spcAft>
                <a:buClr>
                  <a:srgbClr val="0067C5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cs typeface="Arial" charset="0"/>
                </a:rPr>
                <a:t>180 </a:t>
              </a:r>
              <a:r>
                <a:rPr lang="ru-RU" sz="1600" dirty="0">
                  <a:cs typeface="Arial" charset="0"/>
                </a:rPr>
                <a:t>дисков</a:t>
              </a:r>
              <a:endParaRPr lang="en-US" sz="1600" dirty="0">
                <a:cs typeface="Arial" charset="0"/>
              </a:endParaRPr>
            </a:p>
            <a:p>
              <a:pPr marL="171348" indent="-171348" defTabSz="914667" eaLnBrk="0" hangingPunct="0">
                <a:spcAft>
                  <a:spcPts val="200"/>
                </a:spcAft>
                <a:buClr>
                  <a:srgbClr val="0067C5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cs typeface="Arial" charset="0"/>
                </a:rPr>
                <a:t>FC</a:t>
              </a:r>
              <a:r>
                <a:rPr lang="en-US" sz="1600" dirty="0">
                  <a:cs typeface="Arial" charset="0"/>
                </a:rPr>
                <a:t>, </a:t>
              </a:r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cs typeface="Arial" charset="0"/>
                </a:rPr>
                <a:t>iSCSI</a:t>
              </a:r>
              <a:endParaRPr lang="ru-RU" sz="1600" dirty="0">
                <a:solidFill>
                  <a:srgbClr val="C00000"/>
                </a:solidFill>
                <a:cs typeface="Arial" charset="0"/>
              </a:endParaRPr>
            </a:p>
            <a:p>
              <a:pPr marL="171348" indent="-171348" defTabSz="914667" eaLnBrk="0" hangingPunct="0">
                <a:spcAft>
                  <a:spcPts val="200"/>
                </a:spcAft>
                <a:buClr>
                  <a:srgbClr val="0067C5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cs typeface="Arial" charset="0"/>
                </a:rPr>
                <a:t>10</a:t>
              </a:r>
              <a:r>
                <a:rPr lang="ru-RU" sz="1600" dirty="0">
                  <a:cs typeface="Arial" charset="0"/>
                </a:rPr>
                <a:t> ГБ</a:t>
              </a:r>
              <a:r>
                <a:rPr lang="en-US" sz="1600" dirty="0">
                  <a:cs typeface="Arial" charset="0"/>
                </a:rPr>
                <a:t>/</a:t>
              </a:r>
              <a:r>
                <a:rPr lang="ru-RU" sz="1600" dirty="0">
                  <a:cs typeface="Arial" charset="0"/>
                </a:rPr>
                <a:t>сек</a:t>
              </a:r>
              <a:r>
                <a:rPr lang="en-US" sz="1600" dirty="0">
                  <a:cs typeface="Arial" charset="0"/>
                </a:rPr>
                <a:t> (</a:t>
              </a:r>
              <a:r>
                <a:rPr lang="ru-RU" sz="1600" dirty="0">
                  <a:cs typeface="Arial" charset="0"/>
                </a:rPr>
                <a:t>чтение</a:t>
              </a:r>
              <a:r>
                <a:rPr lang="en-US" sz="1600" dirty="0">
                  <a:cs typeface="Arial" charset="0"/>
                </a:rPr>
                <a:t>)</a:t>
              </a:r>
            </a:p>
            <a:p>
              <a:pPr marL="171348" indent="-171348" defTabSz="914667" eaLnBrk="0" hangingPunct="0">
                <a:spcAft>
                  <a:spcPts val="200"/>
                </a:spcAft>
                <a:buClr>
                  <a:srgbClr val="0067C5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cs typeface="Arial" charset="0"/>
                </a:rPr>
                <a:t>2U12, 2U24, 4U60</a:t>
              </a:r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89678590-DAD0-8444-B04A-F2BF20AAF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8838" y="4408204"/>
              <a:ext cx="3010718" cy="51986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F8BDC5-E97B-3B4E-8E1B-A80DF872E1A3}"/>
              </a:ext>
            </a:extLst>
          </p:cNvPr>
          <p:cNvGrpSpPr/>
          <p:nvPr/>
        </p:nvGrpSpPr>
        <p:grpSpPr>
          <a:xfrm>
            <a:off x="623943" y="2535269"/>
            <a:ext cx="5279794" cy="2318771"/>
            <a:chOff x="607562" y="1669607"/>
            <a:chExt cx="5279794" cy="2318771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F8836E3-7B39-704F-B6AC-0A5018488FE3}"/>
                </a:ext>
              </a:extLst>
            </p:cNvPr>
            <p:cNvSpPr txBox="1"/>
            <p:nvPr/>
          </p:nvSpPr>
          <p:spPr>
            <a:xfrm>
              <a:off x="607562" y="1669607"/>
              <a:ext cx="2120137" cy="1107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667">
                <a:buClr>
                  <a:srgbClr val="8DC8E8"/>
                </a:buClr>
              </a:pPr>
              <a:r>
                <a:rPr lang="en-US" sz="2198" b="1" dirty="0">
                  <a:solidFill>
                    <a:srgbClr val="0067C5"/>
                  </a:solidFill>
                </a:rPr>
                <a:t>Midrange Hybrid    </a:t>
              </a:r>
              <a:r>
                <a:rPr lang="en-US" sz="2198" dirty="0">
                  <a:solidFill>
                    <a:srgbClr val="0067C5"/>
                  </a:solidFill>
                </a:rPr>
                <a:t>(E5700)</a:t>
              </a:r>
            </a:p>
          </p:txBody>
        </p:sp>
        <p:sp>
          <p:nvSpPr>
            <p:cNvPr id="104" name="Text Box 8">
              <a:extLst>
                <a:ext uri="{FF2B5EF4-FFF2-40B4-BE49-F238E27FC236}">
                  <a16:creationId xmlns:a16="http://schemas.microsoft.com/office/drawing/2014/main" id="{E24ABFDA-8A4F-BD40-82D4-199D6F7F514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727699" y="2834216"/>
              <a:ext cx="3112049" cy="11541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171348" indent="-171348" defTabSz="914667" eaLnBrk="0" hangingPunct="0">
                <a:spcAft>
                  <a:spcPts val="200"/>
                </a:spcAft>
                <a:buClr>
                  <a:srgbClr val="0067C5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cs typeface="Arial" charset="0"/>
                </a:rPr>
                <a:t>480 </a:t>
              </a:r>
              <a:r>
                <a:rPr lang="ru-RU" sz="1600" dirty="0">
                  <a:cs typeface="Arial" charset="0"/>
                </a:rPr>
                <a:t>дисков</a:t>
              </a:r>
              <a:endParaRPr lang="en-US" sz="1600" dirty="0">
                <a:cs typeface="Arial" charset="0"/>
              </a:endParaRPr>
            </a:p>
            <a:p>
              <a:pPr marL="171348" indent="-171348" defTabSz="914667" eaLnBrk="0" hangingPunct="0">
                <a:spcAft>
                  <a:spcPts val="200"/>
                </a:spcAft>
                <a:buClr>
                  <a:srgbClr val="0067C5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cs typeface="Arial" charset="0"/>
                </a:rPr>
                <a:t>FC</a:t>
              </a:r>
              <a:r>
                <a:rPr lang="en-US" sz="1600" dirty="0">
                  <a:cs typeface="Arial" charset="0"/>
                </a:rPr>
                <a:t>, </a:t>
              </a:r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cs typeface="Arial" charset="0"/>
                </a:rPr>
                <a:t>iSCSI</a:t>
              </a:r>
              <a:r>
                <a:rPr lang="en-US" sz="1600" dirty="0">
                  <a:cs typeface="Arial" charset="0"/>
                </a:rPr>
                <a:t>, </a:t>
              </a:r>
              <a:r>
                <a:rPr lang="en-US" sz="1600" dirty="0">
                  <a:solidFill>
                    <a:srgbClr val="C00000"/>
                  </a:solidFill>
                  <a:cs typeface="Arial" charset="0"/>
                </a:rPr>
                <a:t>IB</a:t>
              </a:r>
              <a:endParaRPr lang="en-US" sz="1600" dirty="0">
                <a:solidFill>
                  <a:schemeClr val="accent1"/>
                </a:solidFill>
                <a:cs typeface="Arial" charset="0"/>
              </a:endParaRPr>
            </a:p>
            <a:p>
              <a:pPr marL="171348" indent="-171348" defTabSz="914667" eaLnBrk="0" hangingPunct="0">
                <a:spcAft>
                  <a:spcPts val="200"/>
                </a:spcAft>
                <a:buClr>
                  <a:srgbClr val="0067C5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cs typeface="Arial" charset="0"/>
                </a:rPr>
                <a:t>21</a:t>
              </a:r>
              <a:r>
                <a:rPr lang="ru-RU" sz="1600" dirty="0">
                  <a:cs typeface="Arial" charset="0"/>
                </a:rPr>
                <a:t> ГБ</a:t>
              </a:r>
              <a:r>
                <a:rPr lang="en-US" sz="1600" dirty="0">
                  <a:cs typeface="Arial" charset="0"/>
                </a:rPr>
                <a:t>/</a:t>
              </a:r>
              <a:r>
                <a:rPr lang="ru-RU" sz="1600" dirty="0">
                  <a:cs typeface="Arial" charset="0"/>
                </a:rPr>
                <a:t>сек</a:t>
              </a:r>
              <a:r>
                <a:rPr lang="en-US" sz="1600" dirty="0">
                  <a:cs typeface="Arial" charset="0"/>
                </a:rPr>
                <a:t> (</a:t>
              </a:r>
              <a:r>
                <a:rPr lang="ru-RU" sz="1600" dirty="0">
                  <a:cs typeface="Arial" charset="0"/>
                </a:rPr>
                <a:t>чтение</a:t>
              </a:r>
              <a:r>
                <a:rPr lang="en-US" sz="1600" dirty="0">
                  <a:cs typeface="Arial" charset="0"/>
                </a:rPr>
                <a:t>)</a:t>
              </a:r>
            </a:p>
            <a:p>
              <a:pPr marL="171348" indent="-171348" defTabSz="914667" eaLnBrk="0" hangingPunct="0">
                <a:spcAft>
                  <a:spcPts val="200"/>
                </a:spcAft>
                <a:buClr>
                  <a:srgbClr val="0067C5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cs typeface="Arial" charset="0"/>
                </a:rPr>
                <a:t>2U24, 4U60</a:t>
              </a: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FF0540E3-D069-1044-BBC4-0F14C87E3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9206" y="1671598"/>
              <a:ext cx="3108150" cy="1110808"/>
            </a:xfrm>
            <a:prstGeom prst="rect">
              <a:avLst/>
            </a:prstGeom>
          </p:spPr>
        </p:pic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49BF1D7A-A6E0-C541-9DA6-88E664FECD26}"/>
              </a:ext>
            </a:extLst>
          </p:cNvPr>
          <p:cNvCxnSpPr>
            <a:cxnSpLocks/>
          </p:cNvCxnSpPr>
          <p:nvPr/>
        </p:nvCxnSpPr>
        <p:spPr>
          <a:xfrm>
            <a:off x="6141000" y="1643465"/>
            <a:ext cx="48849" cy="3606267"/>
          </a:xfrm>
          <a:prstGeom prst="line">
            <a:avLst/>
          </a:prstGeom>
          <a:ln w="952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470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E-</a:t>
            </a:r>
            <a:r>
              <a:rPr lang="ru-RU" dirty="0"/>
              <a:t>серия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>
                <a:latin typeface="+mn-lt"/>
              </a:rPr>
              <a:t>17</a:t>
            </a:fld>
            <a:endParaRPr lang="ru-RU">
              <a:latin typeface="+mn-lt"/>
            </a:endParaRPr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Модульный дизайн, 12</a:t>
            </a:r>
            <a:r>
              <a:rPr lang="en-US" sz="1400" dirty="0">
                <a:solidFill>
                  <a:srgbClr val="262626"/>
                </a:solidFill>
              </a:rPr>
              <a:t>Gb SAS </a:t>
            </a:r>
            <a:r>
              <a:rPr lang="ru-RU" sz="1400" dirty="0">
                <a:solidFill>
                  <a:srgbClr val="262626"/>
                </a:solidFill>
              </a:rPr>
              <a:t>архитектура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7562EF-A268-024A-B916-6F3DEFC41A0F}"/>
              </a:ext>
            </a:extLst>
          </p:cNvPr>
          <p:cNvGrpSpPr/>
          <p:nvPr/>
        </p:nvGrpSpPr>
        <p:grpSpPr>
          <a:xfrm>
            <a:off x="1302016" y="2096369"/>
            <a:ext cx="9452895" cy="3706402"/>
            <a:chOff x="1379576" y="2056613"/>
            <a:chExt cx="9452895" cy="3706402"/>
          </a:xfrm>
        </p:grpSpPr>
        <p:sp>
          <p:nvSpPr>
            <p:cNvPr id="48" name="AutoShape 31">
              <a:extLst>
                <a:ext uri="{FF2B5EF4-FFF2-40B4-BE49-F238E27FC236}">
                  <a16:creationId xmlns:a16="http://schemas.microsoft.com/office/drawing/2014/main" id="{27A73336-614A-2649-9BA1-CD119184A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039" y="2070506"/>
              <a:ext cx="2742485" cy="803621"/>
            </a:xfrm>
            <a:prstGeom prst="roundRect">
              <a:avLst>
                <a:gd name="adj" fmla="val 8921"/>
              </a:avLst>
            </a:prstGeom>
            <a:solidFill>
              <a:srgbClr val="0067C5"/>
            </a:solidFill>
            <a:ln w="28575">
              <a:noFill/>
              <a:round/>
              <a:headEnd/>
              <a:tailEnd/>
            </a:ln>
            <a:effectLst/>
          </p:spPr>
          <p:txBody>
            <a:bodyPr lIns="182880" tIns="91440" bIns="91440" anchor="ctr" anchorCtr="0"/>
            <a:lstStyle/>
            <a:p>
              <a:pPr>
                <a:spcBef>
                  <a:spcPct val="25000"/>
                </a:spcBef>
                <a:defRPr/>
              </a:pPr>
              <a:r>
                <a:rPr lang="en-US" sz="1600" kern="0" dirty="0">
                  <a:solidFill>
                    <a:prstClr val="white"/>
                  </a:solidFill>
                </a:rPr>
                <a:t>E2860</a:t>
              </a:r>
            </a:p>
            <a:p>
              <a:pPr>
                <a:spcBef>
                  <a:spcPct val="25000"/>
                </a:spcBef>
                <a:defRPr/>
              </a:pPr>
              <a:r>
                <a:rPr lang="en-US" sz="1600" kern="0" dirty="0">
                  <a:solidFill>
                    <a:prstClr val="white"/>
                  </a:solidFill>
                </a:rPr>
                <a:t>E5760</a:t>
              </a:r>
            </a:p>
          </p:txBody>
        </p:sp>
        <p:sp>
          <p:nvSpPr>
            <p:cNvPr id="49" name="AutoShape 31">
              <a:extLst>
                <a:ext uri="{FF2B5EF4-FFF2-40B4-BE49-F238E27FC236}">
                  <a16:creationId xmlns:a16="http://schemas.microsoft.com/office/drawing/2014/main" id="{A6BDE83C-DE38-2441-BD9D-806D586F7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5387" y="2056613"/>
              <a:ext cx="2737083" cy="803621"/>
            </a:xfrm>
            <a:prstGeom prst="roundRect">
              <a:avLst>
                <a:gd name="adj" fmla="val 8921"/>
              </a:avLst>
            </a:prstGeom>
            <a:solidFill>
              <a:srgbClr val="0067C5"/>
            </a:solidFill>
            <a:ln w="28575">
              <a:noFill/>
              <a:round/>
              <a:headEnd/>
              <a:tailEnd/>
            </a:ln>
            <a:effectLst/>
          </p:spPr>
          <p:txBody>
            <a:bodyPr lIns="182880" tIns="91440" bIns="91440" anchor="ctr" anchorCtr="0"/>
            <a:lstStyle/>
            <a:p>
              <a:pPr>
                <a:spcBef>
                  <a:spcPct val="25000"/>
                </a:spcBef>
                <a:defRPr/>
              </a:pPr>
              <a:r>
                <a:rPr lang="en-US" sz="1600" kern="0">
                  <a:solidFill>
                    <a:prstClr val="white"/>
                  </a:solidFill>
                </a:rPr>
                <a:t>E2812</a:t>
              </a:r>
            </a:p>
          </p:txBody>
        </p:sp>
        <p:sp>
          <p:nvSpPr>
            <p:cNvPr id="50" name="AutoShape 31">
              <a:extLst>
                <a:ext uri="{FF2B5EF4-FFF2-40B4-BE49-F238E27FC236}">
                  <a16:creationId xmlns:a16="http://schemas.microsoft.com/office/drawing/2014/main" id="{B529CD81-C9C1-5644-A326-6551C7F07C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8642" y="2070507"/>
              <a:ext cx="2731855" cy="838020"/>
            </a:xfrm>
            <a:prstGeom prst="roundRect">
              <a:avLst>
                <a:gd name="adj" fmla="val 8921"/>
              </a:avLst>
            </a:prstGeom>
            <a:solidFill>
              <a:srgbClr val="0067C5"/>
            </a:solidFill>
            <a:ln w="28575">
              <a:noFill/>
              <a:round/>
              <a:headEnd/>
              <a:tailEnd/>
            </a:ln>
            <a:effectLst/>
          </p:spPr>
          <p:txBody>
            <a:bodyPr lIns="182880" tIns="91440" bIns="91440" anchor="ctr" anchorCtr="0"/>
            <a:lstStyle/>
            <a:p>
              <a:pPr>
                <a:spcBef>
                  <a:spcPct val="25000"/>
                </a:spcBef>
                <a:defRPr/>
              </a:pPr>
              <a:r>
                <a:rPr lang="en-US" sz="1600" kern="0">
                  <a:solidFill>
                    <a:prstClr val="white"/>
                  </a:solidFill>
                </a:rPr>
                <a:t>E2824</a:t>
              </a:r>
            </a:p>
            <a:p>
              <a:pPr>
                <a:spcBef>
                  <a:spcPct val="25000"/>
                </a:spcBef>
                <a:defRPr/>
              </a:pPr>
              <a:r>
                <a:rPr lang="en-US" sz="1600" kern="0">
                  <a:solidFill>
                    <a:prstClr val="white"/>
                  </a:solidFill>
                </a:rPr>
                <a:t>E5724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04F1DB9-0E60-4845-A42C-662531B46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00393" y="2299485"/>
              <a:ext cx="1881278" cy="358779"/>
            </a:xfrm>
            <a:prstGeom prst="rect">
              <a:avLst/>
            </a:prstGeom>
          </p:spPr>
        </p:pic>
        <p:sp>
          <p:nvSpPr>
            <p:cNvPr id="52" name="AutoShape 31">
              <a:extLst>
                <a:ext uri="{FF2B5EF4-FFF2-40B4-BE49-F238E27FC236}">
                  <a16:creationId xmlns:a16="http://schemas.microsoft.com/office/drawing/2014/main" id="{3DAE28D9-7505-8844-9EAA-9352CDB95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040" y="3094693"/>
              <a:ext cx="2742485" cy="2668322"/>
            </a:xfrm>
            <a:prstGeom prst="roundRect">
              <a:avLst>
                <a:gd name="adj" fmla="val 8921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91440" bIns="91440"/>
            <a:lstStyle/>
            <a:p>
              <a:pPr algn="ctr">
                <a:spcBef>
                  <a:spcPct val="25000"/>
                </a:spcBef>
              </a:pPr>
              <a:r>
                <a:rPr lang="en-US" sz="1600" b="1" kern="0" dirty="0">
                  <a:solidFill>
                    <a:srgbClr val="000000"/>
                  </a:solidFill>
                </a:rPr>
                <a:t>DE460C</a:t>
              </a:r>
            </a:p>
          </p:txBody>
        </p:sp>
        <p:sp>
          <p:nvSpPr>
            <p:cNvPr id="53" name="AutoShape 31">
              <a:extLst>
                <a:ext uri="{FF2B5EF4-FFF2-40B4-BE49-F238E27FC236}">
                  <a16:creationId xmlns:a16="http://schemas.microsoft.com/office/drawing/2014/main" id="{F58453B5-E609-F34C-AF34-F007B59AF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8643" y="3094693"/>
              <a:ext cx="2731855" cy="2647354"/>
            </a:xfrm>
            <a:prstGeom prst="roundRect">
              <a:avLst>
                <a:gd name="adj" fmla="val 8921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4" tIns="9144" rIns="9144" bIns="9144"/>
            <a:lstStyle/>
            <a:p>
              <a:pPr algn="ctr">
                <a:lnSpc>
                  <a:spcPct val="150000"/>
                </a:lnSpc>
                <a:spcBef>
                  <a:spcPct val="25000"/>
                </a:spcBef>
              </a:pPr>
              <a:r>
                <a:rPr lang="en-US" sz="1600" b="1" kern="0">
                  <a:solidFill>
                    <a:srgbClr val="000000"/>
                  </a:solidFill>
                </a:rPr>
                <a:t>DE224C</a:t>
              </a:r>
            </a:p>
          </p:txBody>
        </p:sp>
        <p:sp>
          <p:nvSpPr>
            <p:cNvPr id="54" name="AutoShape 31">
              <a:extLst>
                <a:ext uri="{FF2B5EF4-FFF2-40B4-BE49-F238E27FC236}">
                  <a16:creationId xmlns:a16="http://schemas.microsoft.com/office/drawing/2014/main" id="{9D8848C6-6CEF-4C49-B6B0-585BF39AF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5388" y="3103106"/>
              <a:ext cx="2737083" cy="2638941"/>
            </a:xfrm>
            <a:prstGeom prst="roundRect">
              <a:avLst>
                <a:gd name="adj" fmla="val 8921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tIns="91440" bIns="91440"/>
            <a:lstStyle/>
            <a:p>
              <a:pPr algn="ctr">
                <a:spcBef>
                  <a:spcPct val="25000"/>
                </a:spcBef>
              </a:pPr>
              <a:r>
                <a:rPr lang="en-US" sz="1600" b="1" kern="0">
                  <a:solidFill>
                    <a:srgbClr val="000000"/>
                  </a:solidFill>
                </a:rPr>
                <a:t>DE212C</a:t>
              </a:r>
            </a:p>
          </p:txBody>
        </p:sp>
        <p:sp>
          <p:nvSpPr>
            <p:cNvPr id="55" name="AutoShape 31">
              <a:extLst>
                <a:ext uri="{FF2B5EF4-FFF2-40B4-BE49-F238E27FC236}">
                  <a16:creationId xmlns:a16="http://schemas.microsoft.com/office/drawing/2014/main" id="{9509E514-112E-BE43-982B-AE73364149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882927" y="4719052"/>
              <a:ext cx="1528356" cy="517634"/>
            </a:xfrm>
            <a:prstGeom prst="roundRect">
              <a:avLst>
                <a:gd name="adj" fmla="val 8921"/>
              </a:avLst>
            </a:prstGeom>
            <a:solidFill>
              <a:srgbClr val="0067C5"/>
            </a:solidFill>
            <a:ln w="28575">
              <a:noFill/>
              <a:round/>
              <a:headEnd/>
              <a:tailEnd/>
            </a:ln>
            <a:effectLst/>
          </p:spPr>
          <p:txBody>
            <a:bodyPr lIns="182880" tIns="91440" bIns="91440" anchor="ctr" anchorCtr="0"/>
            <a:lstStyle/>
            <a:p>
              <a:pPr>
                <a:spcBef>
                  <a:spcPct val="25000"/>
                </a:spcBef>
                <a:defRPr/>
              </a:pPr>
              <a:r>
                <a:rPr lang="ru-RU" sz="1600" kern="0" dirty="0">
                  <a:solidFill>
                    <a:prstClr val="white"/>
                  </a:solidFill>
                </a:rPr>
                <a:t>Дисковые полки</a:t>
              </a:r>
              <a:endParaRPr lang="en-US" sz="1600" kern="0" dirty="0">
                <a:solidFill>
                  <a:prstClr val="white"/>
                </a:solidFill>
              </a:endParaRPr>
            </a:p>
          </p:txBody>
        </p:sp>
        <p:sp>
          <p:nvSpPr>
            <p:cNvPr id="56" name="AutoShape 31">
              <a:extLst>
                <a:ext uri="{FF2B5EF4-FFF2-40B4-BE49-F238E27FC236}">
                  <a16:creationId xmlns:a16="http://schemas.microsoft.com/office/drawing/2014/main" id="{BC4AD4AA-B030-C049-9670-E86B249DA2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724548" y="2725535"/>
              <a:ext cx="1827690" cy="517634"/>
            </a:xfrm>
            <a:prstGeom prst="roundRect">
              <a:avLst>
                <a:gd name="adj" fmla="val 8921"/>
              </a:avLst>
            </a:prstGeom>
            <a:solidFill>
              <a:srgbClr val="0067C5"/>
            </a:solidFill>
            <a:ln w="28575">
              <a:noFill/>
              <a:round/>
              <a:headEnd/>
              <a:tailEnd/>
            </a:ln>
            <a:effectLst/>
          </p:spPr>
          <p:txBody>
            <a:bodyPr lIns="182880" tIns="91440" bIns="91440" anchor="ctr" anchorCtr="0"/>
            <a:lstStyle/>
            <a:p>
              <a:pPr>
                <a:spcBef>
                  <a:spcPct val="25000"/>
                </a:spcBef>
                <a:defRPr/>
              </a:pPr>
              <a:r>
                <a:rPr lang="ru-RU" sz="1600" kern="0" dirty="0">
                  <a:solidFill>
                    <a:prstClr val="white"/>
                  </a:solidFill>
                </a:rPr>
                <a:t>Контроллеры</a:t>
              </a:r>
              <a:endParaRPr lang="en-US" sz="1600" kern="0" dirty="0">
                <a:solidFill>
                  <a:prstClr val="white"/>
                </a:solidFill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6110AC3-3640-014C-9417-E134B073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00173" y="2311953"/>
              <a:ext cx="1860324" cy="35512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67F7154-04F5-AA42-A315-8974CE470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07973" y="2311953"/>
              <a:ext cx="1860324" cy="35512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5ACB86D-E717-F849-A7AA-59E898B39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64355" y="3687352"/>
              <a:ext cx="2457246" cy="464492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0C0E475-7D6A-F944-94A2-2B8C5B651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35305" y="3699417"/>
              <a:ext cx="2457246" cy="452427"/>
            </a:xfrm>
            <a:prstGeom prst="rect">
              <a:avLst/>
            </a:prstGeom>
          </p:spPr>
        </p:pic>
        <p:pic>
          <p:nvPicPr>
            <p:cNvPr id="61" name="Picture 1" descr="image001">
              <a:extLst>
                <a:ext uri="{FF2B5EF4-FFF2-40B4-BE49-F238E27FC236}">
                  <a16:creationId xmlns:a16="http://schemas.microsoft.com/office/drawing/2014/main" id="{08F39035-E90C-8F4E-8AF1-9C97F7295B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983" y="3544830"/>
              <a:ext cx="2286458" cy="846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Text Box 8">
              <a:extLst>
                <a:ext uri="{FF2B5EF4-FFF2-40B4-BE49-F238E27FC236}">
                  <a16:creationId xmlns:a16="http://schemas.microsoft.com/office/drawing/2014/main" id="{1D418D28-3FE6-1D41-974A-B7D89EFE538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54752" y="4431881"/>
              <a:ext cx="2733773" cy="13311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285750" indent="-285750" eaLnBrk="0" hangingPunct="0">
                <a:buClr>
                  <a:schemeClr val="tx2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cs typeface="Arial" charset="0"/>
                </a:rPr>
                <a:t>60 x 3.5</a:t>
              </a:r>
              <a:r>
                <a:rPr lang="en-US" sz="1400" dirty="0">
                  <a:cs typeface="Arial" panose="020B0604020202020204" pitchFamily="34" charset="0"/>
                </a:rPr>
                <a:t>"</a:t>
              </a:r>
              <a:r>
                <a:rPr lang="en-US" sz="1400" dirty="0">
                  <a:cs typeface="Arial" charset="0"/>
                </a:rPr>
                <a:t> </a:t>
              </a:r>
              <a:r>
                <a:rPr lang="ru-RU" sz="1400" dirty="0">
                  <a:cs typeface="Arial" charset="0"/>
                </a:rPr>
                <a:t>или</a:t>
              </a:r>
              <a:r>
                <a:rPr lang="en-US" sz="1400" dirty="0">
                  <a:cs typeface="Arial" charset="0"/>
                </a:rPr>
                <a:t> 2.5</a:t>
              </a:r>
              <a:r>
                <a:rPr lang="en-US" sz="1400" dirty="0">
                  <a:cs typeface="Arial" panose="020B0604020202020204" pitchFamily="34" charset="0"/>
                </a:rPr>
                <a:t>"</a:t>
              </a:r>
              <a:r>
                <a:rPr lang="ru-RU" sz="1400" dirty="0">
                  <a:cs typeface="Arial" panose="020B0604020202020204" pitchFamily="34" charset="0"/>
                </a:rPr>
                <a:t> дисков</a:t>
              </a:r>
              <a:endParaRPr lang="en-US" sz="1400" dirty="0">
                <a:cs typeface="Arial" charset="0"/>
              </a:endParaRPr>
            </a:p>
            <a:p>
              <a:pPr marL="285750" indent="-285750" eaLnBrk="0" hangingPunct="0">
                <a:buClr>
                  <a:schemeClr val="tx2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1400" dirty="0">
                  <a:cs typeface="Arial" charset="0"/>
                </a:rPr>
                <a:t>Высокая плотность и ёмкость</a:t>
              </a:r>
              <a:endParaRPr lang="en-US" sz="1400" dirty="0">
                <a:cs typeface="Arial" charset="0"/>
              </a:endParaRPr>
            </a:p>
            <a:p>
              <a:pPr marL="285750" indent="-285750" eaLnBrk="0" hangingPunct="0">
                <a:buClr>
                  <a:schemeClr val="tx2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cs typeface="Arial" charset="0"/>
                </a:rPr>
                <a:t>NL-SAS</a:t>
              </a:r>
              <a:r>
                <a:rPr lang="ru-RU" sz="1400" dirty="0">
                  <a:cs typeface="Arial" charset="0"/>
                </a:rPr>
                <a:t> 7.2</a:t>
              </a:r>
              <a:r>
                <a:rPr lang="en-US" sz="1400" dirty="0" err="1">
                  <a:cs typeface="Arial" charset="0"/>
                </a:rPr>
                <a:t>krpm</a:t>
              </a:r>
              <a:r>
                <a:rPr lang="en-US" sz="1400" dirty="0">
                  <a:cs typeface="Arial" charset="0"/>
                </a:rPr>
                <a:t>, </a:t>
              </a:r>
            </a:p>
            <a:p>
              <a:pPr indent="222250" eaLnBrk="0" hangingPunct="0">
                <a:buClr>
                  <a:schemeClr val="tx2">
                    <a:lumMod val="50000"/>
                  </a:schemeClr>
                </a:buClr>
              </a:pPr>
              <a:r>
                <a:rPr lang="en-US" sz="1400" dirty="0">
                  <a:cs typeface="Arial" charset="0"/>
                </a:rPr>
                <a:t>  SAS</a:t>
              </a:r>
              <a:r>
                <a:rPr lang="ru-RU" sz="1400" dirty="0">
                  <a:cs typeface="Arial" charset="0"/>
                </a:rPr>
                <a:t> </a:t>
              </a:r>
              <a:r>
                <a:rPr lang="en-US" sz="1400" dirty="0">
                  <a:cs typeface="Arial" charset="0"/>
                </a:rPr>
                <a:t>10krpm </a:t>
              </a:r>
              <a:r>
                <a:rPr lang="ru-RU" sz="1400" dirty="0">
                  <a:cs typeface="Arial" charset="0"/>
                </a:rPr>
                <a:t>и</a:t>
              </a:r>
              <a:r>
                <a:rPr lang="en-US" sz="1400" dirty="0">
                  <a:cs typeface="Arial" charset="0"/>
                </a:rPr>
                <a:t> SSD</a:t>
              </a:r>
            </a:p>
            <a:p>
              <a:pPr marL="171450" indent="-171450" eaLnBrk="0" hangingPunct="0">
                <a:buClr>
                  <a:srgbClr val="84BD00"/>
                </a:buClr>
                <a:buFont typeface="Wingdings" panose="05000000000000000000" pitchFamily="2" charset="2"/>
                <a:buChar char="§"/>
              </a:pPr>
              <a:endParaRPr lang="en-US" sz="1050" dirty="0">
                <a:solidFill>
                  <a:srgbClr val="003B5C"/>
                </a:solidFill>
                <a:cs typeface="Arial" charset="0"/>
              </a:endParaRPr>
            </a:p>
          </p:txBody>
        </p:sp>
        <p:sp>
          <p:nvSpPr>
            <p:cNvPr id="63" name="Text Box 8">
              <a:extLst>
                <a:ext uri="{FF2B5EF4-FFF2-40B4-BE49-F238E27FC236}">
                  <a16:creationId xmlns:a16="http://schemas.microsoft.com/office/drawing/2014/main" id="{8E5EB690-9418-764B-9F66-174BDCDBA9B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137354" y="4428854"/>
              <a:ext cx="2733773" cy="6848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285750" indent="-285750" eaLnBrk="0" hangingPunct="0">
                <a:buClr>
                  <a:schemeClr val="accent4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cs typeface="Arial" charset="0"/>
                </a:rPr>
                <a:t>24 x 2.5</a:t>
              </a:r>
              <a:r>
                <a:rPr lang="en-US" sz="1400" dirty="0">
                  <a:cs typeface="Arial" panose="020B0604020202020204" pitchFamily="34" charset="0"/>
                </a:rPr>
                <a:t>"</a:t>
              </a:r>
              <a:r>
                <a:rPr lang="en-US" sz="1400" dirty="0">
                  <a:cs typeface="Arial" charset="0"/>
                </a:rPr>
                <a:t> </a:t>
              </a:r>
              <a:r>
                <a:rPr lang="ru-RU" sz="1400" dirty="0">
                  <a:cs typeface="Arial" charset="0"/>
                </a:rPr>
                <a:t>дисков</a:t>
              </a:r>
              <a:endParaRPr lang="en-US" sz="1400" dirty="0">
                <a:cs typeface="Arial" charset="0"/>
              </a:endParaRPr>
            </a:p>
            <a:p>
              <a:pPr marL="285750" indent="-285750" eaLnBrk="0" hangingPunct="0">
                <a:buClr>
                  <a:schemeClr val="accent4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cs typeface="Arial" charset="0"/>
                </a:rPr>
                <a:t>SAS 10krpm </a:t>
              </a:r>
              <a:r>
                <a:rPr lang="ru-RU" sz="1400" dirty="0">
                  <a:cs typeface="Arial" charset="0"/>
                </a:rPr>
                <a:t>и</a:t>
              </a:r>
              <a:r>
                <a:rPr lang="en-US" sz="1400" dirty="0">
                  <a:cs typeface="Arial" charset="0"/>
                </a:rPr>
                <a:t> SSD</a:t>
              </a:r>
            </a:p>
            <a:p>
              <a:pPr marL="171450" indent="-171450" eaLnBrk="0" hangingPunct="0">
                <a:buClr>
                  <a:srgbClr val="84BD00"/>
                </a:buClr>
                <a:buFont typeface="Wingdings" panose="05000000000000000000" pitchFamily="2" charset="2"/>
                <a:buChar char="§"/>
              </a:pPr>
              <a:endParaRPr lang="en-US" sz="1050" dirty="0">
                <a:solidFill>
                  <a:srgbClr val="003B5C"/>
                </a:solidFill>
                <a:cs typeface="Arial" charset="0"/>
              </a:endParaRPr>
            </a:p>
          </p:txBody>
        </p:sp>
        <p:sp>
          <p:nvSpPr>
            <p:cNvPr id="64" name="Text Box 8">
              <a:extLst>
                <a:ext uri="{FF2B5EF4-FFF2-40B4-BE49-F238E27FC236}">
                  <a16:creationId xmlns:a16="http://schemas.microsoft.com/office/drawing/2014/main" id="{93A644EC-A636-E14F-8378-84C9798F827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084759" y="4434391"/>
              <a:ext cx="2733773" cy="9002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285750" indent="-285750" eaLnBrk="0" hangingPunct="0">
                <a:buClr>
                  <a:schemeClr val="accent4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cs typeface="Arial" charset="0"/>
                </a:rPr>
                <a:t>12 x 3.5</a:t>
              </a:r>
              <a:r>
                <a:rPr lang="en-US" sz="1400" dirty="0">
                  <a:cs typeface="Arial" panose="020B0604020202020204" pitchFamily="34" charset="0"/>
                </a:rPr>
                <a:t>"</a:t>
              </a:r>
              <a:r>
                <a:rPr lang="en-US" sz="1400" dirty="0">
                  <a:cs typeface="Arial" charset="0"/>
                </a:rPr>
                <a:t> </a:t>
              </a:r>
              <a:r>
                <a:rPr lang="ru-RU" sz="1400" dirty="0">
                  <a:cs typeface="Arial" charset="0"/>
                </a:rPr>
                <a:t>дисков</a:t>
              </a:r>
              <a:endParaRPr lang="en-US" sz="1400" dirty="0">
                <a:cs typeface="Arial" charset="0"/>
              </a:endParaRPr>
            </a:p>
            <a:p>
              <a:pPr marL="285750" indent="-285750" eaLnBrk="0" hangingPunct="0">
                <a:buClr>
                  <a:schemeClr val="accent4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1400" dirty="0">
                  <a:cs typeface="Arial" charset="0"/>
                </a:rPr>
                <a:t>Низкая стоимость</a:t>
              </a:r>
              <a:endParaRPr lang="en-US" sz="1400" dirty="0">
                <a:cs typeface="Arial" charset="0"/>
              </a:endParaRPr>
            </a:p>
            <a:p>
              <a:pPr marL="285750" indent="-285750" eaLnBrk="0" hangingPunct="0">
                <a:buClr>
                  <a:schemeClr val="accent4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cs typeface="Arial" charset="0"/>
                </a:rPr>
                <a:t>NL-SAS</a:t>
              </a:r>
              <a:r>
                <a:rPr lang="ru-RU" sz="1400" dirty="0">
                  <a:cs typeface="Arial" charset="0"/>
                </a:rPr>
                <a:t> 7.2</a:t>
              </a:r>
              <a:r>
                <a:rPr lang="en-US" sz="1400" dirty="0" err="1">
                  <a:cs typeface="Arial" charset="0"/>
                </a:rPr>
                <a:t>krpm</a:t>
              </a:r>
              <a:endParaRPr lang="en-US" sz="1400" dirty="0">
                <a:cs typeface="Arial" charset="0"/>
              </a:endParaRPr>
            </a:p>
            <a:p>
              <a:pPr marL="171450" indent="-171450" eaLnBrk="0" hangingPunct="0">
                <a:buClr>
                  <a:srgbClr val="84BD00"/>
                </a:buClr>
                <a:buFont typeface="Wingdings" panose="05000000000000000000" pitchFamily="2" charset="2"/>
                <a:buChar char="§"/>
              </a:pPr>
              <a:endParaRPr lang="en-US" sz="1050" dirty="0">
                <a:solidFill>
                  <a:srgbClr val="003B5C"/>
                </a:solidFill>
                <a:cs typeface="Arial" charset="0"/>
              </a:endParaRPr>
            </a:p>
          </p:txBody>
        </p:sp>
        <p:sp>
          <p:nvSpPr>
            <p:cNvPr id="65" name="Plus 64">
              <a:extLst>
                <a:ext uri="{FF2B5EF4-FFF2-40B4-BE49-F238E27FC236}">
                  <a16:creationId xmlns:a16="http://schemas.microsoft.com/office/drawing/2014/main" id="{44308A70-4469-8348-A2B3-456F84A19AA2}"/>
                </a:ext>
              </a:extLst>
            </p:cNvPr>
            <p:cNvSpPr/>
            <p:nvPr/>
          </p:nvSpPr>
          <p:spPr>
            <a:xfrm>
              <a:off x="1531917" y="3937953"/>
              <a:ext cx="225631" cy="220181"/>
            </a:xfrm>
            <a:prstGeom prst="mathPlus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9144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3567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7" y="848347"/>
            <a:ext cx="9376785" cy="522514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Цифровой архив медицинских изображений</a:t>
            </a:r>
            <a:endParaRPr lang="ru-RU" dirty="0"/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en-US" sz="1400" dirty="0">
                <a:solidFill>
                  <a:srgbClr val="262626"/>
                </a:solidFill>
              </a:rPr>
              <a:t>NetApp E2860 </a:t>
            </a:r>
            <a:endParaRPr lang="ru-RU" sz="1400" dirty="0">
              <a:solidFill>
                <a:srgbClr val="262626"/>
              </a:solidFill>
            </a:endParaRP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214B6530-B54B-A340-BD0C-71B8419F12D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57715" y="3468173"/>
            <a:ext cx="5523558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Clr>
                <a:srgbClr val="84BD00"/>
              </a:buClr>
            </a:pPr>
            <a:r>
              <a:rPr lang="ru-RU" sz="1400" dirty="0"/>
              <a:t>Диагностическая аппаратура</a:t>
            </a:r>
            <a:r>
              <a:rPr lang="en-US" sz="1400" dirty="0"/>
              <a:t>, </a:t>
            </a:r>
            <a:r>
              <a:rPr lang="ru-RU" sz="1400" dirty="0"/>
              <a:t>поддерживающая стандарт </a:t>
            </a:r>
            <a:r>
              <a:rPr lang="en-US" sz="1400" dirty="0"/>
              <a:t>DICOM</a:t>
            </a:r>
            <a:r>
              <a:rPr lang="ru-RU" sz="1400" dirty="0"/>
              <a:t>: </a:t>
            </a:r>
            <a:r>
              <a:rPr lang="ru-RU" sz="1400" dirty="0" err="1"/>
              <a:t>маммограф</a:t>
            </a:r>
            <a:r>
              <a:rPr lang="ru-RU" sz="1400" dirty="0"/>
              <a:t>, КТ, рентген, МРТ, </a:t>
            </a:r>
            <a:r>
              <a:rPr lang="ru-RU" sz="1400" dirty="0" err="1"/>
              <a:t>ангиограф</a:t>
            </a:r>
            <a:endParaRPr lang="en-US" sz="1400" dirty="0"/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CBA9656C-3E56-154A-9366-AD5422264FD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152352" y="2260576"/>
            <a:ext cx="3189900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Clr>
                <a:srgbClr val="84BD00"/>
              </a:buClr>
            </a:pPr>
            <a:r>
              <a:rPr lang="ru-RU" sz="1400" dirty="0"/>
              <a:t>«Национальный медико-хирургический Центр им. Н.И. Пирогова» Минздрава РФ</a:t>
            </a:r>
            <a:endParaRPr lang="en-US" sz="1400" dirty="0">
              <a:solidFill>
                <a:srgbClr val="003B5C"/>
              </a:solidFill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686C11-15A1-9D4D-AF10-875143239B6E}"/>
              </a:ext>
            </a:extLst>
          </p:cNvPr>
          <p:cNvSpPr/>
          <p:nvPr/>
        </p:nvSpPr>
        <p:spPr>
          <a:xfrm>
            <a:off x="820155" y="4497347"/>
            <a:ext cx="30789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ПО "ЛИНС Махаон» и интеграция с МИС «</a:t>
            </a:r>
            <a:r>
              <a:rPr lang="en-GB" sz="1400" dirty="0"/>
              <a:t>MS Clinic»</a:t>
            </a:r>
            <a:endParaRPr lang="en-RU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0D6B4B-C72E-CF41-B72C-644207733728}"/>
              </a:ext>
            </a:extLst>
          </p:cNvPr>
          <p:cNvSpPr/>
          <p:nvPr/>
        </p:nvSpPr>
        <p:spPr>
          <a:xfrm>
            <a:off x="816398" y="5388020"/>
            <a:ext cx="31854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~</a:t>
            </a:r>
            <a:r>
              <a:rPr lang="ru-RU" sz="1600" dirty="0"/>
              <a:t>80000 исследований в год</a:t>
            </a:r>
            <a:endParaRPr lang="en-RU" sz="1600" dirty="0"/>
          </a:p>
        </p:txBody>
      </p:sp>
      <p:pic>
        <p:nvPicPr>
          <p:cNvPr id="4102" name="Picture 6" descr="Картинки по запросу &quot;Национальный медико-хирургический Центр им. Н.И. Пирогова» Минздрава РФ&quot;">
            <a:extLst>
              <a:ext uri="{FF2B5EF4-FFF2-40B4-BE49-F238E27FC236}">
                <a16:creationId xmlns:a16="http://schemas.microsoft.com/office/drawing/2014/main" id="{95EDC4F7-4F04-5E4F-A75A-60A51D925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5" y="2009815"/>
            <a:ext cx="1331135" cy="133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F72F98-5938-D649-BA41-30DF49A58849}"/>
              </a:ext>
            </a:extLst>
          </p:cNvPr>
          <p:cNvCxnSpPr>
            <a:cxnSpLocks/>
          </p:cNvCxnSpPr>
          <p:nvPr/>
        </p:nvCxnSpPr>
        <p:spPr>
          <a:xfrm>
            <a:off x="5592118" y="2120307"/>
            <a:ext cx="48849" cy="3606267"/>
          </a:xfrm>
          <a:prstGeom prst="line">
            <a:avLst/>
          </a:prstGeom>
          <a:ln w="952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0B29A279-B131-224B-B84E-8EA5E2227A4D}"/>
              </a:ext>
            </a:extLst>
          </p:cNvPr>
          <p:cNvGrpSpPr/>
          <p:nvPr/>
        </p:nvGrpSpPr>
        <p:grpSpPr>
          <a:xfrm>
            <a:off x="5773522" y="1892428"/>
            <a:ext cx="5930169" cy="3574191"/>
            <a:chOff x="6431883" y="1568389"/>
            <a:chExt cx="5930169" cy="3574191"/>
          </a:xfrm>
        </p:grpSpPr>
        <p:pic>
          <p:nvPicPr>
            <p:cNvPr id="33" name="Picture 32" descr="A picture containing computer&#10;&#10;Description automatically generated">
              <a:extLst>
                <a:ext uri="{FF2B5EF4-FFF2-40B4-BE49-F238E27FC236}">
                  <a16:creationId xmlns:a16="http://schemas.microsoft.com/office/drawing/2014/main" id="{87D2D6D3-9F3D-8C40-A547-14C77C51D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96" y="2462617"/>
              <a:ext cx="4185457" cy="201111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B27BAD-5E37-7F4C-86DA-E6AF59B8B45E}"/>
                </a:ext>
              </a:extLst>
            </p:cNvPr>
            <p:cNvSpPr txBox="1"/>
            <p:nvPr/>
          </p:nvSpPr>
          <p:spPr>
            <a:xfrm>
              <a:off x="6480633" y="1919263"/>
              <a:ext cx="1768384" cy="618607"/>
            </a:xfrm>
            <a:prstGeom prst="rect">
              <a:avLst/>
            </a:prstGeom>
          </p:spPr>
          <p:txBody>
            <a:bodyPr vert="horz" wrap="none" lIns="91416" tIns="45708" rIns="91416" bIns="45708" rtlCol="0" anchor="t">
              <a:spAutoFit/>
            </a:bodyPr>
            <a:lstStyle/>
            <a:p>
              <a:pPr algn="ctr" defTabSz="914126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ru-RU" sz="1200" dirty="0">
                  <a:solidFill>
                    <a:sysClr val="windowText" lastClr="000000"/>
                  </a:solidFill>
                </a:rPr>
                <a:t>Отказоустойчивая </a:t>
              </a:r>
              <a:r>
                <a:rPr lang="en-US" sz="1200" dirty="0">
                  <a:solidFill>
                    <a:sysClr val="windowText" lastClr="000000"/>
                  </a:solidFill>
                </a:rPr>
                <a:t/>
              </a:r>
              <a:br>
                <a:rPr lang="en-US" sz="1200" dirty="0">
                  <a:solidFill>
                    <a:sysClr val="windowText" lastClr="000000"/>
                  </a:solidFill>
                </a:rPr>
              </a:br>
              <a:r>
                <a:rPr lang="en-US" sz="1200" dirty="0">
                  <a:solidFill>
                    <a:sysClr val="windowText" lastClr="000000"/>
                  </a:solidFill>
                </a:rPr>
                <a:t>active-active</a:t>
              </a:r>
              <a:br>
                <a:rPr lang="en-US" sz="1200" dirty="0">
                  <a:solidFill>
                    <a:sysClr val="windowText" lastClr="000000"/>
                  </a:solidFill>
                </a:rPr>
              </a:br>
              <a:r>
                <a:rPr lang="ru-RU" sz="1200" dirty="0">
                  <a:solidFill>
                    <a:sysClr val="windowText" lastClr="000000"/>
                  </a:solidFill>
                </a:rPr>
                <a:t>пара контроллеров</a:t>
              </a:r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4146D78-1D32-3442-85BA-F23E8ECA6EDF}"/>
                </a:ext>
              </a:extLst>
            </p:cNvPr>
            <p:cNvSpPr txBox="1"/>
            <p:nvPr/>
          </p:nvSpPr>
          <p:spPr>
            <a:xfrm>
              <a:off x="6431883" y="4229233"/>
              <a:ext cx="1693044" cy="267741"/>
            </a:xfrm>
            <a:prstGeom prst="rect">
              <a:avLst/>
            </a:prstGeom>
          </p:spPr>
          <p:txBody>
            <a:bodyPr vert="horz" wrap="none" lIns="91416" tIns="45708" rIns="91416" bIns="45708" rtlCol="0" anchor="t">
              <a:spAutoFit/>
            </a:bodyPr>
            <a:lstStyle/>
            <a:p>
              <a:pPr defTabSz="914126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en-US" sz="1200" dirty="0">
                  <a:solidFill>
                    <a:sysClr val="windowText" lastClr="000000"/>
                  </a:solidFill>
                </a:rPr>
                <a:t>60 </a:t>
              </a:r>
              <a:r>
                <a:rPr lang="ru-RU" sz="1200" dirty="0">
                  <a:solidFill>
                    <a:sysClr val="windowText" lastClr="000000"/>
                  </a:solidFill>
                </a:rPr>
                <a:t>дисков 3.5</a:t>
              </a:r>
              <a:r>
                <a:rPr lang="en-US" sz="1200" dirty="0">
                  <a:solidFill>
                    <a:sysClr val="windowText" lastClr="000000"/>
                  </a:solidFill>
                </a:rPr>
                <a:t>” </a:t>
              </a:r>
              <a:r>
                <a:rPr lang="ru-RU" sz="1200" dirty="0">
                  <a:solidFill>
                    <a:sysClr val="windowText" lastClr="000000"/>
                  </a:solidFill>
                </a:rPr>
                <a:t>в 4</a:t>
              </a:r>
              <a:r>
                <a:rPr lang="en-US" sz="1200" dirty="0">
                  <a:solidFill>
                    <a:sysClr val="windowText" lastClr="000000"/>
                  </a:solidFill>
                </a:rPr>
                <a:t>U</a:t>
              </a:r>
              <a:endParaRPr lang="en-US" sz="9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452FF3-756E-044F-AA49-6FCA75AB77D6}"/>
                </a:ext>
              </a:extLst>
            </p:cNvPr>
            <p:cNvSpPr txBox="1"/>
            <p:nvPr/>
          </p:nvSpPr>
          <p:spPr>
            <a:xfrm>
              <a:off x="7769641" y="4874839"/>
              <a:ext cx="2369511" cy="267741"/>
            </a:xfrm>
            <a:prstGeom prst="rect">
              <a:avLst/>
            </a:prstGeom>
          </p:spPr>
          <p:txBody>
            <a:bodyPr vert="horz" wrap="none" lIns="91416" tIns="45708" rIns="91416" bIns="45708" rtlCol="0" anchor="t">
              <a:spAutoFit/>
            </a:bodyPr>
            <a:lstStyle/>
            <a:p>
              <a:pPr defTabSz="914126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ru-RU" sz="1200" dirty="0">
                  <a:solidFill>
                    <a:sysClr val="windowText" lastClr="000000"/>
                  </a:solidFill>
                </a:rPr>
                <a:t>Расширение до 180 дисков</a:t>
              </a:r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AE2108E-AA0F-7A49-A82A-E18F950102AE}"/>
                </a:ext>
              </a:extLst>
            </p:cNvPr>
            <p:cNvSpPr txBox="1"/>
            <p:nvPr/>
          </p:nvSpPr>
          <p:spPr>
            <a:xfrm>
              <a:off x="9912565" y="4225292"/>
              <a:ext cx="2396762" cy="520118"/>
            </a:xfrm>
            <a:prstGeom prst="rect">
              <a:avLst/>
            </a:prstGeom>
          </p:spPr>
          <p:txBody>
            <a:bodyPr vert="horz" wrap="none" lIns="91416" tIns="45708" rIns="91416" bIns="45708" rtlCol="0" anchor="t">
              <a:spAutoFit/>
            </a:bodyPr>
            <a:lstStyle/>
            <a:p>
              <a:pPr algn="r" defTabSz="914126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ru-RU" sz="1200" dirty="0">
                  <a:solidFill>
                    <a:sysClr val="windowText" lastClr="000000"/>
                  </a:solidFill>
                </a:rPr>
                <a:t>Отказоустойчивое питание</a:t>
              </a:r>
            </a:p>
            <a:p>
              <a:pPr algn="r" defTabSz="914126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ru-RU" sz="1200" dirty="0">
                  <a:solidFill>
                    <a:sysClr val="windowText" lastClr="000000"/>
                  </a:solidFill>
                </a:rPr>
                <a:t>и охлаждение</a:t>
              </a:r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73E20D6-2570-EE43-B2FD-4FE92A9B2673}"/>
                </a:ext>
              </a:extLst>
            </p:cNvPr>
            <p:cNvSpPr txBox="1"/>
            <p:nvPr/>
          </p:nvSpPr>
          <p:spPr>
            <a:xfrm>
              <a:off x="8583717" y="1568389"/>
              <a:ext cx="1919067" cy="520118"/>
            </a:xfrm>
            <a:prstGeom prst="rect">
              <a:avLst/>
            </a:prstGeom>
          </p:spPr>
          <p:txBody>
            <a:bodyPr vert="horz" wrap="none" lIns="91416" tIns="45708" rIns="91416" bIns="45708" rtlCol="0" anchor="t">
              <a:spAutoFit/>
            </a:bodyPr>
            <a:lstStyle/>
            <a:p>
              <a:pPr algn="ctr" defTabSz="914126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ru-RU" sz="1200" dirty="0">
                  <a:solidFill>
                    <a:sysClr val="windowText" lastClr="000000"/>
                  </a:solidFill>
                </a:rPr>
                <a:t>Высокая пропускная </a:t>
              </a:r>
            </a:p>
            <a:p>
              <a:pPr algn="ctr" defTabSz="914126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ru-RU" sz="1200" dirty="0">
                  <a:solidFill>
                    <a:sysClr val="windowText" lastClr="000000"/>
                  </a:solidFill>
                </a:rPr>
                <a:t>способность</a:t>
              </a:r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5B7D03E-0504-D74C-832E-552001299B45}"/>
                </a:ext>
              </a:extLst>
            </p:cNvPr>
            <p:cNvSpPr txBox="1"/>
            <p:nvPr/>
          </p:nvSpPr>
          <p:spPr>
            <a:xfrm>
              <a:off x="10255434" y="2191864"/>
              <a:ext cx="2106618" cy="520118"/>
            </a:xfrm>
            <a:prstGeom prst="rect">
              <a:avLst/>
            </a:prstGeom>
          </p:spPr>
          <p:txBody>
            <a:bodyPr vert="horz" wrap="none" lIns="91416" tIns="45708" rIns="91416" bIns="45708" rtlCol="0" anchor="t">
              <a:spAutoFit/>
            </a:bodyPr>
            <a:lstStyle/>
            <a:p>
              <a:pPr algn="r" defTabSz="914126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ru-RU" sz="1200" dirty="0">
                  <a:solidFill>
                    <a:sysClr val="windowText" lastClr="000000"/>
                  </a:solidFill>
                </a:rPr>
                <a:t>Адаптивные алгоритмы</a:t>
              </a:r>
            </a:p>
            <a:p>
              <a:pPr algn="r" defTabSz="914126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ru-RU" sz="1200" dirty="0">
                  <a:solidFill>
                    <a:sysClr val="windowText" lastClr="000000"/>
                  </a:solidFill>
                </a:rPr>
                <a:t>записи и кеширования</a:t>
              </a:r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BFC79C-63E2-6D46-A71E-C7DD4120D268}"/>
                </a:ext>
              </a:extLst>
            </p:cNvPr>
            <p:cNvCxnSpPr/>
            <p:nvPr/>
          </p:nvCxnSpPr>
          <p:spPr>
            <a:xfrm>
              <a:off x="9525697" y="2119984"/>
              <a:ext cx="0" cy="5080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8D52657-B558-3A47-BBE6-DF8C6CFE19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29665" y="2734066"/>
              <a:ext cx="369088" cy="1128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9DC56EA-DC47-934F-A884-2BC6695A74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65756" y="3820815"/>
              <a:ext cx="322374" cy="2798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C1E9D89-474C-D348-AAC3-C439AFFA97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11576" y="4319156"/>
              <a:ext cx="0" cy="4972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2CCFBE3-044D-424A-B746-E3AD9D433A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78405" y="4041933"/>
              <a:ext cx="220020" cy="1175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7BABDA8-B10C-D04B-B33E-6951B62C4B1E}"/>
                </a:ext>
              </a:extLst>
            </p:cNvPr>
            <p:cNvCxnSpPr>
              <a:cxnSpLocks/>
            </p:cNvCxnSpPr>
            <p:nvPr/>
          </p:nvCxnSpPr>
          <p:spPr>
            <a:xfrm>
              <a:off x="7905454" y="2537870"/>
              <a:ext cx="587360" cy="1961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8144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EF-</a:t>
            </a:r>
            <a:r>
              <a:rPr lang="ru-RU" b="1" dirty="0">
                <a:latin typeface="+mn-lt"/>
              </a:rPr>
              <a:t>серия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00141" y="5959094"/>
            <a:ext cx="828082" cy="365125"/>
          </a:xfrm>
        </p:spPr>
        <p:txBody>
          <a:bodyPr/>
          <a:lstStyle/>
          <a:p>
            <a:fld id="{87EE3CDD-A3F5-4861-A3BB-C9EA919E4820}" type="slidenum">
              <a:rPr lang="ru-RU" smtClean="0">
                <a:latin typeface="+mn-lt"/>
              </a:rPr>
              <a:t>19</a:t>
            </a:fld>
            <a:endParaRPr lang="ru-RU" dirty="0">
              <a:latin typeface="+mn-lt"/>
            </a:endParaRPr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СХД специального назначения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0F86BB-F942-184A-9D96-F6B9EBE62A77}"/>
              </a:ext>
            </a:extLst>
          </p:cNvPr>
          <p:cNvCxnSpPr>
            <a:cxnSpLocks/>
          </p:cNvCxnSpPr>
          <p:nvPr/>
        </p:nvCxnSpPr>
        <p:spPr>
          <a:xfrm>
            <a:off x="5837268" y="1944681"/>
            <a:ext cx="60825" cy="4490366"/>
          </a:xfrm>
          <a:prstGeom prst="line">
            <a:avLst/>
          </a:prstGeom>
          <a:ln w="952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4D79BB1-6D58-7A40-8766-139AB5E02E7C}"/>
              </a:ext>
            </a:extLst>
          </p:cNvPr>
          <p:cNvGrpSpPr/>
          <p:nvPr/>
        </p:nvGrpSpPr>
        <p:grpSpPr>
          <a:xfrm>
            <a:off x="425367" y="2083766"/>
            <a:ext cx="5198252" cy="3508607"/>
            <a:chOff x="849853" y="1889478"/>
            <a:chExt cx="5198252" cy="350860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0AFE5B-728E-E547-934C-1EE268BC1E2B}"/>
                </a:ext>
              </a:extLst>
            </p:cNvPr>
            <p:cNvSpPr txBox="1"/>
            <p:nvPr/>
          </p:nvSpPr>
          <p:spPr>
            <a:xfrm>
              <a:off x="849853" y="1889478"/>
              <a:ext cx="15354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667">
                <a:buClr>
                  <a:srgbClr val="8DC8E8"/>
                </a:buClr>
              </a:pPr>
              <a:r>
                <a:rPr lang="en-US" b="1" dirty="0">
                  <a:solidFill>
                    <a:srgbClr val="0067C5"/>
                  </a:solidFill>
                </a:rPr>
                <a:t>Midrange </a:t>
              </a:r>
              <a:endParaRPr lang="ru-RU" b="1" dirty="0">
                <a:solidFill>
                  <a:srgbClr val="0067C5"/>
                </a:solidFill>
              </a:endParaRPr>
            </a:p>
            <a:p>
              <a:pPr algn="ctr" defTabSz="914667">
                <a:buClr>
                  <a:srgbClr val="8DC8E8"/>
                </a:buClr>
              </a:pPr>
              <a:r>
                <a:rPr lang="en-US" b="1" dirty="0">
                  <a:solidFill>
                    <a:srgbClr val="0067C5"/>
                  </a:solidFill>
                </a:rPr>
                <a:t>NVMe AFA</a:t>
              </a:r>
              <a:br>
                <a:rPr lang="en-US" b="1" dirty="0">
                  <a:solidFill>
                    <a:srgbClr val="0067C5"/>
                  </a:solidFill>
                </a:rPr>
              </a:br>
              <a:r>
                <a:rPr lang="en-US" dirty="0">
                  <a:solidFill>
                    <a:srgbClr val="0067C5"/>
                  </a:solidFill>
                </a:rPr>
                <a:t>(EF600)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269CC6E-C5DA-6449-A7CD-0EB8CFD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0457" y="1983757"/>
              <a:ext cx="3441255" cy="63510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A9611C0-7476-5F46-B2AA-57885D2BCF8C}"/>
                </a:ext>
              </a:extLst>
            </p:cNvPr>
            <p:cNvSpPr/>
            <p:nvPr/>
          </p:nvSpPr>
          <p:spPr>
            <a:xfrm>
              <a:off x="970872" y="2934362"/>
              <a:ext cx="1282570" cy="1142702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600" dirty="0"/>
                <a:t>End-to-end NVMe!</a:t>
              </a:r>
            </a:p>
          </p:txBody>
        </p:sp>
        <p:sp>
          <p:nvSpPr>
            <p:cNvPr id="28" name="Content Placeholder 10">
              <a:extLst>
                <a:ext uri="{FF2B5EF4-FFF2-40B4-BE49-F238E27FC236}">
                  <a16:creationId xmlns:a16="http://schemas.microsoft.com/office/drawing/2014/main" id="{6B0C76B2-741A-FA43-9386-FE65C3986D35}"/>
                </a:ext>
              </a:extLst>
            </p:cNvPr>
            <p:cNvSpPr txBox="1">
              <a:spLocks/>
            </p:cNvSpPr>
            <p:nvPr/>
          </p:nvSpPr>
          <p:spPr>
            <a:xfrm>
              <a:off x="2448632" y="2803016"/>
              <a:ext cx="3599473" cy="2595069"/>
            </a:xfrm>
            <a:prstGeom prst="rect">
              <a:avLst/>
            </a:prstGeom>
          </p:spPr>
          <p:txBody>
            <a:bodyPr/>
            <a:lstStyle>
              <a:lvl1pPr marL="235159" indent="-235159" algn="l" defTabSz="915216" rtl="0" eaLnBrk="1" latinLnBrk="0" hangingPunct="1">
                <a:lnSpc>
                  <a:spcPct val="95000"/>
                </a:lnSpc>
                <a:spcBef>
                  <a:spcPts val="1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608" indent="-228804" algn="l" defTabSz="915216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412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5216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6818" marR="0" indent="-171603" algn="l" defTabSz="915216" rtl="0" eaLnBrk="1" fontAlgn="auto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>
                  <a:solidFill>
                    <a:schemeClr val="accent1"/>
                  </a:solidFill>
                </a:rPr>
                <a:t>Наилучшая производительность для самых требовательных нагрузок</a:t>
              </a:r>
              <a:endParaRPr lang="en-US" sz="1400" dirty="0">
                <a:solidFill>
                  <a:schemeClr val="accent1"/>
                </a:solidFill>
              </a:endParaRP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>
                  <a:solidFill>
                    <a:schemeClr val="accent1"/>
                  </a:solidFill>
                </a:rPr>
                <a:t>Самые актуальные технологии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/>
                <a:t>24 </a:t>
              </a:r>
              <a:r>
                <a:rPr lang="en-US" sz="1400" dirty="0"/>
                <a:t>NVMe </a:t>
              </a:r>
              <a:r>
                <a:rPr lang="ru-RU" sz="1400" dirty="0"/>
                <a:t>накопителя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100</a:t>
              </a:r>
              <a:r>
                <a:rPr lang="ru-RU" sz="1400" dirty="0"/>
                <a:t>Гб/с </a:t>
              </a:r>
              <a:r>
                <a:rPr lang="en-US" sz="1400" dirty="0"/>
                <a:t>NVMe/IB, NVMe/</a:t>
              </a:r>
              <a:r>
                <a:rPr lang="en-US" sz="1400" dirty="0" err="1"/>
                <a:t>RoCE</a:t>
              </a:r>
              <a:r>
                <a:rPr lang="en-US" sz="1400" dirty="0"/>
                <a:t>, </a:t>
              </a:r>
              <a:endParaRPr lang="ru-RU" sz="1400" dirty="0"/>
            </a:p>
            <a:p>
              <a:pPr marL="0" indent="223838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lang="ru-RU" sz="1400" dirty="0"/>
                <a:t>32Гб/с </a:t>
              </a:r>
              <a:r>
                <a:rPr lang="en-US" sz="1400" dirty="0"/>
                <a:t>NVMe/FC, F</a:t>
              </a:r>
              <a:r>
                <a:rPr lang="ru-RU" sz="1400" dirty="0"/>
                <a:t>С</a:t>
              </a:r>
              <a:r>
                <a:rPr lang="en-US" sz="1400" dirty="0"/>
                <a:t>,</a:t>
              </a:r>
              <a:endParaRPr lang="ru-RU" sz="1400" dirty="0"/>
            </a:p>
            <a:p>
              <a:pPr marL="0" indent="223838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lang="en-US" sz="1400" dirty="0"/>
                <a:t>10/25</a:t>
              </a:r>
              <a:r>
                <a:rPr lang="ru-RU" sz="1400" dirty="0"/>
                <a:t>Гб/с </a:t>
              </a:r>
              <a:r>
                <a:rPr lang="en-US" sz="1400" dirty="0"/>
                <a:t>iSCSI</a:t>
              </a:r>
              <a:r>
                <a:rPr lang="ru-RU" sz="1400" dirty="0"/>
                <a:t>.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/>
                <a:t>44 ГБ</a:t>
              </a:r>
              <a:r>
                <a:rPr lang="en-US" sz="1400" dirty="0"/>
                <a:t>/</a:t>
              </a:r>
              <a:r>
                <a:rPr lang="ru-RU" sz="1400" dirty="0"/>
                <a:t>сек</a:t>
              </a:r>
              <a:r>
                <a:rPr lang="en-US" sz="1400" dirty="0"/>
                <a:t> (Sequential</a:t>
              </a:r>
              <a:r>
                <a:rPr lang="ru-RU" sz="1400" dirty="0"/>
                <a:t> </a:t>
              </a:r>
              <a:r>
                <a:rPr lang="en-US" sz="1400" dirty="0"/>
                <a:t>Reads)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2 </a:t>
              </a:r>
              <a:r>
                <a:rPr lang="ru-RU" sz="1400" dirty="0"/>
                <a:t>000 000</a:t>
              </a:r>
              <a:r>
                <a:rPr lang="en-US" sz="1400" dirty="0"/>
                <a:t> IOPs (Random Reads)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24FF25-465D-5B4F-BD3C-F3EC6B14637E}"/>
              </a:ext>
            </a:extLst>
          </p:cNvPr>
          <p:cNvGrpSpPr/>
          <p:nvPr/>
        </p:nvGrpSpPr>
        <p:grpSpPr>
          <a:xfrm>
            <a:off x="6096000" y="2178045"/>
            <a:ext cx="5194614" cy="3414328"/>
            <a:chOff x="849853" y="1889478"/>
            <a:chExt cx="5194614" cy="341432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B4B5B6A-5DB9-8A46-8530-85D9B9537B7E}"/>
                </a:ext>
              </a:extLst>
            </p:cNvPr>
            <p:cNvSpPr txBox="1"/>
            <p:nvPr/>
          </p:nvSpPr>
          <p:spPr>
            <a:xfrm>
              <a:off x="849853" y="1889478"/>
              <a:ext cx="15354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667">
                <a:buClr>
                  <a:srgbClr val="8DC8E8"/>
                </a:buClr>
              </a:pPr>
              <a:r>
                <a:rPr lang="en-US" b="1" dirty="0">
                  <a:solidFill>
                    <a:srgbClr val="0067C5"/>
                  </a:solidFill>
                </a:rPr>
                <a:t>Entry </a:t>
              </a:r>
              <a:endParaRPr lang="ru-RU" b="1" dirty="0">
                <a:solidFill>
                  <a:srgbClr val="0067C5"/>
                </a:solidFill>
              </a:endParaRPr>
            </a:p>
            <a:p>
              <a:pPr algn="ctr" defTabSz="914667">
                <a:buClr>
                  <a:srgbClr val="8DC8E8"/>
                </a:buClr>
              </a:pPr>
              <a:r>
                <a:rPr lang="en-US" b="1" dirty="0">
                  <a:solidFill>
                    <a:srgbClr val="0067C5"/>
                  </a:solidFill>
                </a:rPr>
                <a:t>NVMe AFA</a:t>
              </a:r>
              <a:br>
                <a:rPr lang="en-US" b="1" dirty="0">
                  <a:solidFill>
                    <a:srgbClr val="0067C5"/>
                  </a:solidFill>
                </a:rPr>
              </a:br>
              <a:r>
                <a:rPr lang="en-US" dirty="0">
                  <a:solidFill>
                    <a:srgbClr val="0067C5"/>
                  </a:solidFill>
                </a:rPr>
                <a:t>(EF300)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0CB5821-9E1D-1844-9291-87F90C724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4994" y="1939314"/>
              <a:ext cx="3441255" cy="635100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4FDB711-E87C-EF47-BA72-2418D09B162C}"/>
                </a:ext>
              </a:extLst>
            </p:cNvPr>
            <p:cNvSpPr/>
            <p:nvPr/>
          </p:nvSpPr>
          <p:spPr>
            <a:xfrm>
              <a:off x="970872" y="2934362"/>
              <a:ext cx="1282570" cy="1142702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400" dirty="0"/>
                <a:t>Latency &lt;100ms</a:t>
              </a:r>
            </a:p>
          </p:txBody>
        </p:sp>
        <p:sp>
          <p:nvSpPr>
            <p:cNvPr id="34" name="Content Placeholder 10">
              <a:extLst>
                <a:ext uri="{FF2B5EF4-FFF2-40B4-BE49-F238E27FC236}">
                  <a16:creationId xmlns:a16="http://schemas.microsoft.com/office/drawing/2014/main" id="{62BF4105-76AC-D941-A4E7-0C6DAC48596C}"/>
                </a:ext>
              </a:extLst>
            </p:cNvPr>
            <p:cNvSpPr txBox="1">
              <a:spLocks/>
            </p:cNvSpPr>
            <p:nvPr/>
          </p:nvSpPr>
          <p:spPr>
            <a:xfrm>
              <a:off x="2444994" y="2708737"/>
              <a:ext cx="3599473" cy="2595069"/>
            </a:xfrm>
            <a:prstGeom prst="rect">
              <a:avLst/>
            </a:prstGeom>
          </p:spPr>
          <p:txBody>
            <a:bodyPr/>
            <a:lstStyle>
              <a:lvl1pPr marL="235159" indent="-235159" algn="l" defTabSz="915216" rtl="0" eaLnBrk="1" latinLnBrk="0" hangingPunct="1">
                <a:lnSpc>
                  <a:spcPct val="95000"/>
                </a:lnSpc>
                <a:spcBef>
                  <a:spcPts val="1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608" indent="-228804" algn="l" defTabSz="915216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412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5216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6818" marR="0" indent="-171603" algn="l" defTabSz="915216" rtl="0" eaLnBrk="1" fontAlgn="auto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>
                  <a:solidFill>
                    <a:schemeClr val="accent1"/>
                  </a:solidFill>
                </a:rPr>
                <a:t>Отличное соотношение цена/производительность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>
                  <a:solidFill>
                    <a:schemeClr val="accent1"/>
                  </a:solidFill>
                </a:rPr>
                <a:t>Идеально потоковой передачи мультимедиа, БД и аналитики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/>
                <a:t>24 </a:t>
              </a:r>
              <a:r>
                <a:rPr lang="en-US" sz="1400" dirty="0"/>
                <a:t>NVMe </a:t>
              </a:r>
              <a:r>
                <a:rPr lang="ru-RU" sz="1400" dirty="0"/>
                <a:t>накопителя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100</a:t>
              </a:r>
              <a:r>
                <a:rPr lang="ru-RU" sz="1400" dirty="0"/>
                <a:t>Гб/с </a:t>
              </a:r>
              <a:r>
                <a:rPr lang="en-US" sz="1400" dirty="0"/>
                <a:t>NVMe/IB, NVMe/</a:t>
              </a:r>
              <a:r>
                <a:rPr lang="en-US" sz="1400" dirty="0" err="1"/>
                <a:t>RoCE</a:t>
              </a:r>
              <a:r>
                <a:rPr lang="en-US" sz="1400" dirty="0"/>
                <a:t>, </a:t>
              </a:r>
              <a:endParaRPr lang="ru-RU" sz="1400" dirty="0"/>
            </a:p>
            <a:p>
              <a:pPr marL="0" indent="223838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lang="ru-RU" sz="1400" dirty="0"/>
                <a:t>32Гб/с </a:t>
              </a:r>
              <a:r>
                <a:rPr lang="en-US" sz="1400" dirty="0"/>
                <a:t>NVMe/FC, F</a:t>
              </a:r>
              <a:r>
                <a:rPr lang="ru-RU" sz="1400" dirty="0"/>
                <a:t>С</a:t>
              </a:r>
              <a:r>
                <a:rPr lang="en-US" sz="1400" dirty="0"/>
                <a:t>, </a:t>
              </a:r>
              <a:endParaRPr lang="ru-RU" sz="1400" dirty="0"/>
            </a:p>
            <a:p>
              <a:pPr marL="0" indent="223838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lang="en-US" sz="1400" dirty="0"/>
                <a:t>10/25</a:t>
              </a:r>
              <a:r>
                <a:rPr lang="ru-RU" sz="1400" dirty="0"/>
                <a:t>Гб/с </a:t>
              </a:r>
              <a:r>
                <a:rPr lang="en-US" sz="1400" dirty="0"/>
                <a:t>iSCSI</a:t>
              </a:r>
              <a:r>
                <a:rPr lang="ru-RU" sz="1400" dirty="0"/>
                <a:t>.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/>
                <a:t>20 ГБ</a:t>
              </a:r>
              <a:r>
                <a:rPr lang="en-US" sz="1400" dirty="0"/>
                <a:t>/</a:t>
              </a:r>
              <a:r>
                <a:rPr lang="ru-RU" sz="1400" dirty="0"/>
                <a:t>сек</a:t>
              </a:r>
              <a:r>
                <a:rPr lang="en-US" sz="1400" dirty="0"/>
                <a:t> (Sequential</a:t>
              </a:r>
              <a:r>
                <a:rPr lang="ru-RU" sz="1400" dirty="0"/>
                <a:t> </a:t>
              </a:r>
              <a:r>
                <a:rPr lang="en-US" sz="1400" dirty="0"/>
                <a:t>Reads)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/>
                <a:t>670 000</a:t>
              </a:r>
              <a:r>
                <a:rPr lang="en-US" sz="1400" dirty="0"/>
                <a:t> IOPs (Random Reads)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8053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ru-RU" dirty="0"/>
              <a:t>ИТ-инфраструктура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2</a:t>
            </a:fld>
            <a:endParaRPr lang="ru-RU"/>
          </a:p>
        </p:txBody>
      </p:sp>
      <p:sp>
        <p:nvSpPr>
          <p:cNvPr id="21" name="Прямоугольник 23">
            <a:extLst>
              <a:ext uri="{FF2B5EF4-FFF2-40B4-BE49-F238E27FC236}">
                <a16:creationId xmlns:a16="http://schemas.microsoft.com/office/drawing/2014/main" id="{952E4369-A27E-3E43-8066-D618DD435582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в медицинских учреждениях</a:t>
            </a:r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1F747408-BF71-2945-9288-4AFE468EF180}"/>
              </a:ext>
            </a:extLst>
          </p:cNvPr>
          <p:cNvSpPr txBox="1">
            <a:spLocks/>
          </p:cNvSpPr>
          <p:nvPr/>
        </p:nvSpPr>
        <p:spPr>
          <a:xfrm>
            <a:off x="1055688" y="2194338"/>
            <a:ext cx="9515330" cy="2149693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1600" dirty="0">
                <a:solidFill>
                  <a:schemeClr val="accent1"/>
                </a:solidFill>
              </a:rPr>
              <a:t>Основная задача медицинских учреждений – </a:t>
            </a:r>
            <a:r>
              <a:rPr lang="ru-RU" sz="1600" b="1" dirty="0">
                <a:solidFill>
                  <a:schemeClr val="accent1"/>
                </a:solidFill>
              </a:rPr>
              <a:t>это лечение пациентов</a:t>
            </a:r>
            <a:r>
              <a:rPr lang="en-US" sz="1600" b="1" dirty="0">
                <a:solidFill>
                  <a:schemeClr val="accent1"/>
                </a:solidFill>
              </a:rPr>
              <a:t>, </a:t>
            </a:r>
            <a:r>
              <a:rPr lang="ru-RU" sz="1600" b="1" dirty="0">
                <a:solidFill>
                  <a:schemeClr val="accent1"/>
                </a:solidFill>
              </a:rPr>
              <a:t>и забота о них</a:t>
            </a:r>
            <a:r>
              <a:rPr lang="ru-RU" sz="1600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1600" dirty="0">
                <a:solidFill>
                  <a:schemeClr val="accent1"/>
                </a:solidFill>
              </a:rPr>
              <a:t>Развитие ИТ-инфраструктуры однозначно способствует этому </a:t>
            </a:r>
            <a:r>
              <a:rPr lang="en-US" sz="1600" dirty="0">
                <a:solidFill>
                  <a:schemeClr val="accent1"/>
                </a:solidFill>
              </a:rPr>
              <a:t>(</a:t>
            </a:r>
            <a:r>
              <a:rPr lang="ru-RU" sz="1600" dirty="0">
                <a:solidFill>
                  <a:schemeClr val="accent1"/>
                </a:solidFill>
              </a:rPr>
              <a:t>электронные карты, история исследований пациента, </a:t>
            </a:r>
            <a:r>
              <a:rPr lang="en-US" sz="1600" dirty="0">
                <a:solidFill>
                  <a:schemeClr val="accent1"/>
                </a:solidFill>
              </a:rPr>
              <a:t>AI-</a:t>
            </a:r>
            <a:r>
              <a:rPr lang="ru-RU" sz="1600" dirty="0">
                <a:solidFill>
                  <a:schemeClr val="accent1"/>
                </a:solidFill>
              </a:rPr>
              <a:t>анализ и обработка медицинских данных и т.д.):</a:t>
            </a:r>
          </a:p>
          <a:p>
            <a:pPr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/>
                </a:solidFill>
              </a:rPr>
              <a:t>Повышение качества обследований и лечения</a:t>
            </a:r>
            <a:r>
              <a:rPr lang="en-US" sz="1600" dirty="0">
                <a:solidFill>
                  <a:schemeClr val="accent1"/>
                </a:solidFill>
              </a:rPr>
              <a:t>;</a:t>
            </a:r>
          </a:p>
          <a:p>
            <a:pPr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/>
                </a:solidFill>
              </a:rPr>
              <a:t>Повышение лояльности пациентов</a:t>
            </a:r>
            <a:r>
              <a:rPr lang="en-US" sz="1600" dirty="0">
                <a:solidFill>
                  <a:schemeClr val="accent1"/>
                </a:solidFill>
              </a:rPr>
              <a:t>;</a:t>
            </a:r>
          </a:p>
          <a:p>
            <a:pPr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/>
                </a:solidFill>
              </a:rPr>
              <a:t>Повышение рейтинга учреждения / увеличение финансовых показателей.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endParaRPr lang="ru-RU" sz="1400" dirty="0">
              <a:solidFill>
                <a:schemeClr val="accent1"/>
              </a:solidFill>
            </a:endParaRP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endParaRPr lang="ru-RU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012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EF-</a:t>
            </a:r>
            <a:r>
              <a:rPr lang="ru-RU" b="1" dirty="0">
                <a:latin typeface="+mn-lt"/>
              </a:rPr>
              <a:t>серия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00141" y="5959094"/>
            <a:ext cx="828082" cy="365125"/>
          </a:xfrm>
        </p:spPr>
        <p:txBody>
          <a:bodyPr/>
          <a:lstStyle/>
          <a:p>
            <a:fld id="{87EE3CDD-A3F5-4861-A3BB-C9EA919E4820}" type="slidenum">
              <a:rPr lang="ru-RU" smtClean="0">
                <a:latin typeface="+mn-lt"/>
              </a:rPr>
              <a:t>20</a:t>
            </a:fld>
            <a:endParaRPr lang="ru-RU" dirty="0">
              <a:latin typeface="+mn-lt"/>
            </a:endParaRPr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СХД специального назначения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0F86BB-F942-184A-9D96-F6B9EBE62A77}"/>
              </a:ext>
            </a:extLst>
          </p:cNvPr>
          <p:cNvCxnSpPr>
            <a:cxnSpLocks/>
          </p:cNvCxnSpPr>
          <p:nvPr/>
        </p:nvCxnSpPr>
        <p:spPr>
          <a:xfrm>
            <a:off x="5920390" y="1944681"/>
            <a:ext cx="60825" cy="4490366"/>
          </a:xfrm>
          <a:prstGeom prst="line">
            <a:avLst/>
          </a:prstGeom>
          <a:ln w="952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4D79BB1-6D58-7A40-8766-139AB5E02E7C}"/>
              </a:ext>
            </a:extLst>
          </p:cNvPr>
          <p:cNvGrpSpPr/>
          <p:nvPr/>
        </p:nvGrpSpPr>
        <p:grpSpPr>
          <a:xfrm>
            <a:off x="425367" y="2083766"/>
            <a:ext cx="5364362" cy="3639953"/>
            <a:chOff x="849853" y="1889478"/>
            <a:chExt cx="5364362" cy="363995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0AFE5B-728E-E547-934C-1EE268BC1E2B}"/>
                </a:ext>
              </a:extLst>
            </p:cNvPr>
            <p:cNvSpPr txBox="1"/>
            <p:nvPr/>
          </p:nvSpPr>
          <p:spPr>
            <a:xfrm>
              <a:off x="849853" y="1889478"/>
              <a:ext cx="15354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667">
                <a:buClr>
                  <a:srgbClr val="8DC8E8"/>
                </a:buClr>
              </a:pPr>
              <a:r>
                <a:rPr lang="en-US" b="1" dirty="0">
                  <a:solidFill>
                    <a:srgbClr val="0067C5"/>
                  </a:solidFill>
                </a:rPr>
                <a:t>Midrange </a:t>
              </a:r>
              <a:endParaRPr lang="ru-RU" b="1" dirty="0">
                <a:solidFill>
                  <a:srgbClr val="0067C5"/>
                </a:solidFill>
              </a:endParaRPr>
            </a:p>
            <a:p>
              <a:pPr algn="ctr" defTabSz="914667">
                <a:buClr>
                  <a:srgbClr val="8DC8E8"/>
                </a:buClr>
              </a:pPr>
              <a:r>
                <a:rPr lang="en-US" b="1" dirty="0">
                  <a:solidFill>
                    <a:srgbClr val="0067C5"/>
                  </a:solidFill>
                </a:rPr>
                <a:t>AFA</a:t>
              </a:r>
              <a:br>
                <a:rPr lang="en-US" b="1" dirty="0">
                  <a:solidFill>
                    <a:srgbClr val="0067C5"/>
                  </a:solidFill>
                </a:rPr>
              </a:br>
              <a:r>
                <a:rPr lang="en-US" dirty="0">
                  <a:solidFill>
                    <a:srgbClr val="0067C5"/>
                  </a:solidFill>
                </a:rPr>
                <a:t>(EF570)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269CC6E-C5DA-6449-A7CD-0EB8CFD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0457" y="1983757"/>
              <a:ext cx="3441255" cy="635100"/>
            </a:xfrm>
            <a:prstGeom prst="rect">
              <a:avLst/>
            </a:prstGeom>
          </p:spPr>
        </p:pic>
        <p:sp>
          <p:nvSpPr>
            <p:cNvPr id="28" name="Content Placeholder 10">
              <a:extLst>
                <a:ext uri="{FF2B5EF4-FFF2-40B4-BE49-F238E27FC236}">
                  <a16:creationId xmlns:a16="http://schemas.microsoft.com/office/drawing/2014/main" id="{6B0C76B2-741A-FA43-9386-FE65C3986D35}"/>
                </a:ext>
              </a:extLst>
            </p:cNvPr>
            <p:cNvSpPr txBox="1">
              <a:spLocks/>
            </p:cNvSpPr>
            <p:nvPr/>
          </p:nvSpPr>
          <p:spPr>
            <a:xfrm>
              <a:off x="2444994" y="2934362"/>
              <a:ext cx="3769221" cy="2595069"/>
            </a:xfrm>
            <a:prstGeom prst="rect">
              <a:avLst/>
            </a:prstGeom>
          </p:spPr>
          <p:txBody>
            <a:bodyPr/>
            <a:lstStyle>
              <a:lvl1pPr marL="235159" indent="-235159" algn="l" defTabSz="915216" rtl="0" eaLnBrk="1" latinLnBrk="0" hangingPunct="1">
                <a:lnSpc>
                  <a:spcPct val="95000"/>
                </a:lnSpc>
                <a:spcBef>
                  <a:spcPts val="1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608" indent="-228804" algn="l" defTabSz="915216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412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5216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6818" marR="0" indent="-171603" algn="l" defTabSz="915216" rtl="0" eaLnBrk="1" fontAlgn="auto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>
                  <a:solidFill>
                    <a:schemeClr val="accent1"/>
                  </a:solidFill>
                </a:rPr>
                <a:t>Один из лидеров </a:t>
              </a:r>
              <a:r>
                <a:rPr lang="ru-RU" sz="1400" dirty="0" err="1">
                  <a:solidFill>
                    <a:schemeClr val="accent1"/>
                  </a:solidFill>
                </a:rPr>
                <a:t>бенчмарка</a:t>
              </a:r>
              <a:r>
                <a:rPr lang="ru-RU" sz="1400" dirty="0">
                  <a:solidFill>
                    <a:schemeClr val="accent1"/>
                  </a:solidFill>
                </a:rPr>
                <a:t> </a:t>
              </a:r>
              <a:r>
                <a:rPr lang="en-GB" sz="1400" dirty="0">
                  <a:solidFill>
                    <a:schemeClr val="accent1"/>
                  </a:solidFill>
                </a:rPr>
                <a:t>SPC-2, price/performance</a:t>
              </a:r>
              <a:endParaRPr lang="ru-RU" sz="1400" dirty="0">
                <a:solidFill>
                  <a:schemeClr val="accent1"/>
                </a:solidFill>
              </a:endParaRP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/>
                <a:t>120 </a:t>
              </a:r>
              <a:r>
                <a:rPr lang="en-US" sz="1400" dirty="0"/>
                <a:t>SSD SAS</a:t>
              </a:r>
              <a:endParaRPr lang="ru-RU" sz="1400" dirty="0"/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100</a:t>
              </a:r>
              <a:r>
                <a:rPr lang="ru-RU" sz="1400" dirty="0"/>
                <a:t>Гб/с </a:t>
              </a:r>
              <a:r>
                <a:rPr lang="en-US" sz="1400" dirty="0"/>
                <a:t>NVMe/</a:t>
              </a:r>
              <a:r>
                <a:rPr lang="en-US" sz="1400" dirty="0" err="1"/>
                <a:t>RoCE</a:t>
              </a:r>
              <a:r>
                <a:rPr lang="en-US" sz="1400" dirty="0"/>
                <a:t>, </a:t>
              </a:r>
              <a:endParaRPr lang="ru-RU" sz="1400" dirty="0"/>
            </a:p>
            <a:p>
              <a:pPr marL="0" indent="223838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lang="ru-RU" sz="1400" dirty="0"/>
                <a:t>32Гб/с </a:t>
              </a:r>
              <a:r>
                <a:rPr lang="en-US" sz="1400" dirty="0"/>
                <a:t>NVMe/FC, F</a:t>
              </a:r>
              <a:r>
                <a:rPr lang="ru-RU" sz="1400" dirty="0"/>
                <a:t>С,</a:t>
              </a:r>
            </a:p>
            <a:p>
              <a:pPr marL="0" indent="223838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lang="en-US" sz="1400" dirty="0"/>
                <a:t>10/25</a:t>
              </a:r>
              <a:r>
                <a:rPr lang="ru-RU" sz="1400" dirty="0"/>
                <a:t>Гб/с </a:t>
              </a:r>
              <a:r>
                <a:rPr lang="en-US" sz="1400" dirty="0"/>
                <a:t>iSCSI</a:t>
              </a:r>
              <a:r>
                <a:rPr lang="ru-RU" sz="1400" dirty="0"/>
                <a:t>.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21</a:t>
              </a:r>
              <a:r>
                <a:rPr lang="ru-RU" sz="1400" dirty="0"/>
                <a:t> ГБ</a:t>
              </a:r>
              <a:r>
                <a:rPr lang="en-US" sz="1400" dirty="0"/>
                <a:t>/</a:t>
              </a:r>
              <a:r>
                <a:rPr lang="ru-RU" sz="1400" dirty="0"/>
                <a:t>сек</a:t>
              </a:r>
              <a:r>
                <a:rPr lang="en-US" sz="1400" dirty="0"/>
                <a:t> (Sequential</a:t>
              </a:r>
              <a:r>
                <a:rPr lang="ru-RU" sz="1400" dirty="0"/>
                <a:t> </a:t>
              </a:r>
              <a:r>
                <a:rPr lang="en-US" sz="1400" dirty="0"/>
                <a:t>Reads)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1 </a:t>
              </a:r>
              <a:r>
                <a:rPr lang="ru-RU" sz="1400" dirty="0"/>
                <a:t>000 000</a:t>
              </a:r>
              <a:r>
                <a:rPr lang="en-US" sz="1400" dirty="0"/>
                <a:t> IOPs (Random Reads)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05BEFEB-DE68-F143-802E-449D5B476E15}"/>
              </a:ext>
            </a:extLst>
          </p:cNvPr>
          <p:cNvGrpSpPr/>
          <p:nvPr/>
        </p:nvGrpSpPr>
        <p:grpSpPr>
          <a:xfrm>
            <a:off x="6111876" y="2083766"/>
            <a:ext cx="5364362" cy="3639953"/>
            <a:chOff x="849853" y="1889478"/>
            <a:chExt cx="5364362" cy="363995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A600A23-796A-3645-A462-3C9270C81CD7}"/>
                </a:ext>
              </a:extLst>
            </p:cNvPr>
            <p:cNvSpPr txBox="1"/>
            <p:nvPr/>
          </p:nvSpPr>
          <p:spPr>
            <a:xfrm>
              <a:off x="849853" y="1889478"/>
              <a:ext cx="15354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667">
                <a:buClr>
                  <a:srgbClr val="8DC8E8"/>
                </a:buClr>
              </a:pPr>
              <a:r>
                <a:rPr lang="en-US" b="1" dirty="0">
                  <a:solidFill>
                    <a:srgbClr val="0067C5"/>
                  </a:solidFill>
                </a:rPr>
                <a:t>Entry </a:t>
              </a:r>
              <a:endParaRPr lang="ru-RU" b="1" dirty="0">
                <a:solidFill>
                  <a:srgbClr val="0067C5"/>
                </a:solidFill>
              </a:endParaRPr>
            </a:p>
            <a:p>
              <a:pPr algn="ctr" defTabSz="914667">
                <a:buClr>
                  <a:srgbClr val="8DC8E8"/>
                </a:buClr>
              </a:pPr>
              <a:r>
                <a:rPr lang="en-US" b="1" dirty="0">
                  <a:solidFill>
                    <a:srgbClr val="0067C5"/>
                  </a:solidFill>
                </a:rPr>
                <a:t>AFA</a:t>
              </a:r>
              <a:br>
                <a:rPr lang="en-US" b="1" dirty="0">
                  <a:solidFill>
                    <a:srgbClr val="0067C5"/>
                  </a:solidFill>
                </a:rPr>
              </a:br>
              <a:r>
                <a:rPr lang="en-US" dirty="0">
                  <a:solidFill>
                    <a:srgbClr val="0067C5"/>
                  </a:solidFill>
                </a:rPr>
                <a:t>(EF280)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C9CD1F6-6A00-3940-A5C8-D3C6F7719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0457" y="1983757"/>
              <a:ext cx="3441255" cy="635100"/>
            </a:xfrm>
            <a:prstGeom prst="rect">
              <a:avLst/>
            </a:prstGeom>
          </p:spPr>
        </p:pic>
        <p:sp>
          <p:nvSpPr>
            <p:cNvPr id="34" name="Content Placeholder 10">
              <a:extLst>
                <a:ext uri="{FF2B5EF4-FFF2-40B4-BE49-F238E27FC236}">
                  <a16:creationId xmlns:a16="http://schemas.microsoft.com/office/drawing/2014/main" id="{0068D602-E454-E64E-BFE4-6B2ECDC9834D}"/>
                </a:ext>
              </a:extLst>
            </p:cNvPr>
            <p:cNvSpPr txBox="1">
              <a:spLocks/>
            </p:cNvSpPr>
            <p:nvPr/>
          </p:nvSpPr>
          <p:spPr>
            <a:xfrm>
              <a:off x="2444994" y="2934362"/>
              <a:ext cx="3769221" cy="2595069"/>
            </a:xfrm>
            <a:prstGeom prst="rect">
              <a:avLst/>
            </a:prstGeom>
          </p:spPr>
          <p:txBody>
            <a:bodyPr/>
            <a:lstStyle>
              <a:lvl1pPr marL="235159" indent="-235159" algn="l" defTabSz="915216" rtl="0" eaLnBrk="1" latinLnBrk="0" hangingPunct="1">
                <a:lnSpc>
                  <a:spcPct val="95000"/>
                </a:lnSpc>
                <a:spcBef>
                  <a:spcPts val="1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608" indent="-228804" algn="l" defTabSz="915216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412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5216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6818" marR="0" indent="-171603" algn="l" defTabSz="915216" rtl="0" eaLnBrk="1" fontAlgn="auto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>
                  <a:solidFill>
                    <a:schemeClr val="accent1"/>
                  </a:solidFill>
                </a:rPr>
                <a:t>Доступная производительность для </a:t>
              </a:r>
              <a:r>
                <a:rPr lang="en-US" sz="1400" dirty="0">
                  <a:solidFill>
                    <a:schemeClr val="accent1"/>
                  </a:solidFill>
                </a:rPr>
                <a:t>SMB</a:t>
              </a:r>
              <a:endParaRPr lang="ru-RU" sz="1400" dirty="0">
                <a:solidFill>
                  <a:schemeClr val="accent1"/>
                </a:solidFill>
              </a:endParaRP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96</a:t>
              </a:r>
              <a:r>
                <a:rPr lang="ru-RU" sz="1400" dirty="0"/>
                <a:t> </a:t>
              </a:r>
              <a:r>
                <a:rPr lang="en-US" sz="1400" dirty="0"/>
                <a:t>SSD SAS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16/</a:t>
              </a:r>
              <a:r>
                <a:rPr lang="ru-RU" sz="1400" dirty="0"/>
                <a:t>32Гб/с</a:t>
              </a:r>
              <a:r>
                <a:rPr lang="en-US" sz="1400" dirty="0"/>
                <a:t> F</a:t>
              </a:r>
              <a:r>
                <a:rPr lang="ru-RU" sz="1400" dirty="0"/>
                <a:t>С,</a:t>
              </a:r>
              <a:r>
                <a:rPr lang="en-US" sz="1400" dirty="0"/>
                <a:t> 10/25</a:t>
              </a:r>
              <a:r>
                <a:rPr lang="ru-RU" sz="1400" dirty="0"/>
                <a:t>Гб/с </a:t>
              </a:r>
              <a:r>
                <a:rPr lang="en-US" sz="1400" dirty="0"/>
                <a:t>iSCSI</a:t>
              </a:r>
              <a:r>
                <a:rPr lang="ru-RU" sz="1400" dirty="0"/>
                <a:t>.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10</a:t>
              </a:r>
              <a:r>
                <a:rPr lang="ru-RU" sz="1400" dirty="0"/>
                <a:t> ГБ</a:t>
              </a:r>
              <a:r>
                <a:rPr lang="en-US" sz="1400" dirty="0"/>
                <a:t>/</a:t>
              </a:r>
              <a:r>
                <a:rPr lang="ru-RU" sz="1400" dirty="0"/>
                <a:t>сек</a:t>
              </a:r>
              <a:r>
                <a:rPr lang="en-US" sz="1400" dirty="0"/>
                <a:t> (Sequential</a:t>
              </a:r>
              <a:r>
                <a:rPr lang="ru-RU" sz="1400" dirty="0"/>
                <a:t> </a:t>
              </a:r>
              <a:r>
                <a:rPr lang="en-US" sz="1400" dirty="0"/>
                <a:t>Reads)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300</a:t>
              </a:r>
              <a:r>
                <a:rPr lang="ru-RU" sz="1400" dirty="0"/>
                <a:t> 000</a:t>
              </a:r>
              <a:r>
                <a:rPr lang="en-US" sz="1400" dirty="0"/>
                <a:t> IOPs (Random Reads)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001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7" y="848347"/>
            <a:ext cx="9376785" cy="52251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All Flash </a:t>
            </a:r>
            <a:r>
              <a:rPr lang="ru-RU" b="1" dirty="0">
                <a:latin typeface="+mn-lt"/>
              </a:rPr>
              <a:t>СХД общего назначения</a:t>
            </a:r>
            <a:endParaRPr lang="ru-RU" dirty="0"/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en-US" sz="1400" dirty="0">
                <a:solidFill>
                  <a:srgbClr val="262626"/>
                </a:solidFill>
              </a:rPr>
              <a:t>NetApp AFF A200 </a:t>
            </a:r>
            <a:endParaRPr lang="ru-RU" sz="1400" dirty="0">
              <a:solidFill>
                <a:srgbClr val="262626"/>
              </a:solidFill>
            </a:endParaRP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214B6530-B54B-A340-BD0C-71B8419F12D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20155" y="3825732"/>
            <a:ext cx="462378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Clr>
                <a:srgbClr val="84BD00"/>
              </a:buClr>
            </a:pPr>
            <a:r>
              <a:rPr lang="ru-RU" sz="1400" dirty="0"/>
              <a:t>Виртуализация </a:t>
            </a:r>
            <a:r>
              <a:rPr lang="en-US" sz="1400" dirty="0"/>
              <a:t>VMware</a:t>
            </a:r>
            <a:r>
              <a:rPr lang="ru-RU" sz="1400" dirty="0"/>
              <a:t>, сетевая инфраструктура на базе 10</a:t>
            </a:r>
            <a:r>
              <a:rPr lang="en-US" sz="1400" dirty="0"/>
              <a:t>Gb Ethernet</a:t>
            </a:r>
            <a:r>
              <a:rPr lang="ru-RU" sz="1400" dirty="0"/>
              <a:t>.</a:t>
            </a:r>
            <a:r>
              <a:rPr lang="en-US" sz="1400" dirty="0"/>
              <a:t> </a:t>
            </a: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CBA9656C-3E56-154A-9366-AD5422264FD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948530" y="2310092"/>
            <a:ext cx="3508874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Clr>
                <a:srgbClr val="84BD00"/>
              </a:buClr>
            </a:pPr>
            <a:r>
              <a:rPr lang="ru-RU" sz="1400" dirty="0"/>
              <a:t>Многопрофильный коммерческий медицинский холдинг</a:t>
            </a:r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686C11-15A1-9D4D-AF10-875143239B6E}"/>
              </a:ext>
            </a:extLst>
          </p:cNvPr>
          <p:cNvSpPr/>
          <p:nvPr/>
        </p:nvSpPr>
        <p:spPr>
          <a:xfrm>
            <a:off x="820155" y="4497347"/>
            <a:ext cx="3953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Требовалось не менее </a:t>
            </a:r>
            <a:r>
              <a:rPr lang="en-US" sz="1400" dirty="0"/>
              <a:t>5</a:t>
            </a:r>
            <a:r>
              <a:rPr lang="ru-RU" sz="1400" dirty="0"/>
              <a:t>0 000</a:t>
            </a:r>
            <a:r>
              <a:rPr lang="en-US" sz="1400" dirty="0"/>
              <a:t> </a:t>
            </a:r>
            <a:r>
              <a:rPr lang="en-US" sz="1400" dirty="0" err="1"/>
              <a:t>iops</a:t>
            </a:r>
            <a:r>
              <a:rPr lang="en-US" sz="1400" dirty="0"/>
              <a:t> (1ms), 8</a:t>
            </a:r>
            <a:r>
              <a:rPr lang="ru-RU" sz="1400" dirty="0"/>
              <a:t>5</a:t>
            </a:r>
            <a:r>
              <a:rPr lang="en-US" sz="1400" dirty="0"/>
              <a:t>-90TB </a:t>
            </a:r>
            <a:r>
              <a:rPr lang="ru-RU" sz="1400" dirty="0"/>
              <a:t>пространства</a:t>
            </a:r>
            <a:endParaRPr lang="en-RU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0D6B4B-C72E-CF41-B72C-644207733728}"/>
              </a:ext>
            </a:extLst>
          </p:cNvPr>
          <p:cNvSpPr/>
          <p:nvPr/>
        </p:nvSpPr>
        <p:spPr>
          <a:xfrm>
            <a:off x="1919710" y="2868103"/>
            <a:ext cx="2746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2000 врачей</a:t>
            </a:r>
          </a:p>
          <a:p>
            <a:r>
              <a:rPr lang="ru-RU" sz="1400" dirty="0"/>
              <a:t>35 000 операций ежегодно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F72F98-5938-D649-BA41-30DF49A58849}"/>
              </a:ext>
            </a:extLst>
          </p:cNvPr>
          <p:cNvCxnSpPr>
            <a:cxnSpLocks/>
          </p:cNvCxnSpPr>
          <p:nvPr/>
        </p:nvCxnSpPr>
        <p:spPr>
          <a:xfrm>
            <a:off x="5592118" y="2120307"/>
            <a:ext cx="48849" cy="3606267"/>
          </a:xfrm>
          <a:prstGeom prst="line">
            <a:avLst/>
          </a:prstGeom>
          <a:ln w="952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Картинки по запросу &quot;Non-disclosure agreement logo&quot;">
            <a:extLst>
              <a:ext uri="{FF2B5EF4-FFF2-40B4-BE49-F238E27FC236}">
                <a16:creationId xmlns:a16="http://schemas.microsoft.com/office/drawing/2014/main" id="{D098C831-4C34-7148-9773-6CE1FAE64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" t="16411" r="6809" b="19443"/>
          <a:stretch/>
        </p:blipFill>
        <p:spPr bwMode="auto">
          <a:xfrm>
            <a:off x="424330" y="2485420"/>
            <a:ext cx="1524200" cy="76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301BE01-4082-B440-9C14-B2E62E0F3428}"/>
              </a:ext>
            </a:extLst>
          </p:cNvPr>
          <p:cNvSpPr/>
          <p:nvPr/>
        </p:nvSpPr>
        <p:spPr>
          <a:xfrm>
            <a:off x="6937394" y="4397201"/>
            <a:ext cx="3912700" cy="1025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/>
              <a:t>NetApp AFF A200: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~1</a:t>
            </a:r>
            <a:r>
              <a:rPr lang="ru-RU" sz="1400" dirty="0"/>
              <a:t>0</a:t>
            </a:r>
            <a:r>
              <a:rPr lang="en-US" sz="1400" dirty="0"/>
              <a:t>0 </a:t>
            </a:r>
            <a:r>
              <a:rPr lang="ru-RU" sz="1400" dirty="0"/>
              <a:t>ТБ эффективной  емкости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2 rack unit </a:t>
            </a:r>
            <a:r>
              <a:rPr lang="ru-RU" sz="1400" dirty="0"/>
              <a:t>в стойке</a:t>
            </a:r>
            <a:endParaRPr lang="en-US" sz="14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8281D6C-3B19-E643-8451-D77CD16F8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014" y="3220900"/>
            <a:ext cx="4869460" cy="9352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EC4D2C-8B9B-E04E-9208-CE7DA3D6A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014" y="2120307"/>
            <a:ext cx="4869460" cy="859537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B27B6F7E-70E6-0B4E-930A-8F1E7ED504E4}"/>
              </a:ext>
            </a:extLst>
          </p:cNvPr>
          <p:cNvSpPr/>
          <p:nvPr/>
        </p:nvSpPr>
        <p:spPr>
          <a:xfrm>
            <a:off x="820155" y="5225494"/>
            <a:ext cx="31561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Основной конкурент - </a:t>
            </a:r>
            <a:r>
              <a:rPr lang="en-US" sz="1400" b="1" dirty="0"/>
              <a:t>Huawei</a:t>
            </a:r>
            <a:endParaRPr lang="en-RU" sz="1400" b="1" dirty="0"/>
          </a:p>
        </p:txBody>
      </p:sp>
    </p:spTree>
    <p:extLst>
      <p:ext uri="{BB962C8B-B14F-4D97-AF65-F5344CB8AC3E}">
        <p14:creationId xmlns:p14="http://schemas.microsoft.com/office/powerpoint/2010/main" val="3379829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7" y="848347"/>
            <a:ext cx="9376785" cy="522514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СХД общего назначения</a:t>
            </a:r>
            <a:endParaRPr lang="ru-RU" dirty="0"/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en-US" sz="1400" dirty="0">
                <a:solidFill>
                  <a:srgbClr val="262626"/>
                </a:solidFill>
              </a:rPr>
              <a:t>NetApp FAS2750 </a:t>
            </a:r>
            <a:endParaRPr lang="ru-RU" sz="1400" dirty="0">
              <a:solidFill>
                <a:srgbClr val="262626"/>
              </a:solidFill>
            </a:endParaRP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CBA9656C-3E56-154A-9366-AD5422264FD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948530" y="2310093"/>
            <a:ext cx="3508874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Clr>
                <a:srgbClr val="84BD00"/>
              </a:buClr>
            </a:pPr>
            <a:r>
              <a:rPr lang="ru-RU" sz="1400" dirty="0"/>
              <a:t>Центр спортивной медицины ФМБА России </a:t>
            </a:r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686C11-15A1-9D4D-AF10-875143239B6E}"/>
              </a:ext>
            </a:extLst>
          </p:cNvPr>
          <p:cNvSpPr/>
          <p:nvPr/>
        </p:nvSpPr>
        <p:spPr>
          <a:xfrm>
            <a:off x="820155" y="4497347"/>
            <a:ext cx="38458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Отсутствие повышенных требований к производительности, но возможность защитить файловые ресурсы от вирусов-</a:t>
            </a:r>
            <a:r>
              <a:rPr lang="ru-RU" sz="1400" dirty="0" err="1"/>
              <a:t>шифровальшиков</a:t>
            </a:r>
            <a:r>
              <a:rPr lang="ru-RU" sz="1400" dirty="0"/>
              <a:t>.</a:t>
            </a:r>
            <a:endParaRPr lang="en-RU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0D6B4B-C72E-CF41-B72C-644207733728}"/>
              </a:ext>
            </a:extLst>
          </p:cNvPr>
          <p:cNvSpPr/>
          <p:nvPr/>
        </p:nvSpPr>
        <p:spPr>
          <a:xfrm>
            <a:off x="1919710" y="2868103"/>
            <a:ext cx="2746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2000 врачей</a:t>
            </a:r>
          </a:p>
          <a:p>
            <a:r>
              <a:rPr lang="ru-RU" sz="1400" dirty="0"/>
              <a:t>35 000 операций ежегодно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F72F98-5938-D649-BA41-30DF49A58849}"/>
              </a:ext>
            </a:extLst>
          </p:cNvPr>
          <p:cNvCxnSpPr>
            <a:cxnSpLocks/>
          </p:cNvCxnSpPr>
          <p:nvPr/>
        </p:nvCxnSpPr>
        <p:spPr>
          <a:xfrm>
            <a:off x="5592118" y="2120307"/>
            <a:ext cx="48849" cy="3606267"/>
          </a:xfrm>
          <a:prstGeom prst="line">
            <a:avLst/>
          </a:prstGeom>
          <a:ln w="952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Картинки по запросу &quot;Non-disclosure agreement logo&quot;">
            <a:extLst>
              <a:ext uri="{FF2B5EF4-FFF2-40B4-BE49-F238E27FC236}">
                <a16:creationId xmlns:a16="http://schemas.microsoft.com/office/drawing/2014/main" id="{D098C831-4C34-7148-9773-6CE1FAE64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" t="16411" r="6809" b="19443"/>
          <a:stretch/>
        </p:blipFill>
        <p:spPr bwMode="auto">
          <a:xfrm>
            <a:off x="424330" y="2485420"/>
            <a:ext cx="1524200" cy="76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301BE01-4082-B440-9C14-B2E62E0F3428}"/>
              </a:ext>
            </a:extLst>
          </p:cNvPr>
          <p:cNvSpPr/>
          <p:nvPr/>
        </p:nvSpPr>
        <p:spPr>
          <a:xfrm>
            <a:off x="6937394" y="4397201"/>
            <a:ext cx="3912700" cy="1025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/>
              <a:t>NetApp AFF A200: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~1</a:t>
            </a:r>
            <a:r>
              <a:rPr lang="ru-RU" sz="1400" dirty="0"/>
              <a:t>0</a:t>
            </a:r>
            <a:r>
              <a:rPr lang="en-US" sz="1400" dirty="0"/>
              <a:t>0 </a:t>
            </a:r>
            <a:r>
              <a:rPr lang="ru-RU" sz="1400" dirty="0"/>
              <a:t>ТБ эффективной  емкости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2 rack unit </a:t>
            </a:r>
            <a:r>
              <a:rPr lang="ru-RU" sz="1400" dirty="0"/>
              <a:t>в стойке</a:t>
            </a:r>
            <a:endParaRPr lang="en-US" sz="14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8281D6C-3B19-E643-8451-D77CD16F8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014" y="3220900"/>
            <a:ext cx="4869460" cy="9352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EC4D2C-8B9B-E04E-9208-CE7DA3D6A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014" y="2120307"/>
            <a:ext cx="4869460" cy="85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14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en-US" dirty="0"/>
              <a:t>ONTAP </a:t>
            </a:r>
            <a:r>
              <a:rPr lang="ru-RU" dirty="0"/>
              <a:t>и</a:t>
            </a:r>
            <a:r>
              <a:rPr lang="en-US" dirty="0"/>
              <a:t> </a:t>
            </a:r>
            <a:r>
              <a:rPr lang="ru-RU" dirty="0"/>
              <a:t>29 лет инноваций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073052" y="5959222"/>
            <a:ext cx="828082" cy="365125"/>
          </a:xfrm>
        </p:spPr>
        <p:txBody>
          <a:bodyPr/>
          <a:lstStyle/>
          <a:p>
            <a:fld id="{87EE3CDD-A3F5-4861-A3BB-C9EA919E4820}" type="slidenum">
              <a:rPr lang="ru-RU" smtClean="0"/>
              <a:t>23</a:t>
            </a:fld>
            <a:endParaRPr lang="ru-RU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C47842-AC5F-9C44-B2EA-6804E633C4B7}"/>
              </a:ext>
            </a:extLst>
          </p:cNvPr>
          <p:cNvGrpSpPr/>
          <p:nvPr/>
        </p:nvGrpSpPr>
        <p:grpSpPr>
          <a:xfrm>
            <a:off x="471068" y="5670287"/>
            <a:ext cx="5587401" cy="863900"/>
            <a:chOff x="1401797" y="5731226"/>
            <a:chExt cx="5587401" cy="8639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628A8E2-9602-F544-8E61-3C99CC04F006}"/>
                </a:ext>
              </a:extLst>
            </p:cNvPr>
            <p:cNvGrpSpPr/>
            <p:nvPr/>
          </p:nvGrpSpPr>
          <p:grpSpPr>
            <a:xfrm>
              <a:off x="1401797" y="5731226"/>
              <a:ext cx="5587401" cy="863900"/>
              <a:chOff x="6102372" y="5826775"/>
              <a:chExt cx="5587401" cy="863900"/>
            </a:xfrm>
          </p:grpSpPr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802C2D84-160E-8140-A312-FE54C5D0AF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6955" y="6438248"/>
                <a:ext cx="482983" cy="0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CDD839D3-1600-194C-92D5-E13BB932DFCD}"/>
                  </a:ext>
                </a:extLst>
              </p:cNvPr>
              <p:cNvSpPr/>
              <p:nvPr/>
            </p:nvSpPr>
            <p:spPr bwMode="gray">
              <a:xfrm>
                <a:off x="6102372" y="5906330"/>
                <a:ext cx="1714583" cy="688796"/>
              </a:xfrm>
              <a:prstGeom prst="rect">
                <a:avLst/>
              </a:prstGeom>
              <a:solidFill>
                <a:srgbClr val="7EAD64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18841" tIns="118841" rIns="118841" bIns="118841"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/>
                <a:r>
                  <a:rPr lang="ru-RU" sz="1100" b="1" dirty="0">
                    <a:latin typeface="Montserrat SemiBold" pitchFamily="2" charset="77"/>
                  </a:rPr>
                  <a:t>Рождение понятия эффективности данных</a:t>
                </a:r>
                <a:endParaRPr lang="en-US" sz="1100" b="1" dirty="0">
                  <a:latin typeface="Montserrat SemiBold" pitchFamily="2" charset="77"/>
                </a:endParaRPr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E4BC2D24-A4FA-7745-8704-241AD8A853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6955" y="6154550"/>
                <a:ext cx="961285" cy="0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Прямоугольник 27">
                <a:extLst>
                  <a:ext uri="{FF2B5EF4-FFF2-40B4-BE49-F238E27FC236}">
                    <a16:creationId xmlns:a16="http://schemas.microsoft.com/office/drawing/2014/main" id="{BD01B68A-07B2-A84D-90E1-0D79EAC5716C}"/>
                  </a:ext>
                </a:extLst>
              </p:cNvPr>
              <p:cNvSpPr/>
              <p:nvPr/>
            </p:nvSpPr>
            <p:spPr>
              <a:xfrm>
                <a:off x="8327313" y="6188743"/>
                <a:ext cx="775123" cy="501932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338FFA"/>
                  </a:buClr>
                  <a:buSzPct val="100000"/>
                </a:pPr>
                <a:r>
                  <a:rPr lang="ru-RU" sz="2000" dirty="0">
                    <a:solidFill>
                      <a:srgbClr val="338FFA"/>
                    </a:solidFill>
                    <a:latin typeface="Montserrat SemiBold" panose="00000700000000000000" pitchFamily="2" charset="-52"/>
                  </a:rPr>
                  <a:t>1992</a:t>
                </a:r>
                <a:endParaRPr lang="ru-RU" sz="1200" dirty="0"/>
              </a:p>
            </p:txBody>
          </p:sp>
          <p:sp>
            <p:nvSpPr>
              <p:cNvPr id="154" name="Прямоугольник 27">
                <a:extLst>
                  <a:ext uri="{FF2B5EF4-FFF2-40B4-BE49-F238E27FC236}">
                    <a16:creationId xmlns:a16="http://schemas.microsoft.com/office/drawing/2014/main" id="{D3319CBD-16FA-A942-892B-FBDE81568947}"/>
                  </a:ext>
                </a:extLst>
              </p:cNvPr>
              <p:cNvSpPr/>
              <p:nvPr/>
            </p:nvSpPr>
            <p:spPr>
              <a:xfrm>
                <a:off x="8778241" y="5826775"/>
                <a:ext cx="753297" cy="501932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338FFA"/>
                  </a:buClr>
                  <a:buSzPct val="100000"/>
                </a:pPr>
                <a:r>
                  <a:rPr lang="ru-RU" sz="2000" dirty="0">
                    <a:solidFill>
                      <a:srgbClr val="338FFA"/>
                    </a:solidFill>
                    <a:latin typeface="Montserrat SemiBold" panose="00000700000000000000" pitchFamily="2" charset="-52"/>
                  </a:rPr>
                  <a:t>1993</a:t>
                </a:r>
                <a:endParaRPr lang="ru-RU" sz="1200" dirty="0"/>
              </a:p>
            </p:txBody>
          </p:sp>
          <p:sp>
            <p:nvSpPr>
              <p:cNvPr id="171" name="Прямоугольник 27">
                <a:extLst>
                  <a:ext uri="{FF2B5EF4-FFF2-40B4-BE49-F238E27FC236}">
                    <a16:creationId xmlns:a16="http://schemas.microsoft.com/office/drawing/2014/main" id="{853CC338-F712-0B42-891B-6D55F5E575B6}"/>
                  </a:ext>
                </a:extLst>
              </p:cNvPr>
              <p:cNvSpPr/>
              <p:nvPr/>
            </p:nvSpPr>
            <p:spPr>
              <a:xfrm>
                <a:off x="9531538" y="5953857"/>
                <a:ext cx="2158235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  <a:spcAft>
                    <a:spcPts val="1200"/>
                  </a:spcAft>
                  <a:buClr>
                    <a:srgbClr val="338FFA"/>
                  </a:buClr>
                  <a:buSzPct val="100000"/>
                </a:pPr>
                <a:r>
                  <a:rPr lang="ru-RU" sz="1100" dirty="0">
                    <a:solidFill>
                      <a:srgbClr val="313539"/>
                    </a:solidFill>
                    <a:latin typeface="Montserrat" panose="00000500000000000000" pitchFamily="2" charset="-52"/>
                  </a:rPr>
                  <a:t>Первая система хранения с файловым доступом</a:t>
                </a:r>
                <a:endParaRPr lang="ru-RU" sz="1200" dirty="0">
                  <a:solidFill>
                    <a:srgbClr val="313539"/>
                  </a:solidFill>
                  <a:latin typeface="Montserrat" panose="00000500000000000000" pitchFamily="2" charset="-52"/>
                </a:endParaRPr>
              </a:p>
            </p:txBody>
          </p:sp>
        </p:grpSp>
        <p:sp>
          <p:nvSpPr>
            <p:cNvPr id="169" name="Прямоугольник 27">
              <a:extLst>
                <a:ext uri="{FF2B5EF4-FFF2-40B4-BE49-F238E27FC236}">
                  <a16:creationId xmlns:a16="http://schemas.microsoft.com/office/drawing/2014/main" id="{54BC6B8D-013E-6C4D-82B1-91D0FFA7687C}"/>
                </a:ext>
              </a:extLst>
            </p:cNvPr>
            <p:cNvSpPr/>
            <p:nvPr/>
          </p:nvSpPr>
          <p:spPr>
            <a:xfrm>
              <a:off x="4375804" y="6218924"/>
              <a:ext cx="1730005" cy="338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338FFA"/>
                </a:buClr>
                <a:buSzPct val="100000"/>
              </a:pPr>
              <a:r>
                <a:rPr lang="en-US" sz="1200" dirty="0">
                  <a:solidFill>
                    <a:srgbClr val="313539"/>
                  </a:solidFill>
                  <a:latin typeface="Montserrat" panose="00000500000000000000" pitchFamily="2" charset="-52"/>
                </a:rPr>
                <a:t>Snapshot</a:t>
              </a:r>
              <a:endParaRPr lang="ru-RU" sz="1300" dirty="0">
                <a:solidFill>
                  <a:srgbClr val="313539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5D2BD6-62C9-CB42-BC34-CA37D9CCAA7C}"/>
              </a:ext>
            </a:extLst>
          </p:cNvPr>
          <p:cNvGrpSpPr/>
          <p:nvPr/>
        </p:nvGrpSpPr>
        <p:grpSpPr>
          <a:xfrm>
            <a:off x="1429868" y="5126237"/>
            <a:ext cx="5590926" cy="688796"/>
            <a:chOff x="6102372" y="5217534"/>
            <a:chExt cx="5590926" cy="688796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8DEB1CDF-0DC1-2947-9E88-E283472A0A5A}"/>
                </a:ext>
              </a:extLst>
            </p:cNvPr>
            <p:cNvSpPr txBox="1"/>
            <p:nvPr/>
          </p:nvSpPr>
          <p:spPr>
            <a:xfrm>
              <a:off x="9607007" y="5457264"/>
              <a:ext cx="20862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buClr>
                  <a:schemeClr val="accent2"/>
                </a:buClr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defTabSz="685800">
                <a:buClr>
                  <a:srgbClr val="00B0F0"/>
                </a:buClr>
              </a:pPr>
              <a:r>
                <a:rPr lang="en-US" sz="1100" dirty="0">
                  <a:solidFill>
                    <a:prstClr val="black"/>
                  </a:solidFill>
                </a:rPr>
                <a:t>SnapMirror </a:t>
              </a:r>
              <a:r>
                <a:rPr lang="ru-RU" sz="1100" dirty="0">
                  <a:solidFill>
                    <a:prstClr val="black"/>
                  </a:solidFill>
                </a:rPr>
                <a:t>репликация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4982A9F3-89DB-2144-916E-AFA5E406A84A}"/>
                </a:ext>
              </a:extLst>
            </p:cNvPr>
            <p:cNvSpPr/>
            <p:nvPr/>
          </p:nvSpPr>
          <p:spPr bwMode="gray">
            <a:xfrm>
              <a:off x="6102372" y="5217534"/>
              <a:ext cx="1714583" cy="688796"/>
            </a:xfrm>
            <a:prstGeom prst="rect">
              <a:avLst/>
            </a:prstGeom>
            <a:solidFill>
              <a:srgbClr val="FBE25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41" tIns="118841" rIns="118841" bIns="118841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r>
                <a:rPr lang="ru-RU" sz="1100" b="1" dirty="0">
                  <a:solidFill>
                    <a:schemeClr val="accent3">
                      <a:lumMod val="50000"/>
                    </a:schemeClr>
                  </a:solidFill>
                  <a:latin typeface="Montserrat SemiBold" pitchFamily="2" charset="77"/>
                </a:rPr>
                <a:t>Защита данных</a:t>
              </a:r>
              <a:endParaRPr lang="en-US" sz="1100" b="1" dirty="0">
                <a:solidFill>
                  <a:schemeClr val="accent3">
                    <a:lumMod val="50000"/>
                  </a:schemeClr>
                </a:solidFill>
                <a:latin typeface="Montserrat SemiBold" pitchFamily="2" charset="77"/>
              </a:endParaRPr>
            </a:p>
          </p:txBody>
        </p:sp>
        <p:sp>
          <p:nvSpPr>
            <p:cNvPr id="155" name="Прямоугольник 27">
              <a:extLst>
                <a:ext uri="{FF2B5EF4-FFF2-40B4-BE49-F238E27FC236}">
                  <a16:creationId xmlns:a16="http://schemas.microsoft.com/office/drawing/2014/main" id="{0B4FE5D4-0821-2A45-BED4-8128EC877927}"/>
                </a:ext>
              </a:extLst>
            </p:cNvPr>
            <p:cNvSpPr/>
            <p:nvPr/>
          </p:nvSpPr>
          <p:spPr>
            <a:xfrm>
              <a:off x="8778241" y="5278596"/>
              <a:ext cx="936520" cy="5019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338FFA"/>
                </a:buClr>
                <a:buSzPct val="100000"/>
              </a:pPr>
              <a:r>
                <a:rPr lang="en-US" sz="2000" dirty="0">
                  <a:solidFill>
                    <a:srgbClr val="338FFA"/>
                  </a:solidFill>
                  <a:latin typeface="Montserrat SemiBold" panose="00000700000000000000" pitchFamily="2" charset="-52"/>
                </a:rPr>
                <a:t>2000</a:t>
              </a:r>
              <a:endParaRPr lang="ru-RU" sz="1200" dirty="0"/>
            </a:p>
          </p:txBody>
        </p: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D8EA23B-6D4F-5D44-96BF-C0E07E24E35B}"/>
                </a:ext>
              </a:extLst>
            </p:cNvPr>
            <p:cNvCxnSpPr>
              <a:cxnSpLocks/>
            </p:cNvCxnSpPr>
            <p:nvPr/>
          </p:nvCxnSpPr>
          <p:spPr>
            <a:xfrm>
              <a:off x="7816955" y="5570553"/>
              <a:ext cx="961285" cy="0"/>
            </a:xfrm>
            <a:prstGeom prst="line">
              <a:avLst/>
            </a:prstGeom>
            <a:ln w="952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5326F8-D5AC-1A48-B0B4-C2378B93B0B1}"/>
              </a:ext>
            </a:extLst>
          </p:cNvPr>
          <p:cNvGrpSpPr/>
          <p:nvPr/>
        </p:nvGrpSpPr>
        <p:grpSpPr>
          <a:xfrm>
            <a:off x="2365261" y="4511894"/>
            <a:ext cx="5919008" cy="688796"/>
            <a:chOff x="6102372" y="4528738"/>
            <a:chExt cx="5919008" cy="688796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3873059-07A2-B842-92F6-CAFE6B8F79B5}"/>
                </a:ext>
              </a:extLst>
            </p:cNvPr>
            <p:cNvSpPr txBox="1"/>
            <p:nvPr/>
          </p:nvSpPr>
          <p:spPr>
            <a:xfrm>
              <a:off x="9586230" y="4688727"/>
              <a:ext cx="243515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>
                  <a:srgbClr val="00B0F0"/>
                </a:buClr>
              </a:pPr>
              <a:r>
                <a:rPr lang="ru-RU" sz="1100" dirty="0">
                  <a:solidFill>
                    <a:prstClr val="black"/>
                  </a:solidFill>
                </a:rPr>
                <a:t>Первая унифицированная </a:t>
              </a:r>
              <a:r>
                <a:rPr lang="en-US" sz="1100" dirty="0">
                  <a:solidFill>
                    <a:prstClr val="black"/>
                  </a:solidFill>
                </a:rPr>
                <a:t>SAN </a:t>
              </a:r>
              <a:r>
                <a:rPr lang="ru-RU" sz="1100" dirty="0">
                  <a:solidFill>
                    <a:prstClr val="black"/>
                  </a:solidFill>
                </a:rPr>
                <a:t>и </a:t>
              </a:r>
              <a:r>
                <a:rPr lang="en-US" sz="1100" dirty="0">
                  <a:solidFill>
                    <a:prstClr val="black"/>
                  </a:solidFill>
                </a:rPr>
                <a:t>NAS </a:t>
              </a:r>
              <a:r>
                <a:rPr lang="ru-RU" sz="1100" dirty="0">
                  <a:solidFill>
                    <a:prstClr val="black"/>
                  </a:solidFill>
                </a:rPr>
                <a:t>система хранения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5BD1437F-7F0B-2746-BF40-8AEE79E1C063}"/>
                </a:ext>
              </a:extLst>
            </p:cNvPr>
            <p:cNvSpPr/>
            <p:nvPr/>
          </p:nvSpPr>
          <p:spPr bwMode="gray">
            <a:xfrm>
              <a:off x="6102372" y="4528738"/>
              <a:ext cx="1714583" cy="688796"/>
            </a:xfrm>
            <a:prstGeom prst="rect">
              <a:avLst/>
            </a:prstGeom>
            <a:solidFill>
              <a:srgbClr val="00346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41" tIns="118841" rIns="118841" bIns="118841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r>
                <a:rPr lang="ru-RU" sz="1100" b="1" dirty="0">
                  <a:latin typeface="Montserrat SemiBold" pitchFamily="2" charset="77"/>
                </a:rPr>
                <a:t>Унифицированная система хранения</a:t>
              </a:r>
              <a:endParaRPr lang="en-US" sz="1100" b="1" dirty="0">
                <a:latin typeface="Montserrat SemiBold" pitchFamily="2" charset="77"/>
              </a:endParaRPr>
            </a:p>
          </p:txBody>
        </p:sp>
        <p:sp>
          <p:nvSpPr>
            <p:cNvPr id="157" name="Прямоугольник 27">
              <a:extLst>
                <a:ext uri="{FF2B5EF4-FFF2-40B4-BE49-F238E27FC236}">
                  <a16:creationId xmlns:a16="http://schemas.microsoft.com/office/drawing/2014/main" id="{225DE27E-3B2D-E54E-9BED-31FC8C2E976B}"/>
                </a:ext>
              </a:extLst>
            </p:cNvPr>
            <p:cNvSpPr/>
            <p:nvPr/>
          </p:nvSpPr>
          <p:spPr>
            <a:xfrm>
              <a:off x="8778240" y="4597508"/>
              <a:ext cx="936520" cy="5019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338FFA"/>
                </a:buClr>
                <a:buSzPct val="100000"/>
              </a:pPr>
              <a:r>
                <a:rPr lang="en-US" sz="2000" dirty="0">
                  <a:solidFill>
                    <a:srgbClr val="338FFA"/>
                  </a:solidFill>
                  <a:latin typeface="Montserrat SemiBold" panose="00000700000000000000" pitchFamily="2" charset="-52"/>
                </a:rPr>
                <a:t>2002</a:t>
              </a:r>
              <a:endParaRPr lang="ru-RU" sz="1200" dirty="0"/>
            </a:p>
          </p:txBody>
        </p: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A6E6EE18-24BE-0245-BFC3-E4808D39D770}"/>
                </a:ext>
              </a:extLst>
            </p:cNvPr>
            <p:cNvCxnSpPr>
              <a:cxnSpLocks/>
            </p:cNvCxnSpPr>
            <p:nvPr/>
          </p:nvCxnSpPr>
          <p:spPr>
            <a:xfrm>
              <a:off x="7816954" y="4889465"/>
              <a:ext cx="961285" cy="0"/>
            </a:xfrm>
            <a:prstGeom prst="line">
              <a:avLst/>
            </a:prstGeom>
            <a:ln w="952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D90810-EE6D-584C-9B4E-D0C68ECEF663}"/>
              </a:ext>
            </a:extLst>
          </p:cNvPr>
          <p:cNvGrpSpPr/>
          <p:nvPr/>
        </p:nvGrpSpPr>
        <p:grpSpPr>
          <a:xfrm>
            <a:off x="3337352" y="3902279"/>
            <a:ext cx="5292644" cy="688796"/>
            <a:chOff x="6102372" y="3838030"/>
            <a:chExt cx="5292644" cy="688796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AB38B4C-6DC8-5F40-ABE4-9B46FB4F8370}"/>
                </a:ext>
              </a:extLst>
            </p:cNvPr>
            <p:cNvSpPr txBox="1"/>
            <p:nvPr/>
          </p:nvSpPr>
          <p:spPr>
            <a:xfrm>
              <a:off x="9600325" y="4012526"/>
              <a:ext cx="179469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>
                  <a:srgbClr val="00B0F0"/>
                </a:buClr>
              </a:pPr>
              <a:r>
                <a:rPr lang="en-US" sz="1100" dirty="0"/>
                <a:t>Thin Provisioning </a:t>
              </a:r>
              <a:r>
                <a:rPr lang="ru-RU" sz="1100" dirty="0"/>
                <a:t>и</a:t>
              </a:r>
              <a:r>
                <a:rPr lang="en-US" sz="1100" dirty="0"/>
                <a:t> FlexClone®</a:t>
              </a: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DE0051B1-9F95-D543-B44F-83F966712F91}"/>
                </a:ext>
              </a:extLst>
            </p:cNvPr>
            <p:cNvSpPr/>
            <p:nvPr/>
          </p:nvSpPr>
          <p:spPr bwMode="gray">
            <a:xfrm>
              <a:off x="6102372" y="3838030"/>
              <a:ext cx="1714583" cy="688796"/>
            </a:xfrm>
            <a:prstGeom prst="rect">
              <a:avLst/>
            </a:prstGeom>
            <a:solidFill>
              <a:srgbClr val="666699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41" tIns="118841" rIns="118841" bIns="118841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r>
                <a:rPr lang="ru-RU" sz="1100" dirty="0">
                  <a:latin typeface="Montserrat SemiBold" pitchFamily="2" charset="77"/>
                </a:rPr>
                <a:t>Расширение эффективности хранения</a:t>
              </a:r>
              <a:endParaRPr lang="en-US" sz="1100" dirty="0">
                <a:latin typeface="Montserrat SemiBold" pitchFamily="2" charset="77"/>
              </a:endParaRPr>
            </a:p>
          </p:txBody>
        </p:sp>
        <p:sp>
          <p:nvSpPr>
            <p:cNvPr id="159" name="Прямоугольник 27">
              <a:extLst>
                <a:ext uri="{FF2B5EF4-FFF2-40B4-BE49-F238E27FC236}">
                  <a16:creationId xmlns:a16="http://schemas.microsoft.com/office/drawing/2014/main" id="{A59A549D-8943-5341-9DFF-FE20C14C317E}"/>
                </a:ext>
              </a:extLst>
            </p:cNvPr>
            <p:cNvSpPr/>
            <p:nvPr/>
          </p:nvSpPr>
          <p:spPr>
            <a:xfrm>
              <a:off x="8778240" y="3901669"/>
              <a:ext cx="936520" cy="5019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338FFA"/>
                </a:buClr>
                <a:buSzPct val="100000"/>
              </a:pPr>
              <a:r>
                <a:rPr lang="en-US" sz="2000" dirty="0">
                  <a:solidFill>
                    <a:srgbClr val="338FFA"/>
                  </a:solidFill>
                  <a:latin typeface="Montserrat SemiBold" panose="00000700000000000000" pitchFamily="2" charset="-52"/>
                </a:rPr>
                <a:t>2004</a:t>
              </a:r>
              <a:endParaRPr lang="ru-RU" sz="1200" dirty="0"/>
            </a:p>
          </p:txBody>
        </p: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477E301A-24E0-424E-B20B-258E569340EF}"/>
                </a:ext>
              </a:extLst>
            </p:cNvPr>
            <p:cNvCxnSpPr>
              <a:cxnSpLocks/>
            </p:cNvCxnSpPr>
            <p:nvPr/>
          </p:nvCxnSpPr>
          <p:spPr>
            <a:xfrm>
              <a:off x="7816954" y="4193626"/>
              <a:ext cx="961285" cy="0"/>
            </a:xfrm>
            <a:prstGeom prst="line">
              <a:avLst/>
            </a:prstGeom>
            <a:ln w="952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64657F-5CE5-5C47-A400-C9DF9BEB4809}"/>
              </a:ext>
            </a:extLst>
          </p:cNvPr>
          <p:cNvGrpSpPr/>
          <p:nvPr/>
        </p:nvGrpSpPr>
        <p:grpSpPr>
          <a:xfrm>
            <a:off x="4307999" y="3292880"/>
            <a:ext cx="5668265" cy="688796"/>
            <a:chOff x="6102372" y="3147322"/>
            <a:chExt cx="5668265" cy="688796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7A1EC000-973C-214C-9160-3E81BE8F76F9}"/>
                </a:ext>
              </a:extLst>
            </p:cNvPr>
            <p:cNvSpPr txBox="1"/>
            <p:nvPr/>
          </p:nvSpPr>
          <p:spPr>
            <a:xfrm>
              <a:off x="9581453" y="3312477"/>
              <a:ext cx="21891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>
                  <a:srgbClr val="00B0F0"/>
                </a:buClr>
              </a:pPr>
              <a:r>
                <a:rPr lang="ru-RU" sz="1100" dirty="0"/>
                <a:t>Первая унифицированная дедупликация</a:t>
              </a:r>
              <a:endParaRPr lang="en-US" sz="1100" dirty="0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2B3AEA76-A6BB-9043-B51E-8A2804E0B09F}"/>
                </a:ext>
              </a:extLst>
            </p:cNvPr>
            <p:cNvSpPr/>
            <p:nvPr/>
          </p:nvSpPr>
          <p:spPr bwMode="gray">
            <a:xfrm>
              <a:off x="6102372" y="3147322"/>
              <a:ext cx="1714583" cy="688796"/>
            </a:xfrm>
            <a:prstGeom prst="rect">
              <a:avLst/>
            </a:prstGeom>
            <a:solidFill>
              <a:srgbClr val="EACD9D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41" tIns="118841" rIns="118841" bIns="118841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r>
                <a:rPr lang="ru-RU" sz="1100" dirty="0">
                  <a:solidFill>
                    <a:schemeClr val="accent3">
                      <a:lumMod val="50000"/>
                    </a:schemeClr>
                  </a:solidFill>
                  <a:latin typeface="Montserrat SemiBold" pitchFamily="2" charset="77"/>
                </a:rPr>
                <a:t>Единые виртуализованные системы</a:t>
              </a:r>
              <a:endParaRPr lang="en-US" sz="1100" dirty="0">
                <a:solidFill>
                  <a:schemeClr val="accent3">
                    <a:lumMod val="50000"/>
                  </a:schemeClr>
                </a:solidFill>
                <a:latin typeface="Montserrat SemiBold" pitchFamily="2" charset="77"/>
              </a:endParaRPr>
            </a:p>
          </p:txBody>
        </p:sp>
        <p:sp>
          <p:nvSpPr>
            <p:cNvPr id="161" name="Прямоугольник 27">
              <a:extLst>
                <a:ext uri="{FF2B5EF4-FFF2-40B4-BE49-F238E27FC236}">
                  <a16:creationId xmlns:a16="http://schemas.microsoft.com/office/drawing/2014/main" id="{6825D537-B790-294F-8EE3-EEB218E83ADC}"/>
                </a:ext>
              </a:extLst>
            </p:cNvPr>
            <p:cNvSpPr/>
            <p:nvPr/>
          </p:nvSpPr>
          <p:spPr>
            <a:xfrm>
              <a:off x="8778240" y="3219782"/>
              <a:ext cx="936520" cy="5019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338FFA"/>
                </a:buClr>
                <a:buSzPct val="100000"/>
              </a:pPr>
              <a:r>
                <a:rPr lang="en-US" sz="2000" dirty="0">
                  <a:solidFill>
                    <a:srgbClr val="338FFA"/>
                  </a:solidFill>
                  <a:latin typeface="Montserrat SemiBold" panose="00000700000000000000" pitchFamily="2" charset="-52"/>
                </a:rPr>
                <a:t>2007</a:t>
              </a:r>
              <a:endParaRPr lang="ru-RU" sz="1200" dirty="0"/>
            </a:p>
          </p:txBody>
        </p: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25EAF55E-A3A6-E646-9529-05ED6E3C1F48}"/>
                </a:ext>
              </a:extLst>
            </p:cNvPr>
            <p:cNvCxnSpPr>
              <a:cxnSpLocks/>
            </p:cNvCxnSpPr>
            <p:nvPr/>
          </p:nvCxnSpPr>
          <p:spPr>
            <a:xfrm>
              <a:off x="7816954" y="3511739"/>
              <a:ext cx="961285" cy="0"/>
            </a:xfrm>
            <a:prstGeom prst="line">
              <a:avLst/>
            </a:prstGeom>
            <a:ln w="952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C0E337-6535-7B4E-A850-197C217CBAC6}"/>
              </a:ext>
            </a:extLst>
          </p:cNvPr>
          <p:cNvGrpSpPr/>
          <p:nvPr/>
        </p:nvGrpSpPr>
        <p:grpSpPr>
          <a:xfrm>
            <a:off x="5275514" y="2693304"/>
            <a:ext cx="4567259" cy="688796"/>
            <a:chOff x="6102372" y="2456614"/>
            <a:chExt cx="4567259" cy="688796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43FB86C8-F2D9-4C4A-AB90-50CE9B90970C}"/>
                </a:ext>
              </a:extLst>
            </p:cNvPr>
            <p:cNvSpPr/>
            <p:nvPr/>
          </p:nvSpPr>
          <p:spPr>
            <a:xfrm>
              <a:off x="9527024" y="2621147"/>
              <a:ext cx="114260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buClr>
                  <a:srgbClr val="00B0F0"/>
                </a:buClr>
              </a:pPr>
              <a:r>
                <a:rPr lang="ru-RU" sz="1100" dirty="0"/>
                <a:t>Кластер</a:t>
              </a:r>
              <a:endParaRPr lang="en-US" sz="1100" dirty="0"/>
            </a:p>
            <a:p>
              <a:pPr defTabSz="685800">
                <a:buClr>
                  <a:srgbClr val="00B0F0"/>
                </a:buClr>
              </a:pPr>
              <a:r>
                <a:rPr lang="en-US" sz="1100" dirty="0"/>
                <a:t>SAN </a:t>
              </a:r>
              <a:r>
                <a:rPr lang="ru-RU" sz="1100" dirty="0"/>
                <a:t>и </a:t>
              </a:r>
              <a:r>
                <a:rPr lang="en-US" sz="1100" dirty="0"/>
                <a:t>NAS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B4906EA7-53B1-1F45-8DA9-8F2C0B9AB354}"/>
                </a:ext>
              </a:extLst>
            </p:cNvPr>
            <p:cNvSpPr/>
            <p:nvPr/>
          </p:nvSpPr>
          <p:spPr bwMode="gray">
            <a:xfrm>
              <a:off x="6102372" y="2456614"/>
              <a:ext cx="1714583" cy="688796"/>
            </a:xfrm>
            <a:prstGeom prst="rect">
              <a:avLst/>
            </a:prstGeom>
            <a:solidFill>
              <a:srgbClr val="B7412D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41" tIns="118841" rIns="118841" bIns="118841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r>
                <a:rPr lang="ru-RU" sz="1100" dirty="0">
                  <a:latin typeface="Montserrat SemiBold" pitchFamily="2" charset="77"/>
                </a:rPr>
                <a:t>Кластеризованное хранилище</a:t>
              </a:r>
              <a:endParaRPr lang="en-US" sz="1100" dirty="0">
                <a:latin typeface="Montserrat SemiBold" pitchFamily="2" charset="77"/>
              </a:endParaRPr>
            </a:p>
          </p:txBody>
        </p:sp>
        <p:sp>
          <p:nvSpPr>
            <p:cNvPr id="163" name="Прямоугольник 27">
              <a:extLst>
                <a:ext uri="{FF2B5EF4-FFF2-40B4-BE49-F238E27FC236}">
                  <a16:creationId xmlns:a16="http://schemas.microsoft.com/office/drawing/2014/main" id="{ECE3B073-F010-6241-8484-32AA4C945F53}"/>
                </a:ext>
              </a:extLst>
            </p:cNvPr>
            <p:cNvSpPr/>
            <p:nvPr/>
          </p:nvSpPr>
          <p:spPr>
            <a:xfrm>
              <a:off x="8775033" y="2524412"/>
              <a:ext cx="936520" cy="5019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338FFA"/>
                </a:buClr>
                <a:buSzPct val="100000"/>
              </a:pPr>
              <a:r>
                <a:rPr lang="en-US" sz="2000" dirty="0">
                  <a:solidFill>
                    <a:srgbClr val="338FFA"/>
                  </a:solidFill>
                  <a:latin typeface="Montserrat SemiBold" panose="00000700000000000000" pitchFamily="2" charset="-52"/>
                </a:rPr>
                <a:t>2012</a:t>
              </a:r>
              <a:endParaRPr lang="ru-RU" sz="1200" dirty="0"/>
            </a:p>
          </p:txBody>
        </p: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889972BA-CD87-E34F-B0A4-3CBDCF4C7A83}"/>
                </a:ext>
              </a:extLst>
            </p:cNvPr>
            <p:cNvCxnSpPr>
              <a:cxnSpLocks/>
            </p:cNvCxnSpPr>
            <p:nvPr/>
          </p:nvCxnSpPr>
          <p:spPr>
            <a:xfrm>
              <a:off x="7813747" y="2816369"/>
              <a:ext cx="961285" cy="0"/>
            </a:xfrm>
            <a:prstGeom prst="line">
              <a:avLst/>
            </a:prstGeom>
            <a:ln w="952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1D999FE-AC9C-FE49-816B-C6C1763E350B}"/>
              </a:ext>
            </a:extLst>
          </p:cNvPr>
          <p:cNvGrpSpPr/>
          <p:nvPr/>
        </p:nvGrpSpPr>
        <p:grpSpPr>
          <a:xfrm>
            <a:off x="6209403" y="2081549"/>
            <a:ext cx="3609181" cy="688796"/>
            <a:chOff x="6102372" y="1765906"/>
            <a:chExt cx="3609181" cy="688796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A5110864-04C1-D04C-BB25-5D57D92C3FBB}"/>
                </a:ext>
              </a:extLst>
            </p:cNvPr>
            <p:cNvSpPr/>
            <p:nvPr/>
          </p:nvSpPr>
          <p:spPr bwMode="gray">
            <a:xfrm>
              <a:off x="6102372" y="1765906"/>
              <a:ext cx="1714583" cy="688796"/>
            </a:xfrm>
            <a:prstGeom prst="rect">
              <a:avLst/>
            </a:prstGeom>
            <a:solidFill>
              <a:srgbClr val="6B6B47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41" tIns="118841" rIns="118841" bIns="118841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r>
                <a:rPr lang="ru-RU" sz="1100" dirty="0">
                  <a:latin typeface="Montserrat SemiBold" pitchFamily="2" charset="77"/>
                </a:rPr>
                <a:t>Интеграция с облачными провайдерами</a:t>
              </a:r>
              <a:endParaRPr lang="en-US" sz="1100" dirty="0">
                <a:latin typeface="Montserrat SemiBold" pitchFamily="2" charset="77"/>
              </a:endParaRPr>
            </a:p>
          </p:txBody>
        </p:sp>
        <p:sp>
          <p:nvSpPr>
            <p:cNvPr id="165" name="Прямоугольник 27">
              <a:extLst>
                <a:ext uri="{FF2B5EF4-FFF2-40B4-BE49-F238E27FC236}">
                  <a16:creationId xmlns:a16="http://schemas.microsoft.com/office/drawing/2014/main" id="{5EE9BCE2-9170-1744-BA90-10185FA37246}"/>
                </a:ext>
              </a:extLst>
            </p:cNvPr>
            <p:cNvSpPr/>
            <p:nvPr/>
          </p:nvSpPr>
          <p:spPr>
            <a:xfrm>
              <a:off x="8775033" y="1848494"/>
              <a:ext cx="936520" cy="5019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338FFA"/>
                </a:buClr>
                <a:buSzPct val="100000"/>
              </a:pPr>
              <a:r>
                <a:rPr lang="en-US" sz="2000" dirty="0">
                  <a:solidFill>
                    <a:srgbClr val="338FFA"/>
                  </a:solidFill>
                  <a:latin typeface="Montserrat SemiBold" panose="00000700000000000000" pitchFamily="2" charset="-52"/>
                </a:rPr>
                <a:t>2015</a:t>
              </a:r>
              <a:endParaRPr lang="ru-RU" sz="1200" dirty="0"/>
            </a:p>
          </p:txBody>
        </p: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CA5C719B-2C4B-9B44-9034-8A59A45A3DF3}"/>
                </a:ext>
              </a:extLst>
            </p:cNvPr>
            <p:cNvCxnSpPr>
              <a:cxnSpLocks/>
            </p:cNvCxnSpPr>
            <p:nvPr/>
          </p:nvCxnSpPr>
          <p:spPr>
            <a:xfrm>
              <a:off x="7813747" y="2140451"/>
              <a:ext cx="961285" cy="0"/>
            </a:xfrm>
            <a:prstGeom prst="line">
              <a:avLst/>
            </a:prstGeom>
            <a:ln w="952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9C1E22-F683-7F4F-93D9-8233D199CE62}"/>
              </a:ext>
            </a:extLst>
          </p:cNvPr>
          <p:cNvGrpSpPr/>
          <p:nvPr/>
        </p:nvGrpSpPr>
        <p:grpSpPr>
          <a:xfrm>
            <a:off x="7234239" y="1465623"/>
            <a:ext cx="3604939" cy="688796"/>
            <a:chOff x="6106614" y="1075198"/>
            <a:chExt cx="3604939" cy="688796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4EF20C01-ADC6-B742-A742-20DFBD559166}"/>
                </a:ext>
              </a:extLst>
            </p:cNvPr>
            <p:cNvSpPr/>
            <p:nvPr/>
          </p:nvSpPr>
          <p:spPr bwMode="gray">
            <a:xfrm>
              <a:off x="6106614" y="1075198"/>
              <a:ext cx="1707133" cy="688796"/>
            </a:xfrm>
            <a:prstGeom prst="rect">
              <a:avLst/>
            </a:prstGeom>
            <a:solidFill>
              <a:srgbClr val="F48159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41" tIns="118841" rIns="118841" bIns="118841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r>
                <a:rPr lang="en-US" sz="1100" dirty="0">
                  <a:latin typeface="Montserrat SemiBold" pitchFamily="2" charset="77"/>
                </a:rPr>
                <a:t>Flash </a:t>
              </a:r>
              <a:r>
                <a:rPr lang="ru-RU" sz="1100" dirty="0">
                  <a:latin typeface="Montserrat SemiBold" pitchFamily="2" charset="77"/>
                </a:rPr>
                <a:t>нового поколения</a:t>
              </a:r>
              <a:r>
                <a:rPr lang="en-US" sz="1100" dirty="0">
                  <a:latin typeface="Montserrat SemiBold" pitchFamily="2" charset="77"/>
                </a:rPr>
                <a:t> </a:t>
              </a:r>
            </a:p>
          </p:txBody>
        </p:sp>
        <p:sp>
          <p:nvSpPr>
            <p:cNvPr id="167" name="Прямоугольник 27">
              <a:extLst>
                <a:ext uri="{FF2B5EF4-FFF2-40B4-BE49-F238E27FC236}">
                  <a16:creationId xmlns:a16="http://schemas.microsoft.com/office/drawing/2014/main" id="{3978BE96-0C38-BA42-895C-B75AD92D394F}"/>
                </a:ext>
              </a:extLst>
            </p:cNvPr>
            <p:cNvSpPr/>
            <p:nvPr/>
          </p:nvSpPr>
          <p:spPr>
            <a:xfrm>
              <a:off x="8775033" y="1137032"/>
              <a:ext cx="936520" cy="5019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338FFA"/>
                </a:buClr>
                <a:buSzPct val="100000"/>
              </a:pPr>
              <a:r>
                <a:rPr lang="en-US" sz="2000" dirty="0">
                  <a:solidFill>
                    <a:srgbClr val="338FFA"/>
                  </a:solidFill>
                  <a:latin typeface="Montserrat SemiBold" panose="00000700000000000000" pitchFamily="2" charset="-52"/>
                </a:rPr>
                <a:t>2019</a:t>
              </a:r>
              <a:endParaRPr lang="ru-RU" sz="1200" dirty="0"/>
            </a:p>
          </p:txBody>
        </p: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475AA449-769C-9E44-8652-BA847D75C38E}"/>
                </a:ext>
              </a:extLst>
            </p:cNvPr>
            <p:cNvCxnSpPr>
              <a:cxnSpLocks/>
            </p:cNvCxnSpPr>
            <p:nvPr/>
          </p:nvCxnSpPr>
          <p:spPr>
            <a:xfrm>
              <a:off x="7813747" y="1428989"/>
              <a:ext cx="961285" cy="0"/>
            </a:xfrm>
            <a:prstGeom prst="line">
              <a:avLst/>
            </a:prstGeom>
            <a:ln w="952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2" name="Rectangle 171">
            <a:extLst>
              <a:ext uri="{FF2B5EF4-FFF2-40B4-BE49-F238E27FC236}">
                <a16:creationId xmlns:a16="http://schemas.microsoft.com/office/drawing/2014/main" id="{3DA287E4-ACF9-D148-961E-E5408359BB27}"/>
              </a:ext>
            </a:extLst>
          </p:cNvPr>
          <p:cNvSpPr/>
          <p:nvPr/>
        </p:nvSpPr>
        <p:spPr>
          <a:xfrm>
            <a:off x="9634055" y="2325289"/>
            <a:ext cx="11426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>
                <a:srgbClr val="00B0F0"/>
              </a:buClr>
            </a:pPr>
            <a:r>
              <a:rPr lang="en-US" sz="1100" dirty="0"/>
              <a:t>Data Fabric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CF14FCC9-CFF8-EF44-AD9C-91F707AE7C73}"/>
              </a:ext>
            </a:extLst>
          </p:cNvPr>
          <p:cNvSpPr/>
          <p:nvPr/>
        </p:nvSpPr>
        <p:spPr>
          <a:xfrm>
            <a:off x="10648505" y="1623464"/>
            <a:ext cx="11426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>
                <a:srgbClr val="00B0F0"/>
              </a:buClr>
            </a:pPr>
            <a:r>
              <a:rPr lang="en-US" sz="1100" dirty="0"/>
              <a:t>MAX Data </a:t>
            </a:r>
            <a:r>
              <a:rPr lang="ru-RU" sz="1100" dirty="0"/>
              <a:t>и </a:t>
            </a:r>
            <a:r>
              <a:rPr lang="en-US" sz="1100" dirty="0"/>
              <a:t>NVMe</a:t>
            </a:r>
          </a:p>
        </p:txBody>
      </p:sp>
    </p:spTree>
    <p:extLst>
      <p:ext uri="{BB962C8B-B14F-4D97-AF65-F5344CB8AC3E}">
        <p14:creationId xmlns:p14="http://schemas.microsoft.com/office/powerpoint/2010/main" val="1173982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ru-RU" dirty="0"/>
              <a:t>Системы </a:t>
            </a:r>
            <a:r>
              <a:rPr lang="en-US" dirty="0"/>
              <a:t>NetApp FAS (Hybrid)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24</a:t>
            </a:fld>
            <a:endParaRPr lang="ru-RU"/>
          </a:p>
        </p:txBody>
      </p:sp>
      <p:sp>
        <p:nvSpPr>
          <p:cNvPr id="17" name="Up Arrow 7">
            <a:extLst>
              <a:ext uri="{FF2B5EF4-FFF2-40B4-BE49-F238E27FC236}">
                <a16:creationId xmlns:a16="http://schemas.microsoft.com/office/drawing/2014/main" id="{87B0962D-7B04-2E44-8912-C6BBF19153BD}"/>
              </a:ext>
            </a:extLst>
          </p:cNvPr>
          <p:cNvSpPr/>
          <p:nvPr/>
        </p:nvSpPr>
        <p:spPr>
          <a:xfrm>
            <a:off x="637668" y="1506528"/>
            <a:ext cx="377851" cy="4237838"/>
          </a:xfrm>
          <a:prstGeom prst="upArrow">
            <a:avLst/>
          </a:prstGeom>
          <a:solidFill>
            <a:srgbClr val="0067C5"/>
          </a:soli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ight Arrow 8">
            <a:extLst>
              <a:ext uri="{FF2B5EF4-FFF2-40B4-BE49-F238E27FC236}">
                <a16:creationId xmlns:a16="http://schemas.microsoft.com/office/drawing/2014/main" id="{29DB894E-153F-C849-AD8F-E2AD47D85336}"/>
              </a:ext>
            </a:extLst>
          </p:cNvPr>
          <p:cNvSpPr/>
          <p:nvPr/>
        </p:nvSpPr>
        <p:spPr>
          <a:xfrm>
            <a:off x="731276" y="5616060"/>
            <a:ext cx="10384255" cy="381000"/>
          </a:xfrm>
          <a:prstGeom prst="rightArrow">
            <a:avLst/>
          </a:prstGeom>
          <a:solidFill>
            <a:srgbClr val="0067C5"/>
          </a:soli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0593984-24C8-8B48-93C5-DAE6FCAE8C57}"/>
              </a:ext>
            </a:extLst>
          </p:cNvPr>
          <p:cNvSpPr txBox="1">
            <a:spLocks/>
          </p:cNvSpPr>
          <p:nvPr/>
        </p:nvSpPr>
        <p:spPr>
          <a:xfrm rot="16200000">
            <a:off x="-686736" y="3334689"/>
            <a:ext cx="2345025" cy="400046"/>
          </a:xfrm>
          <a:prstGeom prst="rect">
            <a:avLst/>
          </a:prstGeom>
        </p:spPr>
        <p:txBody>
          <a:bodyPr vert="horz" wrap="square" lIns="91521" tIns="45761" rIns="91521" bIns="45761" rtlCol="0">
            <a:noAutofit/>
          </a:bodyPr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5216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rgbClr val="0067C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800" dirty="0">
                <a:solidFill>
                  <a:prstClr val="black"/>
                </a:solidFill>
              </a:rPr>
              <a:t>Стоимость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6B714A2-CFD8-1146-B189-E635AEBF03E6}"/>
              </a:ext>
            </a:extLst>
          </p:cNvPr>
          <p:cNvGrpSpPr/>
          <p:nvPr/>
        </p:nvGrpSpPr>
        <p:grpSpPr>
          <a:xfrm>
            <a:off x="6659896" y="2282729"/>
            <a:ext cx="1647825" cy="880006"/>
            <a:chOff x="7488296" y="2212812"/>
            <a:chExt cx="1647825" cy="88000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0E0160C-33FA-6E4C-82B5-AF1D308FC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296" y="2499247"/>
              <a:ext cx="1647825" cy="59357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6D227F-1417-AA4D-B680-5FDB62491E83}"/>
                </a:ext>
              </a:extLst>
            </p:cNvPr>
            <p:cNvSpPr txBox="1"/>
            <p:nvPr/>
          </p:nvSpPr>
          <p:spPr>
            <a:xfrm>
              <a:off x="7506226" y="2212812"/>
              <a:ext cx="1584471" cy="286092"/>
            </a:xfrm>
            <a:prstGeom prst="rect">
              <a:avLst/>
            </a:prstGeom>
          </p:spPr>
          <p:txBody>
            <a:bodyPr vert="horz" wrap="square" lIns="91440" tIns="45720" rIns="91440" bIns="45720" rtlCol="0" anchor="b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FAS 8700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344DADB-4E2A-AF48-BD12-D870092DC7A6}"/>
              </a:ext>
            </a:extLst>
          </p:cNvPr>
          <p:cNvGrpSpPr/>
          <p:nvPr/>
        </p:nvGrpSpPr>
        <p:grpSpPr>
          <a:xfrm>
            <a:off x="4272716" y="3308496"/>
            <a:ext cx="1650687" cy="929792"/>
            <a:chOff x="4869030" y="3347721"/>
            <a:chExt cx="1650687" cy="92979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B3E2C34-8442-A04E-A944-8CF2F42F7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9030" y="3682911"/>
              <a:ext cx="1650687" cy="59460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635D843-26DB-4744-B293-0B23D2974393}"/>
                </a:ext>
              </a:extLst>
            </p:cNvPr>
            <p:cNvSpPr txBox="1"/>
            <p:nvPr/>
          </p:nvSpPr>
          <p:spPr>
            <a:xfrm>
              <a:off x="4884613" y="3347721"/>
              <a:ext cx="1635104" cy="30198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FAS8300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06FCE70-EA63-C54E-8E59-81EFE07E9681}"/>
              </a:ext>
            </a:extLst>
          </p:cNvPr>
          <p:cNvGrpSpPr/>
          <p:nvPr/>
        </p:nvGrpSpPr>
        <p:grpSpPr>
          <a:xfrm>
            <a:off x="8316774" y="1341896"/>
            <a:ext cx="1665579" cy="1478325"/>
            <a:chOff x="9127938" y="1341896"/>
            <a:chExt cx="1665579" cy="14783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FFC995D-0C67-8C45-9D39-F18F5E059C03}"/>
                </a:ext>
              </a:extLst>
            </p:cNvPr>
            <p:cNvSpPr txBox="1"/>
            <p:nvPr/>
          </p:nvSpPr>
          <p:spPr>
            <a:xfrm>
              <a:off x="9127938" y="1341896"/>
              <a:ext cx="1645544" cy="286092"/>
            </a:xfrm>
            <a:prstGeom prst="rect">
              <a:avLst/>
            </a:prstGeom>
          </p:spPr>
          <p:txBody>
            <a:bodyPr vert="horz" wrap="square" lIns="91440" tIns="45720" rIns="91440" bIns="45720" rtlCol="0" anchor="b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FAS 9000 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2A7B76E-B6B0-6A43-98B3-9062547FC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5692" y="1620700"/>
              <a:ext cx="1647825" cy="1199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ACF7FF9-7EEB-7945-9048-5C62320C8BB8}"/>
              </a:ext>
            </a:extLst>
          </p:cNvPr>
          <p:cNvGrpSpPr/>
          <p:nvPr/>
        </p:nvGrpSpPr>
        <p:grpSpPr>
          <a:xfrm>
            <a:off x="1741678" y="4238288"/>
            <a:ext cx="1695873" cy="918717"/>
            <a:chOff x="2205117" y="4331052"/>
            <a:chExt cx="1695873" cy="918717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807CD15-01C6-2E46-BFDB-51496B2E27B0}"/>
                </a:ext>
              </a:extLst>
            </p:cNvPr>
            <p:cNvSpPr txBox="1"/>
            <p:nvPr/>
          </p:nvSpPr>
          <p:spPr>
            <a:xfrm>
              <a:off x="2205117" y="4331052"/>
              <a:ext cx="1695873" cy="50193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FAS 2750 FAS 2720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 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D77CBFA-E2E5-C744-B0D0-C178F628A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117" y="4953153"/>
              <a:ext cx="1695873" cy="296616"/>
            </a:xfrm>
            <a:prstGeom prst="rect">
              <a:avLst/>
            </a:prstGeom>
          </p:spPr>
        </p:pic>
      </p:grp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E2C08D6-113A-F24E-95FF-D2598F031394}"/>
              </a:ext>
            </a:extLst>
          </p:cNvPr>
          <p:cNvSpPr txBox="1">
            <a:spLocks/>
          </p:cNvSpPr>
          <p:nvPr/>
        </p:nvSpPr>
        <p:spPr>
          <a:xfrm>
            <a:off x="3079531" y="5924554"/>
            <a:ext cx="5409561" cy="400046"/>
          </a:xfrm>
          <a:prstGeom prst="rect">
            <a:avLst/>
          </a:prstGeom>
        </p:spPr>
        <p:txBody>
          <a:bodyPr vert="horz" wrap="square" lIns="91521" tIns="45761" rIns="91521" bIns="45761" rtlCol="0">
            <a:noAutofit/>
          </a:bodyPr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5216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rgbClr val="0067C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Производительность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+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Масштабируемость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245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ru-RU" dirty="0"/>
              <a:t>Системы </a:t>
            </a:r>
            <a:r>
              <a:rPr lang="en-US" dirty="0"/>
              <a:t>NetApp AFF (All Flash)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25</a:t>
            </a:fld>
            <a:endParaRPr lang="ru-RU"/>
          </a:p>
        </p:txBody>
      </p:sp>
      <p:sp>
        <p:nvSpPr>
          <p:cNvPr id="35" name="Up Arrow 7">
            <a:extLst>
              <a:ext uri="{FF2B5EF4-FFF2-40B4-BE49-F238E27FC236}">
                <a16:creationId xmlns:a16="http://schemas.microsoft.com/office/drawing/2014/main" id="{7C6879AE-4722-9D4A-B5EF-167F54EE17BD}"/>
              </a:ext>
            </a:extLst>
          </p:cNvPr>
          <p:cNvSpPr/>
          <p:nvPr/>
        </p:nvSpPr>
        <p:spPr>
          <a:xfrm>
            <a:off x="637668" y="1506528"/>
            <a:ext cx="377851" cy="4237838"/>
          </a:xfrm>
          <a:prstGeom prst="upArrow">
            <a:avLst/>
          </a:prstGeom>
          <a:solidFill>
            <a:srgbClr val="0067C5"/>
          </a:soli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ight Arrow 8">
            <a:extLst>
              <a:ext uri="{FF2B5EF4-FFF2-40B4-BE49-F238E27FC236}">
                <a16:creationId xmlns:a16="http://schemas.microsoft.com/office/drawing/2014/main" id="{9DBCAB99-B31F-3842-814C-36A9051EF2A1}"/>
              </a:ext>
            </a:extLst>
          </p:cNvPr>
          <p:cNvSpPr/>
          <p:nvPr/>
        </p:nvSpPr>
        <p:spPr>
          <a:xfrm>
            <a:off x="731276" y="5616060"/>
            <a:ext cx="10384255" cy="381000"/>
          </a:xfrm>
          <a:prstGeom prst="rightArrow">
            <a:avLst/>
          </a:prstGeom>
          <a:solidFill>
            <a:srgbClr val="0067C5"/>
          </a:soli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1772A20B-019C-3B49-8017-BD29C7E2A8A4}"/>
              </a:ext>
            </a:extLst>
          </p:cNvPr>
          <p:cNvSpPr txBox="1">
            <a:spLocks/>
          </p:cNvSpPr>
          <p:nvPr/>
        </p:nvSpPr>
        <p:spPr>
          <a:xfrm rot="16200000">
            <a:off x="-686736" y="3334689"/>
            <a:ext cx="2345025" cy="400046"/>
          </a:xfrm>
          <a:prstGeom prst="rect">
            <a:avLst/>
          </a:prstGeom>
        </p:spPr>
        <p:txBody>
          <a:bodyPr vert="horz" wrap="square" lIns="91521" tIns="45761" rIns="91521" bIns="45761" rtlCol="0">
            <a:noAutofit/>
          </a:bodyPr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5216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rgbClr val="0067C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800" dirty="0">
                <a:solidFill>
                  <a:prstClr val="black"/>
                </a:solidFill>
              </a:rPr>
              <a:t>Стоимость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AB91D20-8545-1C47-A0BD-39107935F276}"/>
              </a:ext>
            </a:extLst>
          </p:cNvPr>
          <p:cNvGrpSpPr/>
          <p:nvPr/>
        </p:nvGrpSpPr>
        <p:grpSpPr>
          <a:xfrm>
            <a:off x="988627" y="4982690"/>
            <a:ext cx="1695873" cy="667922"/>
            <a:chOff x="988627" y="5009194"/>
            <a:chExt cx="1695873" cy="66792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6E4C7E9-92CB-3748-9178-C7D72A80E898}"/>
                </a:ext>
              </a:extLst>
            </p:cNvPr>
            <p:cNvSpPr txBox="1"/>
            <p:nvPr/>
          </p:nvSpPr>
          <p:spPr>
            <a:xfrm>
              <a:off x="1243800" y="5009194"/>
              <a:ext cx="1185526" cy="23385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C190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 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B1F1FC9-E73D-A440-98DD-E03D836AE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8627" y="5345934"/>
              <a:ext cx="1695873" cy="331182"/>
            </a:xfrm>
            <a:prstGeom prst="rect">
              <a:avLst/>
            </a:prstGeom>
          </p:spPr>
        </p:pic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4781D7A6-E623-294C-A7DB-D9D24CDBD140}"/>
              </a:ext>
            </a:extLst>
          </p:cNvPr>
          <p:cNvSpPr/>
          <p:nvPr/>
        </p:nvSpPr>
        <p:spPr>
          <a:xfrm>
            <a:off x="8730237" y="4956584"/>
            <a:ext cx="295157" cy="292608"/>
          </a:xfrm>
          <a:prstGeom prst="ellipse">
            <a:avLst/>
          </a:prstGeom>
          <a:gradFill flip="none" rotWithShape="1">
            <a:gsLst>
              <a:gs pos="0">
                <a:srgbClr val="EC7653">
                  <a:lumMod val="67000"/>
                </a:srgbClr>
              </a:gs>
              <a:gs pos="48000">
                <a:srgbClr val="EC7653">
                  <a:lumMod val="97000"/>
                  <a:lumOff val="3000"/>
                </a:srgbClr>
              </a:gs>
              <a:gs pos="100000">
                <a:srgbClr val="EC7653">
                  <a:lumMod val="60000"/>
                  <a:lumOff val="4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B6B3BD-2418-1C41-A1E1-43AEE05CE577}"/>
              </a:ext>
            </a:extLst>
          </p:cNvPr>
          <p:cNvSpPr txBox="1"/>
          <p:nvPr/>
        </p:nvSpPr>
        <p:spPr>
          <a:xfrm>
            <a:off x="9025394" y="4946500"/>
            <a:ext cx="1617751" cy="29700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rgbClr val="0067C5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End-to-end NVMe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9D2666A-EA69-F949-82A0-6E16162AC50A}"/>
              </a:ext>
            </a:extLst>
          </p:cNvPr>
          <p:cNvGrpSpPr/>
          <p:nvPr/>
        </p:nvGrpSpPr>
        <p:grpSpPr>
          <a:xfrm>
            <a:off x="7064475" y="1961800"/>
            <a:ext cx="1647825" cy="1432276"/>
            <a:chOff x="7533121" y="1961800"/>
            <a:chExt cx="1647825" cy="143227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5E43796-D969-EB49-9FD5-CC6022380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33121" y="2197990"/>
              <a:ext cx="1647825" cy="1196086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FD8DAE1-0FCF-B74D-BE05-2C3E78CD3343}"/>
                </a:ext>
              </a:extLst>
            </p:cNvPr>
            <p:cNvSpPr txBox="1"/>
            <p:nvPr/>
          </p:nvSpPr>
          <p:spPr>
            <a:xfrm>
              <a:off x="7961610" y="1961800"/>
              <a:ext cx="840377" cy="286092"/>
            </a:xfrm>
            <a:prstGeom prst="rect">
              <a:avLst/>
            </a:prstGeom>
          </p:spPr>
          <p:txBody>
            <a:bodyPr vert="horz" wrap="square" lIns="91440" tIns="45720" rIns="91440" bIns="45720" rtlCol="0" anchor="b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A700 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F509E47-6FD4-4C45-9C98-89CDD177616D}"/>
                </a:ext>
              </a:extLst>
            </p:cNvPr>
            <p:cNvSpPr/>
            <p:nvPr/>
          </p:nvSpPr>
          <p:spPr>
            <a:xfrm>
              <a:off x="8653604" y="2600444"/>
              <a:ext cx="295157" cy="292608"/>
            </a:xfrm>
            <a:prstGeom prst="ellipse">
              <a:avLst/>
            </a:prstGeom>
            <a:gradFill flip="none" rotWithShape="1">
              <a:gsLst>
                <a:gs pos="0">
                  <a:srgbClr val="0067C5">
                    <a:lumMod val="67000"/>
                  </a:srgbClr>
                </a:gs>
                <a:gs pos="48000">
                  <a:srgbClr val="0067C5">
                    <a:lumMod val="97000"/>
                    <a:lumOff val="3000"/>
                  </a:srgbClr>
                </a:gs>
                <a:gs pos="100000">
                  <a:srgbClr val="0067C5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9FB6140-0A91-0648-9832-6456B51511CD}"/>
              </a:ext>
            </a:extLst>
          </p:cNvPr>
          <p:cNvGrpSpPr/>
          <p:nvPr/>
        </p:nvGrpSpPr>
        <p:grpSpPr>
          <a:xfrm>
            <a:off x="5182263" y="3069423"/>
            <a:ext cx="1733551" cy="967721"/>
            <a:chOff x="4869030" y="3347721"/>
            <a:chExt cx="1733551" cy="967721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67167CE-BD83-304C-A158-1A82F4A39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9030" y="3674830"/>
              <a:ext cx="1733551" cy="64061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8F0B08E-68DB-DA4B-A358-532B8D7BDF9B}"/>
                </a:ext>
              </a:extLst>
            </p:cNvPr>
            <p:cNvSpPr txBox="1"/>
            <p:nvPr/>
          </p:nvSpPr>
          <p:spPr>
            <a:xfrm>
              <a:off x="5256210" y="3347721"/>
              <a:ext cx="854241" cy="30198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A400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BE73866-44FA-E846-8BBC-6D11F7660E69}"/>
                </a:ext>
              </a:extLst>
            </p:cNvPr>
            <p:cNvSpPr/>
            <p:nvPr/>
          </p:nvSpPr>
          <p:spPr>
            <a:xfrm>
              <a:off x="6010710" y="3839449"/>
              <a:ext cx="295157" cy="292608"/>
            </a:xfrm>
            <a:prstGeom prst="ellipse">
              <a:avLst/>
            </a:prstGeom>
            <a:gradFill flip="none" rotWithShape="1">
              <a:gsLst>
                <a:gs pos="0">
                  <a:srgbClr val="EC7653">
                    <a:lumMod val="67000"/>
                  </a:srgbClr>
                </a:gs>
                <a:gs pos="48000">
                  <a:srgbClr val="EC7653">
                    <a:lumMod val="97000"/>
                    <a:lumOff val="3000"/>
                  </a:srgbClr>
                </a:gs>
                <a:gs pos="100000">
                  <a:srgbClr val="EC7653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EB2964B-188D-354E-B5B7-4850937357AD}"/>
              </a:ext>
            </a:extLst>
          </p:cNvPr>
          <p:cNvGrpSpPr/>
          <p:nvPr/>
        </p:nvGrpSpPr>
        <p:grpSpPr>
          <a:xfrm>
            <a:off x="8648947" y="1341896"/>
            <a:ext cx="1708897" cy="836538"/>
            <a:chOff x="9064585" y="1341896"/>
            <a:chExt cx="1708897" cy="83653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E1A9886-2EF8-404D-BCEF-B8072D954C73}"/>
                </a:ext>
              </a:extLst>
            </p:cNvPr>
            <p:cNvSpPr txBox="1"/>
            <p:nvPr/>
          </p:nvSpPr>
          <p:spPr>
            <a:xfrm>
              <a:off x="9127938" y="1341896"/>
              <a:ext cx="1645544" cy="286092"/>
            </a:xfrm>
            <a:prstGeom prst="rect">
              <a:avLst/>
            </a:prstGeom>
          </p:spPr>
          <p:txBody>
            <a:bodyPr vert="horz" wrap="square" lIns="91440" tIns="45720" rIns="91440" bIns="45720" rtlCol="0" anchor="b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A800 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106834D-839F-594C-8780-588B8095BD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64585" y="1603037"/>
              <a:ext cx="1708897" cy="575397"/>
            </a:xfrm>
            <a:prstGeom prst="rect">
              <a:avLst/>
            </a:prstGeom>
          </p:spPr>
        </p:pic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CAD8B9-3E4B-3746-9504-39C76BE363D0}"/>
                </a:ext>
              </a:extLst>
            </p:cNvPr>
            <p:cNvSpPr/>
            <p:nvPr/>
          </p:nvSpPr>
          <p:spPr>
            <a:xfrm>
              <a:off x="10247101" y="1746862"/>
              <a:ext cx="295157" cy="292608"/>
            </a:xfrm>
            <a:prstGeom prst="ellipse">
              <a:avLst/>
            </a:prstGeom>
            <a:gradFill flip="none" rotWithShape="1">
              <a:gsLst>
                <a:gs pos="0">
                  <a:srgbClr val="EC7653">
                    <a:lumMod val="67000"/>
                  </a:srgbClr>
                </a:gs>
                <a:gs pos="48000">
                  <a:srgbClr val="EC7653">
                    <a:lumMod val="97000"/>
                    <a:lumOff val="3000"/>
                  </a:srgbClr>
                </a:gs>
                <a:gs pos="100000">
                  <a:srgbClr val="EC7653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9D7CC38B-C442-4C42-9A8C-87ADBF5AB863}"/>
              </a:ext>
            </a:extLst>
          </p:cNvPr>
          <p:cNvSpPr/>
          <p:nvPr/>
        </p:nvSpPr>
        <p:spPr>
          <a:xfrm>
            <a:off x="8489091" y="4634759"/>
            <a:ext cx="2428373" cy="869175"/>
          </a:xfrm>
          <a:prstGeom prst="rect">
            <a:avLst/>
          </a:prstGeom>
          <a:noFill/>
          <a:ln w="12700" cap="flat" cmpd="sng" algn="ctr">
            <a:solidFill>
              <a:srgbClr val="A2A5A2"/>
            </a:solidFill>
            <a:prstDash val="dash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33CB7E4-7010-674A-865F-16B6E0AD1519}"/>
              </a:ext>
            </a:extLst>
          </p:cNvPr>
          <p:cNvGrpSpPr/>
          <p:nvPr/>
        </p:nvGrpSpPr>
        <p:grpSpPr>
          <a:xfrm>
            <a:off x="2227400" y="4506366"/>
            <a:ext cx="1695873" cy="667922"/>
            <a:chOff x="2205117" y="4599130"/>
            <a:chExt cx="1695873" cy="66792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2B160B1-38BD-0A49-BA9B-9EC01EDAEE8A}"/>
                </a:ext>
              </a:extLst>
            </p:cNvPr>
            <p:cNvSpPr txBox="1"/>
            <p:nvPr/>
          </p:nvSpPr>
          <p:spPr>
            <a:xfrm>
              <a:off x="2460290" y="4599130"/>
              <a:ext cx="1185526" cy="23385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A220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 </a:t>
              </a: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57836BF-9296-554D-A8C8-CD7CE9D2A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5117" y="4935870"/>
              <a:ext cx="1695873" cy="331182"/>
            </a:xfrm>
            <a:prstGeom prst="rect">
              <a:avLst/>
            </a:prstGeom>
          </p:spPr>
        </p:pic>
      </p:grp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01E67CD2-4F62-4E4B-B2BB-47F77CDC5FD1}"/>
              </a:ext>
            </a:extLst>
          </p:cNvPr>
          <p:cNvSpPr txBox="1">
            <a:spLocks/>
          </p:cNvSpPr>
          <p:nvPr/>
        </p:nvSpPr>
        <p:spPr>
          <a:xfrm>
            <a:off x="3079531" y="5924554"/>
            <a:ext cx="5409561" cy="400046"/>
          </a:xfrm>
          <a:prstGeom prst="rect">
            <a:avLst/>
          </a:prstGeom>
        </p:spPr>
        <p:txBody>
          <a:bodyPr vert="horz" wrap="square" lIns="91521" tIns="45761" rIns="91521" bIns="45761" rtlCol="0">
            <a:noAutofit/>
          </a:bodyPr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5216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rgbClr val="0067C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Производительность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+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Масштабируемость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0451BF-B9AF-A94E-8C00-F7A745D4A112}"/>
              </a:ext>
            </a:extLst>
          </p:cNvPr>
          <p:cNvGrpSpPr/>
          <p:nvPr/>
        </p:nvGrpSpPr>
        <p:grpSpPr>
          <a:xfrm>
            <a:off x="3453450" y="4044590"/>
            <a:ext cx="1695873" cy="667922"/>
            <a:chOff x="3453450" y="4072300"/>
            <a:chExt cx="1695873" cy="667922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51FB20F1-81ED-6445-9597-1D768645D88A}"/>
                </a:ext>
              </a:extLst>
            </p:cNvPr>
            <p:cNvGrpSpPr/>
            <p:nvPr/>
          </p:nvGrpSpPr>
          <p:grpSpPr>
            <a:xfrm>
              <a:off x="3453450" y="4072300"/>
              <a:ext cx="1695873" cy="667922"/>
              <a:chOff x="2205117" y="4599130"/>
              <a:chExt cx="1695873" cy="6679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1D9A5FF-8278-A747-863D-1B1A3C10FB76}"/>
                  </a:ext>
                </a:extLst>
              </p:cNvPr>
              <p:cNvSpPr txBox="1"/>
              <p:nvPr/>
            </p:nvSpPr>
            <p:spPr>
              <a:xfrm>
                <a:off x="2460290" y="4599130"/>
                <a:ext cx="1185526" cy="233856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95000"/>
                  </a:lnSpc>
                  <a:spcBef>
                    <a:spcPts val="4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7C5"/>
                    </a:solidFill>
                    <a:effectLst/>
                    <a:uLnTx/>
                    <a:uFillTx/>
                  </a:rPr>
                  <a:t>A2</a:t>
                </a:r>
                <a:r>
                  <a:rPr kumimoji="0" lang="ru-RU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7C5"/>
                    </a:solidFill>
                    <a:effectLst/>
                    <a:uLnTx/>
                    <a:uFillTx/>
                  </a:rPr>
                  <a:t>5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7C5"/>
                    </a:solidFill>
                    <a:effectLst/>
                    <a:uLnTx/>
                    <a:uFillTx/>
                  </a:rPr>
                  <a:t>0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67C5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256802DA-6A8B-A142-B630-92EA306FD6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05117" y="4935870"/>
                <a:ext cx="1695873" cy="331182"/>
              </a:xfrm>
              <a:prstGeom prst="rect">
                <a:avLst/>
              </a:prstGeom>
            </p:spPr>
          </p:pic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D9EDA177-D813-5E45-BD0E-41A518F02610}"/>
                </a:ext>
              </a:extLst>
            </p:cNvPr>
            <p:cNvSpPr/>
            <p:nvPr/>
          </p:nvSpPr>
          <p:spPr>
            <a:xfrm>
              <a:off x="4612188" y="4425642"/>
              <a:ext cx="295157" cy="292608"/>
            </a:xfrm>
            <a:prstGeom prst="ellipse">
              <a:avLst/>
            </a:prstGeom>
            <a:gradFill flip="none" rotWithShape="1">
              <a:gsLst>
                <a:gs pos="0">
                  <a:srgbClr val="EC7653">
                    <a:lumMod val="67000"/>
                  </a:srgbClr>
                </a:gs>
                <a:gs pos="48000">
                  <a:srgbClr val="EC7653">
                    <a:lumMod val="97000"/>
                    <a:lumOff val="3000"/>
                  </a:srgbClr>
                </a:gs>
                <a:gs pos="100000">
                  <a:srgbClr val="EC7653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3" name="Oval 72">
            <a:extLst>
              <a:ext uri="{FF2B5EF4-FFF2-40B4-BE49-F238E27FC236}">
                <a16:creationId xmlns:a16="http://schemas.microsoft.com/office/drawing/2014/main" id="{52B57C1A-88C4-A54B-9B06-86631A1B3385}"/>
              </a:ext>
            </a:extLst>
          </p:cNvPr>
          <p:cNvSpPr/>
          <p:nvPr/>
        </p:nvSpPr>
        <p:spPr>
          <a:xfrm>
            <a:off x="8180721" y="2597330"/>
            <a:ext cx="295157" cy="292608"/>
          </a:xfrm>
          <a:prstGeom prst="ellipse">
            <a:avLst/>
          </a:prstGeom>
          <a:gradFill flip="none" rotWithShape="1">
            <a:gsLst>
              <a:gs pos="0">
                <a:srgbClr val="EC7653">
                  <a:lumMod val="67000"/>
                </a:srgbClr>
              </a:gs>
              <a:gs pos="48000">
                <a:srgbClr val="EC7653">
                  <a:lumMod val="97000"/>
                  <a:lumOff val="3000"/>
                </a:srgbClr>
              </a:gs>
              <a:gs pos="100000">
                <a:srgbClr val="EC7653">
                  <a:lumMod val="60000"/>
                  <a:lumOff val="4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746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84AA3A08-2720-A543-9B96-CE5124FC2DF6}"/>
              </a:ext>
            </a:extLst>
          </p:cNvPr>
          <p:cNvCxnSpPr>
            <a:cxnSpLocks/>
            <a:endCxn id="103" idx="0"/>
          </p:cNvCxnSpPr>
          <p:nvPr/>
        </p:nvCxnSpPr>
        <p:spPr>
          <a:xfrm flipH="1">
            <a:off x="6020627" y="3096091"/>
            <a:ext cx="1880095" cy="700513"/>
          </a:xfrm>
          <a:prstGeom prst="line">
            <a:avLst/>
          </a:prstGeom>
          <a:ln w="38100" cmpd="dbl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9CDF74-3384-514E-9433-B86B8F809133}"/>
              </a:ext>
            </a:extLst>
          </p:cNvPr>
          <p:cNvCxnSpPr>
            <a:cxnSpLocks/>
            <a:endCxn id="101" idx="0"/>
          </p:cNvCxnSpPr>
          <p:nvPr/>
        </p:nvCxnSpPr>
        <p:spPr>
          <a:xfrm>
            <a:off x="2640559" y="3094024"/>
            <a:ext cx="1897799" cy="704571"/>
          </a:xfrm>
          <a:prstGeom prst="line">
            <a:avLst/>
          </a:prstGeom>
          <a:ln w="38100" cmpd="dbl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448076" cy="522514"/>
          </a:xfrm>
        </p:spPr>
        <p:txBody>
          <a:bodyPr/>
          <a:lstStyle/>
          <a:p>
            <a:r>
              <a:rPr lang="en-US" dirty="0"/>
              <a:t>ONTAP: </a:t>
            </a:r>
            <a:r>
              <a:rPr lang="ru-RU" dirty="0"/>
              <a:t>унифицированная архитектура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26</a:t>
            </a:fld>
            <a:endParaRPr lang="ru-RU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CB9F8F9-4634-8A4B-B2DD-9D3856BB68A7}"/>
              </a:ext>
            </a:extLst>
          </p:cNvPr>
          <p:cNvGrpSpPr/>
          <p:nvPr/>
        </p:nvGrpSpPr>
        <p:grpSpPr>
          <a:xfrm>
            <a:off x="2640559" y="2015642"/>
            <a:ext cx="5272860" cy="1085737"/>
            <a:chOff x="4915274" y="2180565"/>
            <a:chExt cx="3955675" cy="937285"/>
          </a:xfrm>
        </p:grpSpPr>
        <p:sp>
          <p:nvSpPr>
            <p:cNvPr id="67" name="TextBox 423">
              <a:extLst>
                <a:ext uri="{FF2B5EF4-FFF2-40B4-BE49-F238E27FC236}">
                  <a16:creationId xmlns:a16="http://schemas.microsoft.com/office/drawing/2014/main" id="{A875CD7F-044D-9C4C-A2FA-B03A073238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5274" y="2180565"/>
              <a:ext cx="3955675" cy="494176"/>
            </a:xfrm>
            <a:prstGeom prst="rect">
              <a:avLst/>
            </a:prstGeom>
            <a:solidFill>
              <a:srgbClr val="5CD4FF"/>
            </a:solidFill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buClr>
                  <a:srgbClr val="00B0F0"/>
                </a:buClr>
              </a:pPr>
              <a:r>
                <a:rPr lang="ru-RU" sz="180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SAN</a:t>
              </a:r>
              <a:r>
                <a:rPr lang="en-US" sz="180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ru-RU" sz="180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и NAS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0CE775A-27CC-4F43-AD2A-8EFDE9EBEBC3}"/>
                </a:ext>
              </a:extLst>
            </p:cNvPr>
            <p:cNvSpPr/>
            <p:nvPr/>
          </p:nvSpPr>
          <p:spPr>
            <a:xfrm>
              <a:off x="4918075" y="2654300"/>
              <a:ext cx="3943349" cy="457200"/>
            </a:xfrm>
            <a:prstGeom prst="rect">
              <a:avLst/>
            </a:prstGeom>
            <a:noFill/>
            <a:ln w="19050" cmpd="sng">
              <a:solidFill>
                <a:srgbClr val="5CD4FF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/>
            <a:p>
              <a:pPr algn="ctr" defTabSz="914400">
                <a:lnSpc>
                  <a:spcPct val="95000"/>
                </a:lnSpc>
              </a:pPr>
              <a:endParaRPr lang="en-US" sz="1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A348DBA-012A-6147-A22A-29C2D1DFE990}"/>
                </a:ext>
              </a:extLst>
            </p:cNvPr>
            <p:cNvSpPr txBox="1"/>
            <p:nvPr/>
          </p:nvSpPr>
          <p:spPr>
            <a:xfrm>
              <a:off x="4977437" y="2771775"/>
              <a:ext cx="520700" cy="22225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 defTabSz="914400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</a:pPr>
              <a:r>
                <a:rPr lang="ru-RU" sz="1400" dirty="0">
                  <a:solidFill>
                    <a:schemeClr val="accent3">
                      <a:lumMod val="50000"/>
                    </a:schemeClr>
                  </a:solidFill>
                </a:rPr>
                <a:t>FC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5DC46C7-BB00-2548-93B9-6A049C618793}"/>
                </a:ext>
              </a:extLst>
            </p:cNvPr>
            <p:cNvSpPr txBox="1"/>
            <p:nvPr/>
          </p:nvSpPr>
          <p:spPr>
            <a:xfrm>
              <a:off x="5614653" y="2762250"/>
              <a:ext cx="789322" cy="22225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 defTabSz="914400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</a:pPr>
              <a:r>
                <a:rPr lang="en-US" sz="1400" dirty="0" err="1">
                  <a:solidFill>
                    <a:schemeClr val="accent3">
                      <a:lumMod val="50000"/>
                    </a:schemeClr>
                  </a:solidFill>
                </a:rPr>
                <a:t>NVMe-oF</a:t>
              </a:r>
              <a:endParaRPr lang="ru-RU" sz="1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BAF6627-2BBD-0A47-BCFB-0792FBB45D8B}"/>
                </a:ext>
              </a:extLst>
            </p:cNvPr>
            <p:cNvSpPr txBox="1"/>
            <p:nvPr/>
          </p:nvSpPr>
          <p:spPr>
            <a:xfrm>
              <a:off x="6496050" y="2762250"/>
              <a:ext cx="682625" cy="22225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 defTabSz="914400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</a:pPr>
              <a:r>
                <a:rPr lang="ru-RU" sz="1400" dirty="0">
                  <a:solidFill>
                    <a:schemeClr val="accent3">
                      <a:lumMod val="50000"/>
                    </a:schemeClr>
                  </a:solidFill>
                </a:rPr>
                <a:t>iSCSI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D6F2857-11B6-6C4D-9BDC-A43074187473}"/>
                </a:ext>
              </a:extLst>
            </p:cNvPr>
            <p:cNvSpPr txBox="1"/>
            <p:nvPr/>
          </p:nvSpPr>
          <p:spPr>
            <a:xfrm>
              <a:off x="7264400" y="2676525"/>
              <a:ext cx="682625" cy="41910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 defTabSz="914400">
                <a:lnSpc>
                  <a:spcPct val="95000"/>
                </a:lnSpc>
              </a:pPr>
              <a:r>
                <a:rPr lang="ru-RU" sz="1400" dirty="0">
                  <a:solidFill>
                    <a:schemeClr val="accent3">
                      <a:lumMod val="50000"/>
                    </a:schemeClr>
                  </a:solidFill>
                </a:rPr>
                <a:t>CIFS</a:t>
              </a:r>
            </a:p>
            <a:p>
              <a:pPr algn="ctr" defTabSz="914400">
                <a:lnSpc>
                  <a:spcPct val="95000"/>
                </a:lnSpc>
              </a:pPr>
              <a:r>
                <a:rPr lang="ru-RU" sz="1400" dirty="0">
                  <a:solidFill>
                    <a:schemeClr val="accent3">
                      <a:lumMod val="50000"/>
                    </a:schemeClr>
                  </a:solidFill>
                </a:rPr>
                <a:t>SMB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65CE71C-B3E1-B949-8877-CD15239CBA50}"/>
                </a:ext>
              </a:extLst>
            </p:cNvPr>
            <p:cNvSpPr txBox="1"/>
            <p:nvPr/>
          </p:nvSpPr>
          <p:spPr>
            <a:xfrm>
              <a:off x="8048624" y="2676525"/>
              <a:ext cx="812800" cy="41910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 defTabSz="914400">
                <a:lnSpc>
                  <a:spcPct val="95000"/>
                </a:lnSpc>
              </a:pPr>
              <a:r>
                <a:rPr lang="ru-RU" sz="1400" dirty="0">
                  <a:solidFill>
                    <a:schemeClr val="accent3">
                      <a:lumMod val="50000"/>
                    </a:schemeClr>
                  </a:solidFill>
                </a:rPr>
                <a:t>NFS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F30B012-748D-EF4B-BFB5-4BBEBC582CA6}"/>
                </a:ext>
              </a:extLst>
            </p:cNvPr>
            <p:cNvCxnSpPr/>
            <p:nvPr/>
          </p:nvCxnSpPr>
          <p:spPr>
            <a:xfrm flipH="1">
              <a:off x="5556395" y="2635250"/>
              <a:ext cx="1" cy="482600"/>
            </a:xfrm>
            <a:prstGeom prst="line">
              <a:avLst/>
            </a:prstGeom>
            <a:noFill/>
            <a:ln w="19050" cmpd="sng">
              <a:solidFill>
                <a:srgbClr val="5CD4FF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DB7E791-3F45-2048-95DA-5F2372C29695}"/>
                </a:ext>
              </a:extLst>
            </p:cNvPr>
            <p:cNvCxnSpPr/>
            <p:nvPr/>
          </p:nvCxnSpPr>
          <p:spPr>
            <a:xfrm flipH="1">
              <a:off x="6450013" y="2622550"/>
              <a:ext cx="1" cy="482600"/>
            </a:xfrm>
            <a:prstGeom prst="line">
              <a:avLst/>
            </a:prstGeom>
            <a:noFill/>
            <a:ln w="19050" cmpd="sng">
              <a:solidFill>
                <a:srgbClr val="5CD4FF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D2444BD-D172-7249-83B7-D4AF7A49BC12}"/>
                </a:ext>
              </a:extLst>
            </p:cNvPr>
            <p:cNvCxnSpPr/>
            <p:nvPr/>
          </p:nvCxnSpPr>
          <p:spPr>
            <a:xfrm flipH="1">
              <a:off x="7218363" y="2632075"/>
              <a:ext cx="1" cy="482600"/>
            </a:xfrm>
            <a:prstGeom prst="line">
              <a:avLst/>
            </a:prstGeom>
            <a:noFill/>
            <a:ln w="19050" cmpd="sng">
              <a:solidFill>
                <a:srgbClr val="5CD4FF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637955F-3279-F243-ABF9-46B151016323}"/>
                </a:ext>
              </a:extLst>
            </p:cNvPr>
            <p:cNvCxnSpPr/>
            <p:nvPr/>
          </p:nvCxnSpPr>
          <p:spPr>
            <a:xfrm flipH="1">
              <a:off x="8047038" y="2619375"/>
              <a:ext cx="1" cy="482600"/>
            </a:xfrm>
            <a:prstGeom prst="line">
              <a:avLst/>
            </a:prstGeom>
            <a:noFill/>
            <a:ln w="19050" cmpd="sng">
              <a:solidFill>
                <a:srgbClr val="5CD4FF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B07F39E-4ECF-CC43-9EB6-2F4CFD9CAD31}"/>
              </a:ext>
            </a:extLst>
          </p:cNvPr>
          <p:cNvGrpSpPr/>
          <p:nvPr/>
        </p:nvGrpSpPr>
        <p:grpSpPr>
          <a:xfrm>
            <a:off x="8559461" y="2026092"/>
            <a:ext cx="1179100" cy="1067932"/>
            <a:chOff x="2538650" y="4300157"/>
            <a:chExt cx="1179100" cy="1067932"/>
          </a:xfrm>
        </p:grpSpPr>
        <p:sp>
          <p:nvSpPr>
            <p:cNvPr id="79" name="TextBox 423">
              <a:extLst>
                <a:ext uri="{FF2B5EF4-FFF2-40B4-BE49-F238E27FC236}">
                  <a16:creationId xmlns:a16="http://schemas.microsoft.com/office/drawing/2014/main" id="{2B3E195E-C339-2342-9875-5A5FCA303F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8650" y="4300157"/>
              <a:ext cx="1179100" cy="532389"/>
            </a:xfrm>
            <a:prstGeom prst="rect">
              <a:avLst/>
            </a:prstGeom>
            <a:solidFill>
              <a:srgbClr val="5CD4FF"/>
            </a:solidFill>
            <a:ln>
              <a:solidFill>
                <a:srgbClr val="0070C0"/>
              </a:solidFill>
            </a:ln>
          </p:spPr>
          <p:txBody>
            <a:bodyPr wrap="square" lIns="0" tIns="0" rIns="0" bIns="0" anchor="ctr" anchorCtr="0">
              <a:no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14400" eaLnBrk="1" hangingPunct="1">
                <a:buClr>
                  <a:srgbClr val="00B0F0"/>
                </a:buClr>
                <a:buFont typeface="Wingdings" pitchFamily="2" charset="2"/>
                <a:buNone/>
              </a:pPr>
              <a:r>
                <a:rPr lang="en-US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Object</a:t>
              </a:r>
              <a:endParaRPr lang="ru-RU" dirty="0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190EC6B-2455-7445-A961-5624D2D33003}"/>
                </a:ext>
              </a:extLst>
            </p:cNvPr>
            <p:cNvSpPr/>
            <p:nvPr/>
          </p:nvSpPr>
          <p:spPr>
            <a:xfrm>
              <a:off x="2542385" y="4838476"/>
              <a:ext cx="1175365" cy="529613"/>
            </a:xfrm>
            <a:prstGeom prst="rect">
              <a:avLst/>
            </a:prstGeom>
            <a:noFill/>
            <a:ln w="19050" cmpd="sng">
              <a:solidFill>
                <a:srgbClr val="0070C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/>
            <a:p>
              <a:pPr algn="ctr" defTabSz="914400">
                <a:lnSpc>
                  <a:spcPct val="95000"/>
                </a:lnSpc>
              </a:pPr>
              <a:endParaRPr lang="en-US" sz="1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5FC3DD1F-84F0-0945-B710-CB6AAFD014F6}"/>
                </a:ext>
              </a:extLst>
            </p:cNvPr>
            <p:cNvSpPr txBox="1"/>
            <p:nvPr/>
          </p:nvSpPr>
          <p:spPr>
            <a:xfrm>
              <a:off x="2788254" y="4963524"/>
              <a:ext cx="694086" cy="25745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 defTabSz="914400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</a:pPr>
              <a:r>
                <a:rPr lang="en-US" sz="1400" dirty="0">
                  <a:solidFill>
                    <a:schemeClr val="accent3">
                      <a:lumMod val="50000"/>
                    </a:schemeClr>
                  </a:solidFill>
                </a:rPr>
                <a:t>S3</a:t>
              </a:r>
              <a:endParaRPr lang="ru-RU" sz="1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96E7020-22A1-CD44-8B31-9AE5A4A309E4}"/>
              </a:ext>
            </a:extLst>
          </p:cNvPr>
          <p:cNvGrpSpPr/>
          <p:nvPr/>
        </p:nvGrpSpPr>
        <p:grpSpPr>
          <a:xfrm>
            <a:off x="2333997" y="3795806"/>
            <a:ext cx="6405819" cy="1870610"/>
            <a:chOff x="2412804" y="4006201"/>
            <a:chExt cx="6405819" cy="1870610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9277E86-9B72-3744-8B95-8409C1DB24D2}"/>
                </a:ext>
              </a:extLst>
            </p:cNvPr>
            <p:cNvSpPr txBox="1"/>
            <p:nvPr/>
          </p:nvSpPr>
          <p:spPr>
            <a:xfrm>
              <a:off x="2413020" y="5169435"/>
              <a:ext cx="1367856" cy="21023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>
                <a:buClr>
                  <a:srgbClr val="84BD00"/>
                </a:buClr>
              </a:pPr>
              <a:r>
                <a:rPr lang="ru-RU" sz="1200" b="1" dirty="0">
                  <a:solidFill>
                    <a:schemeClr val="bg1"/>
                  </a:solidFill>
                </a:rPr>
                <a:t>AFF</a:t>
              </a: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C29BE516-7EFA-E544-9380-16E61F74D8D9}"/>
                </a:ext>
              </a:extLst>
            </p:cNvPr>
            <p:cNvGrpSpPr/>
            <p:nvPr/>
          </p:nvGrpSpPr>
          <p:grpSpPr>
            <a:xfrm>
              <a:off x="2412804" y="4661593"/>
              <a:ext cx="1370441" cy="471915"/>
              <a:chOff x="1345497" y="2658792"/>
              <a:chExt cx="1371601" cy="472314"/>
            </a:xfrm>
          </p:grpSpPr>
          <p:pic>
            <p:nvPicPr>
              <p:cNvPr id="99" name="DS2246-2U-All-Flash.png">
                <a:extLst>
                  <a:ext uri="{FF2B5EF4-FFF2-40B4-BE49-F238E27FC236}">
                    <a16:creationId xmlns:a16="http://schemas.microsoft.com/office/drawing/2014/main" id="{C1A26A9E-16F1-6D4F-A1DC-60C9B8F54298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5497" y="2658792"/>
                <a:ext cx="1371601" cy="2468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0" name="DS2246-2U-All-Flash.png">
                <a:extLst>
                  <a:ext uri="{FF2B5EF4-FFF2-40B4-BE49-F238E27FC236}">
                    <a16:creationId xmlns:a16="http://schemas.microsoft.com/office/drawing/2014/main" id="{02555806-8E71-5C48-8F2A-90C9FC860EFA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5497" y="2884217"/>
                <a:ext cx="1371601" cy="2468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01" name="image36.png">
              <a:extLst>
                <a:ext uri="{FF2B5EF4-FFF2-40B4-BE49-F238E27FC236}">
                  <a16:creationId xmlns:a16="http://schemas.microsoft.com/office/drawing/2014/main" id="{E4C20111-0193-EF4C-ADFB-5C8897C66BA5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0581" y="4008990"/>
              <a:ext cx="1553167" cy="3016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" name="image37.png">
              <a:extLst>
                <a:ext uri="{FF2B5EF4-FFF2-40B4-BE49-F238E27FC236}">
                  <a16:creationId xmlns:a16="http://schemas.microsoft.com/office/drawing/2014/main" id="{C9F54761-EDE4-AA42-99FB-AD3FF1647FBC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6869" y="4006201"/>
              <a:ext cx="1004992" cy="301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" name="image36.png">
              <a:extLst>
                <a:ext uri="{FF2B5EF4-FFF2-40B4-BE49-F238E27FC236}">
                  <a16:creationId xmlns:a16="http://schemas.microsoft.com/office/drawing/2014/main" id="{4F9C7106-ED55-9348-8B47-B915497C5702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2850" y="4006999"/>
              <a:ext cx="1553167" cy="3016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6E7A7933-3B39-7B4F-B483-FCCC624BA0AF}"/>
                </a:ext>
              </a:extLst>
            </p:cNvPr>
            <p:cNvGrpSpPr/>
            <p:nvPr/>
          </p:nvGrpSpPr>
          <p:grpSpPr>
            <a:xfrm>
              <a:off x="3925998" y="4661593"/>
              <a:ext cx="1370441" cy="471915"/>
              <a:chOff x="1345497" y="2658792"/>
              <a:chExt cx="1371601" cy="472314"/>
            </a:xfrm>
          </p:grpSpPr>
          <p:pic>
            <p:nvPicPr>
              <p:cNvPr id="105" name="DS2246-2U-All-Flash.png">
                <a:extLst>
                  <a:ext uri="{FF2B5EF4-FFF2-40B4-BE49-F238E27FC236}">
                    <a16:creationId xmlns:a16="http://schemas.microsoft.com/office/drawing/2014/main" id="{5205DFEA-E601-7C47-82E9-F91BB56E7D47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5497" y="2658792"/>
                <a:ext cx="1371601" cy="2468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6" name="DS2246-2U-All-Flash.png">
                <a:extLst>
                  <a:ext uri="{FF2B5EF4-FFF2-40B4-BE49-F238E27FC236}">
                    <a16:creationId xmlns:a16="http://schemas.microsoft.com/office/drawing/2014/main" id="{F7043B83-49A7-6341-B513-755CFC26BA83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5497" y="2884217"/>
                <a:ext cx="1371601" cy="2468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88783AC-9B14-0F48-9B98-430381CFBBE1}"/>
                </a:ext>
              </a:extLst>
            </p:cNvPr>
            <p:cNvSpPr txBox="1"/>
            <p:nvPr/>
          </p:nvSpPr>
          <p:spPr>
            <a:xfrm>
              <a:off x="3933147" y="5169435"/>
              <a:ext cx="1367856" cy="21023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>
                <a:buClr>
                  <a:srgbClr val="84BD00"/>
                </a:buClr>
              </a:pPr>
              <a:r>
                <a:rPr lang="ru-RU" sz="1200" b="1" dirty="0">
                  <a:solidFill>
                    <a:schemeClr val="bg1"/>
                  </a:solidFill>
                </a:rPr>
                <a:t>AFF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3351B07E-FEC8-2446-9977-5C56898C2CA0}"/>
                </a:ext>
              </a:extLst>
            </p:cNvPr>
            <p:cNvGrpSpPr/>
            <p:nvPr/>
          </p:nvGrpSpPr>
          <p:grpSpPr>
            <a:xfrm>
              <a:off x="5495346" y="4291607"/>
              <a:ext cx="1371278" cy="850775"/>
              <a:chOff x="5531530" y="2337742"/>
              <a:chExt cx="1372438" cy="851496"/>
            </a:xfrm>
          </p:grpSpPr>
          <p:pic>
            <p:nvPicPr>
              <p:cNvPr id="109" name="image9.png" descr="FAS8020-3U.png">
                <a:extLst>
                  <a:ext uri="{FF2B5EF4-FFF2-40B4-BE49-F238E27FC236}">
                    <a16:creationId xmlns:a16="http://schemas.microsoft.com/office/drawing/2014/main" id="{0A6C5E69-2C06-5F4F-8ADF-291CCEDFC8B6}"/>
                  </a:ext>
                </a:extLst>
              </p:cNvPr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32356" y="2337742"/>
                <a:ext cx="1371612" cy="368053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10" name="image19.png">
                <a:extLst>
                  <a:ext uri="{FF2B5EF4-FFF2-40B4-BE49-F238E27FC236}">
                    <a16:creationId xmlns:a16="http://schemas.microsoft.com/office/drawing/2014/main" id="{3B2F31A2-6071-7F44-BE95-0A33FDDC0331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32362" y="2698445"/>
                <a:ext cx="1371604" cy="246892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11" name="image19.png">
                <a:extLst>
                  <a:ext uri="{FF2B5EF4-FFF2-40B4-BE49-F238E27FC236}">
                    <a16:creationId xmlns:a16="http://schemas.microsoft.com/office/drawing/2014/main" id="{00F32D7C-32B0-F14D-8784-A957C2CC0260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31530" y="2942346"/>
                <a:ext cx="1371604" cy="246892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713DE3C7-C8CB-8B45-BAF8-9624A33F239F}"/>
                </a:ext>
              </a:extLst>
            </p:cNvPr>
            <p:cNvGrpSpPr/>
            <p:nvPr/>
          </p:nvGrpSpPr>
          <p:grpSpPr>
            <a:xfrm>
              <a:off x="5497687" y="5149960"/>
              <a:ext cx="1375721" cy="726851"/>
              <a:chOff x="5533025" y="3183365"/>
              <a:chExt cx="1376886" cy="727467"/>
            </a:xfrm>
            <a:solidFill>
              <a:schemeClr val="accent1"/>
            </a:solidFill>
          </p:grpSpPr>
          <p:pic>
            <p:nvPicPr>
              <p:cNvPr id="115" name="image19.png">
                <a:extLst>
                  <a:ext uri="{FF2B5EF4-FFF2-40B4-BE49-F238E27FC236}">
                    <a16:creationId xmlns:a16="http://schemas.microsoft.com/office/drawing/2014/main" id="{AACEC072-B0F5-A545-9092-D33327074160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33025" y="3183365"/>
                <a:ext cx="1371604" cy="246892"/>
              </a:xfrm>
              <a:prstGeom prst="rect">
                <a:avLst/>
              </a:prstGeom>
              <a:grpFill/>
              <a:ln w="12700">
                <a:miter lim="400000"/>
              </a:ln>
            </p:spPr>
          </p:pic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6C833E0-9744-D44F-8A94-870612D72958}"/>
                  </a:ext>
                </a:extLst>
              </p:cNvPr>
              <p:cNvSpPr txBox="1"/>
              <p:nvPr/>
            </p:nvSpPr>
            <p:spPr>
              <a:xfrm>
                <a:off x="5540896" y="3700423"/>
                <a:ext cx="1369015" cy="210409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buClr>
                    <a:srgbClr val="84BD00"/>
                  </a:buClr>
                </a:pPr>
                <a:r>
                  <a:rPr lang="ru-RU" sz="1200" b="1" dirty="0">
                    <a:solidFill>
                      <a:schemeClr val="bg1"/>
                    </a:solidFill>
                  </a:rPr>
                  <a:t>FAS</a:t>
                </a:r>
              </a:p>
            </p:txBody>
          </p:sp>
          <p:pic>
            <p:nvPicPr>
              <p:cNvPr id="117" name="image19.png">
                <a:extLst>
                  <a:ext uri="{FF2B5EF4-FFF2-40B4-BE49-F238E27FC236}">
                    <a16:creationId xmlns:a16="http://schemas.microsoft.com/office/drawing/2014/main" id="{014C0310-2254-F041-A59E-39B5FA8678C7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33025" y="3427840"/>
                <a:ext cx="1371604" cy="246892"/>
              </a:xfrm>
              <a:prstGeom prst="rect">
                <a:avLst/>
              </a:prstGeom>
              <a:grpFill/>
              <a:ln w="12700">
                <a:miter lim="400000"/>
              </a:ln>
            </p:spPr>
          </p:pic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ADF49D50-B013-E342-8777-13B980E9329C}"/>
                </a:ext>
              </a:extLst>
            </p:cNvPr>
            <p:cNvGrpSpPr/>
            <p:nvPr/>
          </p:nvGrpSpPr>
          <p:grpSpPr>
            <a:xfrm>
              <a:off x="6997500" y="4688679"/>
              <a:ext cx="256957" cy="59850"/>
              <a:chOff x="5762625" y="2555724"/>
              <a:chExt cx="257175" cy="59901"/>
            </a:xfrm>
          </p:grpSpPr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732E8E7F-7F17-6247-A027-CD03F6824140}"/>
                  </a:ext>
                </a:extLst>
              </p:cNvPr>
              <p:cNvSpPr/>
              <p:nvPr/>
            </p:nvSpPr>
            <p:spPr bwMode="auto">
              <a:xfrm>
                <a:off x="5762625" y="2555724"/>
                <a:ext cx="57504" cy="5990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363" tIns="45681" rIns="91363" bIns="45681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buClr>
                    <a:srgbClr val="84BD00"/>
                  </a:buClr>
                  <a:buFont typeface="Wingdings 2" pitchFamily="18" charset="2"/>
                  <a:buNone/>
                </a:pPr>
                <a:endParaRPr lang="en-US" sz="1897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4CE2BB1A-C756-EA4D-82B9-9ADD8E206A0B}"/>
                  </a:ext>
                </a:extLst>
              </p:cNvPr>
              <p:cNvSpPr/>
              <p:nvPr/>
            </p:nvSpPr>
            <p:spPr bwMode="auto">
              <a:xfrm>
                <a:off x="5862461" y="2555724"/>
                <a:ext cx="57504" cy="5990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363" tIns="45681" rIns="91363" bIns="45681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buClr>
                    <a:srgbClr val="84BD00"/>
                  </a:buClr>
                  <a:buFont typeface="Wingdings 2" pitchFamily="18" charset="2"/>
                  <a:buNone/>
                </a:pPr>
                <a:endParaRPr lang="en-US" sz="1897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CA96EDFF-0EC4-8840-8CEC-951B0899D017}"/>
                  </a:ext>
                </a:extLst>
              </p:cNvPr>
              <p:cNvSpPr/>
              <p:nvPr/>
            </p:nvSpPr>
            <p:spPr bwMode="auto">
              <a:xfrm>
                <a:off x="5962296" y="2555724"/>
                <a:ext cx="57504" cy="5990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363" tIns="45681" rIns="91363" bIns="45681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buClr>
                    <a:srgbClr val="84BD00"/>
                  </a:buClr>
                  <a:buFont typeface="Wingdings 2" pitchFamily="18" charset="2"/>
                  <a:buNone/>
                </a:pPr>
                <a:endParaRPr lang="en-US" sz="1897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24" name="image37.png">
              <a:extLst>
                <a:ext uri="{FF2B5EF4-FFF2-40B4-BE49-F238E27FC236}">
                  <a16:creationId xmlns:a16="http://schemas.microsoft.com/office/drawing/2014/main" id="{D403066C-1C35-2745-A049-35C89896052B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438660" y="4006201"/>
              <a:ext cx="1004992" cy="301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014E7119-4999-2844-9284-89E025D4E605}"/>
                </a:ext>
              </a:extLst>
            </p:cNvPr>
            <p:cNvSpPr txBox="1"/>
            <p:nvPr/>
          </p:nvSpPr>
          <p:spPr>
            <a:xfrm>
              <a:off x="7446689" y="5166670"/>
              <a:ext cx="1366981" cy="35090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>
                <a:buClr>
                  <a:srgbClr val="84BD00"/>
                </a:buClr>
              </a:pPr>
              <a:r>
                <a:rPr lang="en-US" sz="1050" b="1" dirty="0">
                  <a:solidFill>
                    <a:schemeClr val="bg1"/>
                  </a:solidFill>
                </a:rPr>
                <a:t>NVMe</a:t>
              </a:r>
              <a:endParaRPr lang="ru-RU" sz="1050" b="1" dirty="0">
                <a:solidFill>
                  <a:schemeClr val="bg1"/>
                </a:solidFill>
              </a:endParaRPr>
            </a:p>
            <a:p>
              <a:pPr algn="ctr">
                <a:buClr>
                  <a:srgbClr val="84BD00"/>
                </a:buClr>
              </a:pPr>
              <a:r>
                <a:rPr lang="ru-RU" sz="1050" b="1" dirty="0">
                  <a:solidFill>
                    <a:schemeClr val="bg1"/>
                  </a:solidFill>
                </a:rPr>
                <a:t>накопители</a:t>
              </a:r>
            </a:p>
          </p:txBody>
        </p:sp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42D70C3E-32C1-0B4E-BCEE-2264D4D33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9169" y="4295282"/>
              <a:ext cx="1371936" cy="371565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D958B416-FE9D-6D46-A943-EBC1E89F8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9067" y="4295282"/>
              <a:ext cx="1371936" cy="371565"/>
            </a:xfrm>
            <a:prstGeom prst="rect">
              <a:avLst/>
            </a:prstGeom>
          </p:spPr>
        </p:pic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D006E168-7C97-164D-A735-DBE7A68BEB59}"/>
                </a:ext>
              </a:extLst>
            </p:cNvPr>
            <p:cNvGrpSpPr/>
            <p:nvPr/>
          </p:nvGrpSpPr>
          <p:grpSpPr>
            <a:xfrm>
              <a:off x="7441733" y="4295284"/>
              <a:ext cx="1376890" cy="838227"/>
              <a:chOff x="7569216" y="2801580"/>
              <a:chExt cx="1378055" cy="838935"/>
            </a:xfrm>
          </p:grpSpPr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C69E05BF-6180-C042-AAB0-95A4AF12B910}"/>
                  </a:ext>
                </a:extLst>
              </p:cNvPr>
              <p:cNvGrpSpPr/>
              <p:nvPr/>
            </p:nvGrpSpPr>
            <p:grpSpPr>
              <a:xfrm>
                <a:off x="7575668" y="3168201"/>
                <a:ext cx="1371603" cy="472314"/>
                <a:chOff x="1355022" y="2658792"/>
                <a:chExt cx="1371603" cy="472314"/>
              </a:xfrm>
            </p:grpSpPr>
            <p:pic>
              <p:nvPicPr>
                <p:cNvPr id="136" name="DS2246-2U-All-Flash.png">
                  <a:extLst>
                    <a:ext uri="{FF2B5EF4-FFF2-40B4-BE49-F238E27FC236}">
                      <a16:creationId xmlns:a16="http://schemas.microsoft.com/office/drawing/2014/main" id="{96D823AC-7899-294D-A58F-99DE34392CE4}"/>
                    </a:ext>
                  </a:extLst>
                </p:cNvPr>
                <p:cNvPicPr/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5024" y="2658792"/>
                  <a:ext cx="1371601" cy="24688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37" name="DS2246-2U-All-Flash.png">
                  <a:extLst>
                    <a:ext uri="{FF2B5EF4-FFF2-40B4-BE49-F238E27FC236}">
                      <a16:creationId xmlns:a16="http://schemas.microsoft.com/office/drawing/2014/main" id="{84B7CA81-B32E-0443-894D-D6398407F338}"/>
                    </a:ext>
                  </a:extLst>
                </p:cNvPr>
                <p:cNvPicPr/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5022" y="2884217"/>
                  <a:ext cx="1371601" cy="24688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80C98942-2933-5A43-8136-54B48F3AAC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9216" y="2801580"/>
                <a:ext cx="1373098" cy="371880"/>
              </a:xfrm>
              <a:prstGeom prst="rect">
                <a:avLst/>
              </a:prstGeom>
            </p:spPr>
          </p:pic>
        </p:grpSp>
      </p:grpSp>
      <p:sp>
        <p:nvSpPr>
          <p:cNvPr id="141" name="Rectangle 140">
            <a:extLst>
              <a:ext uri="{FF2B5EF4-FFF2-40B4-BE49-F238E27FC236}">
                <a16:creationId xmlns:a16="http://schemas.microsoft.com/office/drawing/2014/main" id="{6E1B376F-EB0E-D244-BA02-4DE182CBB6EF}"/>
              </a:ext>
            </a:extLst>
          </p:cNvPr>
          <p:cNvSpPr/>
          <p:nvPr/>
        </p:nvSpPr>
        <p:spPr>
          <a:xfrm>
            <a:off x="8563196" y="2034237"/>
            <a:ext cx="1175365" cy="529613"/>
          </a:xfrm>
          <a:prstGeom prst="rect">
            <a:avLst/>
          </a:prstGeom>
          <a:noFill/>
          <a:ln w="19050" cmpd="sng">
            <a:solidFill>
              <a:srgbClr val="0070C0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 defTabSz="914400">
              <a:lnSpc>
                <a:spcPct val="95000"/>
              </a:lnSpc>
            </a:pP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2" name="Plus 141">
            <a:extLst>
              <a:ext uri="{FF2B5EF4-FFF2-40B4-BE49-F238E27FC236}">
                <a16:creationId xmlns:a16="http://schemas.microsoft.com/office/drawing/2014/main" id="{9FF7A62A-EEA0-194E-B9B4-9BE08E341F3E}"/>
              </a:ext>
            </a:extLst>
          </p:cNvPr>
          <p:cNvSpPr/>
          <p:nvPr/>
        </p:nvSpPr>
        <p:spPr>
          <a:xfrm>
            <a:off x="8114582" y="2480310"/>
            <a:ext cx="225631" cy="220181"/>
          </a:xfrm>
          <a:prstGeom prst="mathPlus">
            <a:avLst/>
          </a:prstGeom>
          <a:solidFill>
            <a:srgbClr val="5CD5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9144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>
              <a:solidFill>
                <a:srgbClr val="00B0F0"/>
              </a:solidFill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E46E2A23-E93D-C340-9BF6-A95B0F8C5FD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6369" y="4727697"/>
            <a:ext cx="579478" cy="57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12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448076" cy="522514"/>
          </a:xfrm>
        </p:spPr>
        <p:txBody>
          <a:bodyPr/>
          <a:lstStyle/>
          <a:p>
            <a:r>
              <a:rPr lang="en-US" dirty="0"/>
              <a:t>ONTAP: </a:t>
            </a:r>
            <a:r>
              <a:rPr lang="ru-RU" dirty="0"/>
              <a:t>унифицированная архитектура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27</a:t>
            </a:fld>
            <a:endParaRPr lang="ru-RU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4903798-EF7F-E143-9BB2-185798215E73}"/>
              </a:ext>
            </a:extLst>
          </p:cNvPr>
          <p:cNvGrpSpPr/>
          <p:nvPr/>
        </p:nvGrpSpPr>
        <p:grpSpPr>
          <a:xfrm>
            <a:off x="3515233" y="1878888"/>
            <a:ext cx="6387847" cy="430887"/>
            <a:chOff x="3704054" y="3377736"/>
            <a:chExt cx="5599478" cy="368809"/>
          </a:xfrm>
          <a:solidFill>
            <a:schemeClr val="accent1"/>
          </a:solidFill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CAC2937-4760-2846-8F62-CADA5E521E43}"/>
                </a:ext>
              </a:extLst>
            </p:cNvPr>
            <p:cNvCxnSpPr/>
            <p:nvPr/>
          </p:nvCxnSpPr>
          <p:spPr bwMode="auto">
            <a:xfrm>
              <a:off x="3704054" y="3551238"/>
              <a:ext cx="5599478" cy="0"/>
            </a:xfrm>
            <a:prstGeom prst="straightConnector1">
              <a:avLst/>
            </a:prstGeom>
            <a:grpFill/>
            <a:ln w="38100" cap="flat" cmpd="sng" algn="ctr">
              <a:solidFill>
                <a:schemeClr val="bg2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3A571B1-4309-3F40-83E7-11EA85CA0EAE}"/>
                </a:ext>
              </a:extLst>
            </p:cNvPr>
            <p:cNvSpPr txBox="1"/>
            <p:nvPr/>
          </p:nvSpPr>
          <p:spPr>
            <a:xfrm>
              <a:off x="5221683" y="3377736"/>
              <a:ext cx="2446399" cy="3688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4BD00"/>
                </a:buClr>
                <a:buFont typeface="Wingdings" pitchFamily="2" charset="2"/>
                <a:buNone/>
              </a:pPr>
              <a:r>
                <a:rPr lang="ru-RU" sz="1000" dirty="0">
                  <a:solidFill>
                    <a:schemeClr val="bg1"/>
                  </a:solidFill>
                </a:rPr>
                <a:t>Горизонтальное масштабирование </a:t>
              </a:r>
              <a:r>
                <a:rPr lang="ru-RU" sz="1200" b="1" dirty="0">
                  <a:solidFill>
                    <a:schemeClr val="bg1"/>
                  </a:solidFill>
                  <a:latin typeface="Montserrat SemiBold" pitchFamily="2" charset="77"/>
                </a:rPr>
                <a:t>Добавление контроллеров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35873C33-FF14-8349-9C75-786C0058107E}"/>
              </a:ext>
            </a:extLst>
          </p:cNvPr>
          <p:cNvSpPr txBox="1"/>
          <p:nvPr/>
        </p:nvSpPr>
        <p:spPr>
          <a:xfrm>
            <a:off x="3509081" y="3676265"/>
            <a:ext cx="1367856" cy="21023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buClr>
                <a:srgbClr val="84BD00"/>
              </a:buClr>
            </a:pPr>
            <a:r>
              <a:rPr lang="ru-RU" sz="1200" b="1" dirty="0">
                <a:solidFill>
                  <a:schemeClr val="bg1"/>
                </a:solidFill>
              </a:rPr>
              <a:t>AFF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72F7A0E-91A4-724B-BF4C-26B5B64C3E34}"/>
              </a:ext>
            </a:extLst>
          </p:cNvPr>
          <p:cNvGrpSpPr/>
          <p:nvPr/>
        </p:nvGrpSpPr>
        <p:grpSpPr>
          <a:xfrm>
            <a:off x="3508865" y="3168423"/>
            <a:ext cx="1370441" cy="471915"/>
            <a:chOff x="1345497" y="2658792"/>
            <a:chExt cx="1371601" cy="472314"/>
          </a:xfrm>
        </p:grpSpPr>
        <p:pic>
          <p:nvPicPr>
            <p:cNvPr id="82" name="DS2246-2U-All-Flash.png">
              <a:extLst>
                <a:ext uri="{FF2B5EF4-FFF2-40B4-BE49-F238E27FC236}">
                  <a16:creationId xmlns:a16="http://schemas.microsoft.com/office/drawing/2014/main" id="{BBEDADD7-A829-B04D-8ED7-6F9877D7BA3B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5497" y="2658792"/>
              <a:ext cx="1371601" cy="2468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" name="DS2246-2U-All-Flash.png">
              <a:extLst>
                <a:ext uri="{FF2B5EF4-FFF2-40B4-BE49-F238E27FC236}">
                  <a16:creationId xmlns:a16="http://schemas.microsoft.com/office/drawing/2014/main" id="{4A941B8A-69C7-F648-85BE-B587C00926E5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5497" y="2884217"/>
              <a:ext cx="1371601" cy="2468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4" name="image36.png">
            <a:extLst>
              <a:ext uri="{FF2B5EF4-FFF2-40B4-BE49-F238E27FC236}">
                <a16:creationId xmlns:a16="http://schemas.microsoft.com/office/drawing/2014/main" id="{21D553DB-2413-584E-B904-15B123D158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642" y="2515820"/>
            <a:ext cx="1553167" cy="30163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5" name="image37.png">
            <a:extLst>
              <a:ext uri="{FF2B5EF4-FFF2-40B4-BE49-F238E27FC236}">
                <a16:creationId xmlns:a16="http://schemas.microsoft.com/office/drawing/2014/main" id="{557F872F-D508-CF41-81A7-63F218420D0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930" y="2513031"/>
            <a:ext cx="1004992" cy="3019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6" name="image36.png">
            <a:extLst>
              <a:ext uri="{FF2B5EF4-FFF2-40B4-BE49-F238E27FC236}">
                <a16:creationId xmlns:a16="http://schemas.microsoft.com/office/drawing/2014/main" id="{5A250E71-1005-E54A-8EA2-AEAFBF227BB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911" y="2513829"/>
            <a:ext cx="1553167" cy="30163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2F735352-538C-D142-8BB4-0ABA2C44AD86}"/>
              </a:ext>
            </a:extLst>
          </p:cNvPr>
          <p:cNvGrpSpPr/>
          <p:nvPr/>
        </p:nvGrpSpPr>
        <p:grpSpPr>
          <a:xfrm>
            <a:off x="5022059" y="3168423"/>
            <a:ext cx="1370441" cy="471915"/>
            <a:chOff x="1345497" y="2658792"/>
            <a:chExt cx="1371601" cy="472314"/>
          </a:xfrm>
        </p:grpSpPr>
        <p:pic>
          <p:nvPicPr>
            <p:cNvPr id="88" name="DS2246-2U-All-Flash.png">
              <a:extLst>
                <a:ext uri="{FF2B5EF4-FFF2-40B4-BE49-F238E27FC236}">
                  <a16:creationId xmlns:a16="http://schemas.microsoft.com/office/drawing/2014/main" id="{E3B23A1B-E811-7147-85BF-38F098693DC9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5497" y="2658792"/>
              <a:ext cx="1371601" cy="2468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" name="DS2246-2U-All-Flash.png">
              <a:extLst>
                <a:ext uri="{FF2B5EF4-FFF2-40B4-BE49-F238E27FC236}">
                  <a16:creationId xmlns:a16="http://schemas.microsoft.com/office/drawing/2014/main" id="{A9C77B62-DEA1-3D45-9BDE-7D66368E9EC8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5497" y="2884217"/>
              <a:ext cx="1371601" cy="2468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6545C37E-00CA-C244-888C-F20E9A9B58C9}"/>
              </a:ext>
            </a:extLst>
          </p:cNvPr>
          <p:cNvSpPr txBox="1"/>
          <p:nvPr/>
        </p:nvSpPr>
        <p:spPr>
          <a:xfrm>
            <a:off x="5029208" y="3676265"/>
            <a:ext cx="1367856" cy="21023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buClr>
                <a:srgbClr val="84BD00"/>
              </a:buClr>
            </a:pPr>
            <a:r>
              <a:rPr lang="ru-RU" sz="1200" b="1" dirty="0">
                <a:solidFill>
                  <a:schemeClr val="bg1"/>
                </a:solidFill>
              </a:rPr>
              <a:t>AFF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7901B35-205F-E64D-874E-7D6B91931C65}"/>
              </a:ext>
            </a:extLst>
          </p:cNvPr>
          <p:cNvGrpSpPr/>
          <p:nvPr/>
        </p:nvGrpSpPr>
        <p:grpSpPr>
          <a:xfrm>
            <a:off x="6591407" y="2798437"/>
            <a:ext cx="1371278" cy="850775"/>
            <a:chOff x="5531530" y="2337742"/>
            <a:chExt cx="1372438" cy="851496"/>
          </a:xfrm>
        </p:grpSpPr>
        <p:pic>
          <p:nvPicPr>
            <p:cNvPr id="93" name="image9.png" descr="FAS8020-3U.png">
              <a:extLst>
                <a:ext uri="{FF2B5EF4-FFF2-40B4-BE49-F238E27FC236}">
                  <a16:creationId xmlns:a16="http://schemas.microsoft.com/office/drawing/2014/main" id="{1DC7C6CE-0118-D94F-AC78-2BC3C01B79F2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2356" y="2337742"/>
              <a:ext cx="1371612" cy="3680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4" name="image19.png">
              <a:extLst>
                <a:ext uri="{FF2B5EF4-FFF2-40B4-BE49-F238E27FC236}">
                  <a16:creationId xmlns:a16="http://schemas.microsoft.com/office/drawing/2014/main" id="{1FEB824D-450E-9247-ADC3-04EA36DF2995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2362" y="2698445"/>
              <a:ext cx="1371604" cy="24689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5" name="image19.png">
              <a:extLst>
                <a:ext uri="{FF2B5EF4-FFF2-40B4-BE49-F238E27FC236}">
                  <a16:creationId xmlns:a16="http://schemas.microsoft.com/office/drawing/2014/main" id="{FF39F0D0-5343-534E-91AB-0BBD0E407202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1530" y="2942346"/>
              <a:ext cx="1371604" cy="246892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D3B2018-2398-F04B-8885-CC209CE53293}"/>
              </a:ext>
            </a:extLst>
          </p:cNvPr>
          <p:cNvGrpSpPr/>
          <p:nvPr/>
        </p:nvGrpSpPr>
        <p:grpSpPr>
          <a:xfrm>
            <a:off x="2084241" y="2081595"/>
            <a:ext cx="5885229" cy="2302048"/>
            <a:chOff x="1019699" y="1606835"/>
            <a:chExt cx="5890212" cy="2303998"/>
          </a:xfrm>
          <a:solidFill>
            <a:schemeClr val="accent1"/>
          </a:solidFill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3A61ED3A-4076-9A41-8A58-7DBEA5CD59C1}"/>
                </a:ext>
              </a:extLst>
            </p:cNvPr>
            <p:cNvGrpSpPr/>
            <p:nvPr/>
          </p:nvGrpSpPr>
          <p:grpSpPr>
            <a:xfrm>
              <a:off x="1019699" y="1606835"/>
              <a:ext cx="1306951" cy="2303998"/>
              <a:chOff x="2421290" y="3657296"/>
              <a:chExt cx="1139949" cy="2009594"/>
            </a:xfrm>
            <a:grpFill/>
          </p:grpSpPr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0EF3F7D7-5B08-974C-B46B-84A8694D2C4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88998" y="3657296"/>
                <a:ext cx="0" cy="2009594"/>
              </a:xfrm>
              <a:prstGeom prst="straightConnector1">
                <a:avLst/>
              </a:prstGeom>
              <a:grpFill/>
              <a:ln w="38100" cap="flat" cmpd="sng" algn="ctr">
                <a:solidFill>
                  <a:schemeClr val="bg2"/>
                </a:solidFill>
                <a:prstDash val="solid"/>
                <a:round/>
                <a:headEnd type="triangle" w="lg" len="lg"/>
                <a:tailEnd type="triangle" w="lg" len="lg"/>
              </a:ln>
              <a:effectLst/>
            </p:spPr>
          </p:cxn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EFD65134-0D63-9F48-B16C-A79E050731A5}"/>
                  </a:ext>
                </a:extLst>
              </p:cNvPr>
              <p:cNvSpPr txBox="1"/>
              <p:nvPr/>
            </p:nvSpPr>
            <p:spPr>
              <a:xfrm>
                <a:off x="2421290" y="4033924"/>
                <a:ext cx="1139949" cy="1198385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square" lIns="0" rIns="0" rtlCol="0">
                <a:noAutofit/>
              </a:bodyPr>
              <a:lstStyle/>
              <a:p>
                <a:pPr algn="ctr">
                  <a:lnSpc>
                    <a:spcPct val="95000"/>
                  </a:lnSpc>
                  <a:buClr>
                    <a:srgbClr val="84BD00"/>
                  </a:buClr>
                </a:pPr>
                <a:r>
                  <a:rPr lang="ru-RU" sz="1000" dirty="0">
                    <a:solidFill>
                      <a:schemeClr val="bg1"/>
                    </a:solidFill>
                  </a:rPr>
                  <a:t>Вертикальное масштабирование отдельных</a:t>
                </a:r>
                <a:r>
                  <a:rPr lang="en-US" sz="1000" dirty="0">
                    <a:solidFill>
                      <a:schemeClr val="bg1"/>
                    </a:solidFill>
                  </a:rPr>
                  <a:t> </a:t>
                </a:r>
                <a:r>
                  <a:rPr lang="ru-RU" sz="1000" dirty="0">
                    <a:solidFill>
                      <a:schemeClr val="bg1"/>
                    </a:solidFill>
                  </a:rPr>
                  <a:t>пар контроллеров</a:t>
                </a:r>
              </a:p>
              <a:p>
                <a:pPr algn="ctr">
                  <a:lnSpc>
                    <a:spcPct val="95000"/>
                  </a:lnSpc>
                  <a:buClr>
                    <a:srgbClr val="84BD00"/>
                  </a:buClr>
                </a:pPr>
                <a:endParaRPr lang="ru-RU" sz="10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5000"/>
                  </a:lnSpc>
                  <a:buClr>
                    <a:srgbClr val="84BD00"/>
                  </a:buClr>
                </a:pPr>
                <a:r>
                  <a:rPr lang="ru-RU" sz="1200" b="1" dirty="0">
                    <a:solidFill>
                      <a:schemeClr val="bg1"/>
                    </a:solidFill>
                    <a:latin typeface="Montserrat SemiBold" pitchFamily="2" charset="77"/>
                  </a:rPr>
                  <a:t>Добавление дисковых полок</a:t>
                </a: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7D897A46-DF58-404A-9F2F-76DB40DF839D}"/>
                </a:ext>
              </a:extLst>
            </p:cNvPr>
            <p:cNvGrpSpPr/>
            <p:nvPr/>
          </p:nvGrpSpPr>
          <p:grpSpPr>
            <a:xfrm>
              <a:off x="5533025" y="3183365"/>
              <a:ext cx="1376886" cy="727467"/>
              <a:chOff x="5533025" y="3183365"/>
              <a:chExt cx="1376886" cy="727467"/>
            </a:xfrm>
            <a:grpFill/>
          </p:grpSpPr>
          <p:pic>
            <p:nvPicPr>
              <p:cNvPr id="118" name="image19.png">
                <a:extLst>
                  <a:ext uri="{FF2B5EF4-FFF2-40B4-BE49-F238E27FC236}">
                    <a16:creationId xmlns:a16="http://schemas.microsoft.com/office/drawing/2014/main" id="{3810C5A9-A7F5-EF4E-92D5-4F41B5262BBD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33025" y="3183365"/>
                <a:ext cx="1371604" cy="246892"/>
              </a:xfrm>
              <a:prstGeom prst="rect">
                <a:avLst/>
              </a:prstGeom>
              <a:grpFill/>
              <a:ln w="12700">
                <a:miter lim="400000"/>
              </a:ln>
            </p:spPr>
          </p:pic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C8717639-BFF1-8243-8509-2751C3BF6B64}"/>
                  </a:ext>
                </a:extLst>
              </p:cNvPr>
              <p:cNvSpPr txBox="1"/>
              <p:nvPr/>
            </p:nvSpPr>
            <p:spPr>
              <a:xfrm>
                <a:off x="5540896" y="3700423"/>
                <a:ext cx="1369015" cy="210409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buClr>
                    <a:srgbClr val="84BD00"/>
                  </a:buClr>
                </a:pPr>
                <a:r>
                  <a:rPr lang="ru-RU" sz="1200" b="1" dirty="0">
                    <a:solidFill>
                      <a:schemeClr val="bg1"/>
                    </a:solidFill>
                  </a:rPr>
                  <a:t>FAS</a:t>
                </a:r>
              </a:p>
            </p:txBody>
          </p:sp>
          <p:pic>
            <p:nvPicPr>
              <p:cNvPr id="127" name="image19.png">
                <a:extLst>
                  <a:ext uri="{FF2B5EF4-FFF2-40B4-BE49-F238E27FC236}">
                    <a16:creationId xmlns:a16="http://schemas.microsoft.com/office/drawing/2014/main" id="{076DE12E-8A51-0B48-BD2E-CB29DCA50F2C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33025" y="3427840"/>
                <a:ext cx="1371604" cy="246892"/>
              </a:xfrm>
              <a:prstGeom prst="rect">
                <a:avLst/>
              </a:prstGeom>
              <a:grpFill/>
              <a:ln w="12700">
                <a:miter lim="400000"/>
              </a:ln>
            </p:spPr>
          </p:pic>
        </p:grp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7AE9525-3467-AE4E-9869-72CD0DCC23E6}"/>
              </a:ext>
            </a:extLst>
          </p:cNvPr>
          <p:cNvGrpSpPr/>
          <p:nvPr/>
        </p:nvGrpSpPr>
        <p:grpSpPr>
          <a:xfrm>
            <a:off x="8093561" y="3195509"/>
            <a:ext cx="256957" cy="59850"/>
            <a:chOff x="5762625" y="2555724"/>
            <a:chExt cx="257175" cy="59901"/>
          </a:xfrm>
        </p:grpSpPr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4D5501C-3E65-1946-A150-6FAB003B06FA}"/>
                </a:ext>
              </a:extLst>
            </p:cNvPr>
            <p:cNvSpPr/>
            <p:nvPr/>
          </p:nvSpPr>
          <p:spPr bwMode="auto">
            <a:xfrm>
              <a:off x="5762625" y="2555724"/>
              <a:ext cx="57504" cy="59901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363" tIns="45681" rIns="91363" bIns="45681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Clr>
                  <a:srgbClr val="84BD00"/>
                </a:buClr>
                <a:buFont typeface="Wingdings 2" pitchFamily="18" charset="2"/>
                <a:buNone/>
              </a:pPr>
              <a:endParaRPr lang="en-US" sz="1897">
                <a:solidFill>
                  <a:srgbClr val="000000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4CF8D094-BD2F-C344-8FB3-E35C8EDFF020}"/>
                </a:ext>
              </a:extLst>
            </p:cNvPr>
            <p:cNvSpPr/>
            <p:nvPr/>
          </p:nvSpPr>
          <p:spPr bwMode="auto">
            <a:xfrm>
              <a:off x="5862461" y="2555724"/>
              <a:ext cx="57504" cy="59901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363" tIns="45681" rIns="91363" bIns="45681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Clr>
                  <a:srgbClr val="84BD00"/>
                </a:buClr>
                <a:buFont typeface="Wingdings 2" pitchFamily="18" charset="2"/>
                <a:buNone/>
              </a:pPr>
              <a:endParaRPr lang="en-US" sz="1897">
                <a:solidFill>
                  <a:srgbClr val="000000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3E99C6AD-A32D-0640-971A-62ED85864743}"/>
                </a:ext>
              </a:extLst>
            </p:cNvPr>
            <p:cNvSpPr/>
            <p:nvPr/>
          </p:nvSpPr>
          <p:spPr bwMode="auto">
            <a:xfrm>
              <a:off x="5962296" y="2555724"/>
              <a:ext cx="57504" cy="59901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363" tIns="45681" rIns="91363" bIns="45681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Clr>
                  <a:srgbClr val="84BD00"/>
                </a:buClr>
                <a:buFont typeface="Wingdings 2" pitchFamily="18" charset="2"/>
                <a:buNone/>
              </a:pPr>
              <a:endParaRPr lang="en-US" sz="1897">
                <a:solidFill>
                  <a:srgbClr val="000000"/>
                </a:solidFill>
              </a:endParaRPr>
            </a:p>
          </p:txBody>
        </p:sp>
      </p:grpSp>
      <p:pic>
        <p:nvPicPr>
          <p:cNvPr id="146" name="image37.png">
            <a:extLst>
              <a:ext uri="{FF2B5EF4-FFF2-40B4-BE49-F238E27FC236}">
                <a16:creationId xmlns:a16="http://schemas.microsoft.com/office/drawing/2014/main" id="{C38938A3-D3AF-9F41-84B2-9C975A74E59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34721" y="2513031"/>
            <a:ext cx="1004992" cy="3019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47" name="TextBox 146">
            <a:extLst>
              <a:ext uri="{FF2B5EF4-FFF2-40B4-BE49-F238E27FC236}">
                <a16:creationId xmlns:a16="http://schemas.microsoft.com/office/drawing/2014/main" id="{72ECBF70-5DB3-0847-9744-C9159A4087EB}"/>
              </a:ext>
            </a:extLst>
          </p:cNvPr>
          <p:cNvSpPr txBox="1"/>
          <p:nvPr/>
        </p:nvSpPr>
        <p:spPr>
          <a:xfrm>
            <a:off x="8542750" y="3673500"/>
            <a:ext cx="1366981" cy="35090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buClr>
                <a:srgbClr val="84BD00"/>
              </a:buClr>
            </a:pPr>
            <a:r>
              <a:rPr lang="en-US" sz="1050" b="1" dirty="0">
                <a:solidFill>
                  <a:schemeClr val="bg1"/>
                </a:solidFill>
              </a:rPr>
              <a:t>NVMe</a:t>
            </a:r>
            <a:endParaRPr lang="ru-RU" sz="1050" b="1" dirty="0">
              <a:solidFill>
                <a:schemeClr val="bg1"/>
              </a:solidFill>
            </a:endParaRPr>
          </a:p>
          <a:p>
            <a:pPr algn="ctr">
              <a:buClr>
                <a:srgbClr val="84BD00"/>
              </a:buClr>
            </a:pPr>
            <a:r>
              <a:rPr lang="ru-RU" sz="1050" b="1" dirty="0">
                <a:solidFill>
                  <a:schemeClr val="bg1"/>
                </a:solidFill>
              </a:rPr>
              <a:t>накопители</a:t>
            </a:r>
          </a:p>
        </p:txBody>
      </p:sp>
      <p:pic>
        <p:nvPicPr>
          <p:cNvPr id="153" name="Picture 152">
            <a:extLst>
              <a:ext uri="{FF2B5EF4-FFF2-40B4-BE49-F238E27FC236}">
                <a16:creationId xmlns:a16="http://schemas.microsoft.com/office/drawing/2014/main" id="{A464970E-8F13-E24C-870A-DC7B01B400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230" y="2802112"/>
            <a:ext cx="1371936" cy="371565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9E744AA1-FA90-E145-B7C7-3EC0B58D26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128" y="2802112"/>
            <a:ext cx="1371936" cy="371565"/>
          </a:xfrm>
          <a:prstGeom prst="rect">
            <a:avLst/>
          </a:prstGeom>
        </p:spPr>
      </p:pic>
      <p:grpSp>
        <p:nvGrpSpPr>
          <p:cNvPr id="155" name="Group 154">
            <a:extLst>
              <a:ext uri="{FF2B5EF4-FFF2-40B4-BE49-F238E27FC236}">
                <a16:creationId xmlns:a16="http://schemas.microsoft.com/office/drawing/2014/main" id="{AB39C529-2140-AA48-8DD8-0772BF91809E}"/>
              </a:ext>
            </a:extLst>
          </p:cNvPr>
          <p:cNvGrpSpPr/>
          <p:nvPr/>
        </p:nvGrpSpPr>
        <p:grpSpPr>
          <a:xfrm>
            <a:off x="8537794" y="2802114"/>
            <a:ext cx="1376890" cy="838227"/>
            <a:chOff x="7569216" y="2801580"/>
            <a:chExt cx="1378055" cy="838935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1D37D812-06B5-314A-8588-6581E9478CFA}"/>
                </a:ext>
              </a:extLst>
            </p:cNvPr>
            <p:cNvGrpSpPr/>
            <p:nvPr/>
          </p:nvGrpSpPr>
          <p:grpSpPr>
            <a:xfrm>
              <a:off x="7575668" y="3168201"/>
              <a:ext cx="1371603" cy="472314"/>
              <a:chOff x="1355022" y="2658792"/>
              <a:chExt cx="1371603" cy="472314"/>
            </a:xfrm>
          </p:grpSpPr>
          <p:pic>
            <p:nvPicPr>
              <p:cNvPr id="158" name="DS2246-2U-All-Flash.png">
                <a:extLst>
                  <a:ext uri="{FF2B5EF4-FFF2-40B4-BE49-F238E27FC236}">
                    <a16:creationId xmlns:a16="http://schemas.microsoft.com/office/drawing/2014/main" id="{AD728772-07AF-4A43-9112-D35AC21F1AFB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55024" y="2658792"/>
                <a:ext cx="1371601" cy="2468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9" name="DS2246-2U-All-Flash.png">
                <a:extLst>
                  <a:ext uri="{FF2B5EF4-FFF2-40B4-BE49-F238E27FC236}">
                    <a16:creationId xmlns:a16="http://schemas.microsoft.com/office/drawing/2014/main" id="{7D2D28C0-A039-C142-9BD2-2E0C9E9463E1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55022" y="2884217"/>
                <a:ext cx="1371601" cy="2468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0BB56CCC-6C9A-A748-B47A-A767544A1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9216" y="2801580"/>
              <a:ext cx="1373098" cy="371880"/>
            </a:xfrm>
            <a:prstGeom prst="rect">
              <a:avLst/>
            </a:prstGeom>
          </p:spPr>
        </p:pic>
      </p:grpSp>
      <p:sp>
        <p:nvSpPr>
          <p:cNvPr id="162" name="Content Placeholder 10">
            <a:extLst>
              <a:ext uri="{FF2B5EF4-FFF2-40B4-BE49-F238E27FC236}">
                <a16:creationId xmlns:a16="http://schemas.microsoft.com/office/drawing/2014/main" id="{C4ADEE92-BCAB-5245-A9B3-B646ED4E275A}"/>
              </a:ext>
            </a:extLst>
          </p:cNvPr>
          <p:cNvSpPr txBox="1">
            <a:spLocks/>
          </p:cNvSpPr>
          <p:nvPr/>
        </p:nvSpPr>
        <p:spPr>
          <a:xfrm>
            <a:off x="2650646" y="4891671"/>
            <a:ext cx="7528926" cy="1401466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Кластер из </a:t>
            </a:r>
            <a:r>
              <a:rPr lang="en-US" sz="1400" dirty="0"/>
              <a:t>All-Flash</a:t>
            </a:r>
            <a:r>
              <a:rPr lang="ru-RU" sz="1400" dirty="0"/>
              <a:t> и гибридных систем управляется как единая сущность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Обновление </a:t>
            </a:r>
            <a:r>
              <a:rPr lang="en-US" sz="1400" dirty="0"/>
              <a:t>HW/SW </a:t>
            </a:r>
            <a:r>
              <a:rPr lang="ru-RU" sz="1400" dirty="0"/>
              <a:t>без влияния на пользователей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8C6F10F-9B21-DC49-8401-0F494995764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1942" y="3449447"/>
            <a:ext cx="579478" cy="57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16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448076" cy="522514"/>
          </a:xfrm>
        </p:spPr>
        <p:txBody>
          <a:bodyPr/>
          <a:lstStyle/>
          <a:p>
            <a:r>
              <a:rPr lang="en-US" dirty="0"/>
              <a:t>ONTAP System Manager 9.</a:t>
            </a:r>
            <a:r>
              <a:rPr lang="ru-RU" dirty="0"/>
              <a:t>8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28</a:t>
            </a:fld>
            <a:endParaRPr lang="ru-RU" dirty="0"/>
          </a:p>
        </p:txBody>
      </p:sp>
      <p:sp>
        <p:nvSpPr>
          <p:cNvPr id="287" name="Прямоугольник 23">
            <a:extLst>
              <a:ext uri="{FF2B5EF4-FFF2-40B4-BE49-F238E27FC236}">
                <a16:creationId xmlns:a16="http://schemas.microsoft.com/office/drawing/2014/main" id="{EB783F38-468C-A849-8A9C-B89F58023801}"/>
              </a:ext>
            </a:extLst>
          </p:cNvPr>
          <p:cNvSpPr/>
          <p:nvPr/>
        </p:nvSpPr>
        <p:spPr>
          <a:xfrm>
            <a:off x="1055687" y="1367454"/>
            <a:ext cx="50958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лучшие практики и современная визуализация</a:t>
            </a:r>
          </a:p>
        </p:txBody>
      </p:sp>
      <p:pic>
        <p:nvPicPr>
          <p:cNvPr id="24" name="Content Placeholder 11">
            <a:extLst>
              <a:ext uri="{FF2B5EF4-FFF2-40B4-BE49-F238E27FC236}">
                <a16:creationId xmlns:a16="http://schemas.microsoft.com/office/drawing/2014/main" id="{C59CCCDD-4DFA-D948-988C-B31033487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686" y="2007390"/>
            <a:ext cx="6430963" cy="3634215"/>
          </a:xfrm>
          <a:prstGeom prst="rect">
            <a:avLst/>
          </a:prstGeom>
          <a:ln w="6350" cap="sq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E335910-3F84-5049-BAAD-CCCF85672013}"/>
              </a:ext>
            </a:extLst>
          </p:cNvPr>
          <p:cNvGrpSpPr/>
          <p:nvPr/>
        </p:nvGrpSpPr>
        <p:grpSpPr>
          <a:xfrm>
            <a:off x="8028871" y="1802566"/>
            <a:ext cx="3403243" cy="3915214"/>
            <a:chOff x="8000296" y="1705891"/>
            <a:chExt cx="3403243" cy="3915214"/>
          </a:xfrm>
        </p:grpSpPr>
        <p:sp>
          <p:nvSpPr>
            <p:cNvPr id="66" name="Content Placeholder 10">
              <a:extLst>
                <a:ext uri="{FF2B5EF4-FFF2-40B4-BE49-F238E27FC236}">
                  <a16:creationId xmlns:a16="http://schemas.microsoft.com/office/drawing/2014/main" id="{662B41F0-61C2-5D4C-9AA5-0E3FCFD6AE5F}"/>
                </a:ext>
              </a:extLst>
            </p:cNvPr>
            <p:cNvSpPr txBox="1">
              <a:spLocks/>
            </p:cNvSpPr>
            <p:nvPr/>
          </p:nvSpPr>
          <p:spPr>
            <a:xfrm>
              <a:off x="8775226" y="1705891"/>
              <a:ext cx="2628313" cy="3915214"/>
            </a:xfrm>
            <a:prstGeom prst="rect">
              <a:avLst/>
            </a:prstGeom>
          </p:spPr>
          <p:txBody>
            <a:bodyPr/>
            <a:lstStyle>
              <a:lvl1pPr marL="235159" indent="-235159" algn="l" defTabSz="915216" rtl="0" eaLnBrk="1" latinLnBrk="0" hangingPunct="1">
                <a:lnSpc>
                  <a:spcPct val="95000"/>
                </a:lnSpc>
                <a:spcBef>
                  <a:spcPts val="1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608" indent="-228804" algn="l" defTabSz="915216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412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5216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6818" marR="0" indent="-171603" algn="l" defTabSz="915216" rtl="0" eaLnBrk="1" fontAlgn="auto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300000"/>
                </a:lnSpc>
                <a:spcBef>
                  <a:spcPts val="600"/>
                </a:spcBef>
                <a:buNone/>
              </a:pPr>
              <a:r>
                <a:rPr lang="en-US" sz="1400" dirty="0"/>
                <a:t>Setup &amp; Expand</a:t>
              </a:r>
              <a:endParaRPr lang="ru-RU" sz="1400" dirty="0"/>
            </a:p>
            <a:p>
              <a:pPr marL="0" indent="0">
                <a:lnSpc>
                  <a:spcPct val="300000"/>
                </a:lnSpc>
                <a:spcBef>
                  <a:spcPts val="600"/>
                </a:spcBef>
                <a:buNone/>
              </a:pPr>
              <a:r>
                <a:rPr lang="en-US" sz="1400" dirty="0"/>
                <a:t>Upgrade &amp; Refresh</a:t>
              </a:r>
              <a:endParaRPr lang="ru-RU" sz="1400" dirty="0"/>
            </a:p>
            <a:p>
              <a:pPr marL="0" indent="0">
                <a:lnSpc>
                  <a:spcPct val="300000"/>
                </a:lnSpc>
                <a:spcBef>
                  <a:spcPts val="600"/>
                </a:spcBef>
                <a:buNone/>
              </a:pPr>
              <a:r>
                <a:rPr lang="en-US" sz="1400" dirty="0"/>
                <a:t>Storage</a:t>
              </a:r>
              <a:r>
                <a:rPr lang="ru-RU" sz="1400" dirty="0"/>
                <a:t> </a:t>
              </a:r>
              <a:r>
                <a:rPr lang="en-US" sz="1400" dirty="0"/>
                <a:t>Provisioning</a:t>
              </a:r>
              <a:endParaRPr lang="ru-RU" sz="1400" dirty="0"/>
            </a:p>
            <a:p>
              <a:pPr marL="0" indent="0">
                <a:lnSpc>
                  <a:spcPct val="300000"/>
                </a:lnSpc>
                <a:spcBef>
                  <a:spcPts val="600"/>
                </a:spcBef>
                <a:buNone/>
              </a:pPr>
              <a:r>
                <a:rPr lang="en-US" sz="1400" dirty="0"/>
                <a:t>Protect Data</a:t>
              </a:r>
              <a:endParaRPr lang="ru-RU" sz="1400" dirty="0"/>
            </a:p>
            <a:p>
              <a:pPr marL="0" indent="0">
                <a:lnSpc>
                  <a:spcPct val="300000"/>
                </a:lnSpc>
                <a:spcBef>
                  <a:spcPts val="600"/>
                </a:spcBef>
                <a:buNone/>
              </a:pPr>
              <a:r>
                <a:rPr lang="en-US" sz="1400" dirty="0"/>
                <a:t>Monitoring</a:t>
              </a:r>
            </a:p>
            <a:p>
              <a:pPr marL="0" indent="0">
                <a:lnSpc>
                  <a:spcPct val="150000"/>
                </a:lnSpc>
                <a:spcBef>
                  <a:spcPts val="600"/>
                </a:spcBef>
                <a:buNone/>
              </a:pPr>
              <a:endParaRPr lang="en-US" sz="1400" dirty="0"/>
            </a:p>
            <a:p>
              <a:pPr marL="0" indent="0">
                <a:lnSpc>
                  <a:spcPct val="150000"/>
                </a:lnSpc>
                <a:spcBef>
                  <a:spcPts val="600"/>
                </a:spcBef>
                <a:buNone/>
              </a:pPr>
              <a:endParaRPr lang="en-US" sz="1400" dirty="0"/>
            </a:p>
            <a:p>
              <a:pPr marL="0" indent="0">
                <a:lnSpc>
                  <a:spcPct val="150000"/>
                </a:lnSpc>
                <a:spcBef>
                  <a:spcPts val="600"/>
                </a:spcBef>
                <a:buNone/>
              </a:pPr>
              <a:endParaRPr lang="en-US" sz="1400" dirty="0"/>
            </a:p>
          </p:txBody>
        </p:sp>
        <p:pic>
          <p:nvPicPr>
            <p:cNvPr id="38" name="image102.png">
              <a:extLst>
                <a:ext uri="{FF2B5EF4-FFF2-40B4-BE49-F238E27FC236}">
                  <a16:creationId xmlns:a16="http://schemas.microsoft.com/office/drawing/2014/main" id="{E3DCDF12-83A2-0240-BC71-CCC68460F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8420" y="3434891"/>
              <a:ext cx="457658" cy="51436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0" name="image105.png">
              <a:extLst>
                <a:ext uri="{FF2B5EF4-FFF2-40B4-BE49-F238E27FC236}">
                  <a16:creationId xmlns:a16="http://schemas.microsoft.com/office/drawing/2014/main" id="{53EC3FC2-1F43-F94E-8FED-FC99F9C0711D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8302" y="4215948"/>
              <a:ext cx="437029" cy="51436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2" name="image20.png">
              <a:extLst>
                <a:ext uri="{FF2B5EF4-FFF2-40B4-BE49-F238E27FC236}">
                  <a16:creationId xmlns:a16="http://schemas.microsoft.com/office/drawing/2014/main" id="{D5EDA44E-12EE-8445-AC6B-2C2DDA27B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8420" y="2734226"/>
              <a:ext cx="493039" cy="43397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5" name="image72.png">
              <a:extLst>
                <a:ext uri="{FF2B5EF4-FFF2-40B4-BE49-F238E27FC236}">
                  <a16:creationId xmlns:a16="http://schemas.microsoft.com/office/drawing/2014/main" id="{31F8B3A8-BB7B-A643-BC91-D6BABD8E9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8302" y="1974496"/>
              <a:ext cx="493038" cy="49303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0" name="image99.png">
              <a:extLst>
                <a:ext uri="{FF2B5EF4-FFF2-40B4-BE49-F238E27FC236}">
                  <a16:creationId xmlns:a16="http://schemas.microsoft.com/office/drawing/2014/main" id="{CD479DAD-758D-D640-9EC7-563081EC6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0296" y="4997005"/>
              <a:ext cx="493039" cy="456644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3851662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448076" cy="522514"/>
          </a:xfrm>
        </p:spPr>
        <p:txBody>
          <a:bodyPr/>
          <a:lstStyle/>
          <a:p>
            <a:r>
              <a:rPr lang="en-US" dirty="0"/>
              <a:t>ONTAP RAID </a:t>
            </a:r>
            <a:r>
              <a:rPr lang="ru-RU" dirty="0"/>
              <a:t>технологии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29</a:t>
            </a:fld>
            <a:endParaRPr lang="ru-RU"/>
          </a:p>
        </p:txBody>
      </p:sp>
      <p:sp>
        <p:nvSpPr>
          <p:cNvPr id="162" name="Content Placeholder 10">
            <a:extLst>
              <a:ext uri="{FF2B5EF4-FFF2-40B4-BE49-F238E27FC236}">
                <a16:creationId xmlns:a16="http://schemas.microsoft.com/office/drawing/2014/main" id="{C4ADEE92-BCAB-5245-A9B3-B646ED4E275A}"/>
              </a:ext>
            </a:extLst>
          </p:cNvPr>
          <p:cNvSpPr txBox="1">
            <a:spLocks/>
          </p:cNvSpPr>
          <p:nvPr/>
        </p:nvSpPr>
        <p:spPr>
          <a:xfrm>
            <a:off x="6273443" y="1656402"/>
            <a:ext cx="4968704" cy="4170190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Montserrat SemiBold" pitchFamily="2" charset="77"/>
              </a:rPr>
              <a:t>RAID-4 (Row Parity)</a:t>
            </a:r>
            <a:endParaRPr lang="ru-RU" sz="1400" b="1" dirty="0">
              <a:solidFill>
                <a:schemeClr val="accent1"/>
              </a:solidFill>
              <a:latin typeface="Montserrat SemiBold" pitchFamily="2" charset="77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один выделенный диск четности на </a:t>
            </a:r>
            <a:r>
              <a:rPr lang="en-US" sz="1400" dirty="0"/>
              <a:t>RAID</a:t>
            </a:r>
            <a:r>
              <a:rPr lang="ru-RU" sz="1400" dirty="0"/>
              <a:t> группу</a:t>
            </a:r>
            <a:endParaRPr lang="en-US" sz="14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защита от</a:t>
            </a:r>
            <a:r>
              <a:rPr lang="en-US" sz="1400" dirty="0"/>
              <a:t> </a:t>
            </a:r>
            <a:r>
              <a:rPr lang="ru-RU" sz="1400" dirty="0"/>
              <a:t>выхода </a:t>
            </a:r>
            <a:r>
              <a:rPr lang="ru-RU" sz="1400" dirty="0">
                <a:solidFill>
                  <a:schemeClr val="accent1"/>
                </a:solidFill>
              </a:rPr>
              <a:t>одного</a:t>
            </a:r>
            <a:r>
              <a:rPr lang="ru-RU" sz="1400" dirty="0"/>
              <a:t> диска или некорректируемой ошибки носителя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altLang="en-US" sz="1400" b="1" dirty="0">
                <a:solidFill>
                  <a:schemeClr val="accent1"/>
                </a:solidFill>
                <a:latin typeface="Montserrat SemiBold" pitchFamily="2" charset="77"/>
              </a:rPr>
              <a:t>RAID DP (Dual Parity)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добавляется второй диск четности к </a:t>
            </a:r>
            <a:r>
              <a:rPr lang="en-US" sz="1400" dirty="0"/>
              <a:t>RAID-4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защита от одновременного </a:t>
            </a:r>
            <a:r>
              <a:rPr lang="en-US" sz="1400" dirty="0"/>
              <a:t> </a:t>
            </a:r>
            <a:r>
              <a:rPr lang="ru-RU" sz="1400" dirty="0"/>
              <a:t>выхода </a:t>
            </a:r>
            <a:r>
              <a:rPr lang="ru-RU" sz="1400" dirty="0">
                <a:solidFill>
                  <a:schemeClr val="accent1"/>
                </a:solidFill>
              </a:rPr>
              <a:t>двух</a:t>
            </a:r>
            <a:r>
              <a:rPr lang="ru-RU" sz="1400" dirty="0"/>
              <a:t> дисков или поломки одного диска и одной некорректируемой ошибки носителя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altLang="en-US" sz="1400" b="1" dirty="0">
                <a:solidFill>
                  <a:schemeClr val="accent1"/>
                </a:solidFill>
                <a:latin typeface="Montserrat SemiBold" pitchFamily="2" charset="77"/>
              </a:rPr>
              <a:t>RAID-TEC (Triple Parity with Erasure Coding)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добавляется третий диск четности к </a:t>
            </a:r>
            <a:r>
              <a:rPr lang="en-US" sz="1400" dirty="0"/>
              <a:t>RAID-DP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защита от одновременного </a:t>
            </a:r>
            <a:r>
              <a:rPr lang="en-US" sz="1400" dirty="0"/>
              <a:t> </a:t>
            </a:r>
            <a:r>
              <a:rPr lang="ru-RU" sz="1400" dirty="0"/>
              <a:t>выхода </a:t>
            </a:r>
            <a:r>
              <a:rPr lang="ru-RU" sz="1400" dirty="0">
                <a:solidFill>
                  <a:schemeClr val="accent1"/>
                </a:solidFill>
              </a:rPr>
              <a:t>трёх</a:t>
            </a:r>
            <a:r>
              <a:rPr lang="ru-RU" sz="1400" dirty="0"/>
              <a:t> дисков или комбинации с некорректируемыми ошибками носителей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E0E1DB1-378A-EA41-B931-7D5C20A37D43}"/>
              </a:ext>
            </a:extLst>
          </p:cNvPr>
          <p:cNvGrpSpPr/>
          <p:nvPr/>
        </p:nvGrpSpPr>
        <p:grpSpPr>
          <a:xfrm>
            <a:off x="1145131" y="3871498"/>
            <a:ext cx="4407892" cy="1976458"/>
            <a:chOff x="6630574" y="4020670"/>
            <a:chExt cx="4407892" cy="1976458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3A31B44-4FAF-5844-A11A-A636436C69C9}"/>
                </a:ext>
              </a:extLst>
            </p:cNvPr>
            <p:cNvSpPr/>
            <p:nvPr/>
          </p:nvSpPr>
          <p:spPr>
            <a:xfrm>
              <a:off x="9792607" y="438912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5</a:t>
              </a: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4DD061B4-575A-5D43-B3D5-77ED6907335D}"/>
                </a:ext>
              </a:extLst>
            </p:cNvPr>
            <p:cNvSpPr/>
            <p:nvPr/>
          </p:nvSpPr>
          <p:spPr>
            <a:xfrm>
              <a:off x="7323727" y="438912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A9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6</a:t>
              </a: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570F476-599E-A843-A63D-7CAA3E50C77E}"/>
                </a:ext>
              </a:extLst>
            </p:cNvPr>
            <p:cNvSpPr/>
            <p:nvPr/>
          </p:nvSpPr>
          <p:spPr>
            <a:xfrm>
              <a:off x="7323727" y="466344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5</a:t>
              </a: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6E212D6-6EAB-E546-81DA-B38D9F981FA0}"/>
                </a:ext>
              </a:extLst>
            </p:cNvPr>
            <p:cNvSpPr/>
            <p:nvPr/>
          </p:nvSpPr>
          <p:spPr>
            <a:xfrm>
              <a:off x="7323727" y="493776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4</a:t>
              </a: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1DAC529-9B75-6248-AB88-F9E33D62163C}"/>
                </a:ext>
              </a:extLst>
            </p:cNvPr>
            <p:cNvSpPr/>
            <p:nvPr/>
          </p:nvSpPr>
          <p:spPr>
            <a:xfrm>
              <a:off x="7323727" y="521208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3</a:t>
              </a: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9168624A-B207-8741-8EA4-00D0A9FCF32A}"/>
                </a:ext>
              </a:extLst>
            </p:cNvPr>
            <p:cNvSpPr/>
            <p:nvPr/>
          </p:nvSpPr>
          <p:spPr>
            <a:xfrm>
              <a:off x="7323727" y="548640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2</a:t>
              </a: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DDB3F55-4203-9B46-B70A-1544CE978C13}"/>
                </a:ext>
              </a:extLst>
            </p:cNvPr>
            <p:cNvSpPr/>
            <p:nvPr/>
          </p:nvSpPr>
          <p:spPr>
            <a:xfrm>
              <a:off x="7323727" y="576072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1</a:t>
              </a: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70692EB-64E1-B74C-8FC6-2A371C334B8B}"/>
                </a:ext>
              </a:extLst>
            </p:cNvPr>
            <p:cNvSpPr/>
            <p:nvPr/>
          </p:nvSpPr>
          <p:spPr>
            <a:xfrm>
              <a:off x="7735207" y="438912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0</a:t>
              </a: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5C3A744-92A7-1343-9FFB-98EFBF6D0482}"/>
                </a:ext>
              </a:extLst>
            </p:cNvPr>
            <p:cNvSpPr/>
            <p:nvPr/>
          </p:nvSpPr>
          <p:spPr>
            <a:xfrm>
              <a:off x="7735207" y="466344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A9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6</a:t>
              </a: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1AE3FEAC-F002-3342-9A26-82084D10C145}"/>
                </a:ext>
              </a:extLst>
            </p:cNvPr>
            <p:cNvSpPr/>
            <p:nvPr/>
          </p:nvSpPr>
          <p:spPr>
            <a:xfrm>
              <a:off x="7735207" y="493776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5</a:t>
              </a: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91B4598F-B5C5-6E48-8F55-594E5D5FE1F4}"/>
                </a:ext>
              </a:extLst>
            </p:cNvPr>
            <p:cNvSpPr/>
            <p:nvPr/>
          </p:nvSpPr>
          <p:spPr>
            <a:xfrm>
              <a:off x="7735207" y="521208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4</a:t>
              </a:r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652B9A0D-C915-A644-B3B1-9E63DB7A15CD}"/>
                </a:ext>
              </a:extLst>
            </p:cNvPr>
            <p:cNvSpPr/>
            <p:nvPr/>
          </p:nvSpPr>
          <p:spPr>
            <a:xfrm>
              <a:off x="7735207" y="548640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3</a:t>
              </a: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6A89745-08A8-764C-A7E8-FF02E12D16E1}"/>
                </a:ext>
              </a:extLst>
            </p:cNvPr>
            <p:cNvSpPr/>
            <p:nvPr/>
          </p:nvSpPr>
          <p:spPr>
            <a:xfrm>
              <a:off x="7735207" y="576072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2</a:t>
              </a: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0743BAF0-9C65-A446-8E43-95EDB2330A25}"/>
                </a:ext>
              </a:extLst>
            </p:cNvPr>
            <p:cNvSpPr/>
            <p:nvPr/>
          </p:nvSpPr>
          <p:spPr>
            <a:xfrm>
              <a:off x="8146687" y="438912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1</a:t>
              </a: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901F341B-AB8D-4548-A9CF-F1A07D2D74A7}"/>
                </a:ext>
              </a:extLst>
            </p:cNvPr>
            <p:cNvSpPr/>
            <p:nvPr/>
          </p:nvSpPr>
          <p:spPr>
            <a:xfrm>
              <a:off x="8146687" y="466344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0</a:t>
              </a:r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68D5DB71-4091-1644-869F-FDC74B29C2C1}"/>
                </a:ext>
              </a:extLst>
            </p:cNvPr>
            <p:cNvSpPr/>
            <p:nvPr/>
          </p:nvSpPr>
          <p:spPr>
            <a:xfrm>
              <a:off x="8146687" y="493776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A9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6</a:t>
              </a: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F684EA7-FB7A-C846-A74D-4BD4674B1F8D}"/>
                </a:ext>
              </a:extLst>
            </p:cNvPr>
            <p:cNvSpPr/>
            <p:nvPr/>
          </p:nvSpPr>
          <p:spPr>
            <a:xfrm>
              <a:off x="8146687" y="521208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5</a:t>
              </a: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1DF1E76-0CE1-FF48-A6E7-4072A4647650}"/>
                </a:ext>
              </a:extLst>
            </p:cNvPr>
            <p:cNvSpPr/>
            <p:nvPr/>
          </p:nvSpPr>
          <p:spPr>
            <a:xfrm>
              <a:off x="8146687" y="548640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4</a:t>
              </a: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90292E3F-8C3D-754D-8851-2713516F6E8D}"/>
                </a:ext>
              </a:extLst>
            </p:cNvPr>
            <p:cNvSpPr/>
            <p:nvPr/>
          </p:nvSpPr>
          <p:spPr>
            <a:xfrm>
              <a:off x="8146687" y="576072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3</a:t>
              </a:r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EF22B15B-769C-FD42-A9A1-F3F6B98DE679}"/>
                </a:ext>
              </a:extLst>
            </p:cNvPr>
            <p:cNvSpPr/>
            <p:nvPr/>
          </p:nvSpPr>
          <p:spPr>
            <a:xfrm>
              <a:off x="8558167" y="438912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2</a:t>
              </a: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FC00680A-A081-A24E-963B-09698FC88390}"/>
                </a:ext>
              </a:extLst>
            </p:cNvPr>
            <p:cNvSpPr/>
            <p:nvPr/>
          </p:nvSpPr>
          <p:spPr>
            <a:xfrm>
              <a:off x="8558167" y="466344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1</a:t>
              </a: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0292393-D236-0242-AC37-B2171F01223D}"/>
                </a:ext>
              </a:extLst>
            </p:cNvPr>
            <p:cNvSpPr/>
            <p:nvPr/>
          </p:nvSpPr>
          <p:spPr>
            <a:xfrm>
              <a:off x="8558167" y="493776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0</a:t>
              </a:r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85E308E7-9967-AC47-B330-32AC1F201661}"/>
                </a:ext>
              </a:extLst>
            </p:cNvPr>
            <p:cNvSpPr/>
            <p:nvPr/>
          </p:nvSpPr>
          <p:spPr>
            <a:xfrm>
              <a:off x="8558167" y="521208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A9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6</a:t>
              </a:r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6A47E291-5EC5-EB42-82FB-245999D8DBFB}"/>
                </a:ext>
              </a:extLst>
            </p:cNvPr>
            <p:cNvSpPr/>
            <p:nvPr/>
          </p:nvSpPr>
          <p:spPr>
            <a:xfrm>
              <a:off x="8558167" y="548640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5</a:t>
              </a:r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58B811B4-DCAA-054C-A135-E567897372AC}"/>
                </a:ext>
              </a:extLst>
            </p:cNvPr>
            <p:cNvSpPr/>
            <p:nvPr/>
          </p:nvSpPr>
          <p:spPr>
            <a:xfrm>
              <a:off x="8558167" y="576072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4</a:t>
              </a:r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BCCF7EB5-93CE-604B-99AB-1651EC1E5EE6}"/>
                </a:ext>
              </a:extLst>
            </p:cNvPr>
            <p:cNvSpPr/>
            <p:nvPr/>
          </p:nvSpPr>
          <p:spPr>
            <a:xfrm>
              <a:off x="8969647" y="438912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3</a:t>
              </a: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F360E91E-D1EE-B94D-BE37-4E9616CA194B}"/>
                </a:ext>
              </a:extLst>
            </p:cNvPr>
            <p:cNvSpPr/>
            <p:nvPr/>
          </p:nvSpPr>
          <p:spPr>
            <a:xfrm>
              <a:off x="8969647" y="466344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2</a:t>
              </a:r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65A380E3-82ED-CF42-B9EC-5635DAA77B2A}"/>
                </a:ext>
              </a:extLst>
            </p:cNvPr>
            <p:cNvSpPr/>
            <p:nvPr/>
          </p:nvSpPr>
          <p:spPr>
            <a:xfrm>
              <a:off x="8969647" y="493776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1</a:t>
              </a:r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3E3F9774-CEB8-A04F-B4F6-0B8A7EA49AB1}"/>
                </a:ext>
              </a:extLst>
            </p:cNvPr>
            <p:cNvSpPr/>
            <p:nvPr/>
          </p:nvSpPr>
          <p:spPr>
            <a:xfrm>
              <a:off x="8969647" y="521208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0</a:t>
              </a:r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044B521A-2B98-7348-B529-E9FF4850FB2C}"/>
                </a:ext>
              </a:extLst>
            </p:cNvPr>
            <p:cNvSpPr/>
            <p:nvPr/>
          </p:nvSpPr>
          <p:spPr>
            <a:xfrm>
              <a:off x="8969647" y="548640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A9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6</a:t>
              </a:r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B3F6A4ED-BCF3-054D-9450-C2ABBBEF0B80}"/>
                </a:ext>
              </a:extLst>
            </p:cNvPr>
            <p:cNvSpPr/>
            <p:nvPr/>
          </p:nvSpPr>
          <p:spPr>
            <a:xfrm>
              <a:off x="8969647" y="576072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5</a:t>
              </a:r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0623ABB8-E536-3C40-A6A2-E8C17E16B007}"/>
                </a:ext>
              </a:extLst>
            </p:cNvPr>
            <p:cNvSpPr/>
            <p:nvPr/>
          </p:nvSpPr>
          <p:spPr>
            <a:xfrm>
              <a:off x="9381127" y="438912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4</a:t>
              </a:r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9894D422-FCE6-5741-8637-C13E91779D13}"/>
                </a:ext>
              </a:extLst>
            </p:cNvPr>
            <p:cNvSpPr/>
            <p:nvPr/>
          </p:nvSpPr>
          <p:spPr>
            <a:xfrm>
              <a:off x="9381127" y="466344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3</a:t>
              </a:r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72045497-B556-C94C-869D-D52225CE6A6E}"/>
                </a:ext>
              </a:extLst>
            </p:cNvPr>
            <p:cNvSpPr/>
            <p:nvPr/>
          </p:nvSpPr>
          <p:spPr>
            <a:xfrm>
              <a:off x="9381127" y="493776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2</a:t>
              </a:r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69521002-96A9-E544-BD98-405FB09845E3}"/>
                </a:ext>
              </a:extLst>
            </p:cNvPr>
            <p:cNvSpPr/>
            <p:nvPr/>
          </p:nvSpPr>
          <p:spPr>
            <a:xfrm>
              <a:off x="9381127" y="521208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1</a:t>
              </a:r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FD753D26-BE17-4E44-865E-EB692A24C411}"/>
                </a:ext>
              </a:extLst>
            </p:cNvPr>
            <p:cNvSpPr/>
            <p:nvPr/>
          </p:nvSpPr>
          <p:spPr>
            <a:xfrm>
              <a:off x="9381127" y="548640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0</a:t>
              </a: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E0E54AEE-13D0-9D42-B1CB-32A1732F8691}"/>
                </a:ext>
              </a:extLst>
            </p:cNvPr>
            <p:cNvSpPr/>
            <p:nvPr/>
          </p:nvSpPr>
          <p:spPr>
            <a:xfrm>
              <a:off x="9381127" y="576072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A9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6</a:t>
              </a:r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D47A425F-3BB0-B44F-9F83-6E156B17B385}"/>
                </a:ext>
              </a:extLst>
            </p:cNvPr>
            <p:cNvSpPr/>
            <p:nvPr/>
          </p:nvSpPr>
          <p:spPr>
            <a:xfrm>
              <a:off x="9792607" y="466344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4</a:t>
              </a: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C383A41A-63B4-3D4E-8F1F-2D24A5410A43}"/>
                </a:ext>
              </a:extLst>
            </p:cNvPr>
            <p:cNvSpPr/>
            <p:nvPr/>
          </p:nvSpPr>
          <p:spPr>
            <a:xfrm>
              <a:off x="9792607" y="493776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3</a:t>
              </a:r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2B575D07-1FFD-9A43-BA2F-96465F171C2F}"/>
                </a:ext>
              </a:extLst>
            </p:cNvPr>
            <p:cNvSpPr/>
            <p:nvPr/>
          </p:nvSpPr>
          <p:spPr>
            <a:xfrm>
              <a:off x="9792607" y="521208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2</a:t>
              </a:r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54445010-3673-7D4E-AE65-9F30B0C7F23C}"/>
                </a:ext>
              </a:extLst>
            </p:cNvPr>
            <p:cNvSpPr/>
            <p:nvPr/>
          </p:nvSpPr>
          <p:spPr>
            <a:xfrm>
              <a:off x="9792607" y="548640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1</a:t>
              </a:r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151C1F0B-EA44-B340-8D22-E3F26DEC7E2A}"/>
                </a:ext>
              </a:extLst>
            </p:cNvPr>
            <p:cNvSpPr/>
            <p:nvPr/>
          </p:nvSpPr>
          <p:spPr>
            <a:xfrm>
              <a:off x="9792607" y="576072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0</a:t>
              </a:r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191F3060-9F73-B24B-ACE4-F762F1315EEE}"/>
                </a:ext>
              </a:extLst>
            </p:cNvPr>
            <p:cNvSpPr/>
            <p:nvPr/>
          </p:nvSpPr>
          <p:spPr>
            <a:xfrm>
              <a:off x="9381127" y="402336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D5</a:t>
              </a:r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BEC8114B-DF9B-964D-AFFB-5CC9D6D6504A}"/>
                </a:ext>
              </a:extLst>
            </p:cNvPr>
            <p:cNvSpPr/>
            <p:nvPr/>
          </p:nvSpPr>
          <p:spPr>
            <a:xfrm>
              <a:off x="7323727" y="402336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D0</a:t>
              </a:r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5731A82E-1A2F-0346-9C7C-46C12A7A8220}"/>
                </a:ext>
              </a:extLst>
            </p:cNvPr>
            <p:cNvSpPr/>
            <p:nvPr/>
          </p:nvSpPr>
          <p:spPr>
            <a:xfrm>
              <a:off x="7735207" y="402336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D1</a:t>
              </a: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FCAF2BAF-1745-8743-BC6C-C8E45339D4A0}"/>
                </a:ext>
              </a:extLst>
            </p:cNvPr>
            <p:cNvSpPr/>
            <p:nvPr/>
          </p:nvSpPr>
          <p:spPr>
            <a:xfrm>
              <a:off x="8146687" y="402336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D2</a:t>
              </a: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6B2D3D23-9972-C040-BBB3-62618A8E36E6}"/>
                </a:ext>
              </a:extLst>
            </p:cNvPr>
            <p:cNvSpPr/>
            <p:nvPr/>
          </p:nvSpPr>
          <p:spPr>
            <a:xfrm>
              <a:off x="8558167" y="402336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D3</a:t>
              </a: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91117F6E-6CE9-7243-AA51-DF50052DFF26}"/>
                </a:ext>
              </a:extLst>
            </p:cNvPr>
            <p:cNvSpPr/>
            <p:nvPr/>
          </p:nvSpPr>
          <p:spPr>
            <a:xfrm>
              <a:off x="8969647" y="402336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D4</a:t>
              </a: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BB8FBD58-8CF3-294A-B936-95C8DD2329AF}"/>
                </a:ext>
              </a:extLst>
            </p:cNvPr>
            <p:cNvSpPr/>
            <p:nvPr/>
          </p:nvSpPr>
          <p:spPr>
            <a:xfrm>
              <a:off x="9792607" y="402336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RP</a:t>
              </a:r>
            </a:p>
          </p:txBody>
        </p:sp>
        <p:sp>
          <p:nvSpPr>
            <p:cNvPr id="125" name="Freeform 148">
              <a:extLst>
                <a:ext uri="{FF2B5EF4-FFF2-40B4-BE49-F238E27FC236}">
                  <a16:creationId xmlns:a16="http://schemas.microsoft.com/office/drawing/2014/main" id="{650ED0F6-46AA-7B4A-8B15-6232569A6272}"/>
                </a:ext>
              </a:extLst>
            </p:cNvPr>
            <p:cNvSpPr/>
            <p:nvPr/>
          </p:nvSpPr>
          <p:spPr>
            <a:xfrm>
              <a:off x="10210911" y="438912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0</a:t>
              </a:r>
            </a:p>
          </p:txBody>
        </p:sp>
        <p:sp>
          <p:nvSpPr>
            <p:cNvPr id="126" name="Freeform 149">
              <a:extLst>
                <a:ext uri="{FF2B5EF4-FFF2-40B4-BE49-F238E27FC236}">
                  <a16:creationId xmlns:a16="http://schemas.microsoft.com/office/drawing/2014/main" id="{E4B2D9E4-828E-0B48-9904-670E874B24CC}"/>
                </a:ext>
              </a:extLst>
            </p:cNvPr>
            <p:cNvSpPr/>
            <p:nvPr/>
          </p:nvSpPr>
          <p:spPr>
            <a:xfrm>
              <a:off x="10210911" y="4660288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1</a:t>
              </a:r>
            </a:p>
          </p:txBody>
        </p:sp>
        <p:sp>
          <p:nvSpPr>
            <p:cNvPr id="128" name="Freeform 150">
              <a:extLst>
                <a:ext uri="{FF2B5EF4-FFF2-40B4-BE49-F238E27FC236}">
                  <a16:creationId xmlns:a16="http://schemas.microsoft.com/office/drawing/2014/main" id="{CCFC6CB1-2B70-D74A-B34F-ED1C3BAF3B0F}"/>
                </a:ext>
              </a:extLst>
            </p:cNvPr>
            <p:cNvSpPr/>
            <p:nvPr/>
          </p:nvSpPr>
          <p:spPr>
            <a:xfrm>
              <a:off x="10210911" y="493776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2</a:t>
              </a:r>
            </a:p>
          </p:txBody>
        </p:sp>
        <p:sp>
          <p:nvSpPr>
            <p:cNvPr id="129" name="Freeform 151">
              <a:extLst>
                <a:ext uri="{FF2B5EF4-FFF2-40B4-BE49-F238E27FC236}">
                  <a16:creationId xmlns:a16="http://schemas.microsoft.com/office/drawing/2014/main" id="{A6F8D5B6-35C9-F14D-AD54-E272E2ADE7FE}"/>
                </a:ext>
              </a:extLst>
            </p:cNvPr>
            <p:cNvSpPr/>
            <p:nvPr/>
          </p:nvSpPr>
          <p:spPr>
            <a:xfrm>
              <a:off x="10210911" y="521208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3</a:t>
              </a:r>
            </a:p>
          </p:txBody>
        </p:sp>
        <p:sp>
          <p:nvSpPr>
            <p:cNvPr id="131" name="Freeform 152">
              <a:extLst>
                <a:ext uri="{FF2B5EF4-FFF2-40B4-BE49-F238E27FC236}">
                  <a16:creationId xmlns:a16="http://schemas.microsoft.com/office/drawing/2014/main" id="{3788066C-02DB-F74B-B4A3-B73D3D36D485}"/>
                </a:ext>
              </a:extLst>
            </p:cNvPr>
            <p:cNvSpPr/>
            <p:nvPr/>
          </p:nvSpPr>
          <p:spPr>
            <a:xfrm>
              <a:off x="10210911" y="548640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4</a:t>
              </a:r>
            </a:p>
          </p:txBody>
        </p:sp>
        <p:sp>
          <p:nvSpPr>
            <p:cNvPr id="132" name="Freeform 194">
              <a:extLst>
                <a:ext uri="{FF2B5EF4-FFF2-40B4-BE49-F238E27FC236}">
                  <a16:creationId xmlns:a16="http://schemas.microsoft.com/office/drawing/2014/main" id="{C5895933-4A64-6348-8C8A-ABCF7EA86208}"/>
                </a:ext>
              </a:extLst>
            </p:cNvPr>
            <p:cNvSpPr/>
            <p:nvPr/>
          </p:nvSpPr>
          <p:spPr>
            <a:xfrm>
              <a:off x="10210911" y="576072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5</a:t>
              </a:r>
            </a:p>
          </p:txBody>
        </p:sp>
        <p:sp>
          <p:nvSpPr>
            <p:cNvPr id="133" name="Freeform 202">
              <a:extLst>
                <a:ext uri="{FF2B5EF4-FFF2-40B4-BE49-F238E27FC236}">
                  <a16:creationId xmlns:a16="http://schemas.microsoft.com/office/drawing/2014/main" id="{72B271D5-559F-F94A-A7CD-1F84979E8D11}"/>
                </a:ext>
              </a:extLst>
            </p:cNvPr>
            <p:cNvSpPr/>
            <p:nvPr/>
          </p:nvSpPr>
          <p:spPr>
            <a:xfrm>
              <a:off x="10210911" y="402067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DP</a:t>
              </a: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3542250A-A8F9-114B-A0DE-D5A75C12E2D6}"/>
                </a:ext>
              </a:extLst>
            </p:cNvPr>
            <p:cNvSpPr/>
            <p:nvPr/>
          </p:nvSpPr>
          <p:spPr>
            <a:xfrm>
              <a:off x="10615567" y="438912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A9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6</a:t>
              </a: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9A995E41-C8C3-F24F-BB16-93404CB8F698}"/>
                </a:ext>
              </a:extLst>
            </p:cNvPr>
            <p:cNvSpPr/>
            <p:nvPr/>
          </p:nvSpPr>
          <p:spPr>
            <a:xfrm>
              <a:off x="10615568" y="4663440"/>
              <a:ext cx="365760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5</a:t>
              </a: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7BF8A5DD-D141-3E47-BEE4-179974B75D56}"/>
                </a:ext>
              </a:extLst>
            </p:cNvPr>
            <p:cNvSpPr/>
            <p:nvPr/>
          </p:nvSpPr>
          <p:spPr>
            <a:xfrm>
              <a:off x="10615568" y="4937760"/>
              <a:ext cx="365760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4</a:t>
              </a: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F040A596-0649-3141-A98F-4FCA90B74B84}"/>
                </a:ext>
              </a:extLst>
            </p:cNvPr>
            <p:cNvSpPr/>
            <p:nvPr/>
          </p:nvSpPr>
          <p:spPr>
            <a:xfrm>
              <a:off x="10615567" y="5212080"/>
              <a:ext cx="365761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3</a:t>
              </a: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ACCC3A5E-4AAA-134B-AF37-0D27B056CA81}"/>
                </a:ext>
              </a:extLst>
            </p:cNvPr>
            <p:cNvSpPr/>
            <p:nvPr/>
          </p:nvSpPr>
          <p:spPr>
            <a:xfrm>
              <a:off x="10615568" y="5486400"/>
              <a:ext cx="365760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2</a:t>
              </a:r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9280BCAB-209A-4441-BFBA-A5F86D5A6702}"/>
                </a:ext>
              </a:extLst>
            </p:cNvPr>
            <p:cNvSpPr/>
            <p:nvPr/>
          </p:nvSpPr>
          <p:spPr>
            <a:xfrm>
              <a:off x="10615568" y="5760720"/>
              <a:ext cx="365760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1</a:t>
              </a:r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4E9FAEEA-B3C0-EB44-BFF0-CA4079FA0046}"/>
                </a:ext>
              </a:extLst>
            </p:cNvPr>
            <p:cNvSpPr/>
            <p:nvPr/>
          </p:nvSpPr>
          <p:spPr>
            <a:xfrm>
              <a:off x="10615567" y="402336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TP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261A47ED-B333-D542-91AC-862C0C3B35E1}"/>
                </a:ext>
              </a:extLst>
            </p:cNvPr>
            <p:cNvSpPr txBox="1"/>
            <p:nvPr/>
          </p:nvSpPr>
          <p:spPr>
            <a:xfrm>
              <a:off x="6630574" y="5095317"/>
              <a:ext cx="641522" cy="26776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marR="0" algn="r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  <a:buSzTx/>
                <a:tabLst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AAD6"/>
                  </a:solidFill>
                  <a:effectLst/>
                  <a:uLnTx/>
                  <a:uFillTx/>
                  <a:latin typeface="+mn-lt"/>
                </a:rPr>
                <a:t>Triple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AAD6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DA28B807-35F2-214F-91BE-4AAD951998D7}"/>
                </a:ext>
              </a:extLst>
            </p:cNvPr>
            <p:cNvSpPr txBox="1"/>
            <p:nvPr/>
          </p:nvSpPr>
          <p:spPr>
            <a:xfrm rot="1883493">
              <a:off x="8902890" y="4650840"/>
              <a:ext cx="1371600" cy="261610"/>
            </a:xfrm>
            <a:prstGeom prst="rect">
              <a:avLst/>
            </a:prstGeom>
            <a:noFill/>
            <a:ln w="38100">
              <a:solidFill>
                <a:srgbClr val="00AAD6"/>
              </a:solidFill>
            </a:ln>
          </p:spPr>
          <p:txBody>
            <a:bodyPr vert="horz" wrap="square" rtlCol="0" anchor="ctr" anchorCtr="1">
              <a:spAutoFit/>
            </a:bodyPr>
            <a:lstStyle/>
            <a:p>
              <a:pPr>
                <a:buClr>
                  <a:schemeClr val="accent2"/>
                </a:buClr>
              </a:pPr>
              <a:endParaRPr lang="en-US" sz="1100" dirty="0" err="1"/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01E14575-87B5-0941-AB8E-47F76D16FE94}"/>
                </a:ext>
              </a:extLst>
            </p:cNvPr>
            <p:cNvSpPr txBox="1"/>
            <p:nvPr/>
          </p:nvSpPr>
          <p:spPr>
            <a:xfrm rot="1954523">
              <a:off x="10575101" y="5199480"/>
              <a:ext cx="463365" cy="261610"/>
            </a:xfrm>
            <a:prstGeom prst="rect">
              <a:avLst/>
            </a:prstGeom>
            <a:noFill/>
            <a:ln w="38100">
              <a:solidFill>
                <a:srgbClr val="00AAD6"/>
              </a:solidFill>
            </a:ln>
          </p:spPr>
          <p:txBody>
            <a:bodyPr vert="horz" wrap="square" rtlCol="0" anchor="ctr" anchorCtr="1">
              <a:spAutoFit/>
            </a:bodyPr>
            <a:lstStyle/>
            <a:p>
              <a:pPr>
                <a:buClr>
                  <a:schemeClr val="accent2"/>
                </a:buClr>
              </a:pPr>
              <a:endParaRPr lang="en-US" sz="1100" dirty="0" err="1"/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C8DF5A41-DA14-9E41-89CC-2C5618DEB4F3}"/>
                </a:ext>
              </a:extLst>
            </p:cNvPr>
            <p:cNvSpPr txBox="1"/>
            <p:nvPr/>
          </p:nvSpPr>
          <p:spPr>
            <a:xfrm rot="2052575">
              <a:off x="7240164" y="5482219"/>
              <a:ext cx="1371600" cy="261610"/>
            </a:xfrm>
            <a:prstGeom prst="rect">
              <a:avLst/>
            </a:prstGeom>
            <a:noFill/>
            <a:ln w="38100">
              <a:solidFill>
                <a:srgbClr val="00AAD6"/>
              </a:solidFill>
            </a:ln>
          </p:spPr>
          <p:txBody>
            <a:bodyPr vert="horz" wrap="square" rtlCol="0" anchor="ctr" anchorCtr="1">
              <a:spAutoFit/>
            </a:bodyPr>
            <a:lstStyle/>
            <a:p>
              <a:pPr>
                <a:buClr>
                  <a:schemeClr val="accent2"/>
                </a:buClr>
              </a:pPr>
              <a:endParaRPr lang="en-US" sz="1100" dirty="0" err="1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2381ABE-2C1C-D647-94B3-1E20EE914B34}"/>
              </a:ext>
            </a:extLst>
          </p:cNvPr>
          <p:cNvGrpSpPr/>
          <p:nvPr/>
        </p:nvGrpSpPr>
        <p:grpSpPr>
          <a:xfrm>
            <a:off x="1050129" y="1606039"/>
            <a:ext cx="4131223" cy="1968650"/>
            <a:chOff x="1268944" y="1734670"/>
            <a:chExt cx="4131223" cy="1968650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FA5A7021-F6B6-EB4B-8894-50D393DFD024}"/>
                </a:ext>
              </a:extLst>
            </p:cNvPr>
            <p:cNvGrpSpPr/>
            <p:nvPr/>
          </p:nvGrpSpPr>
          <p:grpSpPr>
            <a:xfrm>
              <a:off x="1268944" y="1734670"/>
              <a:ext cx="4131223" cy="1968650"/>
              <a:chOff x="6530064" y="1734670"/>
              <a:chExt cx="4131223" cy="1968650"/>
            </a:xfrm>
          </p:grpSpPr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3AD9AF60-AC88-5342-8B11-F013910E4864}"/>
                  </a:ext>
                </a:extLst>
              </p:cNvPr>
              <p:cNvSpPr/>
              <p:nvPr/>
            </p:nvSpPr>
            <p:spPr>
              <a:xfrm>
                <a:off x="9792607" y="21031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6</a:t>
                </a:r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FF049FB6-EF97-9D42-81D0-5F353430D648}"/>
                  </a:ext>
                </a:extLst>
              </p:cNvPr>
              <p:cNvSpPr/>
              <p:nvPr/>
            </p:nvSpPr>
            <p:spPr>
              <a:xfrm>
                <a:off x="7323727" y="21031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0</a:t>
                </a:r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87C6C3B2-869A-6344-85B1-8D8F96432DA7}"/>
                  </a:ext>
                </a:extLst>
              </p:cNvPr>
              <p:cNvSpPr/>
              <p:nvPr/>
            </p:nvSpPr>
            <p:spPr>
              <a:xfrm>
                <a:off x="7323727" y="2374288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1</a:t>
                </a:r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F40B0192-01FE-BB45-A005-D93813038C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323727" y="265176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2</a:t>
                </a:r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D190FF69-8AAE-E845-99A0-990ED6201EA2}"/>
                  </a:ext>
                </a:extLst>
              </p:cNvPr>
              <p:cNvSpPr/>
              <p:nvPr/>
            </p:nvSpPr>
            <p:spPr>
              <a:xfrm>
                <a:off x="7323727" y="292608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3</a:t>
                </a:r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BDC4950C-C695-3645-ADEC-8C73EA8E58CB}"/>
                  </a:ext>
                </a:extLst>
              </p:cNvPr>
              <p:cNvSpPr/>
              <p:nvPr/>
            </p:nvSpPr>
            <p:spPr>
              <a:xfrm>
                <a:off x="7323727" y="320040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4</a:t>
                </a:r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EFD09BFA-6447-C64E-8862-468610ACCDDA}"/>
                  </a:ext>
                </a:extLst>
              </p:cNvPr>
              <p:cNvSpPr/>
              <p:nvPr/>
            </p:nvSpPr>
            <p:spPr>
              <a:xfrm>
                <a:off x="7323727" y="34747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5</a:t>
                </a:r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04792AF1-6CE3-5040-ACC5-67A334F4874F}"/>
                  </a:ext>
                </a:extLst>
              </p:cNvPr>
              <p:cNvSpPr/>
              <p:nvPr/>
            </p:nvSpPr>
            <p:spPr>
              <a:xfrm>
                <a:off x="7735207" y="21031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1</a:t>
                </a:r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56792B04-74FF-D64F-837E-0C311B664D00}"/>
                  </a:ext>
                </a:extLst>
              </p:cNvPr>
              <p:cNvSpPr/>
              <p:nvPr/>
            </p:nvSpPr>
            <p:spPr>
              <a:xfrm>
                <a:off x="7735207" y="2374288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2</a:t>
                </a:r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252838F8-B583-B24E-9058-4ED7F500DFDB}"/>
                  </a:ext>
                </a:extLst>
              </p:cNvPr>
              <p:cNvSpPr/>
              <p:nvPr/>
            </p:nvSpPr>
            <p:spPr>
              <a:xfrm>
                <a:off x="7735207" y="265176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3</a:t>
                </a:r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514C91F8-86EE-3440-BFE5-F36603BB61C8}"/>
                  </a:ext>
                </a:extLst>
              </p:cNvPr>
              <p:cNvSpPr/>
              <p:nvPr/>
            </p:nvSpPr>
            <p:spPr>
              <a:xfrm>
                <a:off x="7735207" y="292608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4</a:t>
                </a:r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6EC4AC05-AD89-F245-BA1B-D3879EF9782F}"/>
                  </a:ext>
                </a:extLst>
              </p:cNvPr>
              <p:cNvSpPr/>
              <p:nvPr/>
            </p:nvSpPr>
            <p:spPr>
              <a:xfrm>
                <a:off x="7735207" y="320040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5</a:t>
                </a:r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BC3DF3C5-E062-E74A-9A40-7C22B2EDE25C}"/>
                  </a:ext>
                </a:extLst>
              </p:cNvPr>
              <p:cNvSpPr/>
              <p:nvPr/>
            </p:nvSpPr>
            <p:spPr>
              <a:xfrm>
                <a:off x="7735207" y="34747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6</a:t>
                </a:r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B687630C-8AFA-2044-B9B0-A6C48CBF1BB5}"/>
                  </a:ext>
                </a:extLst>
              </p:cNvPr>
              <p:cNvSpPr/>
              <p:nvPr/>
            </p:nvSpPr>
            <p:spPr>
              <a:xfrm>
                <a:off x="8146687" y="21031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2</a:t>
                </a:r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32244D6B-F21B-C146-AB86-035B81A29808}"/>
                  </a:ext>
                </a:extLst>
              </p:cNvPr>
              <p:cNvSpPr/>
              <p:nvPr/>
            </p:nvSpPr>
            <p:spPr>
              <a:xfrm>
                <a:off x="8146687" y="2374288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3</a:t>
                </a:r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261FBA6F-60E4-BD44-A2AF-1B87EF8CF05B}"/>
                  </a:ext>
                </a:extLst>
              </p:cNvPr>
              <p:cNvSpPr/>
              <p:nvPr/>
            </p:nvSpPr>
            <p:spPr>
              <a:xfrm>
                <a:off x="8146687" y="265176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4</a:t>
                </a:r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12BB3560-654F-6A4E-AE33-F70D3549F29C}"/>
                  </a:ext>
                </a:extLst>
              </p:cNvPr>
              <p:cNvSpPr/>
              <p:nvPr/>
            </p:nvSpPr>
            <p:spPr>
              <a:xfrm>
                <a:off x="8146687" y="292608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5</a:t>
                </a:r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B19126D1-C07F-0C46-BEC4-5CFB50EE50E9}"/>
                  </a:ext>
                </a:extLst>
              </p:cNvPr>
              <p:cNvSpPr/>
              <p:nvPr/>
            </p:nvSpPr>
            <p:spPr>
              <a:xfrm>
                <a:off x="8146687" y="320040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6</a:t>
                </a:r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B75F2B6A-128D-A844-B339-3D3A53C840A9}"/>
                  </a:ext>
                </a:extLst>
              </p:cNvPr>
              <p:cNvSpPr/>
              <p:nvPr/>
            </p:nvSpPr>
            <p:spPr>
              <a:xfrm>
                <a:off x="8146687" y="34747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0</a:t>
                </a:r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37FEA763-D25A-9C46-A78B-8E74A7153E5C}"/>
                  </a:ext>
                </a:extLst>
              </p:cNvPr>
              <p:cNvSpPr/>
              <p:nvPr/>
            </p:nvSpPr>
            <p:spPr>
              <a:xfrm>
                <a:off x="8558167" y="21031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3</a:t>
                </a:r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38C4D1BF-1DDF-434B-A27E-F5972267C03E}"/>
                  </a:ext>
                </a:extLst>
              </p:cNvPr>
              <p:cNvSpPr/>
              <p:nvPr/>
            </p:nvSpPr>
            <p:spPr>
              <a:xfrm>
                <a:off x="8558167" y="2374288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4</a:t>
                </a:r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D4DBEDDC-1347-6040-9048-492EE915C908}"/>
                  </a:ext>
                </a:extLst>
              </p:cNvPr>
              <p:cNvSpPr/>
              <p:nvPr/>
            </p:nvSpPr>
            <p:spPr>
              <a:xfrm>
                <a:off x="8558167" y="265176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5</a:t>
                </a:r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BCD9CD93-D1A0-1243-8B7A-22D0AAD49557}"/>
                  </a:ext>
                </a:extLst>
              </p:cNvPr>
              <p:cNvSpPr/>
              <p:nvPr/>
            </p:nvSpPr>
            <p:spPr>
              <a:xfrm>
                <a:off x="8558167" y="292608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6</a:t>
                </a:r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2109098B-AE59-F449-AE84-D878EF06E19B}"/>
                  </a:ext>
                </a:extLst>
              </p:cNvPr>
              <p:cNvSpPr/>
              <p:nvPr/>
            </p:nvSpPr>
            <p:spPr>
              <a:xfrm>
                <a:off x="8558167" y="320040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0</a:t>
                </a:r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EE860F24-56B2-0648-AF32-59981C0D5684}"/>
                  </a:ext>
                </a:extLst>
              </p:cNvPr>
              <p:cNvSpPr/>
              <p:nvPr/>
            </p:nvSpPr>
            <p:spPr>
              <a:xfrm>
                <a:off x="8558167" y="34747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1</a:t>
                </a:r>
              </a:p>
            </p:txBody>
          </p:sp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11268B3D-6C39-9642-B7DA-27190D9CF647}"/>
                  </a:ext>
                </a:extLst>
              </p:cNvPr>
              <p:cNvSpPr/>
              <p:nvPr/>
            </p:nvSpPr>
            <p:spPr>
              <a:xfrm>
                <a:off x="8969647" y="21031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4</a:t>
                </a:r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2D009947-AC74-5243-A09C-44269708CE3E}"/>
                  </a:ext>
                </a:extLst>
              </p:cNvPr>
              <p:cNvSpPr/>
              <p:nvPr/>
            </p:nvSpPr>
            <p:spPr>
              <a:xfrm>
                <a:off x="8969647" y="2374288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5</a:t>
                </a:r>
              </a:p>
            </p:txBody>
          </p: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C83A5FC5-17C3-B547-966E-D154BB04D25A}"/>
                  </a:ext>
                </a:extLst>
              </p:cNvPr>
              <p:cNvSpPr/>
              <p:nvPr/>
            </p:nvSpPr>
            <p:spPr>
              <a:xfrm>
                <a:off x="8969647" y="265176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6</a:t>
                </a:r>
              </a:p>
            </p:txBody>
          </p:sp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0D4534A7-E7BA-9F47-8F3E-26CA6F3644F9}"/>
                  </a:ext>
                </a:extLst>
              </p:cNvPr>
              <p:cNvSpPr/>
              <p:nvPr/>
            </p:nvSpPr>
            <p:spPr>
              <a:xfrm>
                <a:off x="8969647" y="292608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0</a:t>
                </a:r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015572D9-6A45-9343-8936-88F6D3D2A1F5}"/>
                  </a:ext>
                </a:extLst>
              </p:cNvPr>
              <p:cNvSpPr/>
              <p:nvPr/>
            </p:nvSpPr>
            <p:spPr>
              <a:xfrm>
                <a:off x="8969647" y="320040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1</a:t>
                </a:r>
              </a:p>
            </p:txBody>
          </p:sp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0F65EC17-4211-6F48-B2AB-BD3AEAF2406F}"/>
                  </a:ext>
                </a:extLst>
              </p:cNvPr>
              <p:cNvSpPr/>
              <p:nvPr/>
            </p:nvSpPr>
            <p:spPr>
              <a:xfrm>
                <a:off x="8969647" y="34747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2</a:t>
                </a:r>
              </a:p>
            </p:txBody>
          </p: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563812FF-7265-FE4E-A759-D119E3AD6190}"/>
                  </a:ext>
                </a:extLst>
              </p:cNvPr>
              <p:cNvSpPr/>
              <p:nvPr/>
            </p:nvSpPr>
            <p:spPr>
              <a:xfrm>
                <a:off x="9381127" y="21031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5</a:t>
                </a:r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B1F1AE8C-677C-FA4F-AFD3-B54C91D74335}"/>
                  </a:ext>
                </a:extLst>
              </p:cNvPr>
              <p:cNvSpPr/>
              <p:nvPr/>
            </p:nvSpPr>
            <p:spPr>
              <a:xfrm>
                <a:off x="9381127" y="2374288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6</a:t>
                </a:r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A69C6ED6-C7BC-4B4B-848D-B28E1B7F7430}"/>
                  </a:ext>
                </a:extLst>
              </p:cNvPr>
              <p:cNvSpPr/>
              <p:nvPr/>
            </p:nvSpPr>
            <p:spPr>
              <a:xfrm>
                <a:off x="9381127" y="265176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0</a:t>
                </a:r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7D9CFDA4-4D8A-BE4C-9E3F-691FDF3ABCEC}"/>
                  </a:ext>
                </a:extLst>
              </p:cNvPr>
              <p:cNvSpPr/>
              <p:nvPr/>
            </p:nvSpPr>
            <p:spPr>
              <a:xfrm>
                <a:off x="9381127" y="292608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1</a:t>
                </a:r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848E4AC3-0955-F74F-8855-4543DA2DF5E0}"/>
                  </a:ext>
                </a:extLst>
              </p:cNvPr>
              <p:cNvSpPr/>
              <p:nvPr/>
            </p:nvSpPr>
            <p:spPr>
              <a:xfrm>
                <a:off x="9381127" y="320040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2</a:t>
                </a:r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D6DEF156-914B-6140-B077-057D5655DB32}"/>
                  </a:ext>
                </a:extLst>
              </p:cNvPr>
              <p:cNvSpPr/>
              <p:nvPr/>
            </p:nvSpPr>
            <p:spPr>
              <a:xfrm>
                <a:off x="9381127" y="34747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3</a:t>
                </a:r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3C3F718D-BAF7-D540-8892-A76C998C3511}"/>
                  </a:ext>
                </a:extLst>
              </p:cNvPr>
              <p:cNvSpPr/>
              <p:nvPr/>
            </p:nvSpPr>
            <p:spPr>
              <a:xfrm>
                <a:off x="9792607" y="2374288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0</a:t>
                </a:r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898098B9-EF1D-1740-8A82-3DE4FFB00AEC}"/>
                  </a:ext>
                </a:extLst>
              </p:cNvPr>
              <p:cNvSpPr/>
              <p:nvPr/>
            </p:nvSpPr>
            <p:spPr>
              <a:xfrm>
                <a:off x="9792607" y="265176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1</a:t>
                </a:r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0D6A5DE6-71B8-2642-A2BD-B448DA4D23A4}"/>
                  </a:ext>
                </a:extLst>
              </p:cNvPr>
              <p:cNvSpPr/>
              <p:nvPr/>
            </p:nvSpPr>
            <p:spPr>
              <a:xfrm>
                <a:off x="9792607" y="292608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2</a:t>
                </a:r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3B6D7C33-FBE9-834A-8318-AB965D462FB7}"/>
                  </a:ext>
                </a:extLst>
              </p:cNvPr>
              <p:cNvSpPr/>
              <p:nvPr/>
            </p:nvSpPr>
            <p:spPr>
              <a:xfrm>
                <a:off x="9792607" y="320040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3</a:t>
                </a:r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CC162221-2C1F-8441-96E1-4D4CC1B6D00A}"/>
                  </a:ext>
                </a:extLst>
              </p:cNvPr>
              <p:cNvSpPr/>
              <p:nvPr/>
            </p:nvSpPr>
            <p:spPr>
              <a:xfrm>
                <a:off x="9792607" y="34747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4</a:t>
                </a:r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EBE16D03-66B7-9643-A3BD-2B412C6ED482}"/>
                  </a:ext>
                </a:extLst>
              </p:cNvPr>
              <p:cNvSpPr/>
              <p:nvPr/>
            </p:nvSpPr>
            <p:spPr>
              <a:xfrm>
                <a:off x="9381127" y="173467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b="1" dirty="0"/>
                  <a:t>D5</a:t>
                </a:r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4A9BBF72-941C-3648-98C2-9FD4BF4B700B}"/>
                  </a:ext>
                </a:extLst>
              </p:cNvPr>
              <p:cNvSpPr/>
              <p:nvPr/>
            </p:nvSpPr>
            <p:spPr>
              <a:xfrm>
                <a:off x="7323727" y="173467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b="1" dirty="0"/>
                  <a:t>D0</a:t>
                </a:r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67198A5F-9A1A-A74D-8392-14FBBF0D35DC}"/>
                  </a:ext>
                </a:extLst>
              </p:cNvPr>
              <p:cNvSpPr/>
              <p:nvPr/>
            </p:nvSpPr>
            <p:spPr>
              <a:xfrm>
                <a:off x="7735207" y="173467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b="1" dirty="0"/>
                  <a:t>D1</a:t>
                </a:r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2AB379B8-2347-704D-910C-A63F01D95D98}"/>
                  </a:ext>
                </a:extLst>
              </p:cNvPr>
              <p:cNvSpPr/>
              <p:nvPr/>
            </p:nvSpPr>
            <p:spPr>
              <a:xfrm>
                <a:off x="8146687" y="173467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b="1" dirty="0"/>
                  <a:t>D2</a:t>
                </a:r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E55812F5-461A-9F47-A629-1B0C1D802DC6}"/>
                  </a:ext>
                </a:extLst>
              </p:cNvPr>
              <p:cNvSpPr/>
              <p:nvPr/>
            </p:nvSpPr>
            <p:spPr>
              <a:xfrm>
                <a:off x="8558167" y="173467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b="1" dirty="0"/>
                  <a:t>D3</a:t>
                </a:r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B659B908-681D-924D-84D5-191137D7220D}"/>
                  </a:ext>
                </a:extLst>
              </p:cNvPr>
              <p:cNvSpPr/>
              <p:nvPr/>
            </p:nvSpPr>
            <p:spPr>
              <a:xfrm>
                <a:off x="8969647" y="173467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b="1" dirty="0"/>
                  <a:t>D4</a:t>
                </a:r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7CAA096A-22EB-5E44-A55B-1117126D2082}"/>
                  </a:ext>
                </a:extLst>
              </p:cNvPr>
              <p:cNvSpPr/>
              <p:nvPr/>
            </p:nvSpPr>
            <p:spPr>
              <a:xfrm>
                <a:off x="9792607" y="173467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b="1" dirty="0"/>
                  <a:t>RP</a:t>
                </a:r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EB0CF0A4-7F93-7E43-A8EB-E489CC8ABD10}"/>
                  </a:ext>
                </a:extLst>
              </p:cNvPr>
              <p:cNvSpPr/>
              <p:nvPr/>
            </p:nvSpPr>
            <p:spPr>
              <a:xfrm>
                <a:off x="10204087" y="21031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0</a:t>
                </a:r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5343F9E6-8D4F-8645-9024-7240B197BB05}"/>
                  </a:ext>
                </a:extLst>
              </p:cNvPr>
              <p:cNvSpPr/>
              <p:nvPr/>
            </p:nvSpPr>
            <p:spPr>
              <a:xfrm>
                <a:off x="10204087" y="2374288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1</a:t>
                </a:r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872A6687-45F4-9A47-87DA-1659716D5D63}"/>
                  </a:ext>
                </a:extLst>
              </p:cNvPr>
              <p:cNvSpPr/>
              <p:nvPr/>
            </p:nvSpPr>
            <p:spPr>
              <a:xfrm>
                <a:off x="10204087" y="265176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2</a:t>
                </a:r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AE1D0CF0-004E-D847-91B9-763422A72748}"/>
                  </a:ext>
                </a:extLst>
              </p:cNvPr>
              <p:cNvSpPr/>
              <p:nvPr/>
            </p:nvSpPr>
            <p:spPr>
              <a:xfrm>
                <a:off x="10204087" y="292608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3</a:t>
                </a:r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4F1959B6-03A1-0B4F-8AE2-331AF72B9375}"/>
                  </a:ext>
                </a:extLst>
              </p:cNvPr>
              <p:cNvSpPr/>
              <p:nvPr/>
            </p:nvSpPr>
            <p:spPr>
              <a:xfrm>
                <a:off x="10204087" y="320040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4</a:t>
                </a:r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C85FBB41-6030-DB46-B093-5B1D06EA3408}"/>
                  </a:ext>
                </a:extLst>
              </p:cNvPr>
              <p:cNvSpPr/>
              <p:nvPr/>
            </p:nvSpPr>
            <p:spPr>
              <a:xfrm>
                <a:off x="10204087" y="34747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5</a:t>
                </a:r>
              </a:p>
            </p:txBody>
          </p: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F6AFF83A-098A-434F-80F3-EF3DA71D46B8}"/>
                  </a:ext>
                </a:extLst>
              </p:cNvPr>
              <p:cNvSpPr/>
              <p:nvPr/>
            </p:nvSpPr>
            <p:spPr>
              <a:xfrm>
                <a:off x="10204087" y="173467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b="1" dirty="0"/>
                  <a:t>DP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A51716F9-DFE5-5149-BCD6-C017974CA647}"/>
                  </a:ext>
                </a:extLst>
              </p:cNvPr>
              <p:cNvSpPr txBox="1"/>
              <p:nvPr/>
            </p:nvSpPr>
            <p:spPr>
              <a:xfrm rot="19610829">
                <a:off x="7202234" y="2497156"/>
                <a:ext cx="1835865" cy="253916"/>
              </a:xfrm>
              <a:prstGeom prst="rect">
                <a:avLst/>
              </a:prstGeom>
              <a:noFill/>
              <a:ln w="38100">
                <a:solidFill>
                  <a:srgbClr val="6B6B47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accent2"/>
                  </a:buClr>
                </a:pPr>
                <a:endParaRPr lang="en-US" sz="1050" dirty="0" err="1"/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DE11DA9A-2CA6-8146-86AF-D5FC9A1672AC}"/>
                  </a:ext>
                </a:extLst>
              </p:cNvPr>
              <p:cNvSpPr txBox="1"/>
              <p:nvPr/>
            </p:nvSpPr>
            <p:spPr>
              <a:xfrm rot="19615274">
                <a:off x="9289687" y="3173098"/>
                <a:ext cx="1371600" cy="253916"/>
              </a:xfrm>
              <a:prstGeom prst="rect">
                <a:avLst/>
              </a:prstGeom>
              <a:noFill/>
              <a:ln w="38100">
                <a:solidFill>
                  <a:srgbClr val="6B6B47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accent2"/>
                  </a:buClr>
                </a:pPr>
                <a:endParaRPr lang="en-US" sz="1050" dirty="0" err="1"/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176FF616-9BBD-5742-BB14-F4F9E1C571AF}"/>
                  </a:ext>
                </a:extLst>
              </p:cNvPr>
              <p:cNvSpPr txBox="1"/>
              <p:nvPr/>
            </p:nvSpPr>
            <p:spPr>
              <a:xfrm>
                <a:off x="6530064" y="2951993"/>
                <a:ext cx="768159" cy="26776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marR="0" algn="r" defTabSz="914400" rtl="0" eaLnBrk="1" fontAlgn="auto" latinLnBrk="0" hangingPunct="1">
                  <a:lnSpc>
                    <a:spcPct val="95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Tx/>
                  <a:tabLst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B6B47"/>
                    </a:solidFill>
                    <a:effectLst/>
                    <a:uLnTx/>
                    <a:uFillTx/>
                    <a:latin typeface="+mn-lt"/>
                  </a:rPr>
                  <a:t>Double</a:t>
                </a:r>
              </a:p>
            </p:txBody>
          </p:sp>
        </p:grp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2BA11403-F0E9-8F49-8097-0745F42FF3C1}"/>
                </a:ext>
              </a:extLst>
            </p:cNvPr>
            <p:cNvSpPr txBox="1"/>
            <p:nvPr/>
          </p:nvSpPr>
          <p:spPr>
            <a:xfrm>
              <a:off x="2043350" y="2080339"/>
              <a:ext cx="2875108" cy="274320"/>
            </a:xfrm>
            <a:prstGeom prst="rect">
              <a:avLst/>
            </a:prstGeom>
            <a:noFill/>
            <a:ln w="38100">
              <a:solidFill>
                <a:srgbClr val="F4815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Clr>
                  <a:schemeClr val="accent2"/>
                </a:buClr>
              </a:pPr>
              <a:endParaRPr lang="en-US" sz="1100" dirty="0" err="1"/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8E1AF750-F35F-D746-8C8E-D5CEB5F271ED}"/>
                </a:ext>
              </a:extLst>
            </p:cNvPr>
            <p:cNvSpPr txBox="1"/>
            <p:nvPr/>
          </p:nvSpPr>
          <p:spPr>
            <a:xfrm>
              <a:off x="1488448" y="2075482"/>
              <a:ext cx="543739" cy="26776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marR="0" algn="r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  <a:buSzTx/>
                <a:tabLst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48159"/>
                  </a:solidFill>
                  <a:effectLst/>
                  <a:uLnTx/>
                  <a:uFillTx/>
                  <a:latin typeface="+mn-lt"/>
                </a:rPr>
                <a:t>Row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48159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C4EC6756-7B88-E543-A617-64554074FF22}"/>
              </a:ext>
            </a:extLst>
          </p:cNvPr>
          <p:cNvCxnSpPr>
            <a:cxnSpLocks/>
          </p:cNvCxnSpPr>
          <p:nvPr/>
        </p:nvCxnSpPr>
        <p:spPr>
          <a:xfrm>
            <a:off x="1169237" y="3741497"/>
            <a:ext cx="4497049" cy="0"/>
          </a:xfrm>
          <a:prstGeom prst="line">
            <a:avLst/>
          </a:prstGeom>
          <a:ln w="952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145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ru-RU" dirty="0"/>
              <a:t>Особенности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3</a:t>
            </a:fld>
            <a:endParaRPr lang="ru-RU"/>
          </a:p>
        </p:txBody>
      </p:sp>
      <p:sp>
        <p:nvSpPr>
          <p:cNvPr id="21" name="Прямоугольник 23">
            <a:extLst>
              <a:ext uri="{FF2B5EF4-FFF2-40B4-BE49-F238E27FC236}">
                <a16:creationId xmlns:a16="http://schemas.microsoft.com/office/drawing/2014/main" id="{952E4369-A27E-3E43-8066-D618DD435582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медицинских учреждений</a:t>
            </a:r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1F747408-BF71-2945-9288-4AFE468EF180}"/>
              </a:ext>
            </a:extLst>
          </p:cNvPr>
          <p:cNvSpPr txBox="1">
            <a:spLocks/>
          </p:cNvSpPr>
          <p:nvPr/>
        </p:nvSpPr>
        <p:spPr>
          <a:xfrm>
            <a:off x="1055688" y="2194338"/>
            <a:ext cx="9598457" cy="3296208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1600" dirty="0">
                <a:solidFill>
                  <a:schemeClr val="accent1"/>
                </a:solidFill>
              </a:rPr>
              <a:t>Поддержание ИТ-инфраструктуры не должно отнимать все ресурсы ИТ-департамента.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1600" dirty="0">
                <a:solidFill>
                  <a:schemeClr val="accent1"/>
                </a:solidFill>
              </a:rPr>
              <a:t>Поэтому ИТ-продукты должны быть:</a:t>
            </a:r>
          </a:p>
          <a:p>
            <a:pPr lvl="1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/>
                </a:solidFill>
              </a:rPr>
              <a:t>понятными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ru-RU" sz="1600" dirty="0">
                <a:solidFill>
                  <a:schemeClr val="accent1"/>
                </a:solidFill>
              </a:rPr>
              <a:t>и проверенными</a:t>
            </a:r>
            <a:r>
              <a:rPr lang="en-US" sz="1600" dirty="0">
                <a:solidFill>
                  <a:schemeClr val="accent1"/>
                </a:solidFill>
              </a:rPr>
              <a:t>;</a:t>
            </a:r>
          </a:p>
          <a:p>
            <a:pPr lvl="1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/>
                </a:solidFill>
              </a:rPr>
              <a:t>обеспечивать стабильную работу и надежность</a:t>
            </a:r>
            <a:r>
              <a:rPr lang="en-US" sz="1600" dirty="0">
                <a:solidFill>
                  <a:schemeClr val="accent1"/>
                </a:solidFill>
              </a:rPr>
              <a:t>;</a:t>
            </a:r>
          </a:p>
          <a:p>
            <a:pPr lvl="1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/>
                </a:solidFill>
              </a:rPr>
              <a:t>экономически рентабельны.</a:t>
            </a:r>
          </a:p>
        </p:txBody>
      </p:sp>
    </p:spTree>
    <p:extLst>
      <p:ext uri="{BB962C8B-B14F-4D97-AF65-F5344CB8AC3E}">
        <p14:creationId xmlns:p14="http://schemas.microsoft.com/office/powerpoint/2010/main" val="2513592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851261-091D-D34E-B75B-7982C507F31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75002" y="1027612"/>
            <a:ext cx="5341487" cy="630936"/>
          </a:xfrm>
        </p:spPr>
        <p:txBody>
          <a:bodyPr/>
          <a:lstStyle/>
          <a:p>
            <a:r>
              <a:rPr lang="ru-RU" dirty="0"/>
              <a:t>Почему другие поставщики заявляют о доступности без каких-либо подтверждений?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3B4FD9D-777B-BC45-9745-5BFED270A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Подтверждение доступности</a:t>
            </a:r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5D74D34-0C6B-4E41-81AE-A6C1596A4926}"/>
              </a:ext>
            </a:extLst>
          </p:cNvPr>
          <p:cNvSpPr txBox="1">
            <a:spLocks/>
          </p:cNvSpPr>
          <p:nvPr/>
        </p:nvSpPr>
        <p:spPr>
          <a:xfrm>
            <a:off x="376492" y="6184696"/>
            <a:ext cx="5340097" cy="400565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000" b="1" dirty="0">
                <a:hlinkClick r:id="rId3"/>
              </a:rPr>
              <a:t>Source</a:t>
            </a:r>
            <a:r>
              <a:rPr lang="en-US" sz="1000" b="1" dirty="0"/>
              <a:t>: </a:t>
            </a:r>
            <a:r>
              <a:rPr lang="en-US" sz="1000" dirty="0"/>
              <a:t>IDC Evolving Availability Requirements Demand More Than Just a Resilient Storage Infrastructure </a:t>
            </a:r>
            <a:endParaRPr lang="ru-RU" sz="1000" dirty="0"/>
          </a:p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000" dirty="0"/>
              <a:t>Doc #US46076020, February 2020</a:t>
            </a:r>
          </a:p>
        </p:txBody>
      </p:sp>
      <p:pic>
        <p:nvPicPr>
          <p:cNvPr id="19" name="Content Placeholder 3">
            <a:extLst>
              <a:ext uri="{FF2B5EF4-FFF2-40B4-BE49-F238E27FC236}">
                <a16:creationId xmlns:a16="http://schemas.microsoft.com/office/drawing/2014/main" id="{976FF04B-A772-2C4C-BEE4-2C73FC7DC4F5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20936639">
            <a:off x="1438906" y="1840573"/>
            <a:ext cx="3449090" cy="39317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C6F851F-53AA-FE4F-AEB8-5839F58E6F76}"/>
              </a:ext>
            </a:extLst>
          </p:cNvPr>
          <p:cNvGrpSpPr/>
          <p:nvPr/>
        </p:nvGrpSpPr>
        <p:grpSpPr>
          <a:xfrm>
            <a:off x="7626885" y="1588326"/>
            <a:ext cx="3406542" cy="4140663"/>
            <a:chOff x="6614775" y="1585213"/>
            <a:chExt cx="3200400" cy="3584072"/>
          </a:xfrm>
        </p:grpSpPr>
        <p:sp>
          <p:nvSpPr>
            <p:cNvPr id="29" name="Can 28">
              <a:extLst>
                <a:ext uri="{FF2B5EF4-FFF2-40B4-BE49-F238E27FC236}">
                  <a16:creationId xmlns:a16="http://schemas.microsoft.com/office/drawing/2014/main" id="{393F3434-A1ED-CE48-9841-C80BEE1B99DD}"/>
                </a:ext>
              </a:extLst>
            </p:cNvPr>
            <p:cNvSpPr/>
            <p:nvPr/>
          </p:nvSpPr>
          <p:spPr>
            <a:xfrm>
              <a:off x="6614775" y="1585213"/>
              <a:ext cx="3200400" cy="3584072"/>
            </a:xfrm>
            <a:prstGeom prst="can">
              <a:avLst/>
            </a:prstGeom>
            <a:solidFill>
              <a:srgbClr val="0257B9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4799" dirty="0"/>
                <a:t>99.9999%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2C5E6EC-6A24-C548-96A8-FF7F5A6B640C}"/>
                </a:ext>
              </a:extLst>
            </p:cNvPr>
            <p:cNvSpPr txBox="1"/>
            <p:nvPr/>
          </p:nvSpPr>
          <p:spPr>
            <a:xfrm>
              <a:off x="7287906" y="2943781"/>
              <a:ext cx="1854141" cy="319554"/>
            </a:xfrm>
            <a:prstGeom prst="rect">
              <a:avLst/>
            </a:prstGeom>
          </p:spPr>
          <p:txBody>
            <a:bodyPr vert="horz" wrap="none" lIns="91416" tIns="45708" rIns="91416" bIns="45708" rtlCol="0" anchor="ctr" anchorCtr="0">
              <a:spAutoFit/>
            </a:bodyPr>
            <a:lstStyle/>
            <a:p>
              <a:pPr algn="ctr" defTabSz="914126">
                <a:buClr>
                  <a:schemeClr val="accent1"/>
                </a:buClr>
              </a:pPr>
              <a:r>
                <a:rPr lang="ru-RU" sz="1799" dirty="0">
                  <a:solidFill>
                    <a:schemeClr val="bg1"/>
                  </a:solidFill>
                </a:rPr>
                <a:t>Шесть девяток</a:t>
              </a:r>
              <a:endParaRPr lang="en-US" sz="1799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15AEB95-25B3-9B4A-9BE2-0C04EBAB3FB0}"/>
                </a:ext>
              </a:extLst>
            </p:cNvPr>
            <p:cNvSpPr txBox="1"/>
            <p:nvPr/>
          </p:nvSpPr>
          <p:spPr>
            <a:xfrm>
              <a:off x="6615483" y="3790476"/>
              <a:ext cx="3198998" cy="559207"/>
            </a:xfrm>
            <a:prstGeom prst="rect">
              <a:avLst/>
            </a:prstGeom>
          </p:spPr>
          <p:txBody>
            <a:bodyPr vert="horz" wrap="none" lIns="91416" tIns="45708" rIns="91416" bIns="45708" rtlCol="0" anchor="ctr" anchorCtr="0">
              <a:spAutoFit/>
            </a:bodyPr>
            <a:lstStyle/>
            <a:p>
              <a:pPr algn="ctr" defTabSz="914126">
                <a:buClr>
                  <a:schemeClr val="accent1"/>
                </a:buClr>
              </a:pPr>
              <a:r>
                <a:rPr lang="ru-RU" sz="1799" dirty="0">
                  <a:solidFill>
                    <a:schemeClr val="bg1"/>
                  </a:solidFill>
                </a:rPr>
                <a:t>Проверенная доступность</a:t>
              </a:r>
            </a:p>
            <a:p>
              <a:pPr algn="ctr" defTabSz="914126">
                <a:buClr>
                  <a:schemeClr val="accent1"/>
                </a:buClr>
              </a:pPr>
              <a:r>
                <a:rPr lang="ru-RU" sz="1799" dirty="0">
                  <a:solidFill>
                    <a:schemeClr val="bg1"/>
                  </a:solidFill>
                </a:rPr>
                <a:t>данных</a:t>
              </a:r>
              <a:endParaRPr lang="en-US" sz="1799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3180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448076" cy="522514"/>
          </a:xfrm>
        </p:spPr>
        <p:txBody>
          <a:bodyPr/>
          <a:lstStyle/>
          <a:p>
            <a:r>
              <a:rPr lang="en-US" dirty="0"/>
              <a:t>NetApp </a:t>
            </a:r>
            <a:r>
              <a:rPr lang="en-US" dirty="0" err="1"/>
              <a:t>FlexGroup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31</a:t>
            </a:fld>
            <a:endParaRPr lang="ru-RU"/>
          </a:p>
        </p:txBody>
      </p:sp>
      <p:sp>
        <p:nvSpPr>
          <p:cNvPr id="287" name="Прямоугольник 23">
            <a:extLst>
              <a:ext uri="{FF2B5EF4-FFF2-40B4-BE49-F238E27FC236}">
                <a16:creationId xmlns:a16="http://schemas.microsoft.com/office/drawing/2014/main" id="{EB783F38-468C-A849-8A9C-B89F58023801}"/>
              </a:ext>
            </a:extLst>
          </p:cNvPr>
          <p:cNvSpPr/>
          <p:nvPr/>
        </p:nvSpPr>
        <p:spPr>
          <a:xfrm>
            <a:off x="1055687" y="1367454"/>
            <a:ext cx="71317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 err="1">
                <a:solidFill>
                  <a:srgbClr val="262626"/>
                </a:solidFill>
              </a:rPr>
              <a:t>гипермасштабируемые</a:t>
            </a:r>
            <a:r>
              <a:rPr lang="ru-RU" sz="1400" dirty="0">
                <a:solidFill>
                  <a:srgbClr val="262626"/>
                </a:solidFill>
              </a:rPr>
              <a:t>, высокопроизводительные контейнеры данных</a:t>
            </a:r>
          </a:p>
        </p:txBody>
      </p:sp>
      <p:sp>
        <p:nvSpPr>
          <p:cNvPr id="66" name="Content Placeholder 10">
            <a:extLst>
              <a:ext uri="{FF2B5EF4-FFF2-40B4-BE49-F238E27FC236}">
                <a16:creationId xmlns:a16="http://schemas.microsoft.com/office/drawing/2014/main" id="{662B41F0-61C2-5D4C-9AA5-0E3FCFD6AE5F}"/>
              </a:ext>
            </a:extLst>
          </p:cNvPr>
          <p:cNvSpPr txBox="1">
            <a:spLocks/>
          </p:cNvSpPr>
          <p:nvPr/>
        </p:nvSpPr>
        <p:spPr>
          <a:xfrm>
            <a:off x="6441628" y="1988135"/>
            <a:ext cx="4475837" cy="3496564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1400" dirty="0"/>
              <a:t>Линейная масштабируемость для объема и производительности (до 20</a:t>
            </a:r>
            <a:r>
              <a:rPr lang="en-US" sz="1400" dirty="0"/>
              <a:t>PB </a:t>
            </a:r>
            <a:r>
              <a:rPr lang="ru-RU" sz="1400" dirty="0"/>
              <a:t>и 400 миллиардов файлов)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1400" dirty="0"/>
              <a:t>Операционная простота (единая точка монтирования с автоматической балансировкой нагрузки и пространства)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1400" dirty="0"/>
              <a:t>Устойчивая высокая производительность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1400" dirty="0"/>
              <a:t>Непрерывное </a:t>
            </a:r>
            <a:r>
              <a:rPr lang="en-US" sz="1400" dirty="0"/>
              <a:t>scale-up </a:t>
            </a:r>
            <a:r>
              <a:rPr lang="ru-RU" sz="1400" dirty="0"/>
              <a:t>и</a:t>
            </a:r>
            <a:r>
              <a:rPr lang="en-US" sz="1400" dirty="0"/>
              <a:t> scale-out</a:t>
            </a:r>
            <a:r>
              <a:rPr lang="ru-RU" sz="1400" dirty="0"/>
              <a:t> масштабирование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1400" dirty="0"/>
          </a:p>
        </p:txBody>
      </p:sp>
      <p:sp>
        <p:nvSpPr>
          <p:cNvPr id="24" name="Flowchart: Manual Operation 37">
            <a:extLst>
              <a:ext uri="{FF2B5EF4-FFF2-40B4-BE49-F238E27FC236}">
                <a16:creationId xmlns:a16="http://schemas.microsoft.com/office/drawing/2014/main" id="{8BEDD821-39BA-FF40-BE9C-1705F0E2C54D}"/>
              </a:ext>
            </a:extLst>
          </p:cNvPr>
          <p:cNvSpPr/>
          <p:nvPr/>
        </p:nvSpPr>
        <p:spPr>
          <a:xfrm flipV="1">
            <a:off x="1055688" y="5020900"/>
            <a:ext cx="4670179" cy="927435"/>
          </a:xfrm>
          <a:prstGeom prst="flowChartManualOperation">
            <a:avLst/>
          </a:prstGeom>
          <a:solidFill>
            <a:srgbClr val="0070C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dirty="0" err="1"/>
          </a:p>
        </p:txBody>
      </p:sp>
      <p:pic>
        <p:nvPicPr>
          <p:cNvPr id="25" name="image38.png">
            <a:extLst>
              <a:ext uri="{FF2B5EF4-FFF2-40B4-BE49-F238E27FC236}">
                <a16:creationId xmlns:a16="http://schemas.microsoft.com/office/drawing/2014/main" id="{5141C067-D3A8-7447-B71B-03500911D9D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00925" y="1988135"/>
            <a:ext cx="2095094" cy="111088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6" name="image18.png" descr="DS4246-4U.png">
            <a:extLst>
              <a:ext uri="{FF2B5EF4-FFF2-40B4-BE49-F238E27FC236}">
                <a16:creationId xmlns:a16="http://schemas.microsoft.com/office/drawing/2014/main" id="{9C74E272-56AD-F543-BD41-69AD13C665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44064" y="3091862"/>
            <a:ext cx="1951955" cy="69620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7" name="image18.png" descr="DS4246-4U.png">
            <a:extLst>
              <a:ext uri="{FF2B5EF4-FFF2-40B4-BE49-F238E27FC236}">
                <a16:creationId xmlns:a16="http://schemas.microsoft.com/office/drawing/2014/main" id="{E9C26F96-2092-E348-869E-9BC18E4BFBE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44064" y="3766608"/>
            <a:ext cx="1951955" cy="69620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8" name="image18.png" descr="DS4246-4U.png">
            <a:extLst>
              <a:ext uri="{FF2B5EF4-FFF2-40B4-BE49-F238E27FC236}">
                <a16:creationId xmlns:a16="http://schemas.microsoft.com/office/drawing/2014/main" id="{65D9BA20-65CF-0A4E-ACAD-B871CEDE9F9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44064" y="4441355"/>
            <a:ext cx="1951955" cy="69620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9" name="image39.png">
            <a:extLst>
              <a:ext uri="{FF2B5EF4-FFF2-40B4-BE49-F238E27FC236}">
                <a16:creationId xmlns:a16="http://schemas.microsoft.com/office/drawing/2014/main" id="{4564489C-B292-EE46-844F-7C39B7305D2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92821" y="1988135"/>
            <a:ext cx="2108104" cy="111779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0" name="image18.png" descr="DS4246-4U.png">
            <a:extLst>
              <a:ext uri="{FF2B5EF4-FFF2-40B4-BE49-F238E27FC236}">
                <a16:creationId xmlns:a16="http://schemas.microsoft.com/office/drawing/2014/main" id="{313F834A-9B3D-084E-A958-45432602C41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92820" y="3091864"/>
            <a:ext cx="1951957" cy="69620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1" name="image18.png" descr="DS4246-4U.png">
            <a:extLst>
              <a:ext uri="{FF2B5EF4-FFF2-40B4-BE49-F238E27FC236}">
                <a16:creationId xmlns:a16="http://schemas.microsoft.com/office/drawing/2014/main" id="{B28C2153-24AC-B24D-B14F-BBD9905E9DD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92820" y="3766609"/>
            <a:ext cx="1951957" cy="69620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2" name="image18.png" descr="DS4246-4U.png">
            <a:extLst>
              <a:ext uri="{FF2B5EF4-FFF2-40B4-BE49-F238E27FC236}">
                <a16:creationId xmlns:a16="http://schemas.microsoft.com/office/drawing/2014/main" id="{32F1C0C2-6E7F-ED4E-BA11-B920CD223F6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92820" y="4441357"/>
            <a:ext cx="1951957" cy="69620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3" name="AutoShape 120">
            <a:extLst>
              <a:ext uri="{FF2B5EF4-FFF2-40B4-BE49-F238E27FC236}">
                <a16:creationId xmlns:a16="http://schemas.microsoft.com/office/drawing/2014/main" id="{84B64616-DA9D-3647-8E15-B7832E706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689" y="2907335"/>
            <a:ext cx="4670179" cy="2056174"/>
          </a:xfrm>
          <a:prstGeom prst="can">
            <a:avLst>
              <a:gd name="adj" fmla="val 2449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 w="9525" cap="flat" cmpd="sng" algn="ctr">
            <a:solidFill>
              <a:schemeClr val="accent1"/>
            </a:solidFill>
            <a:prstDash val="solid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A618"/>
              </a:buClr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453C510-E4F5-DF4F-9495-618CF5CBF062}"/>
              </a:ext>
            </a:extLst>
          </p:cNvPr>
          <p:cNvSpPr txBox="1"/>
          <p:nvPr/>
        </p:nvSpPr>
        <p:spPr>
          <a:xfrm>
            <a:off x="1697603" y="5129193"/>
            <a:ext cx="3309446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</a:pPr>
            <a:r>
              <a:rPr lang="ru-RU" sz="1600" b="1" dirty="0">
                <a:solidFill>
                  <a:schemeClr val="lt1"/>
                </a:solidFill>
              </a:rPr>
              <a:t>Единое пространство имен</a:t>
            </a:r>
          </a:p>
        </p:txBody>
      </p:sp>
    </p:spTree>
    <p:extLst>
      <p:ext uri="{BB962C8B-B14F-4D97-AF65-F5344CB8AC3E}">
        <p14:creationId xmlns:p14="http://schemas.microsoft.com/office/powerpoint/2010/main" val="3925136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448076" cy="522514"/>
          </a:xfrm>
        </p:spPr>
        <p:txBody>
          <a:bodyPr/>
          <a:lstStyle/>
          <a:p>
            <a:r>
              <a:rPr lang="en-US" dirty="0"/>
              <a:t>Storage Efficiency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32</a:t>
            </a:fld>
            <a:endParaRPr lang="ru-RU"/>
          </a:p>
        </p:txBody>
      </p:sp>
      <p:sp>
        <p:nvSpPr>
          <p:cNvPr id="248" name="Pentagon 19">
            <a:extLst>
              <a:ext uri="{FF2B5EF4-FFF2-40B4-BE49-F238E27FC236}">
                <a16:creationId xmlns:a16="http://schemas.microsoft.com/office/drawing/2014/main" id="{8043E1F4-A5A2-8C44-A109-9EDC287529C2}"/>
              </a:ext>
            </a:extLst>
          </p:cNvPr>
          <p:cNvSpPr/>
          <p:nvPr/>
        </p:nvSpPr>
        <p:spPr>
          <a:xfrm>
            <a:off x="7965813" y="2052302"/>
            <a:ext cx="2877445" cy="2139078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err="1"/>
          </a:p>
        </p:txBody>
      </p:sp>
      <p:sp>
        <p:nvSpPr>
          <p:cNvPr id="249" name="Pentagon 19">
            <a:extLst>
              <a:ext uri="{FF2B5EF4-FFF2-40B4-BE49-F238E27FC236}">
                <a16:creationId xmlns:a16="http://schemas.microsoft.com/office/drawing/2014/main" id="{3EF8B287-6E1E-0C42-BD94-A8ABCA6829FC}"/>
              </a:ext>
            </a:extLst>
          </p:cNvPr>
          <p:cNvSpPr/>
          <p:nvPr/>
        </p:nvSpPr>
        <p:spPr>
          <a:xfrm>
            <a:off x="6157649" y="2052302"/>
            <a:ext cx="2877445" cy="2139078"/>
          </a:xfrm>
          <a:prstGeom prst="homePlate">
            <a:avLst/>
          </a:prstGeom>
          <a:solidFill>
            <a:srgbClr val="F4815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err="1"/>
          </a:p>
        </p:txBody>
      </p:sp>
      <p:sp>
        <p:nvSpPr>
          <p:cNvPr id="250" name="Pentagon 19">
            <a:extLst>
              <a:ext uri="{FF2B5EF4-FFF2-40B4-BE49-F238E27FC236}">
                <a16:creationId xmlns:a16="http://schemas.microsoft.com/office/drawing/2014/main" id="{2C7DF272-9EC0-5C4D-A26C-457C198E00DB}"/>
              </a:ext>
            </a:extLst>
          </p:cNvPr>
          <p:cNvSpPr/>
          <p:nvPr/>
        </p:nvSpPr>
        <p:spPr>
          <a:xfrm>
            <a:off x="4349485" y="2052302"/>
            <a:ext cx="2877445" cy="2139078"/>
          </a:xfrm>
          <a:prstGeom prst="homePlate">
            <a:avLst/>
          </a:prstGeom>
          <a:solidFill>
            <a:srgbClr val="7EAD6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err="1"/>
          </a:p>
        </p:txBody>
      </p:sp>
      <p:sp>
        <p:nvSpPr>
          <p:cNvPr id="251" name="Background Efficiency Box">
            <a:extLst>
              <a:ext uri="{FF2B5EF4-FFF2-40B4-BE49-F238E27FC236}">
                <a16:creationId xmlns:a16="http://schemas.microsoft.com/office/drawing/2014/main" id="{2A7CC0F9-FEBA-D044-87C2-BBB5FF294ABD}"/>
              </a:ext>
            </a:extLst>
          </p:cNvPr>
          <p:cNvSpPr txBox="1"/>
          <p:nvPr/>
        </p:nvSpPr>
        <p:spPr>
          <a:xfrm>
            <a:off x="469646" y="5074802"/>
            <a:ext cx="2067108" cy="635326"/>
          </a:xfrm>
          <a:prstGeom prst="rect">
            <a:avLst/>
          </a:prstGeom>
          <a:solidFill>
            <a:srgbClr val="0070C0"/>
          </a:solidFill>
          <a:ln w="127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rtlCol="0" anchor="t">
            <a:noAutofit/>
          </a:bodyPr>
          <a:lstStyle/>
          <a:p>
            <a:pPr marR="0" algn="ctr" defTabSz="914400" rtl="0" eaLnBrk="1" fontAlgn="auto" latinLnBrk="0" hangingPunct="1">
              <a:buClr>
                <a:schemeClr val="accent1"/>
              </a:buClr>
              <a:buSzTx/>
              <a:tabLst/>
            </a:pPr>
            <a:r>
              <a:rPr lang="ru-RU" dirty="0">
                <a:solidFill>
                  <a:schemeClr val="bg1"/>
                </a:solidFill>
              </a:rPr>
              <a:t>Фоновый </a:t>
            </a:r>
          </a:p>
          <a:p>
            <a:pPr marR="0" algn="ctr" defTabSz="914400" rtl="0" eaLnBrk="1" fontAlgn="auto" latinLnBrk="0" hangingPunct="1">
              <a:buClr>
                <a:schemeClr val="accent1"/>
              </a:buClr>
              <a:buSzTx/>
              <a:tabLst/>
            </a:pPr>
            <a:r>
              <a:rPr lang="ru-RU" dirty="0">
                <a:solidFill>
                  <a:schemeClr val="bg1"/>
                </a:solidFill>
              </a:rPr>
              <a:t>процесс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52" name="Background Pentagon">
            <a:extLst>
              <a:ext uri="{FF2B5EF4-FFF2-40B4-BE49-F238E27FC236}">
                <a16:creationId xmlns:a16="http://schemas.microsoft.com/office/drawing/2014/main" id="{3A09A2E9-54F0-304D-9165-EB003C7FCC72}"/>
              </a:ext>
            </a:extLst>
          </p:cNvPr>
          <p:cNvSpPr/>
          <p:nvPr/>
        </p:nvSpPr>
        <p:spPr>
          <a:xfrm>
            <a:off x="2659511" y="5068464"/>
            <a:ext cx="8183748" cy="625110"/>
          </a:xfrm>
          <a:prstGeom prst="homePlate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ru-RU" dirty="0"/>
              <a:t>Дедупликация + Вторичная компрессия холодных данных</a:t>
            </a:r>
            <a:endParaRPr lang="en-US" dirty="0"/>
          </a:p>
        </p:txBody>
      </p:sp>
      <p:grpSp>
        <p:nvGrpSpPr>
          <p:cNvPr id="253" name="Group 1A : Zero Block">
            <a:extLst>
              <a:ext uri="{FF2B5EF4-FFF2-40B4-BE49-F238E27FC236}">
                <a16:creationId xmlns:a16="http://schemas.microsoft.com/office/drawing/2014/main" id="{55544EB0-1756-1743-B770-C9A363B5D595}"/>
              </a:ext>
            </a:extLst>
          </p:cNvPr>
          <p:cNvGrpSpPr/>
          <p:nvPr/>
        </p:nvGrpSpPr>
        <p:grpSpPr>
          <a:xfrm>
            <a:off x="1106890" y="2052302"/>
            <a:ext cx="4314213" cy="2139078"/>
            <a:chOff x="889177" y="1746169"/>
            <a:chExt cx="4314213" cy="2139078"/>
          </a:xfrm>
          <a:solidFill>
            <a:schemeClr val="tx1"/>
          </a:solidFill>
        </p:grpSpPr>
        <p:grpSp>
          <p:nvGrpSpPr>
            <p:cNvPr id="254" name="Group 1A2">
              <a:extLst>
                <a:ext uri="{FF2B5EF4-FFF2-40B4-BE49-F238E27FC236}">
                  <a16:creationId xmlns:a16="http://schemas.microsoft.com/office/drawing/2014/main" id="{B484130D-4027-0F4F-9EF0-8C3C2EAA10D3}"/>
                </a:ext>
              </a:extLst>
            </p:cNvPr>
            <p:cNvGrpSpPr/>
            <p:nvPr/>
          </p:nvGrpSpPr>
          <p:grpSpPr>
            <a:xfrm>
              <a:off x="2144110" y="1746169"/>
              <a:ext cx="3059280" cy="2139078"/>
              <a:chOff x="2144110" y="1746169"/>
              <a:chExt cx="3059280" cy="2139078"/>
            </a:xfrm>
            <a:grpFill/>
          </p:grpSpPr>
          <p:grpSp>
            <p:nvGrpSpPr>
              <p:cNvPr id="258" name="Group 1A3">
                <a:extLst>
                  <a:ext uri="{FF2B5EF4-FFF2-40B4-BE49-F238E27FC236}">
                    <a16:creationId xmlns:a16="http://schemas.microsoft.com/office/drawing/2014/main" id="{AF41E953-40DF-4C47-AF47-3C9D3E7C3369}"/>
                  </a:ext>
                </a:extLst>
              </p:cNvPr>
              <p:cNvGrpSpPr/>
              <p:nvPr/>
            </p:nvGrpSpPr>
            <p:grpSpPr>
              <a:xfrm>
                <a:off x="2144110" y="1746169"/>
                <a:ext cx="3059280" cy="2139078"/>
                <a:chOff x="3846494" y="3359020"/>
                <a:chExt cx="3059280" cy="2139078"/>
              </a:xfrm>
              <a:grpFill/>
            </p:grpSpPr>
            <p:sp>
              <p:nvSpPr>
                <p:cNvPr id="260" name="Pentagon 259">
                  <a:extLst>
                    <a:ext uri="{FF2B5EF4-FFF2-40B4-BE49-F238E27FC236}">
                      <a16:creationId xmlns:a16="http://schemas.microsoft.com/office/drawing/2014/main" id="{63F7293B-FE74-3E41-9792-7D3C1376CA1A}"/>
                    </a:ext>
                  </a:extLst>
                </p:cNvPr>
                <p:cNvSpPr/>
                <p:nvPr/>
              </p:nvSpPr>
              <p:spPr>
                <a:xfrm>
                  <a:off x="3846494" y="3359020"/>
                  <a:ext cx="1780244" cy="2139078"/>
                </a:xfrm>
                <a:prstGeom prst="homePlate">
                  <a:avLst/>
                </a:prstGeom>
                <a:solidFill>
                  <a:srgbClr val="666699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5000"/>
                    </a:lnSpc>
                  </a:pPr>
                  <a:endParaRPr lang="en-US" err="1"/>
                </a:p>
              </p:txBody>
            </p:sp>
            <p:sp>
              <p:nvSpPr>
                <p:cNvPr id="261" name="Pentagon 260">
                  <a:extLst>
                    <a:ext uri="{FF2B5EF4-FFF2-40B4-BE49-F238E27FC236}">
                      <a16:creationId xmlns:a16="http://schemas.microsoft.com/office/drawing/2014/main" id="{50900760-BCB3-2148-B6AC-A746CA4B96B0}"/>
                    </a:ext>
                  </a:extLst>
                </p:cNvPr>
                <p:cNvSpPr/>
                <p:nvPr/>
              </p:nvSpPr>
              <p:spPr>
                <a:xfrm>
                  <a:off x="4736616" y="3359020"/>
                  <a:ext cx="2169158" cy="2139078"/>
                </a:xfrm>
                <a:prstGeom prst="homePlate">
                  <a:avLst/>
                </a:prstGeom>
                <a:solidFill>
                  <a:srgbClr val="666699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5000"/>
                    </a:lnSpc>
                  </a:pPr>
                  <a:endParaRPr lang="en-US" err="1"/>
                </a:p>
              </p:txBody>
            </p:sp>
          </p:grpSp>
          <p:sp>
            <p:nvSpPr>
              <p:cNvPr id="259" name="TextBox Zero Block Dedupe">
                <a:extLst>
                  <a:ext uri="{FF2B5EF4-FFF2-40B4-BE49-F238E27FC236}">
                    <a16:creationId xmlns:a16="http://schemas.microsoft.com/office/drawing/2014/main" id="{5E91D2EE-CA34-2C43-9AAC-496A4ECE0EF0}"/>
                  </a:ext>
                </a:extLst>
              </p:cNvPr>
              <p:cNvSpPr txBox="1"/>
              <p:nvPr/>
            </p:nvSpPr>
            <p:spPr>
              <a:xfrm>
                <a:off x="3034236" y="2529060"/>
                <a:ext cx="1557405" cy="649363"/>
              </a:xfrm>
              <a:prstGeom prst="rect">
                <a:avLst/>
              </a:prstGeom>
              <a:solidFill>
                <a:srgbClr val="666699"/>
              </a:solidFill>
            </p:spPr>
            <p:txBody>
              <a:bodyPr vert="horz" wrap="none" lIns="91440" tIns="45720" rIns="91440" bIns="45720" rtlCol="0" anchor="t">
                <a:noAutofit/>
              </a:bodyPr>
              <a:lstStyle/>
              <a:p>
                <a:pPr>
                  <a:lnSpc>
                    <a:spcPct val="95000"/>
                  </a:lnSpc>
                  <a:spcBef>
                    <a:spcPts val="400"/>
                  </a:spcBef>
                  <a:spcAft>
                    <a:spcPts val="200"/>
                  </a:spcAft>
                </a:pPr>
                <a:r>
                  <a:rPr lang="en-US" sz="1600" dirty="0">
                    <a:solidFill>
                      <a:schemeClr val="bg1"/>
                    </a:solidFill>
                  </a:rPr>
                  <a:t>Zero Block</a:t>
                </a:r>
              </a:p>
              <a:p>
                <a:pPr>
                  <a:lnSpc>
                    <a:spcPct val="95000"/>
                  </a:lnSpc>
                  <a:spcBef>
                    <a:spcPts val="400"/>
                  </a:spcBef>
                  <a:spcAft>
                    <a:spcPts val="200"/>
                  </a:spcAft>
                </a:pPr>
                <a:r>
                  <a:rPr lang="ru-RU" sz="1600" dirty="0">
                    <a:solidFill>
                      <a:schemeClr val="bg1"/>
                    </a:solidFill>
                  </a:rPr>
                  <a:t>дедупликация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5" name="Group 1A1">
              <a:extLst>
                <a:ext uri="{FF2B5EF4-FFF2-40B4-BE49-F238E27FC236}">
                  <a16:creationId xmlns:a16="http://schemas.microsoft.com/office/drawing/2014/main" id="{C35B48A3-625A-B740-BD6F-D02215EDD700}"/>
                </a:ext>
              </a:extLst>
            </p:cNvPr>
            <p:cNvGrpSpPr/>
            <p:nvPr/>
          </p:nvGrpSpPr>
          <p:grpSpPr>
            <a:xfrm>
              <a:off x="889177" y="1746169"/>
              <a:ext cx="2145055" cy="2139078"/>
              <a:chOff x="3846494" y="3359020"/>
              <a:chExt cx="2670366" cy="2139078"/>
            </a:xfrm>
            <a:grpFill/>
          </p:grpSpPr>
          <p:sp>
            <p:nvSpPr>
              <p:cNvPr id="256" name="Pentagon 255">
                <a:extLst>
                  <a:ext uri="{FF2B5EF4-FFF2-40B4-BE49-F238E27FC236}">
                    <a16:creationId xmlns:a16="http://schemas.microsoft.com/office/drawing/2014/main" id="{2331480F-BA21-1740-8687-6AC50793F0EF}"/>
                  </a:ext>
                </a:extLst>
              </p:cNvPr>
              <p:cNvSpPr/>
              <p:nvPr/>
            </p:nvSpPr>
            <p:spPr>
              <a:xfrm>
                <a:off x="4736616" y="3359020"/>
                <a:ext cx="1780244" cy="2139078"/>
              </a:xfrm>
              <a:prstGeom prst="homePlate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5000"/>
                  </a:lnSpc>
                </a:pPr>
                <a:endParaRPr lang="en-US" err="1"/>
              </a:p>
            </p:txBody>
          </p:sp>
          <p:sp>
            <p:nvSpPr>
              <p:cNvPr id="257" name="Pentagon 256">
                <a:extLst>
                  <a:ext uri="{FF2B5EF4-FFF2-40B4-BE49-F238E27FC236}">
                    <a16:creationId xmlns:a16="http://schemas.microsoft.com/office/drawing/2014/main" id="{774490CD-9BA9-9247-B691-BB51F9251470}"/>
                  </a:ext>
                </a:extLst>
              </p:cNvPr>
              <p:cNvSpPr/>
              <p:nvPr/>
            </p:nvSpPr>
            <p:spPr>
              <a:xfrm>
                <a:off x="3846494" y="3359020"/>
                <a:ext cx="1780244" cy="2139078"/>
              </a:xfrm>
              <a:prstGeom prst="homePlate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5000"/>
                  </a:lnSpc>
                </a:pPr>
                <a:endParaRPr lang="en-US" err="1"/>
              </a:p>
            </p:txBody>
          </p:sp>
        </p:grpSp>
      </p:grpSp>
      <p:sp>
        <p:nvSpPr>
          <p:cNvPr id="262" name="(1) Inline Efficiency Box">
            <a:extLst>
              <a:ext uri="{FF2B5EF4-FFF2-40B4-BE49-F238E27FC236}">
                <a16:creationId xmlns:a16="http://schemas.microsoft.com/office/drawing/2014/main" id="{8B8566E6-B5F9-8C41-BDE3-609C03B6967E}"/>
              </a:ext>
            </a:extLst>
          </p:cNvPr>
          <p:cNvSpPr txBox="1">
            <a:spLocks/>
          </p:cNvSpPr>
          <p:nvPr/>
        </p:nvSpPr>
        <p:spPr>
          <a:xfrm>
            <a:off x="469646" y="2952084"/>
            <a:ext cx="2067108" cy="365760"/>
          </a:xfrm>
          <a:prstGeom prst="rect">
            <a:avLst/>
          </a:prstGeom>
          <a:solidFill>
            <a:srgbClr val="0070C0"/>
          </a:solidFill>
          <a:ln w="127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rtlCol="0" anchor="t"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</a:pPr>
            <a:r>
              <a:rPr lang="en-US" dirty="0">
                <a:solidFill>
                  <a:schemeClr val="bg1"/>
                </a:solidFill>
              </a:rPr>
              <a:t>Inline</a:t>
            </a:r>
          </a:p>
        </p:txBody>
      </p:sp>
      <p:sp>
        <p:nvSpPr>
          <p:cNvPr id="263" name="Rounded Rectangle 79">
            <a:extLst>
              <a:ext uri="{FF2B5EF4-FFF2-40B4-BE49-F238E27FC236}">
                <a16:creationId xmlns:a16="http://schemas.microsoft.com/office/drawing/2014/main" id="{8E078B3E-2D0B-E143-8750-5A366FA3A263}"/>
              </a:ext>
            </a:extLst>
          </p:cNvPr>
          <p:cNvSpPr>
            <a:spLocks noChangeAspect="1"/>
          </p:cNvSpPr>
          <p:nvPr/>
        </p:nvSpPr>
        <p:spPr>
          <a:xfrm>
            <a:off x="8829205" y="3448311"/>
            <a:ext cx="918044" cy="918044"/>
          </a:xfrm>
          <a:prstGeom prst="roundRect">
            <a:avLst>
              <a:gd name="adj" fmla="val 10000"/>
            </a:avLst>
          </a:prstGeom>
          <a:blipFill dpi="0" rotWithShape="1">
            <a:blip r:embed="rId3"/>
            <a:srcRect/>
            <a:stretch>
              <a:fillRect l="7723" t="12730" r="11797" b="42056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64806"/>
              <a:satOff val="-3230"/>
              <a:lumOff val="117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AD5A13C9-FEF4-994E-98E9-6B366B059F3E}"/>
              </a:ext>
            </a:extLst>
          </p:cNvPr>
          <p:cNvSpPr txBox="1"/>
          <p:nvPr/>
        </p:nvSpPr>
        <p:spPr>
          <a:xfrm>
            <a:off x="9017095" y="4162222"/>
            <a:ext cx="1557405" cy="38436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</a:pPr>
            <a:r>
              <a:rPr lang="en-US" dirty="0">
                <a:solidFill>
                  <a:schemeClr val="bg1"/>
                </a:solidFill>
              </a:rPr>
              <a:t>Compaction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F6755811-0508-074E-89A2-2B207DC2FADA}"/>
              </a:ext>
            </a:extLst>
          </p:cNvPr>
          <p:cNvSpPr txBox="1"/>
          <p:nvPr/>
        </p:nvSpPr>
        <p:spPr>
          <a:xfrm>
            <a:off x="9135073" y="2948008"/>
            <a:ext cx="1557405" cy="38436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</a:pPr>
            <a:r>
              <a:rPr lang="en-US" sz="1600" dirty="0">
                <a:solidFill>
                  <a:schemeClr val="bg1"/>
                </a:solidFill>
              </a:rPr>
              <a:t>Compaction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134316C6-B5A4-5042-AA1E-E9DCEB32CDAE}"/>
              </a:ext>
            </a:extLst>
          </p:cNvPr>
          <p:cNvSpPr txBox="1"/>
          <p:nvPr/>
        </p:nvSpPr>
        <p:spPr>
          <a:xfrm>
            <a:off x="7209823" y="2843871"/>
            <a:ext cx="1652820" cy="38436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</a:pPr>
            <a:r>
              <a:rPr lang="ru-RU" sz="1600" dirty="0">
                <a:solidFill>
                  <a:schemeClr val="bg1"/>
                </a:solidFill>
              </a:rPr>
              <a:t>Адаптивная</a:t>
            </a:r>
          </a:p>
          <a:p>
            <a:pPr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</a:pPr>
            <a:r>
              <a:rPr lang="ru-RU" sz="1600" dirty="0">
                <a:solidFill>
                  <a:schemeClr val="bg1"/>
                </a:solidFill>
              </a:rPr>
              <a:t>компрессия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7" name="image182.png">
            <a:extLst>
              <a:ext uri="{FF2B5EF4-FFF2-40B4-BE49-F238E27FC236}">
                <a16:creationId xmlns:a16="http://schemas.microsoft.com/office/drawing/2014/main" id="{AD01FEB2-F3E0-274D-81C9-130B9A0AF1C9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8410" y="3501675"/>
            <a:ext cx="891654" cy="497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166.png" descr="Storage-Compressed.png">
            <a:extLst>
              <a:ext uri="{FF2B5EF4-FFF2-40B4-BE49-F238E27FC236}">
                <a16:creationId xmlns:a16="http://schemas.microsoft.com/office/drawing/2014/main" id="{523B7870-005D-164A-9C67-1DD413092EAC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436" y="3401556"/>
            <a:ext cx="914408" cy="634545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TextBox 268">
            <a:extLst>
              <a:ext uri="{FF2B5EF4-FFF2-40B4-BE49-F238E27FC236}">
                <a16:creationId xmlns:a16="http://schemas.microsoft.com/office/drawing/2014/main" id="{F3C9CE62-539C-2D45-ACD0-9D736AD26FB8}"/>
              </a:ext>
            </a:extLst>
          </p:cNvPr>
          <p:cNvSpPr txBox="1"/>
          <p:nvPr/>
        </p:nvSpPr>
        <p:spPr>
          <a:xfrm>
            <a:off x="5384623" y="2848621"/>
            <a:ext cx="1557405" cy="38436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</a:pPr>
            <a:r>
              <a:rPr lang="en-US" sz="1600" dirty="0">
                <a:solidFill>
                  <a:schemeClr val="bg1"/>
                </a:solidFill>
              </a:rPr>
              <a:t>Inline </a:t>
            </a:r>
            <a:endParaRPr lang="ru-RU" sz="16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</a:pPr>
            <a:r>
              <a:rPr lang="ru-RU" sz="1600" dirty="0">
                <a:solidFill>
                  <a:schemeClr val="bg1"/>
                </a:solidFill>
              </a:rPr>
              <a:t>Дедупликация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C62B04D4-1844-2C48-B911-E1D0DDE7111C}"/>
              </a:ext>
            </a:extLst>
          </p:cNvPr>
          <p:cNvGrpSpPr/>
          <p:nvPr/>
        </p:nvGrpSpPr>
        <p:grpSpPr>
          <a:xfrm>
            <a:off x="3104007" y="3542699"/>
            <a:ext cx="1281091" cy="385265"/>
            <a:chOff x="2986502" y="3186462"/>
            <a:chExt cx="1281091" cy="385265"/>
          </a:xfrm>
        </p:grpSpPr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D7DD9C41-5A1F-EF40-A925-2523EE8D6DB6}"/>
                </a:ext>
              </a:extLst>
            </p:cNvPr>
            <p:cNvGrpSpPr/>
            <p:nvPr/>
          </p:nvGrpSpPr>
          <p:grpSpPr>
            <a:xfrm>
              <a:off x="2986502" y="3186462"/>
              <a:ext cx="1281091" cy="385265"/>
              <a:chOff x="2989450" y="3190615"/>
              <a:chExt cx="1281091" cy="385265"/>
            </a:xfrm>
          </p:grpSpPr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EFFC7BBE-3109-244D-8696-A05D5DE2E7C4}"/>
                  </a:ext>
                </a:extLst>
              </p:cNvPr>
              <p:cNvGrpSpPr/>
              <p:nvPr/>
            </p:nvGrpSpPr>
            <p:grpSpPr>
              <a:xfrm>
                <a:off x="2989450" y="3190615"/>
                <a:ext cx="1281091" cy="385265"/>
                <a:chOff x="2997524" y="3251306"/>
                <a:chExt cx="1281091" cy="385265"/>
              </a:xfrm>
            </p:grpSpPr>
            <p:pic>
              <p:nvPicPr>
                <p:cNvPr id="275" name="image182.png">
                  <a:extLst>
                    <a:ext uri="{FF2B5EF4-FFF2-40B4-BE49-F238E27FC236}">
                      <a16:creationId xmlns:a16="http://schemas.microsoft.com/office/drawing/2014/main" id="{6D5A9D25-EA92-E947-90BF-0D2B54770685}"/>
                    </a:ext>
                  </a:extLst>
                </p:cNvPr>
                <p:cNvPicPr/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348443" y="3256075"/>
                  <a:ext cx="353485" cy="380496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grpSp>
              <p:nvGrpSpPr>
                <p:cNvPr id="276" name="Group 275">
                  <a:extLst>
                    <a:ext uri="{FF2B5EF4-FFF2-40B4-BE49-F238E27FC236}">
                      <a16:creationId xmlns:a16="http://schemas.microsoft.com/office/drawing/2014/main" id="{1198085D-57E3-1643-8EEB-3CFB8FA2DA80}"/>
                    </a:ext>
                  </a:extLst>
                </p:cNvPr>
                <p:cNvGrpSpPr/>
                <p:nvPr/>
              </p:nvGrpSpPr>
              <p:grpSpPr>
                <a:xfrm>
                  <a:off x="2997524" y="3251306"/>
                  <a:ext cx="1281091" cy="380496"/>
                  <a:chOff x="3004095" y="3256075"/>
                  <a:chExt cx="1281091" cy="380496"/>
                </a:xfrm>
              </p:grpSpPr>
              <p:pic>
                <p:nvPicPr>
                  <p:cNvPr id="277" name="image182.png">
                    <a:extLst>
                      <a:ext uri="{FF2B5EF4-FFF2-40B4-BE49-F238E27FC236}">
                        <a16:creationId xmlns:a16="http://schemas.microsoft.com/office/drawing/2014/main" id="{0DCEE7C7-FC80-6B43-882A-4A87BD901B09}"/>
                      </a:ext>
                    </a:extLst>
                  </p:cNvPr>
                  <p:cNvPicPr/>
                  <p:nvPr/>
                </p:nvPicPr>
                <p:blipFill rotWithShape="1"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004095" y="3256075"/>
                    <a:ext cx="353485" cy="380496"/>
                  </a:xfrm>
                  <a:prstGeom prst="rect">
                    <a:avLst/>
                  </a:prstGeom>
                  <a:ln w="12700">
                    <a:miter lim="400000"/>
                  </a:ln>
                </p:spPr>
              </p:pic>
              <p:sp>
                <p:nvSpPr>
                  <p:cNvPr id="278" name="Right Arrow 39">
                    <a:extLst>
                      <a:ext uri="{FF2B5EF4-FFF2-40B4-BE49-F238E27FC236}">
                        <a16:creationId xmlns:a16="http://schemas.microsoft.com/office/drawing/2014/main" id="{B6D5F8A2-0E31-DD42-B3EF-B71C1D74CCC2}"/>
                      </a:ext>
                    </a:extLst>
                  </p:cNvPr>
                  <p:cNvSpPr/>
                  <p:nvPr/>
                </p:nvSpPr>
                <p:spPr>
                  <a:xfrm>
                    <a:off x="3697155" y="3353851"/>
                    <a:ext cx="234546" cy="182970"/>
                  </a:xfrm>
                  <a:prstGeom prst="rightArrow">
                    <a:avLst>
                      <a:gd name="adj1" fmla="val 50000"/>
                      <a:gd name="adj2" fmla="val 64706"/>
                    </a:avLst>
                  </a:prstGeom>
                  <a:solidFill>
                    <a:schemeClr val="bg1">
                      <a:lumMod val="5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US" err="1"/>
                  </a:p>
                </p:txBody>
              </p:sp>
              <p:pic>
                <p:nvPicPr>
                  <p:cNvPr id="279" name="image182.png">
                    <a:extLst>
                      <a:ext uri="{FF2B5EF4-FFF2-40B4-BE49-F238E27FC236}">
                        <a16:creationId xmlns:a16="http://schemas.microsoft.com/office/drawing/2014/main" id="{659B83C4-53CE-FF49-89BA-94E4EE645D03}"/>
                      </a:ext>
                    </a:extLst>
                  </p:cNvPr>
                  <p:cNvPicPr/>
                  <p:nvPr/>
                </p:nvPicPr>
                <p:blipFill rotWithShape="1"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931701" y="3256075"/>
                    <a:ext cx="353485" cy="380496"/>
                  </a:xfrm>
                  <a:prstGeom prst="rect">
                    <a:avLst/>
                  </a:prstGeom>
                  <a:ln w="12700">
                    <a:miter lim="400000"/>
                  </a:ln>
                </p:spPr>
              </p:pic>
              <p:sp>
                <p:nvSpPr>
                  <p:cNvPr id="280" name="Rectangle 279">
                    <a:extLst>
                      <a:ext uri="{FF2B5EF4-FFF2-40B4-BE49-F238E27FC236}">
                        <a16:creationId xmlns:a16="http://schemas.microsoft.com/office/drawing/2014/main" id="{40D0C750-94A5-3941-9356-6F26E7A01124}"/>
                      </a:ext>
                    </a:extLst>
                  </p:cNvPr>
                  <p:cNvSpPr/>
                  <p:nvPr/>
                </p:nvSpPr>
                <p:spPr>
                  <a:xfrm>
                    <a:off x="3015911" y="3269517"/>
                    <a:ext cx="98454" cy="105992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US" err="1"/>
                  </a:p>
                </p:txBody>
              </p:sp>
              <p:sp>
                <p:nvSpPr>
                  <p:cNvPr id="281" name="Rectangle 280">
                    <a:extLst>
                      <a:ext uri="{FF2B5EF4-FFF2-40B4-BE49-F238E27FC236}">
                        <a16:creationId xmlns:a16="http://schemas.microsoft.com/office/drawing/2014/main" id="{B30E3856-FD69-514C-8BC7-95F469387107}"/>
                      </a:ext>
                    </a:extLst>
                  </p:cNvPr>
                  <p:cNvSpPr/>
                  <p:nvPr/>
                </p:nvSpPr>
                <p:spPr>
                  <a:xfrm>
                    <a:off x="3129632" y="3395334"/>
                    <a:ext cx="92133" cy="99667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US" err="1"/>
                  </a:p>
                </p:txBody>
              </p:sp>
              <p:sp>
                <p:nvSpPr>
                  <p:cNvPr id="282" name="Rectangle 281">
                    <a:extLst>
                      <a:ext uri="{FF2B5EF4-FFF2-40B4-BE49-F238E27FC236}">
                        <a16:creationId xmlns:a16="http://schemas.microsoft.com/office/drawing/2014/main" id="{D15D595E-C9F9-5845-A98A-DB9A93AC9710}"/>
                      </a:ext>
                    </a:extLst>
                  </p:cNvPr>
                  <p:cNvSpPr/>
                  <p:nvPr/>
                </p:nvSpPr>
                <p:spPr>
                  <a:xfrm>
                    <a:off x="3483841" y="3396828"/>
                    <a:ext cx="92133" cy="99667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US" err="1"/>
                  </a:p>
                </p:txBody>
              </p:sp>
              <p:sp>
                <p:nvSpPr>
                  <p:cNvPr id="283" name="Rectangle 282">
                    <a:extLst>
                      <a:ext uri="{FF2B5EF4-FFF2-40B4-BE49-F238E27FC236}">
                        <a16:creationId xmlns:a16="http://schemas.microsoft.com/office/drawing/2014/main" id="{B2E7CC0D-1399-764E-B487-3B4C1EE07BDB}"/>
                      </a:ext>
                    </a:extLst>
                  </p:cNvPr>
                  <p:cNvSpPr/>
                  <p:nvPr/>
                </p:nvSpPr>
                <p:spPr>
                  <a:xfrm>
                    <a:off x="3240756" y="3515984"/>
                    <a:ext cx="92133" cy="99667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US" err="1"/>
                  </a:p>
                </p:txBody>
              </p:sp>
              <p:sp>
                <p:nvSpPr>
                  <p:cNvPr id="284" name="Rectangle 283">
                    <a:extLst>
                      <a:ext uri="{FF2B5EF4-FFF2-40B4-BE49-F238E27FC236}">
                        <a16:creationId xmlns:a16="http://schemas.microsoft.com/office/drawing/2014/main" id="{48154620-9E6F-0241-8D7A-AB69748ECADC}"/>
                      </a:ext>
                    </a:extLst>
                  </p:cNvPr>
                  <p:cNvSpPr/>
                  <p:nvPr/>
                </p:nvSpPr>
                <p:spPr>
                  <a:xfrm>
                    <a:off x="3129632" y="3515984"/>
                    <a:ext cx="92133" cy="99667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US" err="1"/>
                  </a:p>
                </p:txBody>
              </p:sp>
              <p:sp>
                <p:nvSpPr>
                  <p:cNvPr id="285" name="Rectangle 284">
                    <a:extLst>
                      <a:ext uri="{FF2B5EF4-FFF2-40B4-BE49-F238E27FC236}">
                        <a16:creationId xmlns:a16="http://schemas.microsoft.com/office/drawing/2014/main" id="{5C8C7068-75D7-B24C-BACE-FD8416757B81}"/>
                      </a:ext>
                    </a:extLst>
                  </p:cNvPr>
                  <p:cNvSpPr/>
                  <p:nvPr/>
                </p:nvSpPr>
                <p:spPr>
                  <a:xfrm>
                    <a:off x="3477399" y="3270783"/>
                    <a:ext cx="92133" cy="99667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US" err="1"/>
                  </a:p>
                </p:txBody>
              </p:sp>
              <p:sp>
                <p:nvSpPr>
                  <p:cNvPr id="286" name="Rectangle 285">
                    <a:extLst>
                      <a:ext uri="{FF2B5EF4-FFF2-40B4-BE49-F238E27FC236}">
                        <a16:creationId xmlns:a16="http://schemas.microsoft.com/office/drawing/2014/main" id="{7754FD8D-6C61-8349-9AB0-2F29EB529AE6}"/>
                      </a:ext>
                    </a:extLst>
                  </p:cNvPr>
                  <p:cNvSpPr/>
                  <p:nvPr/>
                </p:nvSpPr>
                <p:spPr>
                  <a:xfrm>
                    <a:off x="3590898" y="3270783"/>
                    <a:ext cx="92133" cy="99667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US" err="1"/>
                  </a:p>
                </p:txBody>
              </p:sp>
            </p:grpSp>
          </p:grp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67EC6F79-06C0-5049-AED2-4000CEF60938}"/>
                  </a:ext>
                </a:extLst>
              </p:cNvPr>
              <p:cNvSpPr/>
              <p:nvPr/>
            </p:nvSpPr>
            <p:spPr>
              <a:xfrm>
                <a:off x="3577956" y="3456303"/>
                <a:ext cx="92133" cy="99667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5000"/>
                  </a:lnSpc>
                </a:pPr>
                <a:endParaRPr lang="en-US" err="1"/>
              </a:p>
            </p:txBody>
          </p:sp>
        </p:grp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41B82013-FB76-F741-8B41-F1CE2F904805}"/>
                </a:ext>
              </a:extLst>
            </p:cNvPr>
            <p:cNvSpPr/>
            <p:nvPr/>
          </p:nvSpPr>
          <p:spPr>
            <a:xfrm>
              <a:off x="3354510" y="3330956"/>
              <a:ext cx="92133" cy="9966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US" err="1"/>
            </a:p>
          </p:txBody>
        </p:sp>
      </p:grpSp>
      <p:sp>
        <p:nvSpPr>
          <p:cNvPr id="287" name="Прямоугольник 23">
            <a:extLst>
              <a:ext uri="{FF2B5EF4-FFF2-40B4-BE49-F238E27FC236}">
                <a16:creationId xmlns:a16="http://schemas.microsoft.com/office/drawing/2014/main" id="{EB783F38-468C-A849-8A9C-B89F58023801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для </a:t>
            </a:r>
            <a:r>
              <a:rPr lang="en-US" sz="1400" dirty="0">
                <a:solidFill>
                  <a:srgbClr val="262626"/>
                </a:solidFill>
              </a:rPr>
              <a:t>AFF </a:t>
            </a:r>
            <a:r>
              <a:rPr lang="ru-RU" sz="1400" dirty="0">
                <a:solidFill>
                  <a:srgbClr val="262626"/>
                </a:solidFill>
              </a:rPr>
              <a:t>включены по умолчанию</a:t>
            </a:r>
          </a:p>
        </p:txBody>
      </p:sp>
    </p:spTree>
    <p:extLst>
      <p:ext uri="{BB962C8B-B14F-4D97-AF65-F5344CB8AC3E}">
        <p14:creationId xmlns:p14="http://schemas.microsoft.com/office/powerpoint/2010/main" val="1260429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829992" cy="522514"/>
          </a:xfrm>
        </p:spPr>
        <p:txBody>
          <a:bodyPr/>
          <a:lstStyle/>
          <a:p>
            <a:r>
              <a:rPr lang="ru-RU" dirty="0"/>
              <a:t>Эффективность « 3 к 1 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33</a:t>
            </a:fld>
            <a:endParaRPr lang="ru-RU"/>
          </a:p>
        </p:txBody>
      </p:sp>
      <p:sp>
        <p:nvSpPr>
          <p:cNvPr id="287" name="Прямоугольник 23">
            <a:extLst>
              <a:ext uri="{FF2B5EF4-FFF2-40B4-BE49-F238E27FC236}">
                <a16:creationId xmlns:a16="http://schemas.microsoft.com/office/drawing/2014/main" id="{EB783F38-468C-A849-8A9C-B89F58023801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для всех современных систем </a:t>
            </a:r>
            <a:r>
              <a:rPr lang="en-US" sz="1400" dirty="0">
                <a:solidFill>
                  <a:srgbClr val="262626"/>
                </a:solidFill>
              </a:rPr>
              <a:t>AFF</a:t>
            </a:r>
            <a:endParaRPr lang="ru-RU" sz="1400" dirty="0">
              <a:solidFill>
                <a:srgbClr val="262626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370B21-7CB7-A94A-AE4D-392A4A1B5DCA}"/>
              </a:ext>
            </a:extLst>
          </p:cNvPr>
          <p:cNvGrpSpPr/>
          <p:nvPr/>
        </p:nvGrpSpPr>
        <p:grpSpPr>
          <a:xfrm>
            <a:off x="1672791" y="2408512"/>
            <a:ext cx="8846417" cy="2853394"/>
            <a:chOff x="1520385" y="2759783"/>
            <a:chExt cx="8846417" cy="2853394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A98371B2-AC2E-F141-AD95-779B7640AD0A}"/>
                </a:ext>
              </a:extLst>
            </p:cNvPr>
            <p:cNvSpPr/>
            <p:nvPr/>
          </p:nvSpPr>
          <p:spPr>
            <a:xfrm rot="5400000">
              <a:off x="3522395" y="3073691"/>
              <a:ext cx="1055948" cy="1892447"/>
            </a:xfrm>
            <a:prstGeom prst="trapezoid">
              <a:avLst>
                <a:gd name="adj" fmla="val 1405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r">
                <a:lnSpc>
                  <a:spcPct val="125000"/>
                </a:lnSpc>
              </a:pPr>
              <a:r>
                <a:rPr lang="en-US" sz="1200" b="1" i="1" dirty="0">
                  <a:solidFill>
                    <a:schemeClr val="bg1">
                      <a:lumMod val="50000"/>
                    </a:schemeClr>
                  </a:solidFill>
                  <a:latin typeface="Montserrat SemiBold" pitchFamily="2" charset="77"/>
                </a:rPr>
                <a:t>RAID-DP,</a:t>
              </a:r>
              <a:r>
                <a:rPr lang="ru-RU" sz="1200" b="1" i="1" dirty="0">
                  <a:solidFill>
                    <a:schemeClr val="bg1">
                      <a:lumMod val="50000"/>
                    </a:schemeClr>
                  </a:solidFill>
                  <a:latin typeface="Montserrat SemiBold" pitchFamily="2" charset="77"/>
                </a:rPr>
                <a:t> </a:t>
              </a:r>
              <a:r>
                <a:rPr lang="en-US" sz="1200" b="1" i="1" dirty="0">
                  <a:solidFill>
                    <a:schemeClr val="bg1">
                      <a:lumMod val="50000"/>
                    </a:schemeClr>
                  </a:solidFill>
                  <a:latin typeface="Montserrat SemiBold" pitchFamily="2" charset="77"/>
                </a:rPr>
                <a:t>Hot Spare, Overhead</a:t>
              </a:r>
              <a:endParaRPr lang="ru-RU" sz="1200" b="1" i="1" dirty="0">
                <a:solidFill>
                  <a:schemeClr val="bg1">
                    <a:lumMod val="50000"/>
                  </a:schemeClr>
                </a:solidFill>
                <a:latin typeface="Montserrat SemiBold" pitchFamily="2" charset="77"/>
              </a:endParaRPr>
            </a:p>
          </p:txBody>
        </p:sp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291B0842-D901-D245-9EC4-7FBC8EDE19BC}"/>
                </a:ext>
              </a:extLst>
            </p:cNvPr>
            <p:cNvSpPr/>
            <p:nvPr/>
          </p:nvSpPr>
          <p:spPr>
            <a:xfrm rot="16200000">
              <a:off x="6770718" y="3081922"/>
              <a:ext cx="1512497" cy="1893224"/>
            </a:xfrm>
            <a:prstGeom prst="trapezoid">
              <a:avLst>
                <a:gd name="adj" fmla="val 24202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>
                <a:lnSpc>
                  <a:spcPct val="125000"/>
                </a:lnSpc>
              </a:pPr>
              <a:r>
                <a:rPr lang="en-US" sz="1200" b="1" i="1" dirty="0">
                  <a:solidFill>
                    <a:schemeClr val="bg1">
                      <a:lumMod val="50000"/>
                    </a:schemeClr>
                  </a:solidFill>
                  <a:latin typeface="Montserrat SemiBold" pitchFamily="2" charset="77"/>
                </a:rPr>
                <a:t>Deduplication, Compression, Compaction</a:t>
              </a:r>
              <a:endParaRPr lang="ru-RU" sz="1200" b="1" i="1" dirty="0">
                <a:solidFill>
                  <a:schemeClr val="bg1">
                    <a:lumMod val="50000"/>
                  </a:schemeClr>
                </a:solidFill>
                <a:latin typeface="Montserrat SemiBold" pitchFamily="2" charset="77"/>
              </a:endParaRPr>
            </a:p>
          </p:txBody>
        </p:sp>
        <p:sp>
          <p:nvSpPr>
            <p:cNvPr id="16" name="Прямоугольник 23">
              <a:extLst>
                <a:ext uri="{FF2B5EF4-FFF2-40B4-BE49-F238E27FC236}">
                  <a16:creationId xmlns:a16="http://schemas.microsoft.com/office/drawing/2014/main" id="{64F43618-1189-9042-9B57-162553F3B8F0}"/>
                </a:ext>
              </a:extLst>
            </p:cNvPr>
            <p:cNvSpPr/>
            <p:nvPr/>
          </p:nvSpPr>
          <p:spPr>
            <a:xfrm>
              <a:off x="1520385" y="3008347"/>
              <a:ext cx="158376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2800"/>
              </a:pPr>
              <a:r>
                <a:rPr lang="en-US" sz="1400" b="1" dirty="0">
                  <a:solidFill>
                    <a:srgbClr val="262626"/>
                  </a:solidFill>
                  <a:latin typeface="Montserrat ExtraBold" pitchFamily="2" charset="77"/>
                </a:rPr>
                <a:t>1 X</a:t>
              </a:r>
              <a:endParaRPr lang="ru-RU" sz="1400" b="1" dirty="0">
                <a:solidFill>
                  <a:srgbClr val="262626"/>
                </a:solidFill>
                <a:latin typeface="Montserrat ExtraBold" pitchFamily="2" charset="77"/>
              </a:endParaRPr>
            </a:p>
          </p:txBody>
        </p:sp>
        <p:sp>
          <p:nvSpPr>
            <p:cNvPr id="17" name="Прямоугольник 23">
              <a:extLst>
                <a:ext uri="{FF2B5EF4-FFF2-40B4-BE49-F238E27FC236}">
                  <a16:creationId xmlns:a16="http://schemas.microsoft.com/office/drawing/2014/main" id="{FDBE6ED8-882D-A043-AA9D-34DE537A98E8}"/>
                </a:ext>
              </a:extLst>
            </p:cNvPr>
            <p:cNvSpPr/>
            <p:nvPr/>
          </p:nvSpPr>
          <p:spPr>
            <a:xfrm>
              <a:off x="4996592" y="3201265"/>
              <a:ext cx="158376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2800"/>
              </a:pPr>
              <a:r>
                <a:rPr lang="en-US" sz="1400" b="1" dirty="0">
                  <a:solidFill>
                    <a:srgbClr val="262626"/>
                  </a:solidFill>
                  <a:latin typeface="Montserrat ExtraBold" pitchFamily="2" charset="77"/>
                </a:rPr>
                <a:t>0,7 X</a:t>
              </a:r>
              <a:endParaRPr lang="ru-RU" sz="1400" b="1" dirty="0">
                <a:solidFill>
                  <a:srgbClr val="262626"/>
                </a:solidFill>
                <a:latin typeface="Montserrat ExtraBold" pitchFamily="2" charset="77"/>
              </a:endParaRPr>
            </a:p>
          </p:txBody>
        </p:sp>
        <p:sp>
          <p:nvSpPr>
            <p:cNvPr id="18" name="Прямоугольник 23">
              <a:extLst>
                <a:ext uri="{FF2B5EF4-FFF2-40B4-BE49-F238E27FC236}">
                  <a16:creationId xmlns:a16="http://schemas.microsoft.com/office/drawing/2014/main" id="{717DB6C6-601D-6A4D-8AA1-365EEB57EBB9}"/>
                </a:ext>
              </a:extLst>
            </p:cNvPr>
            <p:cNvSpPr/>
            <p:nvPr/>
          </p:nvSpPr>
          <p:spPr>
            <a:xfrm>
              <a:off x="8472799" y="2759783"/>
              <a:ext cx="189322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2800"/>
              </a:pPr>
              <a:r>
                <a:rPr lang="en-US" sz="1400" b="1" dirty="0">
                  <a:solidFill>
                    <a:srgbClr val="262626"/>
                  </a:solidFill>
                  <a:latin typeface="Montserrat ExtraBold" pitchFamily="2" charset="77"/>
                </a:rPr>
                <a:t>2,1 X</a:t>
              </a:r>
              <a:endParaRPr lang="ru-RU" sz="1400" b="1" dirty="0">
                <a:solidFill>
                  <a:srgbClr val="262626"/>
                </a:solidFill>
                <a:latin typeface="Montserrat ExtraBold" pitchFamily="2" charset="77"/>
              </a:endParaRPr>
            </a:p>
          </p:txBody>
        </p:sp>
        <p:sp>
          <p:nvSpPr>
            <p:cNvPr id="13" name="Can 12">
              <a:extLst>
                <a:ext uri="{FF2B5EF4-FFF2-40B4-BE49-F238E27FC236}">
                  <a16:creationId xmlns:a16="http://schemas.microsoft.com/office/drawing/2014/main" id="{41A00B54-4382-EB46-B67D-FB5BBCD9F0B9}"/>
                </a:ext>
              </a:extLst>
            </p:cNvPr>
            <p:cNvSpPr/>
            <p:nvPr/>
          </p:nvSpPr>
          <p:spPr>
            <a:xfrm>
              <a:off x="8473577" y="3067560"/>
              <a:ext cx="1893225" cy="1904708"/>
            </a:xfrm>
            <a:prstGeom prst="can">
              <a:avLst/>
            </a:prstGeom>
            <a:solidFill>
              <a:srgbClr val="7EAD6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Montserrat SemiBold" pitchFamily="2" charset="77"/>
                </a:rPr>
                <a:t>Эффективное</a:t>
              </a:r>
            </a:p>
          </p:txBody>
        </p:sp>
        <p:sp>
          <p:nvSpPr>
            <p:cNvPr id="12" name="Can 11">
              <a:extLst>
                <a:ext uri="{FF2B5EF4-FFF2-40B4-BE49-F238E27FC236}">
                  <a16:creationId xmlns:a16="http://schemas.microsoft.com/office/drawing/2014/main" id="{665EF71D-5979-DC47-B2AF-8E74C3971C75}"/>
                </a:ext>
              </a:extLst>
            </p:cNvPr>
            <p:cNvSpPr/>
            <p:nvPr/>
          </p:nvSpPr>
          <p:spPr>
            <a:xfrm>
              <a:off x="4996594" y="3504909"/>
              <a:ext cx="1583762" cy="1010652"/>
            </a:xfrm>
            <a:prstGeom prst="can">
              <a:avLst/>
            </a:prstGeom>
            <a:solidFill>
              <a:srgbClr val="F48159"/>
            </a:solidFill>
            <a:ln w="6350">
              <a:solidFill>
                <a:srgbClr val="B741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Montserrat SemiBold" pitchFamily="2" charset="77"/>
                </a:rPr>
                <a:t>Полезное</a:t>
              </a:r>
              <a:endParaRPr lang="ru-RU" sz="2400" b="1" dirty="0">
                <a:latin typeface="Montserrat SemiBold" pitchFamily="2" charset="77"/>
              </a:endParaRPr>
            </a:p>
          </p:txBody>
        </p:sp>
        <p:sp>
          <p:nvSpPr>
            <p:cNvPr id="11" name="Can 10">
              <a:extLst>
                <a:ext uri="{FF2B5EF4-FFF2-40B4-BE49-F238E27FC236}">
                  <a16:creationId xmlns:a16="http://schemas.microsoft.com/office/drawing/2014/main" id="{CA8E0992-CF0F-7F47-B683-5EC44A4C7589}"/>
                </a:ext>
              </a:extLst>
            </p:cNvPr>
            <p:cNvSpPr/>
            <p:nvPr/>
          </p:nvSpPr>
          <p:spPr>
            <a:xfrm>
              <a:off x="1520385" y="3316124"/>
              <a:ext cx="1583762" cy="1388223"/>
            </a:xfrm>
            <a:prstGeom prst="can">
              <a:avLst/>
            </a:prstGeom>
            <a:solidFill>
              <a:srgbClr val="0070C0"/>
            </a:solidFill>
            <a:ln w="6350">
              <a:solidFill>
                <a:srgbClr val="0034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Montserrat SemiBold" pitchFamily="2" charset="77"/>
                </a:rPr>
                <a:t>«Сырое»</a:t>
              </a:r>
              <a:endParaRPr lang="ru-RU" sz="2400" b="1" dirty="0">
                <a:latin typeface="Montserrat SemiBold" pitchFamily="2" charset="77"/>
              </a:endParaRPr>
            </a:p>
          </p:txBody>
        </p:sp>
        <p:sp>
          <p:nvSpPr>
            <p:cNvPr id="19" name="Прямоугольник 23">
              <a:extLst>
                <a:ext uri="{FF2B5EF4-FFF2-40B4-BE49-F238E27FC236}">
                  <a16:creationId xmlns:a16="http://schemas.microsoft.com/office/drawing/2014/main" id="{FE1ED8B9-6163-6B47-A99A-3325D329B3E7}"/>
                </a:ext>
              </a:extLst>
            </p:cNvPr>
            <p:cNvSpPr/>
            <p:nvPr/>
          </p:nvSpPr>
          <p:spPr>
            <a:xfrm>
              <a:off x="1520385" y="5089957"/>
              <a:ext cx="15837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2800"/>
              </a:pPr>
              <a:r>
                <a:rPr lang="ru-RU" sz="1400" dirty="0">
                  <a:solidFill>
                    <a:srgbClr val="262626"/>
                  </a:solidFill>
                  <a:latin typeface="Montserrat" pitchFamily="2" charset="77"/>
                </a:rPr>
                <a:t>23</a:t>
              </a:r>
              <a:r>
                <a:rPr lang="en-US" sz="1400" dirty="0">
                  <a:solidFill>
                    <a:srgbClr val="262626"/>
                  </a:solidFill>
                  <a:latin typeface="Montserrat" pitchFamily="2" charset="77"/>
                </a:rPr>
                <a:t> TB</a:t>
              </a:r>
            </a:p>
            <a:p>
              <a:pPr algn="ctr">
                <a:buSzPts val="2800"/>
              </a:pPr>
              <a:r>
                <a:rPr lang="en-US" sz="1400" dirty="0">
                  <a:solidFill>
                    <a:srgbClr val="262626"/>
                  </a:solidFill>
                  <a:latin typeface="Montserrat" pitchFamily="2" charset="77"/>
                </a:rPr>
                <a:t>(24x960 GB)</a:t>
              </a:r>
              <a:endParaRPr lang="ru-RU" sz="1400" dirty="0">
                <a:solidFill>
                  <a:srgbClr val="262626"/>
                </a:solidFill>
                <a:latin typeface="Montserrat" pitchFamily="2" charset="77"/>
              </a:endParaRPr>
            </a:p>
          </p:txBody>
        </p:sp>
        <p:sp>
          <p:nvSpPr>
            <p:cNvPr id="20" name="Прямоугольник 23">
              <a:extLst>
                <a:ext uri="{FF2B5EF4-FFF2-40B4-BE49-F238E27FC236}">
                  <a16:creationId xmlns:a16="http://schemas.microsoft.com/office/drawing/2014/main" id="{1F5F4082-FA84-F546-8B13-6C78A50655D0}"/>
                </a:ext>
              </a:extLst>
            </p:cNvPr>
            <p:cNvSpPr/>
            <p:nvPr/>
          </p:nvSpPr>
          <p:spPr>
            <a:xfrm>
              <a:off x="4996592" y="5089257"/>
              <a:ext cx="158376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2800"/>
              </a:pPr>
              <a:r>
                <a:rPr lang="ru-RU" sz="1400" dirty="0">
                  <a:solidFill>
                    <a:srgbClr val="262626"/>
                  </a:solidFill>
                  <a:latin typeface="Montserrat" pitchFamily="2" charset="77"/>
                </a:rPr>
                <a:t>16</a:t>
              </a:r>
              <a:r>
                <a:rPr lang="en-US" sz="1400" dirty="0">
                  <a:solidFill>
                    <a:srgbClr val="262626"/>
                  </a:solidFill>
                  <a:latin typeface="Montserrat" pitchFamily="2" charset="77"/>
                </a:rPr>
                <a:t> TB</a:t>
              </a:r>
              <a:endParaRPr lang="ru-RU" sz="1400" dirty="0">
                <a:solidFill>
                  <a:srgbClr val="262626"/>
                </a:solidFill>
                <a:latin typeface="Montserrat" pitchFamily="2" charset="77"/>
              </a:endParaRPr>
            </a:p>
          </p:txBody>
        </p:sp>
        <p:sp>
          <p:nvSpPr>
            <p:cNvPr id="21" name="Прямоугольник 23">
              <a:extLst>
                <a:ext uri="{FF2B5EF4-FFF2-40B4-BE49-F238E27FC236}">
                  <a16:creationId xmlns:a16="http://schemas.microsoft.com/office/drawing/2014/main" id="{6BBB0416-7D29-E648-AE5E-EEE8820E76E3}"/>
                </a:ext>
              </a:extLst>
            </p:cNvPr>
            <p:cNvSpPr/>
            <p:nvPr/>
          </p:nvSpPr>
          <p:spPr>
            <a:xfrm>
              <a:off x="8472799" y="5089256"/>
              <a:ext cx="189322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2800"/>
              </a:pPr>
              <a:r>
                <a:rPr lang="ru-RU" sz="1400" dirty="0">
                  <a:solidFill>
                    <a:srgbClr val="262626"/>
                  </a:solidFill>
                  <a:latin typeface="Montserrat" pitchFamily="2" charset="77"/>
                </a:rPr>
                <a:t>48</a:t>
              </a:r>
              <a:r>
                <a:rPr lang="en-US" sz="1400" dirty="0">
                  <a:solidFill>
                    <a:srgbClr val="262626"/>
                  </a:solidFill>
                  <a:latin typeface="Montserrat" pitchFamily="2" charset="77"/>
                </a:rPr>
                <a:t> TB</a:t>
              </a:r>
              <a:endParaRPr lang="ru-RU" sz="1400" dirty="0">
                <a:solidFill>
                  <a:srgbClr val="262626"/>
                </a:solidFill>
                <a:latin typeface="Montserrat" pitchFamily="2" charset="77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7F0AA0C-A5B3-3948-B5FB-051E9FA743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2416" y="3188504"/>
              <a:ext cx="1567541" cy="316405"/>
            </a:xfrm>
            <a:prstGeom prst="straightConnector1">
              <a:avLst/>
            </a:prstGeom>
            <a:ln w="25400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Прямоугольник 23">
              <a:extLst>
                <a:ext uri="{FF2B5EF4-FFF2-40B4-BE49-F238E27FC236}">
                  <a16:creationId xmlns:a16="http://schemas.microsoft.com/office/drawing/2014/main" id="{736E6F63-53F7-2F45-8364-34AE48071954}"/>
                </a:ext>
              </a:extLst>
            </p:cNvPr>
            <p:cNvSpPr/>
            <p:nvPr/>
          </p:nvSpPr>
          <p:spPr>
            <a:xfrm rot="20907992">
              <a:off x="6693476" y="3068841"/>
              <a:ext cx="155414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2800"/>
              </a:pPr>
              <a:r>
                <a:rPr lang="ru-RU" sz="1200" b="1" dirty="0">
                  <a:solidFill>
                    <a:srgbClr val="262626"/>
                  </a:solidFill>
                </a:rPr>
                <a:t>3 </a:t>
              </a:r>
              <a:r>
                <a:rPr lang="en-US" sz="1200" b="1" dirty="0">
                  <a:solidFill>
                    <a:srgbClr val="262626"/>
                  </a:solidFill>
                </a:rPr>
                <a:t>: 1</a:t>
              </a:r>
              <a:endParaRPr lang="ru-RU" sz="1200" b="1" dirty="0">
                <a:solidFill>
                  <a:srgbClr val="26262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7008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448076" cy="522514"/>
          </a:xfrm>
        </p:spPr>
        <p:txBody>
          <a:bodyPr/>
          <a:lstStyle/>
          <a:p>
            <a:r>
              <a:rPr lang="en-US" dirty="0" err="1"/>
              <a:t>FlexClone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34</a:t>
            </a:fld>
            <a:endParaRPr lang="ru-RU"/>
          </a:p>
        </p:txBody>
      </p:sp>
      <p:sp>
        <p:nvSpPr>
          <p:cNvPr id="287" name="Прямоугольник 23">
            <a:extLst>
              <a:ext uri="{FF2B5EF4-FFF2-40B4-BE49-F238E27FC236}">
                <a16:creationId xmlns:a16="http://schemas.microsoft.com/office/drawing/2014/main" id="{EB783F38-468C-A849-8A9C-B89F58023801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экономия пространства на копии данных</a:t>
            </a:r>
          </a:p>
        </p:txBody>
      </p:sp>
      <p:sp>
        <p:nvSpPr>
          <p:cNvPr id="66" name="Content Placeholder 10">
            <a:extLst>
              <a:ext uri="{FF2B5EF4-FFF2-40B4-BE49-F238E27FC236}">
                <a16:creationId xmlns:a16="http://schemas.microsoft.com/office/drawing/2014/main" id="{662B41F0-61C2-5D4C-9AA5-0E3FCFD6AE5F}"/>
              </a:ext>
            </a:extLst>
          </p:cNvPr>
          <p:cNvSpPr txBox="1">
            <a:spLocks/>
          </p:cNvSpPr>
          <p:nvPr/>
        </p:nvSpPr>
        <p:spPr>
          <a:xfrm>
            <a:off x="7082309" y="2541303"/>
            <a:ext cx="3835156" cy="2418772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sz="1400" dirty="0"/>
              <a:t>Создание временных, мгновенных и доступных на запись копий данных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1400" dirty="0"/>
              <a:t>Хранение только изменений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1400" dirty="0"/>
              <a:t>Снижение расходов на разработку и тестирование приложений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1400" dirty="0"/>
              <a:t>Разработано по заказу </a:t>
            </a:r>
            <a:r>
              <a:rPr lang="en-US" sz="1400" dirty="0"/>
              <a:t>Oracle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00B3EF-1919-E540-9452-D8BF16F2CEAA}"/>
              </a:ext>
            </a:extLst>
          </p:cNvPr>
          <p:cNvGrpSpPr/>
          <p:nvPr/>
        </p:nvGrpSpPr>
        <p:grpSpPr>
          <a:xfrm>
            <a:off x="743597" y="2059870"/>
            <a:ext cx="5770484" cy="3820775"/>
            <a:chOff x="743597" y="2059870"/>
            <a:chExt cx="5770484" cy="3820775"/>
          </a:xfrm>
        </p:grpSpPr>
        <p:sp>
          <p:nvSpPr>
            <p:cNvPr id="8" name="Can 7">
              <a:extLst>
                <a:ext uri="{FF2B5EF4-FFF2-40B4-BE49-F238E27FC236}">
                  <a16:creationId xmlns:a16="http://schemas.microsoft.com/office/drawing/2014/main" id="{5510A985-42D6-A94F-AA8E-AA166F2D2580}"/>
                </a:ext>
              </a:extLst>
            </p:cNvPr>
            <p:cNvSpPr/>
            <p:nvPr/>
          </p:nvSpPr>
          <p:spPr>
            <a:xfrm>
              <a:off x="1055690" y="3391075"/>
              <a:ext cx="827772" cy="234555"/>
            </a:xfrm>
            <a:prstGeom prst="can">
              <a:avLst/>
            </a:prstGeom>
            <a:solidFill>
              <a:srgbClr val="0070C0"/>
            </a:solidFill>
            <a:ln w="6350">
              <a:solidFill>
                <a:srgbClr val="0034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Can 28">
              <a:extLst>
                <a:ext uri="{FF2B5EF4-FFF2-40B4-BE49-F238E27FC236}">
                  <a16:creationId xmlns:a16="http://schemas.microsoft.com/office/drawing/2014/main" id="{E0A3478B-6451-1845-8249-30B65721AC2C}"/>
                </a:ext>
              </a:extLst>
            </p:cNvPr>
            <p:cNvSpPr/>
            <p:nvPr/>
          </p:nvSpPr>
          <p:spPr>
            <a:xfrm>
              <a:off x="1055689" y="3189529"/>
              <a:ext cx="827772" cy="234555"/>
            </a:xfrm>
            <a:prstGeom prst="can">
              <a:avLst/>
            </a:prstGeom>
            <a:solidFill>
              <a:srgbClr val="0070C0"/>
            </a:solidFill>
            <a:ln w="6350">
              <a:solidFill>
                <a:srgbClr val="0034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Can 29">
              <a:extLst>
                <a:ext uri="{FF2B5EF4-FFF2-40B4-BE49-F238E27FC236}">
                  <a16:creationId xmlns:a16="http://schemas.microsoft.com/office/drawing/2014/main" id="{DC67A55B-F345-B643-B3C6-304D09184AD4}"/>
                </a:ext>
              </a:extLst>
            </p:cNvPr>
            <p:cNvSpPr/>
            <p:nvPr/>
          </p:nvSpPr>
          <p:spPr>
            <a:xfrm>
              <a:off x="1055688" y="2982459"/>
              <a:ext cx="827772" cy="234555"/>
            </a:xfrm>
            <a:prstGeom prst="can">
              <a:avLst/>
            </a:prstGeom>
            <a:solidFill>
              <a:srgbClr val="0070C0"/>
            </a:solidFill>
            <a:ln w="6350">
              <a:solidFill>
                <a:srgbClr val="0034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4273911-F310-E94A-9080-0AC030E196A6}"/>
                </a:ext>
              </a:extLst>
            </p:cNvPr>
            <p:cNvGrpSpPr/>
            <p:nvPr/>
          </p:nvGrpSpPr>
          <p:grpSpPr>
            <a:xfrm>
              <a:off x="4005232" y="2541303"/>
              <a:ext cx="2036305" cy="1537093"/>
              <a:chOff x="2906701" y="2536144"/>
              <a:chExt cx="2036305" cy="1537093"/>
            </a:xfrm>
          </p:grpSpPr>
          <p:sp>
            <p:nvSpPr>
              <p:cNvPr id="75" name="Can 74">
                <a:extLst>
                  <a:ext uri="{FF2B5EF4-FFF2-40B4-BE49-F238E27FC236}">
                    <a16:creationId xmlns:a16="http://schemas.microsoft.com/office/drawing/2014/main" id="{3D70D8CE-C3EC-1A42-B798-94F4D3E94618}"/>
                  </a:ext>
                </a:extLst>
              </p:cNvPr>
              <p:cNvSpPr/>
              <p:nvPr/>
            </p:nvSpPr>
            <p:spPr>
              <a:xfrm>
                <a:off x="4115234" y="2944760"/>
                <a:ext cx="827772" cy="234555"/>
              </a:xfrm>
              <a:prstGeom prst="can">
                <a:avLst/>
              </a:prstGeom>
              <a:solidFill>
                <a:srgbClr val="7EAD6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Can 75">
                <a:extLst>
                  <a:ext uri="{FF2B5EF4-FFF2-40B4-BE49-F238E27FC236}">
                    <a16:creationId xmlns:a16="http://schemas.microsoft.com/office/drawing/2014/main" id="{4A183FAD-69E0-5F44-B4E3-C63F9D37E533}"/>
                  </a:ext>
                </a:extLst>
              </p:cNvPr>
              <p:cNvSpPr/>
              <p:nvPr/>
            </p:nvSpPr>
            <p:spPr>
              <a:xfrm>
                <a:off x="4115233" y="2743214"/>
                <a:ext cx="827772" cy="234555"/>
              </a:xfrm>
              <a:prstGeom prst="can">
                <a:avLst/>
              </a:prstGeom>
              <a:solidFill>
                <a:srgbClr val="7EAD6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Can 76">
                <a:extLst>
                  <a:ext uri="{FF2B5EF4-FFF2-40B4-BE49-F238E27FC236}">
                    <a16:creationId xmlns:a16="http://schemas.microsoft.com/office/drawing/2014/main" id="{085B7BAE-DC66-9D47-87B0-5425E7C3A577}"/>
                  </a:ext>
                </a:extLst>
              </p:cNvPr>
              <p:cNvSpPr/>
              <p:nvPr/>
            </p:nvSpPr>
            <p:spPr>
              <a:xfrm>
                <a:off x="4115232" y="2536144"/>
                <a:ext cx="827772" cy="234555"/>
              </a:xfrm>
              <a:prstGeom prst="can">
                <a:avLst/>
              </a:prstGeom>
              <a:solidFill>
                <a:srgbClr val="7EAD6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Can 77">
                <a:extLst>
                  <a:ext uri="{FF2B5EF4-FFF2-40B4-BE49-F238E27FC236}">
                    <a16:creationId xmlns:a16="http://schemas.microsoft.com/office/drawing/2014/main" id="{6011520C-DBD1-964B-9308-35FEAA6A6BCC}"/>
                  </a:ext>
                </a:extLst>
              </p:cNvPr>
              <p:cNvSpPr/>
              <p:nvPr/>
            </p:nvSpPr>
            <p:spPr>
              <a:xfrm>
                <a:off x="2906715" y="2944760"/>
                <a:ext cx="827772" cy="234555"/>
              </a:xfrm>
              <a:prstGeom prst="can">
                <a:avLst/>
              </a:prstGeom>
              <a:solidFill>
                <a:srgbClr val="F48159"/>
              </a:solidFill>
              <a:ln w="6350">
                <a:solidFill>
                  <a:srgbClr val="B741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Can 78">
                <a:extLst>
                  <a:ext uri="{FF2B5EF4-FFF2-40B4-BE49-F238E27FC236}">
                    <a16:creationId xmlns:a16="http://schemas.microsoft.com/office/drawing/2014/main" id="{3DD662C3-8DE9-1842-9B24-DE72C97DE79D}"/>
                  </a:ext>
                </a:extLst>
              </p:cNvPr>
              <p:cNvSpPr/>
              <p:nvPr/>
            </p:nvSpPr>
            <p:spPr>
              <a:xfrm>
                <a:off x="2906714" y="2743214"/>
                <a:ext cx="827772" cy="234555"/>
              </a:xfrm>
              <a:prstGeom prst="can">
                <a:avLst/>
              </a:prstGeom>
              <a:solidFill>
                <a:srgbClr val="F48159"/>
              </a:solidFill>
              <a:ln w="6350">
                <a:solidFill>
                  <a:srgbClr val="B741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0" name="Can 79">
                <a:extLst>
                  <a:ext uri="{FF2B5EF4-FFF2-40B4-BE49-F238E27FC236}">
                    <a16:creationId xmlns:a16="http://schemas.microsoft.com/office/drawing/2014/main" id="{2465B374-74C2-9F47-AA15-48879B28A7E2}"/>
                  </a:ext>
                </a:extLst>
              </p:cNvPr>
              <p:cNvSpPr/>
              <p:nvPr/>
            </p:nvSpPr>
            <p:spPr>
              <a:xfrm>
                <a:off x="2906713" y="2536144"/>
                <a:ext cx="827772" cy="234555"/>
              </a:xfrm>
              <a:prstGeom prst="can">
                <a:avLst/>
              </a:prstGeom>
              <a:solidFill>
                <a:srgbClr val="F48159"/>
              </a:solidFill>
              <a:ln w="6350">
                <a:solidFill>
                  <a:srgbClr val="B741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Can 83">
                <a:extLst>
                  <a:ext uri="{FF2B5EF4-FFF2-40B4-BE49-F238E27FC236}">
                    <a16:creationId xmlns:a16="http://schemas.microsoft.com/office/drawing/2014/main" id="{09D7BBCA-4EF3-8941-9C9D-B22F37CDB6B8}"/>
                  </a:ext>
                </a:extLst>
              </p:cNvPr>
              <p:cNvSpPr/>
              <p:nvPr/>
            </p:nvSpPr>
            <p:spPr>
              <a:xfrm>
                <a:off x="4115228" y="3838682"/>
                <a:ext cx="827772" cy="234555"/>
              </a:xfrm>
              <a:prstGeom prst="can">
                <a:avLst/>
              </a:prstGeom>
              <a:solidFill>
                <a:srgbClr val="EACD9D"/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Can 84">
                <a:extLst>
                  <a:ext uri="{FF2B5EF4-FFF2-40B4-BE49-F238E27FC236}">
                    <a16:creationId xmlns:a16="http://schemas.microsoft.com/office/drawing/2014/main" id="{B5AD0B58-04D3-B748-AEF6-F5E772FCC3FE}"/>
                  </a:ext>
                </a:extLst>
              </p:cNvPr>
              <p:cNvSpPr/>
              <p:nvPr/>
            </p:nvSpPr>
            <p:spPr>
              <a:xfrm>
                <a:off x="4115227" y="3637136"/>
                <a:ext cx="827772" cy="234555"/>
              </a:xfrm>
              <a:prstGeom prst="can">
                <a:avLst/>
              </a:prstGeom>
              <a:solidFill>
                <a:srgbClr val="EACD9D"/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Can 85">
                <a:extLst>
                  <a:ext uri="{FF2B5EF4-FFF2-40B4-BE49-F238E27FC236}">
                    <a16:creationId xmlns:a16="http://schemas.microsoft.com/office/drawing/2014/main" id="{B7ABAAF4-3D03-4A42-A71A-208025EC2F5A}"/>
                  </a:ext>
                </a:extLst>
              </p:cNvPr>
              <p:cNvSpPr/>
              <p:nvPr/>
            </p:nvSpPr>
            <p:spPr>
              <a:xfrm>
                <a:off x="4115226" y="3430066"/>
                <a:ext cx="827772" cy="234555"/>
              </a:xfrm>
              <a:prstGeom prst="can">
                <a:avLst/>
              </a:prstGeom>
              <a:solidFill>
                <a:srgbClr val="EACD9D"/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Can 86">
                <a:extLst>
                  <a:ext uri="{FF2B5EF4-FFF2-40B4-BE49-F238E27FC236}">
                    <a16:creationId xmlns:a16="http://schemas.microsoft.com/office/drawing/2014/main" id="{221AA71E-831F-DD41-A319-99ACB52AB417}"/>
                  </a:ext>
                </a:extLst>
              </p:cNvPr>
              <p:cNvSpPr/>
              <p:nvPr/>
            </p:nvSpPr>
            <p:spPr>
              <a:xfrm>
                <a:off x="2906703" y="3838682"/>
                <a:ext cx="827772" cy="234555"/>
              </a:xfrm>
              <a:prstGeom prst="can">
                <a:avLst/>
              </a:prstGeom>
              <a:solidFill>
                <a:srgbClr val="0070C0"/>
              </a:solidFill>
              <a:ln w="6350">
                <a:solidFill>
                  <a:srgbClr val="003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Can 87">
                <a:extLst>
                  <a:ext uri="{FF2B5EF4-FFF2-40B4-BE49-F238E27FC236}">
                    <a16:creationId xmlns:a16="http://schemas.microsoft.com/office/drawing/2014/main" id="{638ABA99-7EDB-1243-92CB-2277CE32CD17}"/>
                  </a:ext>
                </a:extLst>
              </p:cNvPr>
              <p:cNvSpPr/>
              <p:nvPr/>
            </p:nvSpPr>
            <p:spPr>
              <a:xfrm>
                <a:off x="2906702" y="3637136"/>
                <a:ext cx="827772" cy="234555"/>
              </a:xfrm>
              <a:prstGeom prst="can">
                <a:avLst/>
              </a:prstGeom>
              <a:solidFill>
                <a:srgbClr val="0070C0"/>
              </a:solidFill>
              <a:ln w="6350">
                <a:solidFill>
                  <a:srgbClr val="003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Can 88">
                <a:extLst>
                  <a:ext uri="{FF2B5EF4-FFF2-40B4-BE49-F238E27FC236}">
                    <a16:creationId xmlns:a16="http://schemas.microsoft.com/office/drawing/2014/main" id="{242D958B-086B-6243-A12E-8B640D54F4DD}"/>
                  </a:ext>
                </a:extLst>
              </p:cNvPr>
              <p:cNvSpPr/>
              <p:nvPr/>
            </p:nvSpPr>
            <p:spPr>
              <a:xfrm>
                <a:off x="2906701" y="3430066"/>
                <a:ext cx="827772" cy="234555"/>
              </a:xfrm>
              <a:prstGeom prst="can">
                <a:avLst/>
              </a:prstGeom>
              <a:solidFill>
                <a:srgbClr val="0070C0"/>
              </a:solidFill>
              <a:ln w="6350">
                <a:solidFill>
                  <a:srgbClr val="003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0" name="Can 89">
              <a:extLst>
                <a:ext uri="{FF2B5EF4-FFF2-40B4-BE49-F238E27FC236}">
                  <a16:creationId xmlns:a16="http://schemas.microsoft.com/office/drawing/2014/main" id="{64411F63-11CE-7345-A33A-3529801E5E06}"/>
                </a:ext>
              </a:extLst>
            </p:cNvPr>
            <p:cNvSpPr/>
            <p:nvPr/>
          </p:nvSpPr>
          <p:spPr>
            <a:xfrm>
              <a:off x="1055688" y="5278785"/>
              <a:ext cx="827772" cy="234555"/>
            </a:xfrm>
            <a:prstGeom prst="can">
              <a:avLst/>
            </a:prstGeom>
            <a:solidFill>
              <a:srgbClr val="0070C0"/>
            </a:solidFill>
            <a:ln w="6350">
              <a:solidFill>
                <a:srgbClr val="0034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Can 90">
              <a:extLst>
                <a:ext uri="{FF2B5EF4-FFF2-40B4-BE49-F238E27FC236}">
                  <a16:creationId xmlns:a16="http://schemas.microsoft.com/office/drawing/2014/main" id="{DA0BA43B-30C6-6642-AE5C-FC4FBA1737A6}"/>
                </a:ext>
              </a:extLst>
            </p:cNvPr>
            <p:cNvSpPr/>
            <p:nvPr/>
          </p:nvSpPr>
          <p:spPr>
            <a:xfrm>
              <a:off x="1055687" y="5077239"/>
              <a:ext cx="827772" cy="234555"/>
            </a:xfrm>
            <a:prstGeom prst="can">
              <a:avLst/>
            </a:prstGeom>
            <a:solidFill>
              <a:srgbClr val="0070C0"/>
            </a:solidFill>
            <a:ln w="6350">
              <a:solidFill>
                <a:srgbClr val="0034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Can 91">
              <a:extLst>
                <a:ext uri="{FF2B5EF4-FFF2-40B4-BE49-F238E27FC236}">
                  <a16:creationId xmlns:a16="http://schemas.microsoft.com/office/drawing/2014/main" id="{3C0EB2D9-A3AC-6648-AB6A-90194FEEFD5C}"/>
                </a:ext>
              </a:extLst>
            </p:cNvPr>
            <p:cNvSpPr/>
            <p:nvPr/>
          </p:nvSpPr>
          <p:spPr>
            <a:xfrm>
              <a:off x="1055686" y="4870169"/>
              <a:ext cx="827772" cy="234555"/>
            </a:xfrm>
            <a:prstGeom prst="can">
              <a:avLst/>
            </a:prstGeom>
            <a:solidFill>
              <a:srgbClr val="0070C0"/>
            </a:solidFill>
            <a:ln w="6350">
              <a:solidFill>
                <a:srgbClr val="0034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5A3797-66DB-D844-B727-158859E2258F}"/>
                </a:ext>
              </a:extLst>
            </p:cNvPr>
            <p:cNvGrpSpPr/>
            <p:nvPr/>
          </p:nvGrpSpPr>
          <p:grpSpPr>
            <a:xfrm>
              <a:off x="4005232" y="4508386"/>
              <a:ext cx="827774" cy="1372259"/>
              <a:chOff x="3472720" y="4806289"/>
              <a:chExt cx="827774" cy="1372259"/>
            </a:xfrm>
          </p:grpSpPr>
          <p:sp>
            <p:nvSpPr>
              <p:cNvPr id="94" name="Can 93">
                <a:extLst>
                  <a:ext uri="{FF2B5EF4-FFF2-40B4-BE49-F238E27FC236}">
                    <a16:creationId xmlns:a16="http://schemas.microsoft.com/office/drawing/2014/main" id="{909C89EA-7C22-0C46-83D9-5201BEA6EA0A}"/>
                  </a:ext>
                </a:extLst>
              </p:cNvPr>
              <p:cNvSpPr/>
              <p:nvPr/>
            </p:nvSpPr>
            <p:spPr>
              <a:xfrm>
                <a:off x="3472722" y="5943993"/>
                <a:ext cx="827772" cy="234555"/>
              </a:xfrm>
              <a:prstGeom prst="can">
                <a:avLst/>
              </a:prstGeom>
              <a:solidFill>
                <a:srgbClr val="0070C0"/>
              </a:solidFill>
              <a:ln w="6350">
                <a:solidFill>
                  <a:srgbClr val="003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Can 94">
                <a:extLst>
                  <a:ext uri="{FF2B5EF4-FFF2-40B4-BE49-F238E27FC236}">
                    <a16:creationId xmlns:a16="http://schemas.microsoft.com/office/drawing/2014/main" id="{7DC5A217-F3B0-A248-99A2-8BB7DA9F5710}"/>
                  </a:ext>
                </a:extLst>
              </p:cNvPr>
              <p:cNvSpPr/>
              <p:nvPr/>
            </p:nvSpPr>
            <p:spPr>
              <a:xfrm>
                <a:off x="3472721" y="5742447"/>
                <a:ext cx="827772" cy="234555"/>
              </a:xfrm>
              <a:prstGeom prst="can">
                <a:avLst/>
              </a:prstGeom>
              <a:solidFill>
                <a:srgbClr val="0070C0"/>
              </a:solidFill>
              <a:ln w="6350">
                <a:solidFill>
                  <a:srgbClr val="003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Can 95">
                <a:extLst>
                  <a:ext uri="{FF2B5EF4-FFF2-40B4-BE49-F238E27FC236}">
                    <a16:creationId xmlns:a16="http://schemas.microsoft.com/office/drawing/2014/main" id="{7C66C48E-AD4F-DB4D-AA41-A768708D51B9}"/>
                  </a:ext>
                </a:extLst>
              </p:cNvPr>
              <p:cNvSpPr/>
              <p:nvPr/>
            </p:nvSpPr>
            <p:spPr>
              <a:xfrm>
                <a:off x="3472720" y="5535377"/>
                <a:ext cx="827772" cy="234555"/>
              </a:xfrm>
              <a:prstGeom prst="can">
                <a:avLst/>
              </a:prstGeom>
              <a:solidFill>
                <a:srgbClr val="0070C0"/>
              </a:solidFill>
              <a:ln w="6350">
                <a:solidFill>
                  <a:srgbClr val="003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Can 96">
                <a:extLst>
                  <a:ext uri="{FF2B5EF4-FFF2-40B4-BE49-F238E27FC236}">
                    <a16:creationId xmlns:a16="http://schemas.microsoft.com/office/drawing/2014/main" id="{FE65D778-798A-F449-8F76-4DB10FFCCE15}"/>
                  </a:ext>
                </a:extLst>
              </p:cNvPr>
              <p:cNvSpPr/>
              <p:nvPr/>
            </p:nvSpPr>
            <p:spPr>
              <a:xfrm>
                <a:off x="3472720" y="5255947"/>
                <a:ext cx="827772" cy="234555"/>
              </a:xfrm>
              <a:prstGeom prst="can">
                <a:avLst/>
              </a:prstGeom>
              <a:solidFill>
                <a:srgbClr val="F48159"/>
              </a:solidFill>
              <a:ln w="6350">
                <a:solidFill>
                  <a:srgbClr val="B741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Can 97">
                <a:extLst>
                  <a:ext uri="{FF2B5EF4-FFF2-40B4-BE49-F238E27FC236}">
                    <a16:creationId xmlns:a16="http://schemas.microsoft.com/office/drawing/2014/main" id="{6B3879EF-0491-9645-9EF4-C01EF738C68E}"/>
                  </a:ext>
                </a:extLst>
              </p:cNvPr>
              <p:cNvSpPr/>
              <p:nvPr/>
            </p:nvSpPr>
            <p:spPr>
              <a:xfrm>
                <a:off x="3472720" y="5031118"/>
                <a:ext cx="827772" cy="234555"/>
              </a:xfrm>
              <a:prstGeom prst="can">
                <a:avLst/>
              </a:prstGeom>
              <a:solidFill>
                <a:srgbClr val="7EAD6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Can 98">
                <a:extLst>
                  <a:ext uri="{FF2B5EF4-FFF2-40B4-BE49-F238E27FC236}">
                    <a16:creationId xmlns:a16="http://schemas.microsoft.com/office/drawing/2014/main" id="{562CCD37-26E8-0449-8985-E7DF4125F9A9}"/>
                  </a:ext>
                </a:extLst>
              </p:cNvPr>
              <p:cNvSpPr/>
              <p:nvPr/>
            </p:nvSpPr>
            <p:spPr>
              <a:xfrm>
                <a:off x="3472720" y="4806289"/>
                <a:ext cx="827772" cy="234555"/>
              </a:xfrm>
              <a:prstGeom prst="can">
                <a:avLst/>
              </a:prstGeom>
              <a:solidFill>
                <a:srgbClr val="EACD9D"/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27E6C34-4443-E044-9617-6419F73886D1}"/>
                </a:ext>
              </a:extLst>
            </p:cNvPr>
            <p:cNvGrpSpPr/>
            <p:nvPr/>
          </p:nvGrpSpPr>
          <p:grpSpPr>
            <a:xfrm>
              <a:off x="2188029" y="4734302"/>
              <a:ext cx="1567542" cy="710242"/>
              <a:chOff x="1247739" y="3636924"/>
              <a:chExt cx="1567542" cy="710242"/>
            </a:xfrm>
          </p:grpSpPr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BE395C31-A9A1-1946-BFB3-ABF462CA2B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7739" y="4095221"/>
                <a:ext cx="1567542" cy="20720"/>
              </a:xfrm>
              <a:prstGeom prst="straightConnector1">
                <a:avLst/>
              </a:prstGeom>
              <a:ln w="25400"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3" name="image132.png" descr="SnapShot-Copy-Left.png">
                <a:extLst>
                  <a:ext uri="{FF2B5EF4-FFF2-40B4-BE49-F238E27FC236}">
                    <a16:creationId xmlns:a16="http://schemas.microsoft.com/office/drawing/2014/main" id="{907A9D66-5F49-B443-A8B2-BE3B84E1C7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80082" y="3870911"/>
                <a:ext cx="519042" cy="476255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04" name="Прямоугольник 23">
                <a:extLst>
                  <a:ext uri="{FF2B5EF4-FFF2-40B4-BE49-F238E27FC236}">
                    <a16:creationId xmlns:a16="http://schemas.microsoft.com/office/drawing/2014/main" id="{D45DDE32-EAF0-1A4F-BA88-A0CB16096D29}"/>
                  </a:ext>
                </a:extLst>
              </p:cNvPr>
              <p:cNvSpPr/>
              <p:nvPr/>
            </p:nvSpPr>
            <p:spPr>
              <a:xfrm>
                <a:off x="1501697" y="3636924"/>
                <a:ext cx="1075810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SzPts val="2800"/>
                </a:pPr>
                <a:r>
                  <a:rPr lang="ru-RU" sz="1100" dirty="0">
                    <a:solidFill>
                      <a:srgbClr val="262626"/>
                    </a:solidFill>
                  </a:rPr>
                  <a:t>с </a:t>
                </a:r>
                <a:r>
                  <a:rPr lang="en-US" sz="1100" dirty="0" err="1">
                    <a:solidFill>
                      <a:srgbClr val="262626"/>
                    </a:solidFill>
                  </a:rPr>
                  <a:t>FlexClone</a:t>
                </a:r>
                <a:endParaRPr lang="ru-RU" sz="1100" dirty="0">
                  <a:solidFill>
                    <a:srgbClr val="262626"/>
                  </a:solidFill>
                </a:endParaRP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DE0BA4D1-CD21-8A4B-8819-B368162C60E3}"/>
                </a:ext>
              </a:extLst>
            </p:cNvPr>
            <p:cNvGrpSpPr/>
            <p:nvPr/>
          </p:nvGrpSpPr>
          <p:grpSpPr>
            <a:xfrm>
              <a:off x="2201427" y="2840977"/>
              <a:ext cx="1567542" cy="710242"/>
              <a:chOff x="1247739" y="3636924"/>
              <a:chExt cx="1567542" cy="710242"/>
            </a:xfrm>
          </p:grpSpPr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41E86113-84AB-2740-AFC7-D22B075149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7739" y="4095221"/>
                <a:ext cx="1567542" cy="20720"/>
              </a:xfrm>
              <a:prstGeom prst="straightConnector1">
                <a:avLst/>
              </a:prstGeom>
              <a:ln w="25400"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7" name="image132.png" descr="SnapShot-Copy-Left.png">
                <a:extLst>
                  <a:ext uri="{FF2B5EF4-FFF2-40B4-BE49-F238E27FC236}">
                    <a16:creationId xmlns:a16="http://schemas.microsoft.com/office/drawing/2014/main" id="{542B664A-D888-B04C-8C60-DFF2C68BA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80082" y="3870911"/>
                <a:ext cx="519042" cy="476255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08" name="Прямоугольник 23">
                <a:extLst>
                  <a:ext uri="{FF2B5EF4-FFF2-40B4-BE49-F238E27FC236}">
                    <a16:creationId xmlns:a16="http://schemas.microsoft.com/office/drawing/2014/main" id="{6FDFF222-2E86-3B49-AA7F-A9FB5B94B8C9}"/>
                  </a:ext>
                </a:extLst>
              </p:cNvPr>
              <p:cNvSpPr/>
              <p:nvPr/>
            </p:nvSpPr>
            <p:spPr>
              <a:xfrm>
                <a:off x="1247740" y="3636924"/>
                <a:ext cx="1554144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SzPts val="2800"/>
                </a:pPr>
                <a:r>
                  <a:rPr lang="ru-RU" sz="1100" dirty="0">
                    <a:solidFill>
                      <a:srgbClr val="262626"/>
                    </a:solidFill>
                  </a:rPr>
                  <a:t>без </a:t>
                </a:r>
                <a:r>
                  <a:rPr lang="en-US" sz="1100" dirty="0" err="1">
                    <a:solidFill>
                      <a:srgbClr val="262626"/>
                    </a:solidFill>
                  </a:rPr>
                  <a:t>FlexClone</a:t>
                </a:r>
                <a:endParaRPr lang="ru-RU" sz="1100" dirty="0">
                  <a:solidFill>
                    <a:srgbClr val="262626"/>
                  </a:solidFill>
                </a:endParaRPr>
              </a:p>
            </p:txBody>
          </p:sp>
        </p:grpSp>
        <p:sp>
          <p:nvSpPr>
            <p:cNvPr id="109" name="Прямоугольник 23">
              <a:extLst>
                <a:ext uri="{FF2B5EF4-FFF2-40B4-BE49-F238E27FC236}">
                  <a16:creationId xmlns:a16="http://schemas.microsoft.com/office/drawing/2014/main" id="{3FB04200-91E3-0C4B-A4FA-5A3FD7C6DAE6}"/>
                </a:ext>
              </a:extLst>
            </p:cNvPr>
            <p:cNvSpPr/>
            <p:nvPr/>
          </p:nvSpPr>
          <p:spPr>
            <a:xfrm>
              <a:off x="882973" y="4439744"/>
              <a:ext cx="117319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2800"/>
              </a:pPr>
              <a:r>
                <a:rPr lang="en-US" sz="1200" b="1" dirty="0">
                  <a:solidFill>
                    <a:srgbClr val="262626"/>
                  </a:solidFill>
                </a:rPr>
                <a:t>Prod DB</a:t>
              </a:r>
            </a:p>
            <a:p>
              <a:pPr algn="ctr">
                <a:buSzPts val="2800"/>
              </a:pPr>
              <a:r>
                <a:rPr lang="en-US" sz="1200" dirty="0">
                  <a:solidFill>
                    <a:srgbClr val="262626"/>
                  </a:solidFill>
                </a:rPr>
                <a:t>5TB</a:t>
              </a:r>
              <a:endParaRPr lang="ru-RU" sz="1200" dirty="0">
                <a:solidFill>
                  <a:srgbClr val="262626"/>
                </a:solidFill>
              </a:endParaRPr>
            </a:p>
          </p:txBody>
        </p:sp>
        <p:sp>
          <p:nvSpPr>
            <p:cNvPr id="110" name="Прямоугольник 23">
              <a:extLst>
                <a:ext uri="{FF2B5EF4-FFF2-40B4-BE49-F238E27FC236}">
                  <a16:creationId xmlns:a16="http://schemas.microsoft.com/office/drawing/2014/main" id="{CE0910B1-6611-7E4D-9147-D0978F433133}"/>
                </a:ext>
              </a:extLst>
            </p:cNvPr>
            <p:cNvSpPr/>
            <p:nvPr/>
          </p:nvSpPr>
          <p:spPr>
            <a:xfrm>
              <a:off x="882973" y="2558387"/>
              <a:ext cx="117319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2800"/>
              </a:pPr>
              <a:r>
                <a:rPr lang="en-US" sz="1200" b="1" dirty="0">
                  <a:solidFill>
                    <a:srgbClr val="262626"/>
                  </a:solidFill>
                </a:rPr>
                <a:t>Prod DB</a:t>
              </a:r>
            </a:p>
            <a:p>
              <a:pPr algn="ctr">
                <a:buSzPts val="2800"/>
              </a:pPr>
              <a:r>
                <a:rPr lang="en-US" sz="1200" dirty="0">
                  <a:solidFill>
                    <a:srgbClr val="262626"/>
                  </a:solidFill>
                </a:rPr>
                <a:t>5TB</a:t>
              </a:r>
              <a:endParaRPr lang="ru-RU" sz="1200" dirty="0">
                <a:solidFill>
                  <a:srgbClr val="262626"/>
                </a:solidFill>
              </a:endParaRPr>
            </a:p>
          </p:txBody>
        </p:sp>
        <p:sp>
          <p:nvSpPr>
            <p:cNvPr id="111" name="Прямоугольник 23">
              <a:extLst>
                <a:ext uri="{FF2B5EF4-FFF2-40B4-BE49-F238E27FC236}">
                  <a16:creationId xmlns:a16="http://schemas.microsoft.com/office/drawing/2014/main" id="{5457EF7A-1426-044A-9B57-B04DC4A44F55}"/>
                </a:ext>
              </a:extLst>
            </p:cNvPr>
            <p:cNvSpPr/>
            <p:nvPr/>
          </p:nvSpPr>
          <p:spPr>
            <a:xfrm>
              <a:off x="4005232" y="2059870"/>
              <a:ext cx="203629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2800"/>
              </a:pPr>
              <a:r>
                <a:rPr lang="en-US" sz="1200" b="1" dirty="0">
                  <a:solidFill>
                    <a:srgbClr val="262626"/>
                  </a:solidFill>
                </a:rPr>
                <a:t>Test </a:t>
              </a:r>
              <a:r>
                <a:rPr lang="ru-RU" sz="1200" b="1" dirty="0">
                  <a:solidFill>
                    <a:srgbClr val="262626"/>
                  </a:solidFill>
                </a:rPr>
                <a:t>и </a:t>
              </a:r>
              <a:r>
                <a:rPr lang="en-US" sz="1200" b="1" dirty="0">
                  <a:solidFill>
                    <a:srgbClr val="262626"/>
                  </a:solidFill>
                </a:rPr>
                <a:t>Dev</a:t>
              </a:r>
            </a:p>
            <a:p>
              <a:pPr algn="ctr">
                <a:buSzPts val="2800"/>
              </a:pPr>
              <a:r>
                <a:rPr lang="ru-RU" sz="1200" dirty="0">
                  <a:solidFill>
                    <a:srgbClr val="262626"/>
                  </a:solidFill>
                </a:rPr>
                <a:t>3 полных копии, 20 ТБ</a:t>
              </a: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C5CF6E7-4C6A-0E43-AB5B-2E24944753E1}"/>
                </a:ext>
              </a:extLst>
            </p:cNvPr>
            <p:cNvCxnSpPr>
              <a:cxnSpLocks/>
            </p:cNvCxnSpPr>
            <p:nvPr/>
          </p:nvCxnSpPr>
          <p:spPr>
            <a:xfrm>
              <a:off x="743597" y="4298595"/>
              <a:ext cx="5770484" cy="0"/>
            </a:xfrm>
            <a:prstGeom prst="line">
              <a:avLst/>
            </a:prstGeom>
            <a:ln w="952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Прямоугольник 23">
              <a:extLst>
                <a:ext uri="{FF2B5EF4-FFF2-40B4-BE49-F238E27FC236}">
                  <a16:creationId xmlns:a16="http://schemas.microsoft.com/office/drawing/2014/main" id="{9B40A333-5C56-ED48-AC1E-6B9ED283EF97}"/>
                </a:ext>
              </a:extLst>
            </p:cNvPr>
            <p:cNvSpPr/>
            <p:nvPr/>
          </p:nvSpPr>
          <p:spPr>
            <a:xfrm>
              <a:off x="4843890" y="4511037"/>
              <a:ext cx="1587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SzPts val="2800"/>
              </a:pPr>
              <a:r>
                <a:rPr lang="en-US" sz="1200" b="1" dirty="0">
                  <a:solidFill>
                    <a:srgbClr val="262626"/>
                  </a:solidFill>
                </a:rPr>
                <a:t>Test </a:t>
              </a:r>
              <a:r>
                <a:rPr lang="ru-RU" sz="1200" b="1" dirty="0">
                  <a:solidFill>
                    <a:srgbClr val="262626"/>
                  </a:solidFill>
                </a:rPr>
                <a:t>и </a:t>
              </a:r>
              <a:r>
                <a:rPr lang="en-US" sz="1200" b="1" dirty="0">
                  <a:solidFill>
                    <a:srgbClr val="262626"/>
                  </a:solidFill>
                </a:rPr>
                <a:t>Dev</a:t>
              </a:r>
            </a:p>
            <a:p>
              <a:pPr>
                <a:buSzPts val="2800"/>
              </a:pPr>
              <a:r>
                <a:rPr lang="ru-RU" sz="1200" dirty="0">
                  <a:solidFill>
                    <a:srgbClr val="262626"/>
                  </a:solidFill>
                </a:rPr>
                <a:t>3 клона</a:t>
              </a:r>
            </a:p>
            <a:p>
              <a:pPr>
                <a:buSzPts val="2800"/>
              </a:pPr>
              <a:r>
                <a:rPr lang="ru-RU" sz="1200" dirty="0">
                  <a:solidFill>
                    <a:srgbClr val="262626"/>
                  </a:solidFill>
                </a:rPr>
                <a:t>8 ТБ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7846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448076" cy="522514"/>
          </a:xfrm>
        </p:spPr>
        <p:txBody>
          <a:bodyPr/>
          <a:lstStyle/>
          <a:p>
            <a:r>
              <a:rPr lang="ru-RU" dirty="0"/>
              <a:t>Единая платформа защиты данных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35</a:t>
            </a:fld>
            <a:endParaRPr lang="ru-RU" dirty="0"/>
          </a:p>
        </p:txBody>
      </p:sp>
      <p:sp>
        <p:nvSpPr>
          <p:cNvPr id="287" name="Прямоугольник 23">
            <a:extLst>
              <a:ext uri="{FF2B5EF4-FFF2-40B4-BE49-F238E27FC236}">
                <a16:creationId xmlns:a16="http://schemas.microsoft.com/office/drawing/2014/main" id="{EB783F38-468C-A849-8A9C-B89F58023801}"/>
              </a:ext>
            </a:extLst>
          </p:cNvPr>
          <p:cNvSpPr/>
          <p:nvPr/>
        </p:nvSpPr>
        <p:spPr>
          <a:xfrm>
            <a:off x="1055687" y="1367454"/>
            <a:ext cx="50958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en-US" sz="1400" dirty="0">
                <a:solidFill>
                  <a:srgbClr val="262626"/>
                </a:solidFill>
              </a:rPr>
              <a:t>SnapMirror </a:t>
            </a:r>
            <a:r>
              <a:rPr lang="ru-RU" sz="1400" dirty="0">
                <a:solidFill>
                  <a:srgbClr val="262626"/>
                </a:solidFill>
              </a:rPr>
              <a:t>и </a:t>
            </a:r>
            <a:r>
              <a:rPr lang="en-US" sz="1400" dirty="0" err="1">
                <a:solidFill>
                  <a:srgbClr val="262626"/>
                </a:solidFill>
              </a:rPr>
              <a:t>SnapVault</a:t>
            </a:r>
            <a:endParaRPr lang="ru-RU" sz="1400" dirty="0">
              <a:solidFill>
                <a:srgbClr val="262626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3162C5-ABCE-9143-ACDB-8FB1350CDC18}"/>
              </a:ext>
            </a:extLst>
          </p:cNvPr>
          <p:cNvGrpSpPr/>
          <p:nvPr/>
        </p:nvGrpSpPr>
        <p:grpSpPr>
          <a:xfrm>
            <a:off x="1055687" y="1956961"/>
            <a:ext cx="6341602" cy="3709646"/>
            <a:chOff x="881600" y="2045750"/>
            <a:chExt cx="6341602" cy="3709646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BD839A1-C004-7C4F-B53E-4EAEC17FBDDA}"/>
                </a:ext>
              </a:extLst>
            </p:cNvPr>
            <p:cNvSpPr txBox="1"/>
            <p:nvPr/>
          </p:nvSpPr>
          <p:spPr>
            <a:xfrm>
              <a:off x="4264723" y="5295255"/>
              <a:ext cx="2958479" cy="460141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</a:pPr>
              <a:r>
                <a:rPr lang="ru-RU" sz="1200" dirty="0" err="1">
                  <a:solidFill>
                    <a:sysClr val="windowText" lastClr="000000"/>
                  </a:solidFill>
                </a:rPr>
                <a:t>Бэкап</a:t>
              </a:r>
              <a:r>
                <a:rPr lang="ru-RU" sz="1200" dirty="0">
                  <a:solidFill>
                    <a:sysClr val="windowText" lastClr="000000"/>
                  </a:solidFill>
                </a:rPr>
                <a:t> </a:t>
              </a:r>
              <a:r>
                <a:rPr lang="en-US" sz="1200" dirty="0">
                  <a:solidFill>
                    <a:sysClr val="windowText" lastClr="000000"/>
                  </a:solidFill>
                </a:rPr>
                <a:t>/</a:t>
              </a:r>
              <a:endParaRPr lang="ru-RU" sz="1200" dirty="0">
                <a:solidFill>
                  <a:sysClr val="windowText" lastClr="000000"/>
                </a:solidFill>
              </a:endParaRPr>
            </a:p>
            <a:p>
              <a:pPr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</a:pPr>
              <a:r>
                <a:rPr lang="ru-RU" sz="1200" dirty="0">
                  <a:solidFill>
                    <a:sysClr val="windowText" lastClr="000000"/>
                  </a:solidFill>
                </a:rPr>
                <a:t>Аварийное восстановление</a:t>
              </a:r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5697825-ADBB-2A4B-A5C0-17B7817D355C}"/>
                </a:ext>
              </a:extLst>
            </p:cNvPr>
            <p:cNvGrpSpPr/>
            <p:nvPr/>
          </p:nvGrpSpPr>
          <p:grpSpPr>
            <a:xfrm>
              <a:off x="881600" y="2045750"/>
              <a:ext cx="5635464" cy="3449466"/>
              <a:chOff x="881600" y="2045750"/>
              <a:chExt cx="5635464" cy="3449466"/>
            </a:xfrm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8B5679BF-F4AC-4A49-A621-28FFC2BC9E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5687" y="2679359"/>
                <a:ext cx="1602495" cy="578679"/>
              </a:xfrm>
              <a:prstGeom prst="rect">
                <a:avLst/>
              </a:prstGeom>
            </p:spPr>
          </p:pic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9DE7650-7720-D94E-9051-15558C898A65}"/>
                  </a:ext>
                </a:extLst>
              </p:cNvPr>
              <p:cNvGrpSpPr/>
              <p:nvPr/>
            </p:nvGrpSpPr>
            <p:grpSpPr>
              <a:xfrm>
                <a:off x="4264723" y="4201222"/>
                <a:ext cx="2025943" cy="1050078"/>
                <a:chOff x="4264723" y="3596309"/>
                <a:chExt cx="2025943" cy="1050078"/>
              </a:xfrm>
            </p:grpSpPr>
            <p:pic>
              <p:nvPicPr>
                <p:cNvPr id="94" name="image179.png">
                  <a:extLst>
                    <a:ext uri="{FF2B5EF4-FFF2-40B4-BE49-F238E27FC236}">
                      <a16:creationId xmlns:a16="http://schemas.microsoft.com/office/drawing/2014/main" id="{6236FC21-95D6-E345-A5CD-5C5657447BB9}"/>
                    </a:ext>
                  </a:extLst>
                </p:cNvPr>
                <p:cNvPicPr/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08663" y="3596309"/>
                  <a:ext cx="1282003" cy="699277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97" name="image24.png">
                  <a:extLst>
                    <a:ext uri="{FF2B5EF4-FFF2-40B4-BE49-F238E27FC236}">
                      <a16:creationId xmlns:a16="http://schemas.microsoft.com/office/drawing/2014/main" id="{5B2A2078-B73A-7341-BF07-3B9C947603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64723" y="4080172"/>
                  <a:ext cx="1602495" cy="566215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</p:grpSp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6F9250E9-D6D3-D24C-9483-18AB491DD1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12929" y="2676539"/>
                <a:ext cx="1602495" cy="578679"/>
              </a:xfrm>
              <a:prstGeom prst="rect">
                <a:avLst/>
              </a:prstGeom>
            </p:spPr>
          </p:pic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BB3344E2-955E-EA44-9173-108374B6D99A}"/>
                  </a:ext>
                </a:extLst>
              </p:cNvPr>
              <p:cNvSpPr txBox="1"/>
              <p:nvPr/>
            </p:nvSpPr>
            <p:spPr>
              <a:xfrm>
                <a:off x="4122330" y="3273880"/>
                <a:ext cx="2394734" cy="42272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>
                  <a:lnSpc>
                    <a:spcPct val="95000"/>
                  </a:lnSpc>
                  <a:spcBef>
                    <a:spcPts val="400"/>
                  </a:spcBef>
                  <a:spcAft>
                    <a:spcPts val="200"/>
                  </a:spcAft>
                </a:pPr>
                <a:r>
                  <a:rPr lang="ru-RU" sz="1200" dirty="0">
                    <a:solidFill>
                      <a:sysClr val="windowText" lastClr="000000"/>
                    </a:solidFill>
                  </a:rPr>
                  <a:t>Непрерывность бизнеса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57894FE7-3369-A348-844D-B652F5822CC1}"/>
                  </a:ext>
                </a:extLst>
              </p:cNvPr>
              <p:cNvSpPr txBox="1"/>
              <p:nvPr/>
            </p:nvSpPr>
            <p:spPr>
              <a:xfrm>
                <a:off x="2613858" y="2470916"/>
                <a:ext cx="1508472" cy="53780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 algn="ctr">
                  <a:lnSpc>
                    <a:spcPct val="95000"/>
                  </a:lnSpc>
                  <a:spcBef>
                    <a:spcPts val="400"/>
                  </a:spcBef>
                  <a:spcAft>
                    <a:spcPts val="200"/>
                  </a:spcAft>
                </a:pPr>
                <a:r>
                  <a:rPr lang="en-US" sz="1600" dirty="0">
                    <a:solidFill>
                      <a:sysClr val="windowText" lastClr="000000"/>
                    </a:solidFill>
                  </a:rPr>
                  <a:t>&lt; 10ms 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C0ED8332-5A1C-E046-9C39-15C15C5F6605}"/>
                  </a:ext>
                </a:extLst>
              </p:cNvPr>
              <p:cNvSpPr txBox="1"/>
              <p:nvPr/>
            </p:nvSpPr>
            <p:spPr>
              <a:xfrm>
                <a:off x="2143038" y="4457968"/>
                <a:ext cx="1668300" cy="57747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>
                  <a:lnSpc>
                    <a:spcPct val="95000"/>
                  </a:lnSpc>
                  <a:spcAft>
                    <a:spcPts val="450"/>
                  </a:spcAft>
                </a:pPr>
                <a:r>
                  <a:rPr lang="en-US" sz="1600" dirty="0">
                    <a:solidFill>
                      <a:prstClr val="black"/>
                    </a:solidFill>
                  </a:rPr>
                  <a:t>No-limit RTT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F05E236C-82C6-1141-A952-F7260A6E1E85}"/>
                  </a:ext>
                </a:extLst>
              </p:cNvPr>
              <p:cNvSpPr txBox="1"/>
              <p:nvPr/>
            </p:nvSpPr>
            <p:spPr>
              <a:xfrm>
                <a:off x="3999019" y="2136998"/>
                <a:ext cx="1882267" cy="635223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 algn="ctr">
                  <a:lnSpc>
                    <a:spcPct val="95000"/>
                  </a:lnSpc>
                  <a:spcBef>
                    <a:spcPts val="400"/>
                  </a:spcBef>
                  <a:spcAft>
                    <a:spcPts val="200"/>
                  </a:spcAft>
                </a:pPr>
                <a:r>
                  <a:rPr lang="ru-RU" sz="1600" dirty="0">
                    <a:solidFill>
                      <a:sysClr val="windowText" lastClr="000000"/>
                    </a:solidFill>
                  </a:rPr>
                  <a:t>Резервный ЦОД</a:t>
                </a:r>
                <a:endParaRPr lang="en-US" sz="1600" dirty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7EF07E52-45BA-3546-A7AA-948202B71010}"/>
                  </a:ext>
                </a:extLst>
              </p:cNvPr>
              <p:cNvGrpSpPr/>
              <p:nvPr/>
            </p:nvGrpSpPr>
            <p:grpSpPr>
              <a:xfrm>
                <a:off x="2788451" y="2045750"/>
                <a:ext cx="1121549" cy="470733"/>
                <a:chOff x="3688721" y="2069907"/>
                <a:chExt cx="1238690" cy="519899"/>
              </a:xfrm>
            </p:grpSpPr>
            <p:pic>
              <p:nvPicPr>
                <p:cNvPr id="108" name="image264.png">
                  <a:extLst>
                    <a:ext uri="{FF2B5EF4-FFF2-40B4-BE49-F238E27FC236}">
                      <a16:creationId xmlns:a16="http://schemas.microsoft.com/office/drawing/2014/main" id="{EBDC2AF7-2354-9D4A-BF87-128A5C94C7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8721" y="2069907"/>
                  <a:ext cx="404918" cy="51019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09" name="image264.png">
                  <a:extLst>
                    <a:ext uri="{FF2B5EF4-FFF2-40B4-BE49-F238E27FC236}">
                      <a16:creationId xmlns:a16="http://schemas.microsoft.com/office/drawing/2014/main" id="{53327CDA-4D2C-EF4D-9591-A7F717DB58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87444" y="2291556"/>
                  <a:ext cx="446524" cy="284152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10" name="image264.png">
                  <a:extLst>
                    <a:ext uri="{FF2B5EF4-FFF2-40B4-BE49-F238E27FC236}">
                      <a16:creationId xmlns:a16="http://schemas.microsoft.com/office/drawing/2014/main" id="{DFE4942F-F990-B246-A603-61CD00DEFE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22493" y="2079608"/>
                  <a:ext cx="404918" cy="51019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</p:grp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DFBC2D66-ECCC-8F46-BCD1-BEE1C44D889F}"/>
                  </a:ext>
                </a:extLst>
              </p:cNvPr>
              <p:cNvSpPr txBox="1"/>
              <p:nvPr/>
            </p:nvSpPr>
            <p:spPr>
              <a:xfrm>
                <a:off x="2137304" y="4917741"/>
                <a:ext cx="1668300" cy="57747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>
                  <a:lnSpc>
                    <a:spcPct val="95000"/>
                  </a:lnSpc>
                  <a:spcAft>
                    <a:spcPts val="450"/>
                  </a:spcAft>
                </a:pPr>
                <a:r>
                  <a:rPr lang="en-US" sz="1600" dirty="0">
                    <a:solidFill>
                      <a:prstClr val="black"/>
                    </a:solidFill>
                  </a:rPr>
                  <a:t>Asynchronous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F27B7C32-CC1A-1F43-BA4F-4F028BB9AB12}"/>
                  </a:ext>
                </a:extLst>
              </p:cNvPr>
              <p:cNvSpPr txBox="1"/>
              <p:nvPr/>
            </p:nvSpPr>
            <p:spPr>
              <a:xfrm>
                <a:off x="2602158" y="2920480"/>
                <a:ext cx="1668300" cy="57747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>
                  <a:lnSpc>
                    <a:spcPct val="95000"/>
                  </a:lnSpc>
                  <a:spcAft>
                    <a:spcPts val="450"/>
                  </a:spcAft>
                </a:pPr>
                <a:r>
                  <a:rPr lang="en-US" sz="1600" dirty="0">
                    <a:solidFill>
                      <a:prstClr val="black"/>
                    </a:solidFill>
                  </a:rPr>
                  <a:t>Synchronous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8B838CE0-0892-F64A-86D4-F6E51EC8D4A4}"/>
                  </a:ext>
                </a:extLst>
              </p:cNvPr>
              <p:cNvSpPr txBox="1"/>
              <p:nvPr/>
            </p:nvSpPr>
            <p:spPr>
              <a:xfrm>
                <a:off x="881600" y="2159599"/>
                <a:ext cx="1917190" cy="635223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 algn="ctr">
                  <a:lnSpc>
                    <a:spcPct val="95000"/>
                  </a:lnSpc>
                  <a:spcBef>
                    <a:spcPts val="400"/>
                  </a:spcBef>
                  <a:spcAft>
                    <a:spcPts val="200"/>
                  </a:spcAft>
                </a:pPr>
                <a:r>
                  <a:rPr lang="ru-RU" sz="1600" dirty="0">
                    <a:solidFill>
                      <a:sysClr val="windowText" lastClr="000000"/>
                    </a:solidFill>
                  </a:rPr>
                  <a:t>Основной ЦОД</a:t>
                </a:r>
                <a:endParaRPr lang="en-US" sz="1600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B1A0D35A-45F0-4147-927D-2AB6DB8560B2}"/>
                  </a:ext>
                </a:extLst>
              </p:cNvPr>
              <p:cNvCxnSpPr/>
              <p:nvPr/>
            </p:nvCxnSpPr>
            <p:spPr>
              <a:xfrm>
                <a:off x="2672589" y="2965759"/>
                <a:ext cx="1423477" cy="997"/>
              </a:xfrm>
              <a:prstGeom prst="line">
                <a:avLst/>
              </a:prstGeom>
              <a:noFill/>
              <a:ln w="63500" cap="flat" cmpd="sng" algn="ctr">
                <a:solidFill>
                  <a:srgbClr val="0067C5"/>
                </a:solidFill>
                <a:prstDash val="solid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16" name="Connector: Elbow 60">
                <a:extLst>
                  <a:ext uri="{FF2B5EF4-FFF2-40B4-BE49-F238E27FC236}">
                    <a16:creationId xmlns:a16="http://schemas.microsoft.com/office/drawing/2014/main" id="{4758D861-B94D-E84C-8581-E896FAAB573C}"/>
                  </a:ext>
                </a:extLst>
              </p:cNvPr>
              <p:cNvCxnSpPr>
                <a:cxnSpLocks/>
                <a:stCxn id="96" idx="2"/>
                <a:endCxn id="97" idx="1"/>
              </p:cNvCxnSpPr>
              <p:nvPr/>
            </p:nvCxnSpPr>
            <p:spPr>
              <a:xfrm rot="16200000" flipH="1">
                <a:off x="2205752" y="2909221"/>
                <a:ext cx="1710155" cy="2407788"/>
              </a:xfrm>
              <a:prstGeom prst="bentConnector2">
                <a:avLst/>
              </a:prstGeom>
              <a:noFill/>
              <a:ln w="63500" cap="flat" cmpd="sng" algn="ctr">
                <a:solidFill>
                  <a:srgbClr val="0067C5"/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</p:grpSp>
      <p:sp>
        <p:nvSpPr>
          <p:cNvPr id="117" name="Content Placeholder 10">
            <a:extLst>
              <a:ext uri="{FF2B5EF4-FFF2-40B4-BE49-F238E27FC236}">
                <a16:creationId xmlns:a16="http://schemas.microsoft.com/office/drawing/2014/main" id="{0BA3D8F7-EBDE-A548-8A79-0D7D35D06600}"/>
              </a:ext>
            </a:extLst>
          </p:cNvPr>
          <p:cNvSpPr txBox="1">
            <a:spLocks/>
          </p:cNvSpPr>
          <p:nvPr/>
        </p:nvSpPr>
        <p:spPr>
          <a:xfrm>
            <a:off x="7575545" y="2051703"/>
            <a:ext cx="3341920" cy="2418772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Эффективная унифицированная СХД со встроенной защитой данных для всех платформ </a:t>
            </a:r>
            <a:r>
              <a:rPr lang="en-US" sz="1400" dirty="0"/>
              <a:t>ONTAP</a:t>
            </a:r>
            <a:r>
              <a:rPr lang="ru-RU" sz="1400" dirty="0"/>
              <a:t>    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Простое и стандартное управление</a:t>
            </a:r>
            <a:endParaRPr lang="en-US" sz="1400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Эффективный сетевой транспорт и сохранение </a:t>
            </a:r>
            <a:r>
              <a:rPr lang="en-US" sz="1400" dirty="0"/>
              <a:t>Storage Efficiency</a:t>
            </a:r>
          </a:p>
        </p:txBody>
      </p:sp>
    </p:spTree>
    <p:extLst>
      <p:ext uri="{BB962C8B-B14F-4D97-AF65-F5344CB8AC3E}">
        <p14:creationId xmlns:p14="http://schemas.microsoft.com/office/powerpoint/2010/main" val="26090008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448076" cy="522514"/>
          </a:xfrm>
        </p:spPr>
        <p:txBody>
          <a:bodyPr/>
          <a:lstStyle/>
          <a:p>
            <a:r>
              <a:rPr lang="en-US" dirty="0"/>
              <a:t>ONTAP</a:t>
            </a:r>
            <a:r>
              <a:rPr lang="ru-RU" dirty="0"/>
              <a:t>: варианты лицензирования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36</a:t>
            </a:fld>
            <a:endParaRPr lang="ru-RU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A41BAC-0D8F-1B4F-A457-6F901B4F98A3}"/>
              </a:ext>
            </a:extLst>
          </p:cNvPr>
          <p:cNvGrpSpPr/>
          <p:nvPr/>
        </p:nvGrpSpPr>
        <p:grpSpPr>
          <a:xfrm>
            <a:off x="1055687" y="1526235"/>
            <a:ext cx="9861778" cy="4800832"/>
            <a:chOff x="1055687" y="2206291"/>
            <a:chExt cx="9861778" cy="2906617"/>
          </a:xfrm>
        </p:grpSpPr>
        <p:sp>
          <p:nvSpPr>
            <p:cNvPr id="142" name="Content Placeholder 10">
              <a:extLst>
                <a:ext uri="{FF2B5EF4-FFF2-40B4-BE49-F238E27FC236}">
                  <a16:creationId xmlns:a16="http://schemas.microsoft.com/office/drawing/2014/main" id="{77D752AA-9E21-9D4A-9992-C8AD4A2DCAFC}"/>
                </a:ext>
              </a:extLst>
            </p:cNvPr>
            <p:cNvSpPr txBox="1">
              <a:spLocks/>
            </p:cNvSpPr>
            <p:nvPr/>
          </p:nvSpPr>
          <p:spPr>
            <a:xfrm>
              <a:off x="1055687" y="2206291"/>
              <a:ext cx="4707803" cy="2906617"/>
            </a:xfrm>
            <a:prstGeom prst="rect">
              <a:avLst/>
            </a:prstGeom>
          </p:spPr>
          <p:txBody>
            <a:bodyPr/>
            <a:lstStyle>
              <a:lvl1pPr marL="235159" indent="-235159" algn="l" defTabSz="915216" rtl="0" eaLnBrk="1" latinLnBrk="0" hangingPunct="1">
                <a:lnSpc>
                  <a:spcPct val="95000"/>
                </a:lnSpc>
                <a:spcBef>
                  <a:spcPts val="1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608" indent="-228804" algn="l" defTabSz="915216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412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5216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6818" marR="0" indent="-171603" algn="l" defTabSz="915216" rtl="0" eaLnBrk="1" fontAlgn="auto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accent1"/>
                  </a:solidFill>
                  <a:latin typeface="Montserrat SemiBold" pitchFamily="2" charset="77"/>
                </a:rPr>
                <a:t>Core Bundle :</a:t>
              </a:r>
              <a:endParaRPr lang="ru-RU" sz="1400" b="1" dirty="0">
                <a:solidFill>
                  <a:schemeClr val="accent1"/>
                </a:solidFill>
                <a:latin typeface="Montserrat SemiBold" pitchFamily="2" charset="77"/>
              </a:endParaRP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b="1" dirty="0"/>
                <a:t>Все протоколы доступа</a:t>
              </a:r>
              <a:r>
                <a:rPr lang="ru-RU" sz="1400" dirty="0"/>
                <a:t>: </a:t>
              </a:r>
              <a:r>
                <a:rPr lang="en-US" sz="1400" dirty="0"/>
                <a:t>CIFS, NFS, iSCSI, FC, S3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b="1" dirty="0"/>
                <a:t>Технологии Эффективности</a:t>
              </a:r>
              <a:r>
                <a:rPr lang="ru-RU" sz="1400" dirty="0"/>
                <a:t>: дедупликация, компрессия, </a:t>
              </a:r>
              <a:r>
                <a:rPr lang="en-US" sz="1400" dirty="0"/>
                <a:t>compaction</a:t>
              </a:r>
              <a:r>
                <a:rPr lang="ru-RU" sz="1400" dirty="0"/>
                <a:t> и </a:t>
              </a:r>
              <a:r>
                <a:rPr lang="en-US" sz="1400" dirty="0"/>
                <a:t>thin provisioning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b="1" dirty="0"/>
                <a:t>Доступность</a:t>
              </a:r>
              <a:r>
                <a:rPr lang="ru-RU" sz="1400" dirty="0"/>
                <a:t>: </a:t>
              </a:r>
              <a:r>
                <a:rPr lang="en-US" sz="1400" dirty="0"/>
                <a:t>Multipath I/O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b="1" dirty="0">
                  <a:solidFill>
                    <a:schemeClr val="dk1"/>
                  </a:solidFill>
                </a:rPr>
                <a:t>Защита данных</a:t>
              </a:r>
              <a:r>
                <a:rPr lang="ru-RU" sz="1400" dirty="0">
                  <a:solidFill>
                    <a:schemeClr val="dk1"/>
                  </a:solidFill>
                </a:rPr>
                <a:t>: </a:t>
              </a:r>
              <a:r>
                <a:rPr lang="en-US" sz="1400" dirty="0">
                  <a:solidFill>
                    <a:schemeClr val="dk1"/>
                  </a:solidFill>
                </a:rPr>
                <a:t>RAID-TEC, RAID-DP, </a:t>
              </a:r>
              <a:r>
                <a:rPr lang="ru-RU" sz="1400" dirty="0">
                  <a:solidFill>
                    <a:schemeClr val="dk1"/>
                  </a:solidFill>
                </a:rPr>
                <a:t>мгновенные снимки</a:t>
              </a:r>
              <a:endParaRPr lang="en-US" sz="1400" dirty="0">
                <a:solidFill>
                  <a:schemeClr val="dk1"/>
                </a:solidFill>
              </a:endParaRP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Quality of Service (</a:t>
              </a:r>
              <a:r>
                <a:rPr lang="en-US" sz="1400" b="1" dirty="0"/>
                <a:t>QoS</a:t>
              </a:r>
              <a:r>
                <a:rPr lang="en-US" sz="1400" dirty="0"/>
                <a:t>)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b="1" dirty="0" err="1"/>
                <a:t>FlexGroup</a:t>
              </a:r>
              <a:r>
                <a:rPr lang="en-US" sz="1400" b="1" dirty="0"/>
                <a:t>: </a:t>
              </a:r>
              <a:r>
                <a:rPr lang="ru-RU" sz="1400" dirty="0"/>
                <a:t>Масштабируемый файловый доступ</a:t>
              </a:r>
              <a:endParaRPr lang="en-US" sz="1400" dirty="0"/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b="1" dirty="0" err="1"/>
                <a:t>SnapRestore</a:t>
              </a:r>
              <a:r>
                <a:rPr lang="en-US" sz="1400" dirty="0"/>
                <a:t>®: </a:t>
              </a:r>
              <a:r>
                <a:rPr lang="ru-RU" sz="1400" dirty="0"/>
                <a:t>ПО для мгновенного</a:t>
              </a:r>
              <a:r>
                <a:rPr lang="en-US" sz="1400" dirty="0"/>
                <a:t> </a:t>
              </a:r>
              <a:r>
                <a:rPr lang="ru-RU" sz="1400" dirty="0"/>
                <a:t>восстановления данных из мгновенного снимка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b="1" dirty="0" err="1"/>
                <a:t>FlexClone</a:t>
              </a:r>
              <a:r>
                <a:rPr lang="en-US" sz="1400" dirty="0"/>
                <a:t>®: </a:t>
              </a:r>
              <a:r>
                <a:rPr lang="ru-RU" sz="1400" dirty="0"/>
                <a:t>Мгновенные виртуальные копии данных с гранулярностью файла и тома</a:t>
              </a:r>
              <a:endParaRPr lang="en-US" sz="1400" dirty="0"/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endParaRPr lang="en-US" sz="1400" b="1" dirty="0"/>
            </a:p>
          </p:txBody>
        </p:sp>
        <p:sp>
          <p:nvSpPr>
            <p:cNvPr id="143" name="Content Placeholder 10">
              <a:extLst>
                <a:ext uri="{FF2B5EF4-FFF2-40B4-BE49-F238E27FC236}">
                  <a16:creationId xmlns:a16="http://schemas.microsoft.com/office/drawing/2014/main" id="{13082605-B27F-4D4A-8D78-1A08D5C63795}"/>
                </a:ext>
              </a:extLst>
            </p:cNvPr>
            <p:cNvSpPr txBox="1">
              <a:spLocks/>
            </p:cNvSpPr>
            <p:nvPr/>
          </p:nvSpPr>
          <p:spPr>
            <a:xfrm>
              <a:off x="6428512" y="2206291"/>
              <a:ext cx="4488953" cy="2906617"/>
            </a:xfrm>
            <a:prstGeom prst="rect">
              <a:avLst/>
            </a:prstGeom>
          </p:spPr>
          <p:txBody>
            <a:bodyPr/>
            <a:lstStyle>
              <a:lvl1pPr marL="235159" indent="-235159" algn="l" defTabSz="915216" rtl="0" eaLnBrk="1" latinLnBrk="0" hangingPunct="1">
                <a:lnSpc>
                  <a:spcPct val="95000"/>
                </a:lnSpc>
                <a:spcBef>
                  <a:spcPts val="1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608" indent="-228804" algn="l" defTabSz="915216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412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5216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6818" marR="0" indent="-171603" algn="l" defTabSz="915216" rtl="0" eaLnBrk="1" fontAlgn="auto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accent1"/>
                  </a:solidFill>
                  <a:latin typeface="Montserrat SemiBold" pitchFamily="2" charset="77"/>
                </a:rPr>
                <a:t>Data Protection Bundle :</a:t>
              </a:r>
              <a:endParaRPr lang="ru-RU" sz="1400" b="1" dirty="0">
                <a:solidFill>
                  <a:schemeClr val="accent1"/>
                </a:solidFill>
                <a:latin typeface="Montserrat SemiBold" pitchFamily="2" charset="77"/>
              </a:endParaRP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b="1" dirty="0"/>
                <a:t>SnapMirror</a:t>
              </a:r>
              <a:r>
                <a:rPr lang="en-US" sz="1400" dirty="0"/>
                <a:t>®: </a:t>
              </a:r>
              <a:r>
                <a:rPr lang="ru-RU" sz="1400" dirty="0"/>
                <a:t>встроенная репликация</a:t>
              </a:r>
              <a:r>
                <a:rPr lang="en-US" sz="1400" dirty="0"/>
                <a:t> </a:t>
              </a:r>
              <a:r>
                <a:rPr lang="ru-RU" sz="1400" dirty="0"/>
                <a:t>данных для задач простого и эффективного </a:t>
              </a:r>
              <a:r>
                <a:rPr lang="en-US" sz="1400" dirty="0"/>
                <a:t>DR </a:t>
              </a:r>
              <a:r>
                <a:rPr lang="ru-RU" sz="1400" dirty="0"/>
                <a:t>и </a:t>
              </a:r>
              <a:r>
                <a:rPr lang="en-US" sz="1400" dirty="0"/>
                <a:t>backup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b="1" dirty="0" err="1"/>
                <a:t>SnapVault</a:t>
              </a:r>
              <a:r>
                <a:rPr lang="en-US" sz="1400" dirty="0"/>
                <a:t> – disk-to-disk </a:t>
              </a:r>
              <a:r>
                <a:rPr lang="ru-RU" sz="1400" dirty="0" err="1"/>
                <a:t>бэкап</a:t>
              </a:r>
              <a:endParaRPr lang="ru-RU" sz="1400" dirty="0"/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b="1" dirty="0" err="1"/>
                <a:t>SnapCenter</a:t>
              </a:r>
              <a:r>
                <a:rPr lang="en-US" sz="1400" dirty="0"/>
                <a:t>®: </a:t>
              </a:r>
              <a:r>
                <a:rPr lang="ru-RU" sz="1400" dirty="0"/>
                <a:t>Унифицированное и масштабируемое ПО для управления защитой данных и клонами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3447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7" y="848347"/>
            <a:ext cx="9376785" cy="522514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Распределенное объектное хранилище</a:t>
            </a:r>
            <a:endParaRPr lang="ru-RU" dirty="0"/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en-US" sz="1400" dirty="0"/>
              <a:t>NetApp </a:t>
            </a:r>
            <a:r>
              <a:rPr lang="en-US" sz="1400" dirty="0" err="1"/>
              <a:t>StorageGrid</a:t>
            </a:r>
            <a:r>
              <a:rPr lang="en-US" sz="1400" dirty="0"/>
              <a:t> (S3)</a:t>
            </a:r>
            <a:r>
              <a:rPr lang="ru-RU" sz="1400" dirty="0"/>
              <a:t> </a:t>
            </a:r>
            <a:endParaRPr lang="ru-RU" sz="1400" dirty="0">
              <a:solidFill>
                <a:srgbClr val="262626"/>
              </a:solidFill>
            </a:endParaRP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214B6530-B54B-A340-BD0C-71B8419F12D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20155" y="3933453"/>
            <a:ext cx="462378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Clr>
                <a:srgbClr val="84BD00"/>
              </a:buClr>
            </a:pPr>
            <a:r>
              <a:rPr lang="en-US" sz="1400" dirty="0"/>
              <a:t>PACS FUJIFILM Synapse</a:t>
            </a: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CBA9656C-3E56-154A-9366-AD5422264FD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948530" y="2310093"/>
            <a:ext cx="3508874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Clr>
                <a:srgbClr val="84BD00"/>
              </a:buClr>
            </a:pPr>
            <a:r>
              <a:rPr lang="ru-RU" sz="1400" dirty="0"/>
              <a:t>Национальная сеть частных медицинских клиник</a:t>
            </a:r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686C11-15A1-9D4D-AF10-875143239B6E}"/>
              </a:ext>
            </a:extLst>
          </p:cNvPr>
          <p:cNvSpPr/>
          <p:nvPr/>
        </p:nvSpPr>
        <p:spPr>
          <a:xfrm>
            <a:off x="820154" y="4497347"/>
            <a:ext cx="47719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±</a:t>
            </a:r>
            <a:r>
              <a:rPr lang="ru-RU" sz="1400" dirty="0"/>
              <a:t>20</a:t>
            </a:r>
            <a:r>
              <a:rPr lang="en-US" sz="1400" dirty="0"/>
              <a:t>0 </a:t>
            </a:r>
            <a:r>
              <a:rPr lang="ru-RU" sz="1400" dirty="0"/>
              <a:t>ТБ общее пространство.</a:t>
            </a:r>
          </a:p>
          <a:p>
            <a:endParaRPr lang="ru-RU" sz="1400" dirty="0"/>
          </a:p>
          <a:p>
            <a:r>
              <a:rPr lang="ru-RU" sz="1400" dirty="0"/>
              <a:t>Хранение горячих данных на </a:t>
            </a:r>
            <a:r>
              <a:rPr lang="en-US" sz="1400" dirty="0"/>
              <a:t>SSD, </a:t>
            </a:r>
            <a:r>
              <a:rPr lang="ru-RU" sz="1400" dirty="0"/>
              <a:t>а холодных на дешевых </a:t>
            </a:r>
            <a:r>
              <a:rPr lang="en-US" sz="1400" dirty="0"/>
              <a:t>SATA </a:t>
            </a:r>
            <a:r>
              <a:rPr lang="ru-RU" sz="1400" dirty="0"/>
              <a:t>дисках.</a:t>
            </a:r>
          </a:p>
          <a:p>
            <a:endParaRPr lang="ru-RU" sz="1400" dirty="0"/>
          </a:p>
          <a:p>
            <a:r>
              <a:rPr lang="ru-RU" sz="1400" dirty="0"/>
              <a:t>Возможность легкого масштабирования.</a:t>
            </a:r>
          </a:p>
          <a:p>
            <a:endParaRPr lang="ru-RU" sz="1400" dirty="0"/>
          </a:p>
          <a:p>
            <a:r>
              <a:rPr lang="ru-RU" sz="1400" dirty="0"/>
              <a:t>Необходимость использовать имеющие сервера с емкими дисками</a:t>
            </a:r>
            <a:r>
              <a:rPr lang="en-US" sz="1400" dirty="0"/>
              <a:t>.</a:t>
            </a:r>
            <a:endParaRPr lang="ru-RU" sz="1400" dirty="0"/>
          </a:p>
          <a:p>
            <a:r>
              <a:rPr lang="ru-RU" sz="1400" dirty="0"/>
              <a:t>Недоступность функциональность </a:t>
            </a:r>
            <a:r>
              <a:rPr lang="en-US" sz="1400" dirty="0"/>
              <a:t>PACS </a:t>
            </a:r>
            <a:r>
              <a:rPr lang="ru-RU" sz="1400" dirty="0"/>
              <a:t>по управлению </a:t>
            </a:r>
            <a:endParaRPr 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0D6B4B-C72E-CF41-B72C-644207733728}"/>
              </a:ext>
            </a:extLst>
          </p:cNvPr>
          <p:cNvSpPr/>
          <p:nvPr/>
        </p:nvSpPr>
        <p:spPr>
          <a:xfrm>
            <a:off x="1919710" y="2868103"/>
            <a:ext cx="2986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~30</a:t>
            </a:r>
            <a:r>
              <a:rPr lang="ru-RU" sz="1400" dirty="0"/>
              <a:t> клиник только в Москве</a:t>
            </a:r>
            <a:r>
              <a:rPr lang="en-US" sz="1400" dirty="0"/>
              <a:t> </a:t>
            </a:r>
            <a:endParaRPr lang="ru-RU" sz="140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F72F98-5938-D649-BA41-30DF49A58849}"/>
              </a:ext>
            </a:extLst>
          </p:cNvPr>
          <p:cNvCxnSpPr>
            <a:cxnSpLocks/>
          </p:cNvCxnSpPr>
          <p:nvPr/>
        </p:nvCxnSpPr>
        <p:spPr>
          <a:xfrm>
            <a:off x="5592118" y="2120307"/>
            <a:ext cx="48849" cy="3606267"/>
          </a:xfrm>
          <a:prstGeom prst="line">
            <a:avLst/>
          </a:prstGeom>
          <a:ln w="952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Картинки по запросу &quot;Non-disclosure agreement logo&quot;">
            <a:extLst>
              <a:ext uri="{FF2B5EF4-FFF2-40B4-BE49-F238E27FC236}">
                <a16:creationId xmlns:a16="http://schemas.microsoft.com/office/drawing/2014/main" id="{D098C831-4C34-7148-9773-6CE1FAE64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" t="16411" r="6809" b="19443"/>
          <a:stretch/>
        </p:blipFill>
        <p:spPr bwMode="auto">
          <a:xfrm>
            <a:off x="424330" y="2485420"/>
            <a:ext cx="1524200" cy="76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301BE01-4082-B440-9C14-B2E62E0F3428}"/>
              </a:ext>
            </a:extLst>
          </p:cNvPr>
          <p:cNvSpPr/>
          <p:nvPr/>
        </p:nvSpPr>
        <p:spPr>
          <a:xfrm>
            <a:off x="6937394" y="4397201"/>
            <a:ext cx="3912700" cy="1025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/>
              <a:t>NetApp AFF A200: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~1</a:t>
            </a:r>
            <a:r>
              <a:rPr lang="ru-RU" sz="1400" dirty="0"/>
              <a:t>0</a:t>
            </a:r>
            <a:r>
              <a:rPr lang="en-US" sz="1400" dirty="0"/>
              <a:t>0 </a:t>
            </a:r>
            <a:r>
              <a:rPr lang="ru-RU" sz="1400" dirty="0"/>
              <a:t>ТБ эффективной  емкости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2 rack unit </a:t>
            </a:r>
            <a:r>
              <a:rPr lang="ru-RU" sz="1400" dirty="0"/>
              <a:t>в стойке</a:t>
            </a:r>
            <a:endParaRPr lang="en-US" sz="14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8281D6C-3B19-E643-8451-D77CD16F8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014" y="3220900"/>
            <a:ext cx="4869460" cy="9352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EC4D2C-8B9B-E04E-9208-CE7DA3D6A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014" y="2120307"/>
            <a:ext cx="4869460" cy="85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349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en-US" dirty="0"/>
              <a:t>Storage Grid</a:t>
            </a:r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38</a:t>
            </a:fld>
            <a:endParaRPr lang="ru-RU"/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1F747408-BF71-2945-9288-4AFE468EF180}"/>
              </a:ext>
            </a:extLst>
          </p:cNvPr>
          <p:cNvSpPr txBox="1">
            <a:spLocks/>
          </p:cNvSpPr>
          <p:nvPr/>
        </p:nvSpPr>
        <p:spPr>
          <a:xfrm>
            <a:off x="1055687" y="1903669"/>
            <a:ext cx="9232939" cy="4044669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ru-RU" sz="140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dirty="0">
                <a:solidFill>
                  <a:schemeClr val="accent1"/>
                </a:solidFill>
              </a:rPr>
              <a:t>S3 – </a:t>
            </a:r>
            <a:r>
              <a:rPr lang="ru-RU" sz="1400" dirty="0">
                <a:solidFill>
                  <a:schemeClr val="accent1"/>
                </a:solidFill>
              </a:rPr>
              <a:t>распределенное объектное хранилище, например в рамках нескольких лечебных корпусов. Либо перенос холодных данных с </a:t>
            </a:r>
            <a:r>
              <a:rPr lang="en-US" sz="1400" dirty="0">
                <a:solidFill>
                  <a:schemeClr val="accent1"/>
                </a:solidFill>
              </a:rPr>
              <a:t>AFF </a:t>
            </a:r>
            <a:r>
              <a:rPr lang="ru-RU" sz="1400" dirty="0">
                <a:solidFill>
                  <a:schemeClr val="accent1"/>
                </a:solidFill>
              </a:rPr>
              <a:t>на сторону сервис-провайдера.</a:t>
            </a:r>
            <a:endParaRPr lang="en-US" sz="140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40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accent1"/>
                </a:solidFill>
              </a:rPr>
              <a:t>Дополню слайды.</a:t>
            </a:r>
          </a:p>
        </p:txBody>
      </p:sp>
    </p:spTree>
    <p:extLst>
      <p:ext uri="{BB962C8B-B14F-4D97-AF65-F5344CB8AC3E}">
        <p14:creationId xmlns:p14="http://schemas.microsoft.com/office/powerpoint/2010/main" val="16687686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448076" cy="522514"/>
          </a:xfrm>
        </p:spPr>
        <p:txBody>
          <a:bodyPr/>
          <a:lstStyle/>
          <a:p>
            <a:r>
              <a:rPr lang="en-US" dirty="0"/>
              <a:t>ITGLOBAL Storage Services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39</a:t>
            </a:fld>
            <a:endParaRPr lang="ru-RU" dirty="0"/>
          </a:p>
        </p:txBody>
      </p:sp>
      <p:sp>
        <p:nvSpPr>
          <p:cNvPr id="78" name="Content Placeholder 10">
            <a:extLst>
              <a:ext uri="{FF2B5EF4-FFF2-40B4-BE49-F238E27FC236}">
                <a16:creationId xmlns:a16="http://schemas.microsoft.com/office/drawing/2014/main" id="{EFEDB6A7-3B48-FE4A-AEBD-34F3DEA4E6BC}"/>
              </a:ext>
            </a:extLst>
          </p:cNvPr>
          <p:cNvSpPr txBox="1">
            <a:spLocks/>
          </p:cNvSpPr>
          <p:nvPr/>
        </p:nvSpPr>
        <p:spPr>
          <a:xfrm>
            <a:off x="3199957" y="1790615"/>
            <a:ext cx="7364880" cy="2418772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ru-RU" sz="1400" dirty="0"/>
              <a:t>Полный спектр работ по настройке и обслуживанию СХД </a:t>
            </a:r>
            <a:r>
              <a:rPr lang="en-US" sz="1400" dirty="0"/>
              <a:t>NetApp (Professional</a:t>
            </a:r>
            <a:r>
              <a:rPr lang="ru-RU" sz="1400" dirty="0"/>
              <a:t>, </a:t>
            </a:r>
            <a:r>
              <a:rPr lang="en-US" sz="1400" dirty="0"/>
              <a:t>Implementation</a:t>
            </a:r>
            <a:r>
              <a:rPr lang="ru-RU" sz="1400" dirty="0"/>
              <a:t> </a:t>
            </a:r>
            <a:r>
              <a:rPr lang="en-US" sz="1400" dirty="0"/>
              <a:t>and Support Services Certified Partner)</a:t>
            </a:r>
            <a:endParaRPr lang="ru-RU" sz="1400" dirty="0"/>
          </a:p>
          <a:p>
            <a:pPr marL="0" indent="0">
              <a:lnSpc>
                <a:spcPct val="200000"/>
              </a:lnSpc>
              <a:spcAft>
                <a:spcPts val="0"/>
              </a:spcAft>
              <a:buNone/>
            </a:pPr>
            <a:endParaRPr lang="en-US" sz="1400" dirty="0"/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ru-RU" sz="1400" dirty="0"/>
              <a:t>«</a:t>
            </a:r>
            <a:r>
              <a:rPr lang="en-US" sz="1400" dirty="0"/>
              <a:t>NetApp as a Service</a:t>
            </a:r>
            <a:r>
              <a:rPr lang="ru-RU" sz="1400" dirty="0"/>
              <a:t>»</a:t>
            </a:r>
            <a:r>
              <a:rPr lang="en-US" sz="1400" dirty="0"/>
              <a:t> - </a:t>
            </a:r>
            <a:r>
              <a:rPr lang="ru-RU" sz="1400" dirty="0"/>
              <a:t>аренда как пространства, так и выделенной СХД в Москве и Амстердаме (</a:t>
            </a:r>
            <a:r>
              <a:rPr lang="en-US" sz="1400" dirty="0"/>
              <a:t>Disaster Recovery, Colocation)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endParaRPr lang="ru-RU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DF1B2EC-1F73-554A-8CBC-05A92AD8B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r="34423"/>
          <a:stretch/>
        </p:blipFill>
        <p:spPr>
          <a:xfrm>
            <a:off x="758875" y="459506"/>
            <a:ext cx="2197925" cy="658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AFC307-FC27-8543-BC59-AA3E94492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124" y="320518"/>
            <a:ext cx="1460599" cy="65727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04514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ru-RU" dirty="0"/>
              <a:t>Инфраструктура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4</a:t>
            </a:fld>
            <a:endParaRPr lang="ru-RU"/>
          </a:p>
        </p:txBody>
      </p:sp>
      <p:sp>
        <p:nvSpPr>
          <p:cNvPr id="21" name="Прямоугольник 23">
            <a:extLst>
              <a:ext uri="{FF2B5EF4-FFF2-40B4-BE49-F238E27FC236}">
                <a16:creationId xmlns:a16="http://schemas.microsoft.com/office/drawing/2014/main" id="{952E4369-A27E-3E43-8066-D618DD435582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медицинских учреждений</a:t>
            </a:r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1F747408-BF71-2945-9288-4AFE468EF180}"/>
              </a:ext>
            </a:extLst>
          </p:cNvPr>
          <p:cNvSpPr txBox="1">
            <a:spLocks/>
          </p:cNvSpPr>
          <p:nvPr/>
        </p:nvSpPr>
        <p:spPr>
          <a:xfrm>
            <a:off x="1031578" y="2194338"/>
            <a:ext cx="7284748" cy="2149693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dirty="0">
                <a:solidFill>
                  <a:schemeClr val="accent1"/>
                </a:solidFill>
              </a:rPr>
              <a:t>Стандартная виртуальная инфраструктура</a:t>
            </a:r>
            <a:r>
              <a:rPr lang="en-US" sz="1600" dirty="0">
                <a:solidFill>
                  <a:schemeClr val="accent1"/>
                </a:solidFill>
              </a:rPr>
              <a:t> (AD, Exchange</a:t>
            </a:r>
            <a:r>
              <a:rPr lang="ru-RU" sz="1600" dirty="0">
                <a:solidFill>
                  <a:schemeClr val="accent1"/>
                </a:solidFill>
              </a:rPr>
              <a:t>,</a:t>
            </a:r>
            <a:r>
              <a:rPr lang="en-US" sz="1600" dirty="0">
                <a:solidFill>
                  <a:schemeClr val="accent1"/>
                </a:solidFill>
              </a:rPr>
              <a:t> …)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dirty="0">
                <a:solidFill>
                  <a:schemeClr val="accent1"/>
                </a:solidFill>
              </a:rPr>
              <a:t>Базы Данных (например, </a:t>
            </a:r>
            <a:r>
              <a:rPr lang="en-US" sz="1600" dirty="0">
                <a:solidFill>
                  <a:schemeClr val="accent1"/>
                </a:solidFill>
              </a:rPr>
              <a:t>MS SQL </a:t>
            </a:r>
            <a:r>
              <a:rPr lang="ru-RU" sz="1600" dirty="0">
                <a:solidFill>
                  <a:schemeClr val="accent1"/>
                </a:solidFill>
              </a:rPr>
              <a:t>для 1С)</a:t>
            </a:r>
            <a:endParaRPr lang="en-US" sz="16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accent1"/>
                </a:solidFill>
              </a:rPr>
              <a:t>WEB-</a:t>
            </a:r>
            <a:r>
              <a:rPr lang="ru-RU" sz="1600" dirty="0">
                <a:solidFill>
                  <a:schemeClr val="accent1"/>
                </a:solidFill>
              </a:rPr>
              <a:t>портал/приложение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accent1"/>
                </a:solidFill>
              </a:rPr>
              <a:t>VDI</a:t>
            </a:r>
            <a:r>
              <a:rPr lang="ru-RU" sz="1600" dirty="0">
                <a:solidFill>
                  <a:schemeClr val="accent1"/>
                </a:solidFill>
              </a:rPr>
              <a:t> (телемедицина)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dirty="0" err="1">
                <a:solidFill>
                  <a:schemeClr val="accent1"/>
                </a:solidFill>
              </a:rPr>
              <a:t>Бэкапы</a:t>
            </a:r>
            <a:endParaRPr lang="ru-RU" sz="16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dirty="0">
                <a:solidFill>
                  <a:schemeClr val="accent1"/>
                </a:solidFill>
              </a:rPr>
              <a:t>Видеонаблюдение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81D17CCE-AEA6-9241-B574-744C4588C3A7}"/>
              </a:ext>
            </a:extLst>
          </p:cNvPr>
          <p:cNvSpPr txBox="1">
            <a:spLocks/>
          </p:cNvSpPr>
          <p:nvPr/>
        </p:nvSpPr>
        <p:spPr>
          <a:xfrm>
            <a:off x="3047842" y="4868837"/>
            <a:ext cx="3252219" cy="1079694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anchor="ctr"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800" dirty="0">
                <a:solidFill>
                  <a:schemeClr val="accent1"/>
                </a:solidFill>
              </a:rPr>
              <a:t>Объёмы хранимой информации только растут.</a:t>
            </a:r>
          </a:p>
        </p:txBody>
      </p:sp>
    </p:spTree>
    <p:extLst>
      <p:ext uri="{BB962C8B-B14F-4D97-AF65-F5344CB8AC3E}">
        <p14:creationId xmlns:p14="http://schemas.microsoft.com/office/powerpoint/2010/main" val="15104828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7" y="848347"/>
            <a:ext cx="9376785" cy="522514"/>
          </a:xfrm>
        </p:spPr>
        <p:txBody>
          <a:bodyPr/>
          <a:lstStyle/>
          <a:p>
            <a:r>
              <a:rPr lang="ru-RU" b="1" dirty="0" smtClean="0">
                <a:latin typeface="+mn-lt"/>
              </a:rPr>
              <a:t>Медицинские данные и УЗ 2 – не приговор</a:t>
            </a:r>
            <a:endParaRPr lang="ru-R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686C11-15A1-9D4D-AF10-875143239B6E}"/>
              </a:ext>
            </a:extLst>
          </p:cNvPr>
          <p:cNvSpPr/>
          <p:nvPr/>
        </p:nvSpPr>
        <p:spPr>
          <a:xfrm>
            <a:off x="0" y="1742717"/>
            <a:ext cx="49702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Private Cloud – </a:t>
            </a:r>
            <a:r>
              <a:rPr lang="ru-RU" sz="1400" dirty="0" smtClean="0"/>
              <a:t>выбор медицинских организаций</a:t>
            </a:r>
            <a:endParaRPr lang="en-US" sz="1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94" y="1623060"/>
            <a:ext cx="6920546" cy="4466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9B686C11-15A1-9D4D-AF10-875143239B6E}"/>
              </a:ext>
            </a:extLst>
          </p:cNvPr>
          <p:cNvSpPr/>
          <p:nvPr/>
        </p:nvSpPr>
        <p:spPr>
          <a:xfrm>
            <a:off x="273442" y="2422350"/>
            <a:ext cx="44234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/>
                </a:solidFill>
              </a:rPr>
              <a:t>Надё</a:t>
            </a:r>
            <a:r>
              <a:rPr lang="ru-RU" sz="1400" dirty="0">
                <a:solidFill>
                  <a:schemeClr val="accent1"/>
                </a:solidFill>
              </a:rPr>
              <a:t>жн</a:t>
            </a:r>
            <a:r>
              <a:rPr lang="ru-RU" sz="1400" dirty="0">
                <a:solidFill>
                  <a:schemeClr val="accent1"/>
                </a:solidFill>
              </a:rPr>
              <a:t>о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dirty="0" err="1" smtClean="0">
                <a:solidFill>
                  <a:schemeClr val="accent1"/>
                </a:solidFill>
              </a:rPr>
              <a:t>Высокодоступно</a:t>
            </a:r>
            <a:endParaRPr lang="ru-RU" sz="1400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/>
                </a:solidFill>
              </a:rPr>
              <a:t>Нет </a:t>
            </a:r>
            <a:r>
              <a:rPr lang="en-US" sz="1400" dirty="0">
                <a:solidFill>
                  <a:schemeClr val="accent1"/>
                </a:solidFill>
              </a:rPr>
              <a:t>KAPEX</a:t>
            </a:r>
            <a:r>
              <a:rPr lang="ru-RU" sz="1400" dirty="0">
                <a:solidFill>
                  <a:schemeClr val="accent1"/>
                </a:solidFill>
              </a:rPr>
              <a:t>-</a:t>
            </a:r>
            <a:r>
              <a:rPr lang="ru-RU" sz="1400" dirty="0" err="1">
                <a:solidFill>
                  <a:schemeClr val="accent1"/>
                </a:solidFill>
              </a:rPr>
              <a:t>ам</a:t>
            </a:r>
            <a:endParaRPr lang="ru-RU" sz="1400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/>
                </a:solidFill>
              </a:rPr>
              <a:t>Возможна любая </a:t>
            </a:r>
            <a:r>
              <a:rPr lang="ru-RU" sz="1400" dirty="0" err="1">
                <a:solidFill>
                  <a:schemeClr val="accent1"/>
                </a:solidFill>
              </a:rPr>
              <a:t>кастомизация</a:t>
            </a:r>
            <a:endParaRPr lang="ru-RU" sz="1400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/>
                </a:solidFill>
              </a:rPr>
              <a:t>Установим любые СЗИ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/>
                </a:solidFill>
              </a:rPr>
              <a:t>Поможем с ОРД</a:t>
            </a:r>
            <a:endParaRPr lang="en-U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119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7" y="848347"/>
            <a:ext cx="9376785" cy="522514"/>
          </a:xfrm>
        </p:spPr>
        <p:txBody>
          <a:bodyPr/>
          <a:lstStyle/>
          <a:p>
            <a:r>
              <a:rPr lang="ru-RU" b="1" dirty="0" smtClean="0">
                <a:latin typeface="+mn-lt"/>
              </a:rPr>
              <a:t>Что входит</a:t>
            </a:r>
            <a:endParaRPr lang="ru-RU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9B686C11-15A1-9D4D-AF10-875143239B6E}"/>
              </a:ext>
            </a:extLst>
          </p:cNvPr>
          <p:cNvSpPr/>
          <p:nvPr/>
        </p:nvSpPr>
        <p:spPr>
          <a:xfrm>
            <a:off x="5999872" y="2068020"/>
            <a:ext cx="58758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accent1"/>
                </a:solidFill>
              </a:rPr>
              <a:t>Лучший сертифицированный ЦОД РФ</a:t>
            </a:r>
            <a:endParaRPr lang="ru-RU" sz="1400" b="1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b="1" dirty="0" err="1" smtClean="0">
                <a:solidFill>
                  <a:schemeClr val="accent1"/>
                </a:solidFill>
              </a:rPr>
              <a:t>Топовое</a:t>
            </a:r>
            <a:r>
              <a:rPr lang="ru-RU" sz="1400" b="1" dirty="0" smtClean="0">
                <a:solidFill>
                  <a:schemeClr val="accent1"/>
                </a:solidFill>
              </a:rPr>
              <a:t> оборудование</a:t>
            </a:r>
            <a:endParaRPr lang="ru-RU" sz="1400" b="1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accent1"/>
                </a:solidFill>
              </a:rPr>
              <a:t>Лидер рынка виртуализации </a:t>
            </a:r>
            <a:endParaRPr lang="ru-RU" sz="1400" b="1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accent1"/>
                </a:solidFill>
              </a:rPr>
              <a:t>Необходимые СЗИ</a:t>
            </a:r>
            <a:endParaRPr lang="ru-RU" sz="1400" b="1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accent1"/>
                </a:solidFill>
              </a:rPr>
              <a:t>Команда из 40+ высококлассных специалистов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accent1"/>
                </a:solidFill>
              </a:rPr>
              <a:t>Поддержка 24*7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0589" y="1920736"/>
            <a:ext cx="921660" cy="679118"/>
          </a:xfrm>
          <a:prstGeom prst="rect">
            <a:avLst/>
          </a:prstGeom>
        </p:spPr>
      </p:pic>
      <p:pic>
        <p:nvPicPr>
          <p:cNvPr id="8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01" y="3718439"/>
            <a:ext cx="1174429" cy="84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8369" y="3938252"/>
            <a:ext cx="1882106" cy="55695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95997" y="2679693"/>
            <a:ext cx="128906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338FFA"/>
              </a:buClr>
              <a:buSzPct val="150000"/>
            </a:pPr>
            <a:r>
              <a:rPr lang="en-US" sz="900" dirty="0">
                <a:solidFill>
                  <a:srgbClr val="313539"/>
                </a:solidFill>
                <a:latin typeface="Montserrat SemiBold" panose="00000700000000000000" pitchFamily="2" charset="-52"/>
              </a:rPr>
              <a:t>VMware Solution Enterprise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8874" y="4563205"/>
            <a:ext cx="2163306" cy="692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338FFA"/>
              </a:buClr>
              <a:buSzPct val="150000"/>
            </a:pPr>
            <a:r>
              <a:rPr lang="en-US" sz="900" dirty="0">
                <a:solidFill>
                  <a:srgbClr val="313539"/>
                </a:solidFill>
                <a:latin typeface="Montserrat SemiBold" panose="00000700000000000000" pitchFamily="2" charset="-52"/>
              </a:rPr>
              <a:t>Cisco Advanced cloud and Managed Services certified </a:t>
            </a:r>
            <a:r>
              <a:rPr lang="en-US" sz="900" dirty="0" smtClean="0">
                <a:solidFill>
                  <a:srgbClr val="313539"/>
                </a:solidFill>
                <a:latin typeface="Montserrat SemiBold" panose="00000700000000000000" pitchFamily="2" charset="-52"/>
              </a:rPr>
              <a:t>Partner</a:t>
            </a:r>
            <a:endParaRPr lang="en-US" sz="900" dirty="0">
              <a:solidFill>
                <a:srgbClr val="313539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98228" y="4495202"/>
            <a:ext cx="1442389" cy="484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338FFA"/>
              </a:buClr>
              <a:buSzPct val="150000"/>
            </a:pPr>
            <a:r>
              <a:rPr lang="en-US" sz="900" dirty="0" err="1">
                <a:solidFill>
                  <a:srgbClr val="313539"/>
                </a:solidFill>
                <a:latin typeface="Montserrat SemiBold" panose="00000700000000000000" pitchFamily="2" charset="-52"/>
              </a:rPr>
              <a:t>Veeam</a:t>
            </a:r>
            <a:r>
              <a:rPr lang="en-US" sz="900" dirty="0">
                <a:solidFill>
                  <a:srgbClr val="313539"/>
                </a:solidFill>
                <a:latin typeface="Montserrat SemiBold" panose="00000700000000000000" pitchFamily="2" charset="-52"/>
              </a:rPr>
              <a:t> Pro Partner Reseller</a:t>
            </a:r>
          </a:p>
        </p:txBody>
      </p:sp>
      <p:pic>
        <p:nvPicPr>
          <p:cNvPr id="20" name="Picture 6" descr="ÐÐ°ÑÑÐ¸Ð½ÐºÐ¸ Ð¿Ð¾ Ð·Ð°Ð¿ÑÐ¾ÑÑ netapp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369" y="2068020"/>
            <a:ext cx="1881636" cy="53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574657" y="2679692"/>
            <a:ext cx="1289060" cy="276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338FFA"/>
              </a:buClr>
              <a:buSzPct val="150000"/>
            </a:pPr>
            <a:r>
              <a:rPr lang="en-US" sz="900" dirty="0" smtClean="0">
                <a:solidFill>
                  <a:srgbClr val="313539"/>
                </a:solidFill>
                <a:latin typeface="Montserrat SemiBold" panose="00000700000000000000" pitchFamily="2" charset="-52"/>
              </a:rPr>
              <a:t>NetApp </a:t>
            </a:r>
            <a:endParaRPr lang="en-US" sz="900" dirty="0">
              <a:solidFill>
                <a:srgbClr val="313539"/>
              </a:solidFill>
              <a:latin typeface="Montserrat SemiBold" panose="000007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664812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547" y="779767"/>
            <a:ext cx="9376785" cy="522514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I</a:t>
            </a:r>
            <a:r>
              <a:rPr lang="en-US" b="1" dirty="0">
                <a:latin typeface="+mn-lt"/>
              </a:rPr>
              <a:t>T</a:t>
            </a:r>
            <a:r>
              <a:rPr lang="en-US" b="1" dirty="0" smtClean="0">
                <a:latin typeface="+mn-lt"/>
              </a:rPr>
              <a:t>GLOBAL.COM - </a:t>
            </a:r>
            <a:r>
              <a:rPr lang="ru-RU" b="1" dirty="0" smtClean="0">
                <a:latin typeface="+mn-lt"/>
              </a:rPr>
              <a:t>б</a:t>
            </a:r>
            <a:r>
              <a:rPr lang="ru-RU" b="1" dirty="0" smtClean="0">
                <a:latin typeface="+mn-lt"/>
              </a:rPr>
              <a:t>ольше, чем интегратор</a:t>
            </a:r>
            <a:br>
              <a:rPr lang="ru-RU" b="1" dirty="0" smtClean="0">
                <a:latin typeface="+mn-lt"/>
              </a:rPr>
            </a:br>
            <a:r>
              <a:rPr lang="ru-RU" b="1" dirty="0" smtClean="0">
                <a:latin typeface="+mn-lt"/>
              </a:rPr>
              <a:t>и облачный провайдер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9170" y="235752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1"/>
                </a:solidFill>
              </a:rPr>
              <a:t>Консалтинг и аудиты ИБ</a:t>
            </a:r>
            <a:endParaRPr lang="ru-RU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1"/>
                </a:solidFill>
              </a:rPr>
              <a:t>Собственные разработки</a:t>
            </a:r>
            <a:endParaRPr lang="ru-RU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1"/>
                </a:solidFill>
              </a:rPr>
              <a:t>Реализация инфраструктурных проектов любой сложности «под ключ»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15446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7" y="485305"/>
            <a:ext cx="9376785" cy="522514"/>
          </a:xfrm>
        </p:spPr>
        <p:txBody>
          <a:bodyPr/>
          <a:lstStyle/>
          <a:p>
            <a:r>
              <a:rPr lang="ru-RU" b="1" dirty="0" smtClean="0">
                <a:latin typeface="+mn-lt"/>
              </a:rPr>
              <a:t>Медицинский голосовой помощник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67174A-4DBF-4BC3-AFEF-9E24E6DCD2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166" y="1991591"/>
            <a:ext cx="1704388" cy="12808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96E50A-0077-4BF7-B9A8-EABCFDD25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578" y="2052699"/>
            <a:ext cx="1317495" cy="121978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51AC20F-8936-4E9E-85E1-6C1920956E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65" y="1919346"/>
            <a:ext cx="1704388" cy="136073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022367A-3FD7-40F9-B5E8-EE4ED0683AFC}"/>
              </a:ext>
            </a:extLst>
          </p:cNvPr>
          <p:cNvSpPr/>
          <p:nvPr/>
        </p:nvSpPr>
        <p:spPr>
          <a:xfrm>
            <a:off x="2590754" y="3366743"/>
            <a:ext cx="170277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C59FD"/>
              </a:buClr>
            </a:pPr>
            <a:r>
              <a:rPr lang="ru-RU" sz="1050" dirty="0">
                <a:latin typeface="Qanelas" panose="00000500000000000000" pitchFamily="50" charset="-52"/>
              </a:rPr>
              <a:t>Пациенту требуется помощь, он зовёт медсестру</a:t>
            </a:r>
            <a:endParaRPr lang="en-US" sz="1050" dirty="0">
              <a:latin typeface="Qanelas" panose="00000500000000000000" pitchFamily="50" charset="-52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4316B14-0B29-499A-9F77-AC64005332D6}"/>
              </a:ext>
            </a:extLst>
          </p:cNvPr>
          <p:cNvSpPr/>
          <p:nvPr/>
        </p:nvSpPr>
        <p:spPr>
          <a:xfrm>
            <a:off x="8257255" y="3365211"/>
            <a:ext cx="204592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C59FD"/>
              </a:buClr>
            </a:pPr>
            <a:r>
              <a:rPr lang="ru-RU" sz="1050" dirty="0">
                <a:latin typeface="Qanelas" panose="00000500000000000000" pitchFamily="50" charset="-52"/>
              </a:rPr>
              <a:t>Пациент получает необходимую помощь</a:t>
            </a:r>
            <a:endParaRPr lang="en-US" sz="1050" dirty="0">
              <a:latin typeface="Qanelas" panose="00000500000000000000" pitchFamily="50" charset="-52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1BB4071-CB21-4DFC-9754-EA952BA8E546}"/>
              </a:ext>
            </a:extLst>
          </p:cNvPr>
          <p:cNvSpPr/>
          <p:nvPr/>
        </p:nvSpPr>
        <p:spPr>
          <a:xfrm>
            <a:off x="5511026" y="3343475"/>
            <a:ext cx="1915718" cy="577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C59FD"/>
              </a:buClr>
            </a:pPr>
            <a:r>
              <a:rPr lang="ru-RU" sz="1050" dirty="0">
                <a:latin typeface="Qanelas" panose="00000500000000000000" pitchFamily="50" charset="-52"/>
              </a:rPr>
              <a:t>Медперсонал получает оповещение о новом запросе</a:t>
            </a:r>
            <a:endParaRPr lang="en-US" sz="1050" dirty="0">
              <a:latin typeface="Qanelas" panose="00000500000000000000" pitchFamily="50" charset="-52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62C9ED8-7B5A-4238-9CDD-79696735CA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39" y="4618253"/>
            <a:ext cx="1243822" cy="117615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4D7047F-F22F-486B-B62B-C8A29D1CCB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491" y="4533013"/>
            <a:ext cx="1194582" cy="131104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E6AEC80-50AD-4705-9304-115BB25130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630" y="4483358"/>
            <a:ext cx="1522223" cy="1311048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409A3BD-8AFD-4001-BF3E-DCAA6C9168F0}"/>
              </a:ext>
            </a:extLst>
          </p:cNvPr>
          <p:cNvSpPr/>
          <p:nvPr/>
        </p:nvSpPr>
        <p:spPr>
          <a:xfrm>
            <a:off x="2590754" y="5934285"/>
            <a:ext cx="204592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C59FD"/>
              </a:buClr>
            </a:pPr>
            <a:r>
              <a:rPr lang="ru-RU" sz="1050" dirty="0">
                <a:latin typeface="Qanelas" panose="00000500000000000000" pitchFamily="50" charset="-52"/>
              </a:rPr>
              <a:t>Система обрабатывает и преобразовывает речь в текст</a:t>
            </a:r>
            <a:endParaRPr lang="en-US" sz="1050" dirty="0">
              <a:latin typeface="Qanelas" panose="00000500000000000000" pitchFamily="50" charset="-52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094EB7B-20B7-4C19-908A-1D55356A3F5F}"/>
              </a:ext>
            </a:extLst>
          </p:cNvPr>
          <p:cNvSpPr/>
          <p:nvPr/>
        </p:nvSpPr>
        <p:spPr>
          <a:xfrm>
            <a:off x="5614338" y="5923870"/>
            <a:ext cx="187915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C59FD"/>
              </a:buClr>
            </a:pPr>
            <a:r>
              <a:rPr lang="ru-RU" sz="1050" dirty="0">
                <a:latin typeface="Qanelas" panose="00000500000000000000" pitchFamily="50" charset="-52"/>
              </a:rPr>
              <a:t>Формируется запрос, содержащий всю необходимую информацию</a:t>
            </a:r>
            <a:endParaRPr lang="en-US" sz="1050" dirty="0">
              <a:latin typeface="Qanelas" panose="00000500000000000000" pitchFamily="50" charset="-52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BE14F95-3C8A-4960-ACBC-570953FA96E1}"/>
              </a:ext>
            </a:extLst>
          </p:cNvPr>
          <p:cNvSpPr/>
          <p:nvPr/>
        </p:nvSpPr>
        <p:spPr>
          <a:xfrm>
            <a:off x="8294547" y="5934285"/>
            <a:ext cx="204592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C59FD"/>
              </a:buClr>
            </a:pPr>
            <a:r>
              <a:rPr lang="ru-RU" sz="1050" dirty="0">
                <a:latin typeface="Qanelas" panose="00000500000000000000" pitchFamily="50" charset="-52"/>
              </a:rPr>
              <a:t>Запрос пациента выполнен</a:t>
            </a:r>
            <a:endParaRPr lang="en-US" sz="1050" dirty="0">
              <a:latin typeface="Qanelas" panose="00000500000000000000" pitchFamily="50" charset="-52"/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4A560F0C-ACC8-4FD2-9E90-7D38B41A9CE5}"/>
              </a:ext>
            </a:extLst>
          </p:cNvPr>
          <p:cNvCxnSpPr>
            <a:cxnSpLocks/>
          </p:cNvCxnSpPr>
          <p:nvPr/>
        </p:nvCxnSpPr>
        <p:spPr>
          <a:xfrm>
            <a:off x="2333166" y="4127433"/>
            <a:ext cx="7540908" cy="0"/>
          </a:xfrm>
          <a:prstGeom prst="line">
            <a:avLst/>
          </a:prstGeom>
          <a:ln w="12700">
            <a:solidFill>
              <a:srgbClr val="1C59FD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>
            <a:extLst>
              <a:ext uri="{FF2B5EF4-FFF2-40B4-BE49-F238E27FC236}">
                <a16:creationId xmlns:a16="http://schemas.microsoft.com/office/drawing/2014/main" id="{D1670083-FA55-4840-9B4D-814E8B3A162F}"/>
              </a:ext>
            </a:extLst>
          </p:cNvPr>
          <p:cNvSpPr/>
          <p:nvPr/>
        </p:nvSpPr>
        <p:spPr>
          <a:xfrm>
            <a:off x="2192944" y="3423103"/>
            <a:ext cx="400714" cy="388670"/>
          </a:xfrm>
          <a:prstGeom prst="ellipse">
            <a:avLst/>
          </a:prstGeom>
          <a:noFill/>
          <a:ln>
            <a:solidFill>
              <a:srgbClr val="1C5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103F837-A9F4-4471-9F9D-8F3B1599F21D}"/>
              </a:ext>
            </a:extLst>
          </p:cNvPr>
          <p:cNvSpPr/>
          <p:nvPr/>
        </p:nvSpPr>
        <p:spPr>
          <a:xfrm>
            <a:off x="5201762" y="3301397"/>
            <a:ext cx="32632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C59FD"/>
              </a:buClr>
            </a:pPr>
            <a:r>
              <a:rPr lang="en-US" sz="1050" dirty="0">
                <a:latin typeface="Qanelas" panose="00000500000000000000" pitchFamily="50" charset="-52"/>
              </a:rPr>
              <a:t>     </a:t>
            </a:r>
            <a:r>
              <a:rPr lang="en-US" sz="1050" dirty="0">
                <a:solidFill>
                  <a:srgbClr val="1C59FD"/>
                </a:solidFill>
                <a:latin typeface="Qanelas Black" panose="00000A00000000000000" pitchFamily="50" charset="-52"/>
              </a:rPr>
              <a:t>2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42AAE91C-223C-4E43-898E-42636FFC1955}"/>
              </a:ext>
            </a:extLst>
          </p:cNvPr>
          <p:cNvSpPr/>
          <p:nvPr/>
        </p:nvSpPr>
        <p:spPr>
          <a:xfrm>
            <a:off x="5149491" y="3430056"/>
            <a:ext cx="400714" cy="388670"/>
          </a:xfrm>
          <a:prstGeom prst="ellipse">
            <a:avLst/>
          </a:prstGeom>
          <a:noFill/>
          <a:ln>
            <a:solidFill>
              <a:srgbClr val="1C5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8600CFD-97D0-401F-AD84-BDD0C7DF249E}"/>
              </a:ext>
            </a:extLst>
          </p:cNvPr>
          <p:cNvSpPr/>
          <p:nvPr/>
        </p:nvSpPr>
        <p:spPr>
          <a:xfrm>
            <a:off x="2272449" y="3299330"/>
            <a:ext cx="32632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C59FD"/>
              </a:buClr>
            </a:pPr>
            <a:r>
              <a:rPr lang="en-US" sz="1050" dirty="0">
                <a:latin typeface="Qanelas" panose="00000500000000000000" pitchFamily="50" charset="-52"/>
              </a:rPr>
              <a:t>     </a:t>
            </a:r>
            <a:r>
              <a:rPr lang="en-US" sz="1050" dirty="0">
                <a:solidFill>
                  <a:srgbClr val="1C59FD"/>
                </a:solidFill>
                <a:latin typeface="Qanelas Black" panose="00000A00000000000000" pitchFamily="50" charset="-52"/>
              </a:rPr>
              <a:t>1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3A200423-3D9F-4849-9283-09B624D8F69D}"/>
              </a:ext>
            </a:extLst>
          </p:cNvPr>
          <p:cNvSpPr/>
          <p:nvPr/>
        </p:nvSpPr>
        <p:spPr>
          <a:xfrm>
            <a:off x="7856541" y="3415437"/>
            <a:ext cx="400714" cy="388670"/>
          </a:xfrm>
          <a:prstGeom prst="ellipse">
            <a:avLst/>
          </a:prstGeom>
          <a:noFill/>
          <a:ln>
            <a:solidFill>
              <a:srgbClr val="1C5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F632158-4773-4A60-B74C-F7D999625174}"/>
              </a:ext>
            </a:extLst>
          </p:cNvPr>
          <p:cNvSpPr/>
          <p:nvPr/>
        </p:nvSpPr>
        <p:spPr>
          <a:xfrm>
            <a:off x="7917910" y="3408014"/>
            <a:ext cx="277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C59FD"/>
              </a:buClr>
            </a:pPr>
            <a:r>
              <a:rPr lang="en-US" sz="1050" dirty="0">
                <a:solidFill>
                  <a:srgbClr val="1C59FD"/>
                </a:solidFill>
                <a:latin typeface="Qanelas Black" panose="00000A00000000000000" pitchFamily="50" charset="-52"/>
              </a:rPr>
              <a:t>3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2001BA82-C8DC-41AE-AC1E-554B8B586219}"/>
              </a:ext>
            </a:extLst>
          </p:cNvPr>
          <p:cNvSpPr/>
          <p:nvPr/>
        </p:nvSpPr>
        <p:spPr>
          <a:xfrm>
            <a:off x="2132809" y="5901533"/>
            <a:ext cx="400714" cy="388670"/>
          </a:xfrm>
          <a:prstGeom prst="ellipse">
            <a:avLst/>
          </a:prstGeom>
          <a:noFill/>
          <a:ln>
            <a:solidFill>
              <a:srgbClr val="1C5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F43CE5FE-679F-469B-9972-3591EC6F7B5F}"/>
              </a:ext>
            </a:extLst>
          </p:cNvPr>
          <p:cNvSpPr/>
          <p:nvPr/>
        </p:nvSpPr>
        <p:spPr>
          <a:xfrm>
            <a:off x="5204189" y="5906646"/>
            <a:ext cx="400714" cy="388670"/>
          </a:xfrm>
          <a:prstGeom prst="ellipse">
            <a:avLst/>
          </a:prstGeom>
          <a:noFill/>
          <a:ln>
            <a:solidFill>
              <a:srgbClr val="1C5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FCF13D95-2CFD-40E9-941D-DA3D86BD9DC0}"/>
              </a:ext>
            </a:extLst>
          </p:cNvPr>
          <p:cNvSpPr/>
          <p:nvPr/>
        </p:nvSpPr>
        <p:spPr>
          <a:xfrm>
            <a:off x="7917910" y="5874606"/>
            <a:ext cx="400714" cy="388670"/>
          </a:xfrm>
          <a:prstGeom prst="ellipse">
            <a:avLst/>
          </a:prstGeom>
          <a:noFill/>
          <a:ln>
            <a:solidFill>
              <a:srgbClr val="1C5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6F188070-617B-4EAE-A9B9-61026F4DA758}"/>
              </a:ext>
            </a:extLst>
          </p:cNvPr>
          <p:cNvSpPr/>
          <p:nvPr/>
        </p:nvSpPr>
        <p:spPr>
          <a:xfrm>
            <a:off x="5269469" y="5772703"/>
            <a:ext cx="32632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C59FD"/>
              </a:buClr>
            </a:pPr>
            <a:r>
              <a:rPr lang="en-US" sz="1050" dirty="0">
                <a:latin typeface="Qanelas" panose="00000500000000000000" pitchFamily="50" charset="-52"/>
              </a:rPr>
              <a:t>     </a:t>
            </a:r>
            <a:r>
              <a:rPr lang="en-US" sz="1050" dirty="0">
                <a:solidFill>
                  <a:srgbClr val="1C59FD"/>
                </a:solidFill>
                <a:latin typeface="Qanelas Black" panose="00000A00000000000000" pitchFamily="50" charset="-52"/>
              </a:rPr>
              <a:t>2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00A3496B-1A70-46CB-AB7E-418C5BF668A9}"/>
              </a:ext>
            </a:extLst>
          </p:cNvPr>
          <p:cNvSpPr/>
          <p:nvPr/>
        </p:nvSpPr>
        <p:spPr>
          <a:xfrm>
            <a:off x="2197192" y="5807327"/>
            <a:ext cx="32632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C59FD"/>
              </a:buClr>
            </a:pPr>
            <a:r>
              <a:rPr lang="en-US" sz="1050" dirty="0">
                <a:latin typeface="Qanelas" panose="00000500000000000000" pitchFamily="50" charset="-52"/>
              </a:rPr>
              <a:t>     </a:t>
            </a:r>
            <a:r>
              <a:rPr lang="en-US" sz="1050" dirty="0">
                <a:solidFill>
                  <a:srgbClr val="1C59FD"/>
                </a:solidFill>
                <a:latin typeface="Qanelas Black" panose="00000A00000000000000" pitchFamily="50" charset="-52"/>
              </a:rPr>
              <a:t>1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2EBB508D-D121-4769-A686-399AEA9D3182}"/>
              </a:ext>
            </a:extLst>
          </p:cNvPr>
          <p:cNvSpPr/>
          <p:nvPr/>
        </p:nvSpPr>
        <p:spPr>
          <a:xfrm>
            <a:off x="7979488" y="5916551"/>
            <a:ext cx="277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C59FD"/>
              </a:buClr>
            </a:pPr>
            <a:r>
              <a:rPr lang="en-US" sz="1050" dirty="0">
                <a:solidFill>
                  <a:srgbClr val="1C59FD"/>
                </a:solidFill>
                <a:latin typeface="Qanelas Black" panose="00000A00000000000000" pitchFamily="50" charset="-52"/>
              </a:rPr>
              <a:t>3</a:t>
            </a:r>
          </a:p>
        </p:txBody>
      </p:sp>
      <p:sp>
        <p:nvSpPr>
          <p:cNvPr id="43" name="Стрелка: вправо 56">
            <a:extLst>
              <a:ext uri="{FF2B5EF4-FFF2-40B4-BE49-F238E27FC236}">
                <a16:creationId xmlns:a16="http://schemas.microsoft.com/office/drawing/2014/main" id="{C6D065B8-D22F-47CE-BA9C-191411AE1032}"/>
              </a:ext>
            </a:extLst>
          </p:cNvPr>
          <p:cNvSpPr/>
          <p:nvPr/>
        </p:nvSpPr>
        <p:spPr>
          <a:xfrm>
            <a:off x="4210652" y="3617438"/>
            <a:ext cx="290809" cy="9738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: вправо 57">
            <a:extLst>
              <a:ext uri="{FF2B5EF4-FFF2-40B4-BE49-F238E27FC236}">
                <a16:creationId xmlns:a16="http://schemas.microsoft.com/office/drawing/2014/main" id="{FF300CEC-BF9F-4233-A35B-C18888B03558}"/>
              </a:ext>
            </a:extLst>
          </p:cNvPr>
          <p:cNvSpPr/>
          <p:nvPr/>
        </p:nvSpPr>
        <p:spPr>
          <a:xfrm>
            <a:off x="7426744" y="3624465"/>
            <a:ext cx="290809" cy="9738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: вправо 58">
            <a:extLst>
              <a:ext uri="{FF2B5EF4-FFF2-40B4-BE49-F238E27FC236}">
                <a16:creationId xmlns:a16="http://schemas.microsoft.com/office/drawing/2014/main" id="{05FBEE08-7C17-4276-9DD9-8AA49666F05D}"/>
              </a:ext>
            </a:extLst>
          </p:cNvPr>
          <p:cNvSpPr/>
          <p:nvPr/>
        </p:nvSpPr>
        <p:spPr>
          <a:xfrm>
            <a:off x="4503824" y="6073078"/>
            <a:ext cx="290809" cy="9738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: вправо 59">
            <a:extLst>
              <a:ext uri="{FF2B5EF4-FFF2-40B4-BE49-F238E27FC236}">
                <a16:creationId xmlns:a16="http://schemas.microsoft.com/office/drawing/2014/main" id="{F6FEE57B-16BD-45EF-8B5E-CB68656629E4}"/>
              </a:ext>
            </a:extLst>
          </p:cNvPr>
          <p:cNvSpPr/>
          <p:nvPr/>
        </p:nvSpPr>
        <p:spPr>
          <a:xfrm>
            <a:off x="7530579" y="6041612"/>
            <a:ext cx="290809" cy="9738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89554" y="1116609"/>
            <a:ext cx="10006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C59FD"/>
              </a:buClr>
            </a:pPr>
            <a:r>
              <a:rPr lang="ru-RU" sz="1400" dirty="0"/>
              <a:t>Система на основе Искусственного </a:t>
            </a:r>
            <a:r>
              <a:rPr lang="ru-RU" sz="1400" dirty="0"/>
              <a:t>интеллекта, позволяющая </a:t>
            </a:r>
            <a:r>
              <a:rPr lang="ru-RU" sz="1400" dirty="0"/>
              <a:t>пациентам, находящимся в палате лечебного учреждения, обращаться за помощью к персоналу без необходимости нажимать на </a:t>
            </a:r>
            <a:r>
              <a:rPr lang="ru-RU" sz="1400" dirty="0"/>
              <a:t>кнопки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5040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Борняков</a:t>
            </a:r>
            <a:r>
              <a:rPr lang="ru-RU" dirty="0"/>
              <a:t> Илья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1"/>
          </p:nvPr>
        </p:nvSpPr>
        <p:spPr>
          <a:xfrm>
            <a:off x="6635750" y="4557711"/>
            <a:ext cx="4500563" cy="803131"/>
          </a:xfrm>
        </p:spPr>
        <p:txBody>
          <a:bodyPr>
            <a:noAutofit/>
          </a:bodyPr>
          <a:lstStyle/>
          <a:p>
            <a:r>
              <a:rPr lang="en-US" sz="1400" dirty="0"/>
              <a:t>info@itglobal.com</a:t>
            </a:r>
          </a:p>
          <a:p>
            <a:r>
              <a:rPr lang="en-US" sz="1400" dirty="0"/>
              <a:t>+7 (812) 313-8815</a:t>
            </a:r>
          </a:p>
          <a:p>
            <a:r>
              <a:rPr lang="en-US" sz="1400" dirty="0"/>
              <a:t>+7 (495) 181-9915</a:t>
            </a:r>
            <a:endParaRPr lang="ru-RU" sz="14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 err="1"/>
              <a:t>Ilya.bornyakov@itglobal.com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dirty="0"/>
              <a:t>Technical Presales Specialist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8537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ru-RU" dirty="0"/>
              <a:t>Инфраструктура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5</a:t>
            </a:fld>
            <a:endParaRPr lang="ru-RU"/>
          </a:p>
        </p:txBody>
      </p:sp>
      <p:sp>
        <p:nvSpPr>
          <p:cNvPr id="21" name="Прямоугольник 23">
            <a:extLst>
              <a:ext uri="{FF2B5EF4-FFF2-40B4-BE49-F238E27FC236}">
                <a16:creationId xmlns:a16="http://schemas.microsoft.com/office/drawing/2014/main" id="{952E4369-A27E-3E43-8066-D618DD435582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медицинских учреждений</a:t>
            </a:r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A38CD2D3-A8AF-824B-A23C-84DF2BDCF2AD}"/>
              </a:ext>
            </a:extLst>
          </p:cNvPr>
          <p:cNvSpPr txBox="1">
            <a:spLocks/>
          </p:cNvSpPr>
          <p:nvPr/>
        </p:nvSpPr>
        <p:spPr>
          <a:xfrm>
            <a:off x="6891480" y="1900189"/>
            <a:ext cx="4244832" cy="1528811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accent1"/>
                </a:solidFill>
              </a:rPr>
              <a:t>Хранение стандартных файлов: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Фото (с приема дерматолога, …)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Видео (съемка операций, …)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Сканы документов других клиник</a:t>
            </a:r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1F747408-BF71-2945-9288-4AFE468EF180}"/>
              </a:ext>
            </a:extLst>
          </p:cNvPr>
          <p:cNvSpPr txBox="1">
            <a:spLocks/>
          </p:cNvSpPr>
          <p:nvPr/>
        </p:nvSpPr>
        <p:spPr>
          <a:xfrm>
            <a:off x="1055688" y="1903669"/>
            <a:ext cx="5455196" cy="2595069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accent1"/>
                </a:solidFill>
              </a:rPr>
              <a:t>Хранение медицинских исследований</a:t>
            </a:r>
            <a:r>
              <a:rPr lang="en-US" sz="1400" dirty="0">
                <a:solidFill>
                  <a:schemeClr val="accent1"/>
                </a:solidFill>
              </a:rPr>
              <a:t>:</a:t>
            </a:r>
            <a:endParaRPr lang="ru-RU" sz="14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Рентген: 8 - 32МБ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Компьютерная томография (КТ):</a:t>
            </a:r>
            <a:r>
              <a:rPr lang="en-US" sz="1400" dirty="0"/>
              <a:t> 150</a:t>
            </a:r>
            <a:r>
              <a:rPr lang="ru-RU" sz="1400" dirty="0"/>
              <a:t>МБ - 1ГБ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Магнитно-резонансная томография (МРТ): 50 - 250МБ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УЗИ: 8 – 12МБ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Цифровая патология: 50</a:t>
            </a:r>
            <a:r>
              <a:rPr lang="en-US" sz="1400" dirty="0"/>
              <a:t>0</a:t>
            </a:r>
            <a:r>
              <a:rPr lang="ru-RU" sz="1400" dirty="0"/>
              <a:t>МБ - 1ГБ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F8B9B6-3C3D-024D-A4BE-7CDC1BC65A37}"/>
              </a:ext>
            </a:extLst>
          </p:cNvPr>
          <p:cNvGrpSpPr/>
          <p:nvPr/>
        </p:nvGrpSpPr>
        <p:grpSpPr>
          <a:xfrm>
            <a:off x="1170953" y="4344484"/>
            <a:ext cx="5396084" cy="2060061"/>
            <a:chOff x="695942" y="4451359"/>
            <a:chExt cx="5396084" cy="2060061"/>
          </a:xfrm>
        </p:grpSpPr>
        <p:pic>
          <p:nvPicPr>
            <p:cNvPr id="25" name="Picture 24" descr="A picture containing text, book, photo, man&#10;&#10;Description automatically generated">
              <a:extLst>
                <a:ext uri="{FF2B5EF4-FFF2-40B4-BE49-F238E27FC236}">
                  <a16:creationId xmlns:a16="http://schemas.microsoft.com/office/drawing/2014/main" id="{F19954E1-0AD1-054E-9F42-105F9E968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942" y="4964319"/>
              <a:ext cx="1646708" cy="1531993"/>
            </a:xfrm>
            <a:prstGeom prst="rect">
              <a:avLst/>
            </a:prstGeom>
          </p:spPr>
        </p:pic>
        <p:pic>
          <p:nvPicPr>
            <p:cNvPr id="29" name="Picture 28" descr="ge-us.jpg">
              <a:extLst>
                <a:ext uri="{FF2B5EF4-FFF2-40B4-BE49-F238E27FC236}">
                  <a16:creationId xmlns:a16="http://schemas.microsoft.com/office/drawing/2014/main" id="{88E4463C-C80F-2B43-B6F5-714CDD6B2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1519" y="5070913"/>
              <a:ext cx="1440507" cy="1440507"/>
            </a:xfrm>
            <a:prstGeom prst="rect">
              <a:avLst/>
            </a:prstGeom>
          </p:spPr>
        </p:pic>
        <p:pic>
          <p:nvPicPr>
            <p:cNvPr id="27" name="Picture 26" descr="A picture containing indoor, black, sitting, small&#10;&#10;Description automatically generated">
              <a:extLst>
                <a:ext uri="{FF2B5EF4-FFF2-40B4-BE49-F238E27FC236}">
                  <a16:creationId xmlns:a16="http://schemas.microsoft.com/office/drawing/2014/main" id="{2B05F243-6C93-B74E-8AAC-2D6FC86B9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7775" y="5351641"/>
              <a:ext cx="2034971" cy="1144671"/>
            </a:xfrm>
            <a:prstGeom prst="rect">
              <a:avLst/>
            </a:prstGeom>
          </p:spPr>
        </p:pic>
        <p:pic>
          <p:nvPicPr>
            <p:cNvPr id="24" name="Picture 23" descr="A picture containing person, car, truck, man&#10;&#10;Description automatically generated">
              <a:extLst>
                <a:ext uri="{FF2B5EF4-FFF2-40B4-BE49-F238E27FC236}">
                  <a16:creationId xmlns:a16="http://schemas.microsoft.com/office/drawing/2014/main" id="{E3D7187C-415D-EE42-A485-C465975E4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8362" y="4451359"/>
              <a:ext cx="1715453" cy="1144671"/>
            </a:xfrm>
            <a:prstGeom prst="rect">
              <a:avLst/>
            </a:prstGeom>
          </p:spPr>
        </p:pic>
        <p:pic>
          <p:nvPicPr>
            <p:cNvPr id="26" name="Picture 25" descr="chest.jpg">
              <a:extLst>
                <a:ext uri="{FF2B5EF4-FFF2-40B4-BE49-F238E27FC236}">
                  <a16:creationId xmlns:a16="http://schemas.microsoft.com/office/drawing/2014/main" id="{B2FFBFBF-693C-4149-8EF4-CEFA87F45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8311" y="4451359"/>
              <a:ext cx="1528395" cy="1182426"/>
            </a:xfrm>
            <a:prstGeom prst="rect">
              <a:avLst/>
            </a:prstGeom>
          </p:spPr>
        </p:pic>
      </p:grpSp>
      <p:sp>
        <p:nvSpPr>
          <p:cNvPr id="30" name="Content Placeholder 10">
            <a:extLst>
              <a:ext uri="{FF2B5EF4-FFF2-40B4-BE49-F238E27FC236}">
                <a16:creationId xmlns:a16="http://schemas.microsoft.com/office/drawing/2014/main" id="{0044DFDB-9028-534C-A6A5-27C302178E76}"/>
              </a:ext>
            </a:extLst>
          </p:cNvPr>
          <p:cNvSpPr txBox="1">
            <a:spLocks/>
          </p:cNvSpPr>
          <p:nvPr/>
        </p:nvSpPr>
        <p:spPr>
          <a:xfrm>
            <a:off x="7005380" y="3743552"/>
            <a:ext cx="4130932" cy="1890233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anchor="ctr"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accent1"/>
                </a:solidFill>
              </a:rPr>
              <a:t>Занимают порядка 70</a:t>
            </a:r>
            <a:r>
              <a:rPr lang="en-US" sz="1400" dirty="0">
                <a:solidFill>
                  <a:schemeClr val="accent1"/>
                </a:solidFill>
              </a:rPr>
              <a:t>% </a:t>
            </a:r>
            <a:r>
              <a:rPr lang="ru-RU" sz="1400" dirty="0">
                <a:solidFill>
                  <a:schemeClr val="accent1"/>
                </a:solidFill>
              </a:rPr>
              <a:t>от всех данных мед учреждения.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accent1"/>
                </a:solidFill>
              </a:rPr>
              <a:t>Вероятность того, что эти объекты когда-либо будут снова востребованы через 60 дней, составляет менее 10%.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accent1"/>
                </a:solidFill>
              </a:rPr>
              <a:t>Но они все равно должны быть доступны в течение нескольких секунд/минут.</a:t>
            </a:r>
          </a:p>
        </p:txBody>
      </p:sp>
    </p:spTree>
    <p:extLst>
      <p:ext uri="{BB962C8B-B14F-4D97-AF65-F5344CB8AC3E}">
        <p14:creationId xmlns:p14="http://schemas.microsoft.com/office/powerpoint/2010/main" val="710409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ru-RU" dirty="0"/>
              <a:t>Инфраструктура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6</a:t>
            </a:fld>
            <a:endParaRPr lang="ru-RU"/>
          </a:p>
        </p:txBody>
      </p:sp>
      <p:sp>
        <p:nvSpPr>
          <p:cNvPr id="21" name="Прямоугольник 23">
            <a:extLst>
              <a:ext uri="{FF2B5EF4-FFF2-40B4-BE49-F238E27FC236}">
                <a16:creationId xmlns:a16="http://schemas.microsoft.com/office/drawing/2014/main" id="{952E4369-A27E-3E43-8066-D618DD435582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медицинских учреждений</a:t>
            </a:r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1F747408-BF71-2945-9288-4AFE468EF180}"/>
              </a:ext>
            </a:extLst>
          </p:cNvPr>
          <p:cNvSpPr txBox="1">
            <a:spLocks/>
          </p:cNvSpPr>
          <p:nvPr/>
        </p:nvSpPr>
        <p:spPr>
          <a:xfrm>
            <a:off x="9002678" y="1805944"/>
            <a:ext cx="2590800" cy="2595069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accent1"/>
                </a:solidFill>
              </a:rPr>
              <a:t>Хранение медицинских исследований</a:t>
            </a:r>
            <a:r>
              <a:rPr lang="en-US" sz="1400" dirty="0">
                <a:solidFill>
                  <a:schemeClr val="accent1"/>
                </a:solidFill>
              </a:rPr>
              <a:t>:</a:t>
            </a:r>
            <a:endParaRPr lang="ru-RU" sz="14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База Данных (до 3ТБ)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Объекты мед. исследований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A780128-4885-2C49-AAE2-D078FACFC26C}"/>
              </a:ext>
            </a:extLst>
          </p:cNvPr>
          <p:cNvSpPr/>
          <p:nvPr/>
        </p:nvSpPr>
        <p:spPr bwMode="auto">
          <a:xfrm>
            <a:off x="943897" y="1801140"/>
            <a:ext cx="7582710" cy="4240145"/>
          </a:xfrm>
          <a:prstGeom prst="rect">
            <a:avLst/>
          </a:prstGeom>
          <a:noFill/>
          <a:ln w="25400" cap="rnd" cmpd="sng" algn="ctr">
            <a:solidFill>
              <a:schemeClr val="bg1">
                <a:lumMod val="75000"/>
              </a:schemeClr>
            </a:solidFill>
            <a:prstDash val="dash"/>
            <a:bevel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en-US" sz="2000">
              <a:latin typeface="Arial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CFAE82-97CB-E44C-94D5-E276E5278844}"/>
              </a:ext>
            </a:extLst>
          </p:cNvPr>
          <p:cNvGrpSpPr/>
          <p:nvPr/>
        </p:nvGrpSpPr>
        <p:grpSpPr>
          <a:xfrm>
            <a:off x="416068" y="3733176"/>
            <a:ext cx="2590800" cy="1847848"/>
            <a:chOff x="416068" y="1801140"/>
            <a:chExt cx="2590800" cy="1847848"/>
          </a:xfrm>
        </p:grpSpPr>
        <p:sp>
          <p:nvSpPr>
            <p:cNvPr id="15" name="Text Box 8">
              <a:extLst>
                <a:ext uri="{FF2B5EF4-FFF2-40B4-BE49-F238E27FC236}">
                  <a16:creationId xmlns:a16="http://schemas.microsoft.com/office/drawing/2014/main" id="{993E4938-3097-C64F-BC56-5BA0AFDA7A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068" y="1801140"/>
              <a:ext cx="2590800" cy="696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b="1" dirty="0">
                  <a:solidFill>
                    <a:srgbClr val="275B5F"/>
                  </a:solidFill>
                </a:rPr>
                <a:t>DICOM </a:t>
              </a:r>
            </a:p>
            <a:p>
              <a:pPr algn="ctr">
                <a:spcBef>
                  <a:spcPct val="20000"/>
                </a:spcBef>
              </a:pPr>
              <a:r>
                <a:rPr lang="ru-RU" b="1" dirty="0">
                  <a:solidFill>
                    <a:srgbClr val="275B5F"/>
                  </a:solidFill>
                </a:rPr>
                <a:t>устройство</a:t>
              </a:r>
              <a:endParaRPr lang="en-US" b="1" dirty="0">
                <a:solidFill>
                  <a:srgbClr val="275B5F"/>
                </a:solidFill>
              </a:endParaRPr>
            </a:p>
          </p:txBody>
        </p:sp>
        <p:pic>
          <p:nvPicPr>
            <p:cNvPr id="16" name="Picture 84" descr="0511-0810-1304-2944">
              <a:extLst>
                <a:ext uri="{FF2B5EF4-FFF2-40B4-BE49-F238E27FC236}">
                  <a16:creationId xmlns:a16="http://schemas.microsoft.com/office/drawing/2014/main" id="{F8E9FA47-13B4-FF4B-A2E0-9E4EF183F9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868" y="2658388"/>
              <a:ext cx="381000" cy="381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8">
              <a:extLst>
                <a:ext uri="{FF2B5EF4-FFF2-40B4-BE49-F238E27FC236}">
                  <a16:creationId xmlns:a16="http://schemas.microsoft.com/office/drawing/2014/main" id="{F404C050-4C36-C445-98EC-79F69314F9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068" y="3279656"/>
              <a:ext cx="25908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ru-RU" b="1" dirty="0">
                  <a:solidFill>
                    <a:srgbClr val="275B5F"/>
                  </a:solidFill>
                </a:rPr>
                <a:t>КТ Сканер</a:t>
              </a:r>
              <a:endParaRPr lang="en-US" b="1" dirty="0">
                <a:solidFill>
                  <a:srgbClr val="275B5F"/>
                </a:solidFill>
              </a:endParaRPr>
            </a:p>
          </p:txBody>
        </p:sp>
        <p:pic>
          <p:nvPicPr>
            <p:cNvPr id="34" name="Picture 82" descr="Modality_CT">
              <a:extLst>
                <a:ext uri="{FF2B5EF4-FFF2-40B4-BE49-F238E27FC236}">
                  <a16:creationId xmlns:a16="http://schemas.microsoft.com/office/drawing/2014/main" id="{655D4B7A-C565-4E4A-984C-24BC34784E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668" y="2410740"/>
              <a:ext cx="1092200" cy="9699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13" descr="0511-0810-1304-2944">
              <a:extLst>
                <a:ext uri="{FF2B5EF4-FFF2-40B4-BE49-F238E27FC236}">
                  <a16:creationId xmlns:a16="http://schemas.microsoft.com/office/drawing/2014/main" id="{14F3917A-4D36-6347-A81D-E48318C8E7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682" y="2698048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3FA7F35-D806-D446-88AA-BEDCFA96C3CA}"/>
              </a:ext>
            </a:extLst>
          </p:cNvPr>
          <p:cNvGrpSpPr/>
          <p:nvPr/>
        </p:nvGrpSpPr>
        <p:grpSpPr>
          <a:xfrm>
            <a:off x="2881323" y="2095214"/>
            <a:ext cx="2743200" cy="1600200"/>
            <a:chOff x="3319319" y="4441085"/>
            <a:chExt cx="2743200" cy="1600200"/>
          </a:xfrm>
        </p:grpSpPr>
        <p:graphicFrame>
          <p:nvGraphicFramePr>
            <p:cNvPr id="31" name="Object 40">
              <a:extLst>
                <a:ext uri="{FF2B5EF4-FFF2-40B4-BE49-F238E27FC236}">
                  <a16:creationId xmlns:a16="http://schemas.microsoft.com/office/drawing/2014/main" id="{F640683E-6EE1-D64A-BDD0-596B21A3308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6226169"/>
                </p:ext>
              </p:extLst>
            </p:nvPr>
          </p:nvGraphicFramePr>
          <p:xfrm>
            <a:off x="4157520" y="4997311"/>
            <a:ext cx="1143000" cy="10439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1" name="Visio" r:id="rId7" imgW="1157132" imgH="1057183" progId="Visio.Drawing.11">
                    <p:embed/>
                  </p:oleObj>
                </mc:Choice>
                <mc:Fallback>
                  <p:oleObj name="Visio" r:id="rId7" imgW="1157132" imgH="1057183" progId="Visio.Drawing.11">
                    <p:embed/>
                    <p:pic>
                      <p:nvPicPr>
                        <p:cNvPr id="13" name="Object 40">
                          <a:extLst>
                            <a:ext uri="{FF2B5EF4-FFF2-40B4-BE49-F238E27FC236}">
                              <a16:creationId xmlns:a16="http://schemas.microsoft.com/office/drawing/2014/main" id="{E41E01C7-8986-FC40-8275-3976AD28FF1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7520" y="4997311"/>
                          <a:ext cx="1143000" cy="10439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Text Box 41">
              <a:extLst>
                <a:ext uri="{FF2B5EF4-FFF2-40B4-BE49-F238E27FC236}">
                  <a16:creationId xmlns:a16="http://schemas.microsoft.com/office/drawing/2014/main" id="{45A7DC5D-14A6-E943-A0F2-19BA496D6E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9319" y="4441085"/>
              <a:ext cx="2743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ru-RU" b="1" dirty="0">
                  <a:solidFill>
                    <a:srgbClr val="275B5F"/>
                  </a:solidFill>
                </a:rPr>
                <a:t>ПО для просмотра и диагностики</a:t>
              </a:r>
              <a:endParaRPr lang="en-US" b="1" dirty="0">
                <a:solidFill>
                  <a:srgbClr val="275B5F"/>
                </a:solidFill>
              </a:endParaRPr>
            </a:p>
          </p:txBody>
        </p:sp>
        <p:pic>
          <p:nvPicPr>
            <p:cNvPr id="43" name="Picture 113" descr="0511-0810-1304-2944">
              <a:extLst>
                <a:ext uri="{FF2B5EF4-FFF2-40B4-BE49-F238E27FC236}">
                  <a16:creationId xmlns:a16="http://schemas.microsoft.com/office/drawing/2014/main" id="{87B050F6-5A62-5F4E-8E2A-C4D68BE2F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056" y="5203231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37FFD19-7669-0445-BC4B-E8ACDFECC18E}"/>
              </a:ext>
            </a:extLst>
          </p:cNvPr>
          <p:cNvGrpSpPr/>
          <p:nvPr/>
        </p:nvGrpSpPr>
        <p:grpSpPr>
          <a:xfrm>
            <a:off x="2513984" y="3828494"/>
            <a:ext cx="5525190" cy="2163819"/>
            <a:chOff x="2941688" y="1675231"/>
            <a:chExt cx="5525190" cy="2163819"/>
          </a:xfrm>
        </p:grpSpPr>
        <p:pic>
          <p:nvPicPr>
            <p:cNvPr id="14" name="Picture 113" descr="0511-0810-1304-2944">
              <a:extLst>
                <a:ext uri="{FF2B5EF4-FFF2-40B4-BE49-F238E27FC236}">
                  <a16:creationId xmlns:a16="http://schemas.microsoft.com/office/drawing/2014/main" id="{68719B20-F98D-C641-8ECA-F57976263D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470" y="2659913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8" name="Object 4">
              <a:extLst>
                <a:ext uri="{FF2B5EF4-FFF2-40B4-BE49-F238E27FC236}">
                  <a16:creationId xmlns:a16="http://schemas.microsoft.com/office/drawing/2014/main" id="{2B92C170-8720-6F49-86BB-9D7E672C77F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959896"/>
                </p:ext>
              </p:extLst>
            </p:nvPr>
          </p:nvGraphicFramePr>
          <p:xfrm>
            <a:off x="4043220" y="1675231"/>
            <a:ext cx="1257300" cy="1792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2" name="Visio" r:id="rId9" imgW="942848" imgH="1343117" progId="Visio.Drawing.11">
                    <p:embed/>
                  </p:oleObj>
                </mc:Choice>
                <mc:Fallback>
                  <p:oleObj name="Visio" r:id="rId9" imgW="942848" imgH="1343117" progId="Visio.Drawing.11">
                    <p:embed/>
                    <p:pic>
                      <p:nvPicPr>
                        <p:cNvPr id="9" name="Object 4">
                          <a:extLst>
                            <a:ext uri="{FF2B5EF4-FFF2-40B4-BE49-F238E27FC236}">
                              <a16:creationId xmlns:a16="http://schemas.microsoft.com/office/drawing/2014/main" id="{B7246324-1E7C-CF43-BF5B-03AEAD9607D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43220" y="1675231"/>
                          <a:ext cx="1257300" cy="1792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6">
              <a:extLst>
                <a:ext uri="{FF2B5EF4-FFF2-40B4-BE49-F238E27FC236}">
                  <a16:creationId xmlns:a16="http://schemas.microsoft.com/office/drawing/2014/main" id="{B30BCA0B-8D1A-6641-A06A-6F550683439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8354947"/>
                </p:ext>
              </p:extLst>
            </p:nvPr>
          </p:nvGraphicFramePr>
          <p:xfrm>
            <a:off x="5068094" y="2478559"/>
            <a:ext cx="820738" cy="401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3" name="Visio" r:id="rId11" imgW="452212" imgH="196049" progId="Visio.Drawing.11">
                    <p:embed/>
                  </p:oleObj>
                </mc:Choice>
                <mc:Fallback>
                  <p:oleObj name="Visio" r:id="rId11" imgW="452212" imgH="196049" progId="Visio.Drawing.11">
                    <p:embed/>
                    <p:pic>
                      <p:nvPicPr>
                        <p:cNvPr id="10" name="Object 6">
                          <a:extLst>
                            <a:ext uri="{FF2B5EF4-FFF2-40B4-BE49-F238E27FC236}">
                              <a16:creationId xmlns:a16="http://schemas.microsoft.com/office/drawing/2014/main" id="{C616A4FB-CEEC-6A4D-8BF1-3880A6C0255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68094" y="2478559"/>
                          <a:ext cx="820738" cy="4016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10">
              <a:extLst>
                <a:ext uri="{FF2B5EF4-FFF2-40B4-BE49-F238E27FC236}">
                  <a16:creationId xmlns:a16="http://schemas.microsoft.com/office/drawing/2014/main" id="{05F27F10-B7CE-3648-8B5B-D4A62B5920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1688" y="3137319"/>
              <a:ext cx="3500061" cy="70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b="1" dirty="0">
                  <a:solidFill>
                    <a:srgbClr val="275B5F"/>
                  </a:solidFill>
                </a:rPr>
                <a:t>PACS</a:t>
              </a:r>
              <a:r>
                <a:rPr lang="ru-RU" b="1" dirty="0">
                  <a:solidFill>
                    <a:srgbClr val="275B5F"/>
                  </a:solidFill>
                </a:rPr>
                <a:t> сервера</a:t>
              </a:r>
            </a:p>
            <a:p>
              <a:pPr algn="ctr">
                <a:spcBef>
                  <a:spcPct val="20000"/>
                </a:spcBef>
              </a:pPr>
              <a:r>
                <a:rPr lang="ru-RU" b="1" dirty="0">
                  <a:solidFill>
                    <a:srgbClr val="275B5F"/>
                  </a:solidFill>
                </a:rPr>
                <a:t>(База данных и приложения)</a:t>
              </a:r>
              <a:endParaRPr lang="en-US" b="1" dirty="0">
                <a:solidFill>
                  <a:srgbClr val="275B5F"/>
                </a:solidFill>
              </a:endParaRPr>
            </a:p>
          </p:txBody>
        </p:sp>
        <p:sp>
          <p:nvSpPr>
            <p:cNvPr id="28" name="Text Box 12">
              <a:extLst>
                <a:ext uri="{FF2B5EF4-FFF2-40B4-BE49-F238E27FC236}">
                  <a16:creationId xmlns:a16="http://schemas.microsoft.com/office/drawing/2014/main" id="{7D9533BA-1341-8D4A-8903-DED6219ACB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1433" y="2734147"/>
              <a:ext cx="71045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b="1" dirty="0">
                  <a:solidFill>
                    <a:srgbClr val="275B5F"/>
                  </a:solidFill>
                </a:rPr>
                <a:t> </a:t>
              </a:r>
              <a:r>
                <a:rPr lang="ru-RU" b="1" dirty="0">
                  <a:solidFill>
                    <a:srgbClr val="275B5F"/>
                  </a:solidFill>
                </a:rPr>
                <a:t>Кэш</a:t>
              </a:r>
              <a:endParaRPr lang="en-US" b="1" dirty="0">
                <a:solidFill>
                  <a:srgbClr val="275B5F"/>
                </a:solidFill>
              </a:endParaRPr>
            </a:p>
          </p:txBody>
        </p:sp>
        <p:graphicFrame>
          <p:nvGraphicFramePr>
            <p:cNvPr id="35" name="Object 6">
              <a:extLst>
                <a:ext uri="{FF2B5EF4-FFF2-40B4-BE49-F238E27FC236}">
                  <a16:creationId xmlns:a16="http://schemas.microsoft.com/office/drawing/2014/main" id="{0E33939D-F5A5-924C-9FC5-AA45AFA9F74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89129577"/>
                </p:ext>
              </p:extLst>
            </p:nvPr>
          </p:nvGraphicFramePr>
          <p:xfrm>
            <a:off x="6771353" y="2478559"/>
            <a:ext cx="820738" cy="401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4" name="Visio" r:id="rId11" imgW="452212" imgH="196049" progId="Visio.Drawing.11">
                    <p:embed/>
                  </p:oleObj>
                </mc:Choice>
                <mc:Fallback>
                  <p:oleObj name="Visio" r:id="rId11" imgW="452212" imgH="196049" progId="Visio.Drawing.11">
                    <p:embed/>
                    <p:pic>
                      <p:nvPicPr>
                        <p:cNvPr id="21" name="Object 6">
                          <a:extLst>
                            <a:ext uri="{FF2B5EF4-FFF2-40B4-BE49-F238E27FC236}">
                              <a16:creationId xmlns:a16="http://schemas.microsoft.com/office/drawing/2014/main" id="{7044438E-A65A-154D-B8A0-B2FE4342795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71353" y="2478559"/>
                          <a:ext cx="820738" cy="4016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BE7C659-ABD4-0744-ABDD-E32CAF87AA7A}"/>
                </a:ext>
              </a:extLst>
            </p:cNvPr>
            <p:cNvGrpSpPr/>
            <p:nvPr/>
          </p:nvGrpSpPr>
          <p:grpSpPr>
            <a:xfrm>
              <a:off x="7599406" y="1980478"/>
              <a:ext cx="821488" cy="1181281"/>
              <a:chOff x="9521634" y="3784936"/>
              <a:chExt cx="821488" cy="1181281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12F421F-9AD4-DD46-8C85-A602236364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25000" y="3784936"/>
                <a:ext cx="809454" cy="294773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8C9649BE-98BE-F440-B2B3-B88BCEAD92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22384" y="4079709"/>
                <a:ext cx="820738" cy="296962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2DD070A6-FEC9-BB42-B5FE-AFD034FD0C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22384" y="4374482"/>
                <a:ext cx="820738" cy="296962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4401F0E-922E-614B-A5F0-A2D585B79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21634" y="4669255"/>
                <a:ext cx="820738" cy="296962"/>
              </a:xfrm>
              <a:prstGeom prst="rect">
                <a:avLst/>
              </a:prstGeom>
            </p:spPr>
          </p:pic>
        </p:grpSp>
        <p:sp>
          <p:nvSpPr>
            <p:cNvPr id="41" name="Text Box 12">
              <a:extLst>
                <a:ext uri="{FF2B5EF4-FFF2-40B4-BE49-F238E27FC236}">
                  <a16:creationId xmlns:a16="http://schemas.microsoft.com/office/drawing/2014/main" id="{413AE760-AEA9-4F41-9E52-EFCBA016D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9754" y="3085870"/>
              <a:ext cx="96712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b="1" dirty="0">
                  <a:solidFill>
                    <a:srgbClr val="275B5F"/>
                  </a:solidFill>
                </a:rPr>
                <a:t> </a:t>
              </a:r>
              <a:r>
                <a:rPr lang="ru-RU" b="1" dirty="0">
                  <a:solidFill>
                    <a:srgbClr val="275B5F"/>
                  </a:solidFill>
                </a:rPr>
                <a:t>Архив</a:t>
              </a:r>
              <a:endParaRPr lang="en-US" b="1" dirty="0">
                <a:solidFill>
                  <a:srgbClr val="275B5F"/>
                </a:solidFill>
              </a:endParaRPr>
            </a:p>
          </p:txBody>
        </p:sp>
        <p:pic>
          <p:nvPicPr>
            <p:cNvPr id="45" name="Picture 113" descr="0511-0810-1304-2944">
              <a:extLst>
                <a:ext uri="{FF2B5EF4-FFF2-40B4-BE49-F238E27FC236}">
                  <a16:creationId xmlns:a16="http://schemas.microsoft.com/office/drawing/2014/main" id="{DC80B57D-FB95-0B44-8ACA-C5492ACCFB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0916" y="2576403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3E93CC2-D89D-5646-9BC6-7D682109E359}"/>
                </a:ext>
              </a:extLst>
            </p:cNvPr>
            <p:cNvGrpSpPr/>
            <p:nvPr/>
          </p:nvGrpSpPr>
          <p:grpSpPr>
            <a:xfrm>
              <a:off x="5879688" y="2221585"/>
              <a:ext cx="820738" cy="591735"/>
              <a:chOff x="9578525" y="4728588"/>
              <a:chExt cx="820738" cy="591735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E6E5DF13-AA92-7E4D-AA49-BF0EFE335E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81141" y="4728588"/>
                <a:ext cx="809454" cy="294773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7D3DC586-B338-D04C-9989-3D09113079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78525" y="5023361"/>
                <a:ext cx="820738" cy="296962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86F4D6C-6FC2-DE47-B319-A2A602ADED6A}"/>
              </a:ext>
            </a:extLst>
          </p:cNvPr>
          <p:cNvGrpSpPr/>
          <p:nvPr/>
        </p:nvGrpSpPr>
        <p:grpSpPr>
          <a:xfrm>
            <a:off x="9885906" y="4288808"/>
            <a:ext cx="821488" cy="1181281"/>
            <a:chOff x="10588434" y="3784936"/>
            <a:chExt cx="821488" cy="1181281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95C8337-6772-804B-A1E5-9BCD92A26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1800" y="3784936"/>
              <a:ext cx="809454" cy="29477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C667161-4BD9-E542-B440-384BFD203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89184" y="4079709"/>
              <a:ext cx="820738" cy="296962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BF85DB1-1F5B-A449-9FFD-3F25CB982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89184" y="4374482"/>
              <a:ext cx="820738" cy="296962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5D3D0D7-C424-0947-BF54-D5307DEAA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88434" y="4669255"/>
              <a:ext cx="820738" cy="296962"/>
            </a:xfrm>
            <a:prstGeom prst="rect">
              <a:avLst/>
            </a:prstGeom>
          </p:spPr>
        </p:pic>
      </p:grpSp>
      <p:graphicFrame>
        <p:nvGraphicFramePr>
          <p:cNvPr id="54" name="Object 6">
            <a:extLst>
              <a:ext uri="{FF2B5EF4-FFF2-40B4-BE49-F238E27FC236}">
                <a16:creationId xmlns:a16="http://schemas.microsoft.com/office/drawing/2014/main" id="{F613722A-B910-CD44-9EFF-8CA418B6F5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4075104"/>
              </p:ext>
            </p:extLst>
          </p:nvPr>
        </p:nvGraphicFramePr>
        <p:xfrm>
          <a:off x="8667456" y="4646528"/>
          <a:ext cx="820738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5" name="Visio" r:id="rId11" imgW="452212" imgH="196049" progId="Visio.Drawing.11">
                  <p:embed/>
                </p:oleObj>
              </mc:Choice>
              <mc:Fallback>
                <p:oleObj name="Visio" r:id="rId11" imgW="452212" imgH="196049" progId="Visio.Drawing.11">
                  <p:embed/>
                  <p:pic>
                    <p:nvPicPr>
                      <p:cNvPr id="41" name="Object 6">
                        <a:extLst>
                          <a:ext uri="{FF2B5EF4-FFF2-40B4-BE49-F238E27FC236}">
                            <a16:creationId xmlns:a16="http://schemas.microsoft.com/office/drawing/2014/main" id="{AD82F052-6A6B-1A4C-BAF6-E6D19C0EB8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7456" y="4646528"/>
                        <a:ext cx="820738" cy="401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 Box 12">
            <a:extLst>
              <a:ext uri="{FF2B5EF4-FFF2-40B4-BE49-F238E27FC236}">
                <a16:creationId xmlns:a16="http://schemas.microsoft.com/office/drawing/2014/main" id="{1BA269E4-EE20-BB49-90CE-7F1C1BFC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0855" y="5452881"/>
            <a:ext cx="17141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b="1" dirty="0">
                <a:solidFill>
                  <a:srgbClr val="275B5F"/>
                </a:solidFill>
              </a:rPr>
              <a:t> Offsite </a:t>
            </a:r>
            <a:r>
              <a:rPr lang="ru-RU" b="1" dirty="0">
                <a:solidFill>
                  <a:srgbClr val="275B5F"/>
                </a:solidFill>
              </a:rPr>
              <a:t>копия</a:t>
            </a:r>
            <a:endParaRPr lang="en-US" b="1" dirty="0">
              <a:solidFill>
                <a:srgbClr val="275B5F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5927FD4-589B-6A4C-80F1-A15A0080C8B2}"/>
              </a:ext>
            </a:extLst>
          </p:cNvPr>
          <p:cNvSpPr/>
          <p:nvPr/>
        </p:nvSpPr>
        <p:spPr bwMode="auto">
          <a:xfrm>
            <a:off x="9534882" y="4168462"/>
            <a:ext cx="1498070" cy="1600200"/>
          </a:xfrm>
          <a:prstGeom prst="rect">
            <a:avLst/>
          </a:prstGeom>
          <a:noFill/>
          <a:ln w="25400" cap="rnd" cmpd="sng" algn="ctr">
            <a:solidFill>
              <a:schemeClr val="bg1">
                <a:lumMod val="75000"/>
              </a:schemeClr>
            </a:solidFill>
            <a:prstDash val="dash"/>
            <a:bevel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en-US" sz="2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976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8" name="Picture 26" descr="Картинки по запросу &quot;касперский logo&quot;">
            <a:extLst>
              <a:ext uri="{FF2B5EF4-FFF2-40B4-BE49-F238E27FC236}">
                <a16:creationId xmlns:a16="http://schemas.microsoft.com/office/drawing/2014/main" id="{880EA818-D08B-C74B-A6D9-763177C6A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7" b="23156"/>
          <a:stretch/>
        </p:blipFill>
        <p:spPr bwMode="auto">
          <a:xfrm>
            <a:off x="2527717" y="5425095"/>
            <a:ext cx="2177989" cy="61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ru-RU" dirty="0"/>
              <a:t>Инфраструктура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7</a:t>
            </a:fld>
            <a:endParaRPr lang="ru-RU"/>
          </a:p>
        </p:txBody>
      </p:sp>
      <p:sp>
        <p:nvSpPr>
          <p:cNvPr id="21" name="Прямоугольник 23">
            <a:extLst>
              <a:ext uri="{FF2B5EF4-FFF2-40B4-BE49-F238E27FC236}">
                <a16:creationId xmlns:a16="http://schemas.microsoft.com/office/drawing/2014/main" id="{952E4369-A27E-3E43-8066-D618DD435582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медицинских учреждений</a:t>
            </a:r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1F747408-BF71-2945-9288-4AFE468EF180}"/>
              </a:ext>
            </a:extLst>
          </p:cNvPr>
          <p:cNvSpPr txBox="1">
            <a:spLocks/>
          </p:cNvSpPr>
          <p:nvPr/>
        </p:nvSpPr>
        <p:spPr>
          <a:xfrm>
            <a:off x="1055687" y="1903669"/>
            <a:ext cx="9232939" cy="611305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600" dirty="0">
                <a:solidFill>
                  <a:schemeClr val="accent1"/>
                </a:solidFill>
              </a:rPr>
              <a:t>Базовая и общая часть всей инфраструктуры - Система Хранения Данных (СХД).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600" dirty="0">
              <a:solidFill>
                <a:schemeClr val="accent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2766B3-76D4-1142-8D3A-09406CF817C1}"/>
              </a:ext>
            </a:extLst>
          </p:cNvPr>
          <p:cNvGrpSpPr/>
          <p:nvPr/>
        </p:nvGrpSpPr>
        <p:grpSpPr>
          <a:xfrm>
            <a:off x="2402138" y="2410900"/>
            <a:ext cx="6529833" cy="2159815"/>
            <a:chOff x="1903374" y="3330731"/>
            <a:chExt cx="6529833" cy="215981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F63181F-098E-1E47-9389-A425E019A060}"/>
                </a:ext>
              </a:extLst>
            </p:cNvPr>
            <p:cNvGrpSpPr/>
            <p:nvPr/>
          </p:nvGrpSpPr>
          <p:grpSpPr>
            <a:xfrm>
              <a:off x="6756048" y="4514092"/>
              <a:ext cx="944337" cy="449176"/>
              <a:chOff x="3359211" y="3560977"/>
              <a:chExt cx="944337" cy="449176"/>
            </a:xfrm>
          </p:grpSpPr>
          <p:pic>
            <p:nvPicPr>
              <p:cNvPr id="15" name="Picture 3">
                <a:extLst>
                  <a:ext uri="{FF2B5EF4-FFF2-40B4-BE49-F238E27FC236}">
                    <a16:creationId xmlns:a16="http://schemas.microsoft.com/office/drawing/2014/main" id="{3DD20EFB-7825-5249-9542-33D000FB98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3386" y="3560977"/>
                <a:ext cx="320162" cy="2377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3">
                <a:extLst>
                  <a:ext uri="{FF2B5EF4-FFF2-40B4-BE49-F238E27FC236}">
                    <a16:creationId xmlns:a16="http://schemas.microsoft.com/office/drawing/2014/main" id="{D6B35C0B-F1F4-2346-BB83-CAFFE8CC1D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9373" y="3560977"/>
                <a:ext cx="320162" cy="2377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3">
                <a:extLst>
                  <a:ext uri="{FF2B5EF4-FFF2-40B4-BE49-F238E27FC236}">
                    <a16:creationId xmlns:a16="http://schemas.microsoft.com/office/drawing/2014/main" id="{EF44080F-89E2-EF41-9580-CF08911DF2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9211" y="3560977"/>
                <a:ext cx="320162" cy="2377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3">
                <a:extLst>
                  <a:ext uri="{FF2B5EF4-FFF2-40B4-BE49-F238E27FC236}">
                    <a16:creationId xmlns:a16="http://schemas.microsoft.com/office/drawing/2014/main" id="{C4246E71-1C6C-1245-8396-7D1283A08B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3386" y="3772409"/>
                <a:ext cx="320162" cy="2377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3">
                <a:extLst>
                  <a:ext uri="{FF2B5EF4-FFF2-40B4-BE49-F238E27FC236}">
                    <a16:creationId xmlns:a16="http://schemas.microsoft.com/office/drawing/2014/main" id="{37B49B00-DE35-AC45-8F9D-913DD1444E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7871" y="3771333"/>
                <a:ext cx="320162" cy="2377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3">
                <a:extLst>
                  <a:ext uri="{FF2B5EF4-FFF2-40B4-BE49-F238E27FC236}">
                    <a16:creationId xmlns:a16="http://schemas.microsoft.com/office/drawing/2014/main" id="{C2E0AE16-83AD-7545-8E3B-9FAC06A0C0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9211" y="3772409"/>
                <a:ext cx="320162" cy="2377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7A58EE5-976A-9E4E-A2DC-A3892F192617}"/>
                </a:ext>
              </a:extLst>
            </p:cNvPr>
            <p:cNvSpPr/>
            <p:nvPr/>
          </p:nvSpPr>
          <p:spPr bwMode="auto">
            <a:xfrm>
              <a:off x="1903374" y="4086279"/>
              <a:ext cx="1496291" cy="1404267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Clr>
                  <a:srgbClr val="84BD00"/>
                </a:buClr>
                <a:buFont typeface="Wingdings 2" pitchFamily="18" charset="2"/>
                <a:buNone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28" name="image99.png" descr="Flash-Memory-Chip.png">
              <a:extLst>
                <a:ext uri="{FF2B5EF4-FFF2-40B4-BE49-F238E27FC236}">
                  <a16:creationId xmlns:a16="http://schemas.microsoft.com/office/drawing/2014/main" id="{F20EB8D5-5D91-8F46-8DB6-CA28F3E74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77199" y="4514092"/>
              <a:ext cx="548640" cy="54864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F5641E4-AA7A-944F-8FF3-3C329259FA64}"/>
                </a:ext>
              </a:extLst>
            </p:cNvPr>
            <p:cNvSpPr/>
            <p:nvPr/>
          </p:nvSpPr>
          <p:spPr bwMode="auto">
            <a:xfrm>
              <a:off x="6480072" y="4086279"/>
              <a:ext cx="1496291" cy="1404267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Clr>
                  <a:srgbClr val="84BD00"/>
                </a:buClr>
                <a:buFont typeface="Wingdings 2" pitchFamily="18" charset="2"/>
                <a:buNone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3" name="Plus 32">
              <a:extLst>
                <a:ext uri="{FF2B5EF4-FFF2-40B4-BE49-F238E27FC236}">
                  <a16:creationId xmlns:a16="http://schemas.microsoft.com/office/drawing/2014/main" id="{872FAE91-7F97-5749-B89D-5FA081BC9BD6}"/>
                </a:ext>
              </a:extLst>
            </p:cNvPr>
            <p:cNvSpPr/>
            <p:nvPr/>
          </p:nvSpPr>
          <p:spPr>
            <a:xfrm>
              <a:off x="4509250" y="4272564"/>
              <a:ext cx="861237" cy="903767"/>
            </a:xfrm>
            <a:prstGeom prst="mathPlus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9144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Content Placeholder 10">
              <a:extLst>
                <a:ext uri="{FF2B5EF4-FFF2-40B4-BE49-F238E27FC236}">
                  <a16:creationId xmlns:a16="http://schemas.microsoft.com/office/drawing/2014/main" id="{ED3F8130-9975-5546-BC67-E527B3E86AEE}"/>
                </a:ext>
              </a:extLst>
            </p:cNvPr>
            <p:cNvSpPr txBox="1">
              <a:spLocks/>
            </p:cNvSpPr>
            <p:nvPr/>
          </p:nvSpPr>
          <p:spPr>
            <a:xfrm>
              <a:off x="1903375" y="3788568"/>
              <a:ext cx="1496290" cy="611305"/>
            </a:xfrm>
            <a:prstGeom prst="rect">
              <a:avLst/>
            </a:prstGeom>
          </p:spPr>
          <p:txBody>
            <a:bodyPr/>
            <a:lstStyle>
              <a:lvl1pPr marL="235159" indent="-235159" algn="l" defTabSz="915216" rtl="0" eaLnBrk="1" latinLnBrk="0" hangingPunct="1">
                <a:lnSpc>
                  <a:spcPct val="95000"/>
                </a:lnSpc>
                <a:spcBef>
                  <a:spcPts val="1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608" indent="-228804" algn="l" defTabSz="915216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412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5216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6818" marR="0" indent="-171603" algn="l" defTabSz="915216" rtl="0" eaLnBrk="1" fontAlgn="auto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lang="en-US" sz="1400" dirty="0">
                  <a:solidFill>
                    <a:schemeClr val="accent1"/>
                  </a:solidFill>
                </a:rPr>
                <a:t>All Flash </a:t>
              </a:r>
              <a:r>
                <a:rPr lang="ru-RU" sz="1400" dirty="0">
                  <a:solidFill>
                    <a:schemeClr val="accent1"/>
                  </a:solidFill>
                </a:rPr>
                <a:t>СХД</a:t>
              </a:r>
              <a:endParaRPr lang="ru-RU" sz="1400" dirty="0"/>
            </a:p>
          </p:txBody>
        </p:sp>
        <p:sp>
          <p:nvSpPr>
            <p:cNvPr id="35" name="Content Placeholder 10">
              <a:extLst>
                <a:ext uri="{FF2B5EF4-FFF2-40B4-BE49-F238E27FC236}">
                  <a16:creationId xmlns:a16="http://schemas.microsoft.com/office/drawing/2014/main" id="{1C3A6C55-1132-C342-98B3-073C9FACDF8C}"/>
                </a:ext>
              </a:extLst>
            </p:cNvPr>
            <p:cNvSpPr txBox="1">
              <a:spLocks/>
            </p:cNvSpPr>
            <p:nvPr/>
          </p:nvSpPr>
          <p:spPr>
            <a:xfrm>
              <a:off x="6036371" y="3330731"/>
              <a:ext cx="2396836" cy="611305"/>
            </a:xfrm>
            <a:prstGeom prst="rect">
              <a:avLst/>
            </a:prstGeom>
          </p:spPr>
          <p:txBody>
            <a:bodyPr/>
            <a:lstStyle>
              <a:lvl1pPr marL="235159" indent="-235159" algn="l" defTabSz="915216" rtl="0" eaLnBrk="1" latinLnBrk="0" hangingPunct="1">
                <a:lnSpc>
                  <a:spcPct val="95000"/>
                </a:lnSpc>
                <a:spcBef>
                  <a:spcPts val="1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608" indent="-228804" algn="l" defTabSz="915216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412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5216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6818" marR="0" indent="-171603" algn="l" defTabSz="915216" rtl="0" eaLnBrk="1" fontAlgn="auto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lang="ru-RU" sz="1400" dirty="0">
                  <a:solidFill>
                    <a:schemeClr val="accent1"/>
                  </a:solidFill>
                </a:rPr>
                <a:t>СХД с емкими механическими </a:t>
              </a:r>
              <a:r>
                <a:rPr lang="en-US" sz="1400" dirty="0">
                  <a:solidFill>
                    <a:schemeClr val="accent1"/>
                  </a:solidFill>
                </a:rPr>
                <a:t>SATA 7.2krpm </a:t>
              </a:r>
              <a:r>
                <a:rPr lang="ru-RU" sz="1400" dirty="0">
                  <a:solidFill>
                    <a:schemeClr val="accent1"/>
                  </a:solidFill>
                </a:rPr>
                <a:t>дисками.</a:t>
              </a:r>
              <a:endParaRPr lang="ru-RU" sz="1400" dirty="0"/>
            </a:p>
          </p:txBody>
        </p:sp>
      </p:grpSp>
      <p:pic>
        <p:nvPicPr>
          <p:cNvPr id="36" name="Picture 6" descr="Image result for mssql server logo">
            <a:extLst>
              <a:ext uri="{FF2B5EF4-FFF2-40B4-BE49-F238E27FC236}">
                <a16:creationId xmlns:a16="http://schemas.microsoft.com/office/drawing/2014/main" id="{CA755F72-C219-284F-9C7D-DED8A8D21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32675" r="3874" b="33815"/>
          <a:stretch/>
        </p:blipFill>
        <p:spPr bwMode="auto">
          <a:xfrm>
            <a:off x="2707224" y="5099933"/>
            <a:ext cx="1440843" cy="39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инки по запросу &quot;exchange server  logo&quot;">
            <a:extLst>
              <a:ext uri="{FF2B5EF4-FFF2-40B4-BE49-F238E27FC236}">
                <a16:creationId xmlns:a16="http://schemas.microsoft.com/office/drawing/2014/main" id="{0E30E87C-4629-E14A-A359-5BEB28648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411" y="4633236"/>
            <a:ext cx="1114358" cy="4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&quot;1C  logo&quot;">
            <a:extLst>
              <a:ext uri="{FF2B5EF4-FFF2-40B4-BE49-F238E27FC236}">
                <a16:creationId xmlns:a16="http://schemas.microsoft.com/office/drawing/2014/main" id="{D2FEA90D-0105-0343-AF21-BA3E41651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556" y="5207691"/>
            <a:ext cx="900545" cy="43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Картинки по запросу &quot;astra linux logo&quot;">
            <a:extLst>
              <a:ext uri="{FF2B5EF4-FFF2-40B4-BE49-F238E27FC236}">
                <a16:creationId xmlns:a16="http://schemas.microsoft.com/office/drawing/2014/main" id="{0D707234-E416-7C40-9A6A-14ED0A39E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683" y="4628267"/>
            <a:ext cx="1359459" cy="51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Картинки по запросу &quot;acronis logo&quot;">
            <a:extLst>
              <a:ext uri="{FF2B5EF4-FFF2-40B4-BE49-F238E27FC236}">
                <a16:creationId xmlns:a16="http://schemas.microsoft.com/office/drawing/2014/main" id="{5196DB06-73B2-4446-A4DF-7C7E745314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3" b="27748"/>
          <a:stretch/>
        </p:blipFill>
        <p:spPr bwMode="auto">
          <a:xfrm>
            <a:off x="3580997" y="4934106"/>
            <a:ext cx="1496292" cy="3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Veeam.png">
            <a:extLst>
              <a:ext uri="{FF2B5EF4-FFF2-40B4-BE49-F238E27FC236}">
                <a16:creationId xmlns:a16="http://schemas.microsoft.com/office/drawing/2014/main" id="{A0AA5C7D-0818-D64F-A1A3-5C36ADE0877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581" y="5267894"/>
            <a:ext cx="1094120" cy="340820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8180A022-D652-DF4D-B188-059233CCA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836" y="4998528"/>
            <a:ext cx="701499" cy="70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Fujifilm Supports Growing Volume, Optimizes Operations For Three New  Organizations With Synapse EIS">
            <a:extLst>
              <a:ext uri="{FF2B5EF4-FFF2-40B4-BE49-F238E27FC236}">
                <a16:creationId xmlns:a16="http://schemas.microsoft.com/office/drawing/2014/main" id="{A34C7889-6A01-5443-B32F-70DAA2CF4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93" t="-7822" r="3093" b="38049"/>
          <a:stretch/>
        </p:blipFill>
        <p:spPr bwMode="auto">
          <a:xfrm>
            <a:off x="6500077" y="4622443"/>
            <a:ext cx="1114358" cy="40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DCFEFA1D-DC72-6C44-85E3-A9DFB5462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310" y="4756535"/>
            <a:ext cx="1288515" cy="40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74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448076" cy="522514"/>
          </a:xfrm>
        </p:spPr>
        <p:txBody>
          <a:bodyPr/>
          <a:lstStyle/>
          <a:p>
            <a:r>
              <a:rPr lang="ru-RU" dirty="0"/>
              <a:t>Надежность (</a:t>
            </a:r>
            <a:r>
              <a:rPr lang="en-US" dirty="0"/>
              <a:t>SSD vs HDD</a:t>
            </a:r>
            <a:r>
              <a:rPr lang="ru-RU" dirty="0"/>
              <a:t>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8</a:t>
            </a:fld>
            <a:endParaRPr lang="ru-RU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41A7CB3A-E1DC-7C48-A1B9-E0A020C90DE0}"/>
              </a:ext>
            </a:extLst>
          </p:cNvPr>
          <p:cNvSpPr/>
          <p:nvPr/>
        </p:nvSpPr>
        <p:spPr>
          <a:xfrm>
            <a:off x="3964444" y="1637319"/>
            <a:ext cx="3247073" cy="3247073"/>
          </a:xfrm>
          <a:prstGeom prst="ellipse">
            <a:avLst/>
          </a:prstGeom>
          <a:solidFill>
            <a:srgbClr val="F0333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sz="6598" b="1" dirty="0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D1BCDE50-1A0D-E94D-8E2D-5F7B35DB4F88}"/>
              </a:ext>
            </a:extLst>
          </p:cNvPr>
          <p:cNvSpPr/>
          <p:nvPr/>
        </p:nvSpPr>
        <p:spPr>
          <a:xfrm>
            <a:off x="4946621" y="1637319"/>
            <a:ext cx="3247073" cy="3247073"/>
          </a:xfrm>
          <a:prstGeom prst="ellipse">
            <a:avLst/>
          </a:prstGeom>
          <a:solidFill>
            <a:srgbClr val="F0333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sz="6598" b="1" dirty="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C883B65B-4A61-6240-BC23-B39BBF96C79F}"/>
              </a:ext>
            </a:extLst>
          </p:cNvPr>
          <p:cNvSpPr/>
          <p:nvPr/>
        </p:nvSpPr>
        <p:spPr>
          <a:xfrm>
            <a:off x="4515279" y="2705414"/>
            <a:ext cx="3161443" cy="1144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7200" b="1" dirty="0">
                <a:solidFill>
                  <a:schemeClr val="lt1"/>
                </a:solidFill>
              </a:rPr>
              <a:t>1</a:t>
            </a:r>
            <a:r>
              <a:rPr lang="ru-RU" sz="4400" b="1" dirty="0">
                <a:solidFill>
                  <a:schemeClr val="lt1"/>
                </a:solidFill>
              </a:rPr>
              <a:t> на </a:t>
            </a:r>
            <a:r>
              <a:rPr lang="en-US" sz="7200" b="1" dirty="0">
                <a:solidFill>
                  <a:schemeClr val="lt1"/>
                </a:solidFill>
              </a:rPr>
              <a:t>170</a:t>
            </a:r>
          </a:p>
        </p:txBody>
      </p:sp>
      <p:sp>
        <p:nvSpPr>
          <p:cNvPr id="144" name="Content Placeholder 8">
            <a:extLst>
              <a:ext uri="{FF2B5EF4-FFF2-40B4-BE49-F238E27FC236}">
                <a16:creationId xmlns:a16="http://schemas.microsoft.com/office/drawing/2014/main" id="{9D64F075-E761-6E44-894F-D3B495868046}"/>
              </a:ext>
            </a:extLst>
          </p:cNvPr>
          <p:cNvSpPr txBox="1">
            <a:spLocks/>
          </p:cNvSpPr>
          <p:nvPr/>
        </p:nvSpPr>
        <p:spPr>
          <a:xfrm>
            <a:off x="1588" y="4884400"/>
            <a:ext cx="3748088" cy="7161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испытают как минимум</a:t>
            </a:r>
            <a:endParaRPr lang="en-US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b="1" u="sng" dirty="0"/>
              <a:t>выход из строя 1 диска</a:t>
            </a:r>
            <a:endParaRPr lang="en-US" b="1" u="sng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в течение года</a:t>
            </a:r>
            <a:endParaRPr lang="en-US" dirty="0"/>
          </a:p>
        </p:txBody>
      </p:sp>
      <p:sp>
        <p:nvSpPr>
          <p:cNvPr id="145" name="Content Placeholder 9">
            <a:extLst>
              <a:ext uri="{FF2B5EF4-FFF2-40B4-BE49-F238E27FC236}">
                <a16:creationId xmlns:a16="http://schemas.microsoft.com/office/drawing/2014/main" id="{148CCC4E-2B44-7347-BFE1-0DA536857680}"/>
              </a:ext>
            </a:extLst>
          </p:cNvPr>
          <p:cNvSpPr txBox="1">
            <a:spLocks/>
          </p:cNvSpPr>
          <p:nvPr/>
        </p:nvSpPr>
        <p:spPr>
          <a:xfrm>
            <a:off x="4181417" y="4960960"/>
            <a:ext cx="3748088" cy="11445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столкнется с </a:t>
            </a:r>
            <a:r>
              <a:rPr lang="en-US" dirty="0"/>
              <a:t/>
            </a:r>
            <a:br>
              <a:rPr lang="en-US" dirty="0"/>
            </a:br>
            <a:r>
              <a:rPr lang="ru-RU" b="1" u="sng" dirty="0"/>
              <a:t>одновременным выходом из строя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b="1" u="sng" dirty="0"/>
              <a:t>двух накопителей</a:t>
            </a:r>
            <a:endParaRPr lang="en-US" b="1" u="sng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в течение</a:t>
            </a:r>
            <a:r>
              <a:rPr lang="en-US" dirty="0"/>
              <a:t> 5 </a:t>
            </a:r>
            <a:r>
              <a:rPr lang="ru-RU" dirty="0"/>
              <a:t>лет</a:t>
            </a:r>
            <a:endParaRPr lang="en-US" dirty="0"/>
          </a:p>
          <a:p>
            <a:endParaRPr lang="en-US" dirty="0"/>
          </a:p>
        </p:txBody>
      </p:sp>
      <p:sp>
        <p:nvSpPr>
          <p:cNvPr id="146" name="Content Placeholder 10">
            <a:extLst>
              <a:ext uri="{FF2B5EF4-FFF2-40B4-BE49-F238E27FC236}">
                <a16:creationId xmlns:a16="http://schemas.microsoft.com/office/drawing/2014/main" id="{F4EB6A81-4BB7-E849-A017-4C6E1BB2DF2F}"/>
              </a:ext>
            </a:extLst>
          </p:cNvPr>
          <p:cNvSpPr txBox="1">
            <a:spLocks/>
          </p:cNvSpPr>
          <p:nvPr/>
        </p:nvSpPr>
        <p:spPr>
          <a:xfrm>
            <a:off x="8360847" y="4884392"/>
            <a:ext cx="3562621" cy="11779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Выбирают защиту от одновременного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b="1" u="sng" dirty="0"/>
              <a:t>2</a:t>
            </a:r>
            <a:r>
              <a:rPr lang="en-US" b="1" u="sng" dirty="0"/>
              <a:t> </a:t>
            </a:r>
            <a:r>
              <a:rPr lang="ru-RU" b="1" u="sng" dirty="0"/>
              <a:t>или</a:t>
            </a:r>
            <a:r>
              <a:rPr lang="en-US" b="1" u="sng" dirty="0"/>
              <a:t> </a:t>
            </a:r>
            <a:r>
              <a:rPr lang="ru-RU" b="1" u="sng" dirty="0"/>
              <a:t>3</a:t>
            </a:r>
            <a:r>
              <a:rPr lang="en-US" b="1" u="sng" dirty="0"/>
              <a:t> </a:t>
            </a:r>
            <a:r>
              <a:rPr lang="ru-RU" b="1" u="sng" dirty="0"/>
              <a:t>накопителей</a:t>
            </a:r>
            <a:endParaRPr lang="en-US" b="1" u="sng" dirty="0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828EE362-6F75-BD4C-B466-1C1E63255C04}"/>
              </a:ext>
            </a:extLst>
          </p:cNvPr>
          <p:cNvSpPr/>
          <p:nvPr/>
        </p:nvSpPr>
        <p:spPr>
          <a:xfrm>
            <a:off x="376493" y="1637319"/>
            <a:ext cx="3247073" cy="3247073"/>
          </a:xfrm>
          <a:prstGeom prst="ellipse">
            <a:avLst/>
          </a:prstGeom>
          <a:solidFill>
            <a:srgbClr val="FFBCA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7200" b="1" dirty="0">
                <a:solidFill>
                  <a:schemeClr val="tx1"/>
                </a:solidFill>
              </a:rPr>
              <a:t>48%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4AAC47F0-E31A-7A4B-B7D5-2E4E87855B86}"/>
              </a:ext>
            </a:extLst>
          </p:cNvPr>
          <p:cNvSpPr txBox="1"/>
          <p:nvPr/>
        </p:nvSpPr>
        <p:spPr>
          <a:xfrm>
            <a:off x="1133093" y="3605830"/>
            <a:ext cx="1745942" cy="369308"/>
          </a:xfrm>
          <a:prstGeom prst="rect">
            <a:avLst/>
          </a:prstGeom>
        </p:spPr>
        <p:txBody>
          <a:bodyPr vert="horz" wrap="none" lIns="91416" tIns="45708" rIns="91416" bIns="45708" rtlCol="0" anchor="ctr" anchorCtr="0">
            <a:spAutoFit/>
          </a:bodyPr>
          <a:lstStyle/>
          <a:p>
            <a:pPr algn="ctr" defTabSz="914126">
              <a:buClr>
                <a:schemeClr val="accent1"/>
              </a:buClr>
            </a:pPr>
            <a:r>
              <a:rPr lang="en-US" dirty="0"/>
              <a:t>Flash </a:t>
            </a:r>
            <a:r>
              <a:rPr lang="ru-RU" dirty="0"/>
              <a:t>Систем</a:t>
            </a:r>
            <a:endParaRPr lang="en-US" dirty="0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65DB73DE-E95D-8045-AA57-567A70AAE40F}"/>
              </a:ext>
            </a:extLst>
          </p:cNvPr>
          <p:cNvSpPr/>
          <p:nvPr/>
        </p:nvSpPr>
        <p:spPr>
          <a:xfrm>
            <a:off x="8574865" y="1637319"/>
            <a:ext cx="3247073" cy="3247073"/>
          </a:xfrm>
          <a:prstGeom prst="ellipse">
            <a:avLst/>
          </a:prstGeom>
          <a:solidFill>
            <a:srgbClr val="65D19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7200" b="1" dirty="0">
                <a:solidFill>
                  <a:schemeClr val="tx1"/>
                </a:solidFill>
              </a:rPr>
              <a:t>94%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547826F7-32CD-FE44-889E-21878352C70D}"/>
              </a:ext>
            </a:extLst>
          </p:cNvPr>
          <p:cNvSpPr txBox="1"/>
          <p:nvPr/>
        </p:nvSpPr>
        <p:spPr>
          <a:xfrm>
            <a:off x="5266108" y="3605830"/>
            <a:ext cx="1745942" cy="369308"/>
          </a:xfrm>
          <a:prstGeom prst="rect">
            <a:avLst/>
          </a:prstGeom>
        </p:spPr>
        <p:txBody>
          <a:bodyPr vert="horz" wrap="none" lIns="91416" tIns="45708" rIns="91416" bIns="45708" rtlCol="0" anchor="ctr" anchorCtr="0">
            <a:spAutoFit/>
          </a:bodyPr>
          <a:lstStyle/>
          <a:p>
            <a:pPr algn="ctr" defTabSz="914126">
              <a:buClr>
                <a:schemeClr val="accent1"/>
              </a:buClr>
            </a:pPr>
            <a:r>
              <a:rPr lang="en-US" dirty="0">
                <a:solidFill>
                  <a:schemeClr val="bg1"/>
                </a:solidFill>
              </a:rPr>
              <a:t>Flash </a:t>
            </a:r>
            <a:r>
              <a:rPr lang="ru-RU" dirty="0">
                <a:solidFill>
                  <a:schemeClr val="bg1"/>
                </a:solidFill>
              </a:rPr>
              <a:t>Систем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ED079C29-BCBD-A046-AFA9-43D9AC380376}"/>
              </a:ext>
            </a:extLst>
          </p:cNvPr>
          <p:cNvSpPr txBox="1"/>
          <p:nvPr/>
        </p:nvSpPr>
        <p:spPr>
          <a:xfrm>
            <a:off x="8940709" y="3743083"/>
            <a:ext cx="2515384" cy="369308"/>
          </a:xfrm>
          <a:prstGeom prst="rect">
            <a:avLst/>
          </a:prstGeom>
        </p:spPr>
        <p:txBody>
          <a:bodyPr vert="horz" wrap="none" lIns="91416" tIns="45708" rIns="91416" bIns="45708" rtlCol="0" anchor="ctr" anchorCtr="0">
            <a:spAutoFit/>
          </a:bodyPr>
          <a:lstStyle/>
          <a:p>
            <a:pPr algn="ctr" defTabSz="914126">
              <a:buClr>
                <a:schemeClr val="accent1"/>
              </a:buClr>
            </a:pPr>
            <a:r>
              <a:rPr lang="ru-RU" dirty="0"/>
              <a:t>заказчиков</a:t>
            </a:r>
            <a:r>
              <a:rPr lang="en-US" dirty="0"/>
              <a:t> NetApp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13274221-B689-7840-ADB9-7F4472F910F0}"/>
              </a:ext>
            </a:extLst>
          </p:cNvPr>
          <p:cNvSpPr txBox="1"/>
          <p:nvPr/>
        </p:nvSpPr>
        <p:spPr>
          <a:xfrm>
            <a:off x="1542234" y="2520367"/>
            <a:ext cx="915587" cy="369308"/>
          </a:xfrm>
          <a:prstGeom prst="rect">
            <a:avLst/>
          </a:prstGeom>
        </p:spPr>
        <p:txBody>
          <a:bodyPr vert="horz" wrap="none" lIns="91416" tIns="45708" rIns="91416" bIns="45708" rtlCol="0" anchor="ctr" anchorCtr="0">
            <a:spAutoFit/>
          </a:bodyPr>
          <a:lstStyle/>
          <a:p>
            <a:pPr algn="ctr" defTabSz="914126">
              <a:buClr>
                <a:schemeClr val="accent1"/>
              </a:buClr>
            </a:pPr>
            <a:r>
              <a:rPr lang="ru-RU" dirty="0"/>
              <a:t>более</a:t>
            </a:r>
            <a:endParaRPr lang="en-US" dirty="0"/>
          </a:p>
        </p:txBody>
      </p:sp>
      <p:sp>
        <p:nvSpPr>
          <p:cNvPr id="154" name="Content Placeholder 8">
            <a:extLst>
              <a:ext uri="{FF2B5EF4-FFF2-40B4-BE49-F238E27FC236}">
                <a16:creationId xmlns:a16="http://schemas.microsoft.com/office/drawing/2014/main" id="{649F908F-4AF5-F541-92AD-58F86216F551}"/>
              </a:ext>
            </a:extLst>
          </p:cNvPr>
          <p:cNvSpPr txBox="1">
            <a:spLocks/>
          </p:cNvSpPr>
          <p:nvPr/>
        </p:nvSpPr>
        <p:spPr>
          <a:xfrm>
            <a:off x="2797681" y="5987627"/>
            <a:ext cx="6682796" cy="7161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Данные основываются на более чем 350 000 годах эксплуатации систем </a:t>
            </a:r>
            <a:r>
              <a:rPr lang="en-GB" dirty="0"/>
              <a:t>NetApp</a:t>
            </a:r>
            <a:r>
              <a:rPr lang="ru-RU" dirty="0"/>
              <a:t>. Они были собраны с помощью </a:t>
            </a:r>
            <a:r>
              <a:rPr lang="en-US" dirty="0"/>
              <a:t>AutoSupport </a:t>
            </a:r>
            <a:r>
              <a:rPr lang="ru-RU" dirty="0"/>
              <a:t>из реальных установок.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586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9</a:t>
            </a:fld>
            <a:endParaRPr lang="ru-RU"/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1F747408-BF71-2945-9288-4AFE468EF180}"/>
              </a:ext>
            </a:extLst>
          </p:cNvPr>
          <p:cNvSpPr txBox="1">
            <a:spLocks/>
          </p:cNvSpPr>
          <p:nvPr/>
        </p:nvSpPr>
        <p:spPr>
          <a:xfrm>
            <a:off x="1055687" y="1903669"/>
            <a:ext cx="9232939" cy="4044669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40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accent1"/>
                </a:solidFill>
              </a:rPr>
              <a:t>Переход к пункту 2.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accent1"/>
                </a:solidFill>
              </a:rPr>
              <a:t>Роман </a:t>
            </a:r>
            <a:r>
              <a:rPr lang="ru-RU" sz="1400" dirty="0" err="1">
                <a:solidFill>
                  <a:schemeClr val="accent1"/>
                </a:solidFill>
              </a:rPr>
              <a:t>Ройфман</a:t>
            </a:r>
            <a:r>
              <a:rPr lang="ru-RU" sz="1400" dirty="0">
                <a:solidFill>
                  <a:schemeClr val="accent1"/>
                </a:solidFill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dirty="0">
                <a:solidFill>
                  <a:schemeClr val="accent1"/>
                </a:solidFill>
              </a:rPr>
              <a:t>Netapp – </a:t>
            </a:r>
            <a:r>
              <a:rPr lang="ru-RU" sz="1400" dirty="0">
                <a:solidFill>
                  <a:schemeClr val="accent1"/>
                </a:solidFill>
              </a:rPr>
              <a:t>единственный </a:t>
            </a:r>
            <a:r>
              <a:rPr lang="ru-RU" sz="1400" dirty="0" err="1">
                <a:solidFill>
                  <a:schemeClr val="accent1"/>
                </a:solidFill>
              </a:rPr>
              <a:t>вендор</a:t>
            </a:r>
            <a:r>
              <a:rPr lang="ru-RU" sz="1400" dirty="0">
                <a:solidFill>
                  <a:schemeClr val="accent1"/>
                </a:solidFill>
              </a:rPr>
              <a:t>, специализирующийся исключительно на технологиях управления данных уже без малого 30 лет.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accent1"/>
                </a:solidFill>
              </a:rPr>
              <a:t>………………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ru-RU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940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ITG">
      <a:dk1>
        <a:srgbClr val="313539"/>
      </a:dk1>
      <a:lt1>
        <a:sysClr val="window" lastClr="FFFFFF"/>
      </a:lt1>
      <a:dk2>
        <a:srgbClr val="44546A"/>
      </a:dk2>
      <a:lt2>
        <a:srgbClr val="9BABB8"/>
      </a:lt2>
      <a:accent1>
        <a:srgbClr val="338FFA"/>
      </a:accent1>
      <a:accent2>
        <a:srgbClr val="0C17A4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3CFF"/>
      </a:hlink>
      <a:folHlink>
        <a:srgbClr val="9900A6"/>
      </a:folHlink>
    </a:clrScheme>
    <a:fontScheme name="Другая 2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42930</TotalTime>
  <Words>4674</Words>
  <Application>Microsoft Office PowerPoint</Application>
  <PresentationFormat>Широкоэкранный</PresentationFormat>
  <Paragraphs>866</Paragraphs>
  <Slides>44</Slides>
  <Notes>43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7" baseType="lpstr">
      <vt:lpstr>ＭＳ Ｐゴシック</vt:lpstr>
      <vt:lpstr>Arial</vt:lpstr>
      <vt:lpstr>Calibri</vt:lpstr>
      <vt:lpstr>Montserrat</vt:lpstr>
      <vt:lpstr>Montserrat ExtraBold</vt:lpstr>
      <vt:lpstr>Montserrat Medium</vt:lpstr>
      <vt:lpstr>Montserrat SemiBold</vt:lpstr>
      <vt:lpstr>Qanelas</vt:lpstr>
      <vt:lpstr>Qanelas Black</vt:lpstr>
      <vt:lpstr>Wingdings</vt:lpstr>
      <vt:lpstr>Wingdings 2</vt:lpstr>
      <vt:lpstr>Тема Office</vt:lpstr>
      <vt:lpstr>Visio</vt:lpstr>
      <vt:lpstr>Решения NetApp  для медицинских организаций</vt:lpstr>
      <vt:lpstr>ИТ-инфраструктура</vt:lpstr>
      <vt:lpstr>Особенности</vt:lpstr>
      <vt:lpstr>Инфраструктура</vt:lpstr>
      <vt:lpstr>Инфраструктура </vt:lpstr>
      <vt:lpstr>Инфраструктура </vt:lpstr>
      <vt:lpstr>Инфраструктура </vt:lpstr>
      <vt:lpstr>Надежность (SSD vs HDD)</vt:lpstr>
      <vt:lpstr>Презентация PowerPoint</vt:lpstr>
      <vt:lpstr>NetApp</vt:lpstr>
      <vt:lpstr>Презентация PowerPoint</vt:lpstr>
      <vt:lpstr>Портфолио NetApp</vt:lpstr>
      <vt:lpstr>E-серия</vt:lpstr>
      <vt:lpstr>SANtricity System Manager </vt:lpstr>
      <vt:lpstr>Dynamic Disk Pool (DDP)</vt:lpstr>
      <vt:lpstr>E-серия</vt:lpstr>
      <vt:lpstr>E-серия</vt:lpstr>
      <vt:lpstr>Цифровой архив медицинских изображений</vt:lpstr>
      <vt:lpstr>EF-серия</vt:lpstr>
      <vt:lpstr>EF-серия</vt:lpstr>
      <vt:lpstr>All Flash СХД общего назначения</vt:lpstr>
      <vt:lpstr>СХД общего назначения</vt:lpstr>
      <vt:lpstr>ONTAP и 29 лет инноваций</vt:lpstr>
      <vt:lpstr>Системы NetApp FAS (Hybrid)</vt:lpstr>
      <vt:lpstr>Системы NetApp AFF (All Flash)</vt:lpstr>
      <vt:lpstr>ONTAP: унифицированная архитектура</vt:lpstr>
      <vt:lpstr>ONTAP: унифицированная архитектура</vt:lpstr>
      <vt:lpstr>ONTAP System Manager 9.8</vt:lpstr>
      <vt:lpstr>ONTAP RAID технологии</vt:lpstr>
      <vt:lpstr>Подтверждение доступности</vt:lpstr>
      <vt:lpstr>NetApp FlexGroup</vt:lpstr>
      <vt:lpstr>Storage Efficiency</vt:lpstr>
      <vt:lpstr>Эффективность « 3 к 1 »</vt:lpstr>
      <vt:lpstr>FlexClone</vt:lpstr>
      <vt:lpstr>Единая платформа защиты данных</vt:lpstr>
      <vt:lpstr>ONTAP: варианты лицензирования</vt:lpstr>
      <vt:lpstr>Распределенное объектное хранилище</vt:lpstr>
      <vt:lpstr>Storage Grid </vt:lpstr>
      <vt:lpstr>ITGLOBAL Storage Services</vt:lpstr>
      <vt:lpstr>Медицинские данные и УЗ 2 – не приговор</vt:lpstr>
      <vt:lpstr>Что входит</vt:lpstr>
      <vt:lpstr>ITGLOBAL.COM - больше, чем интегратор и облачный провайдер</vt:lpstr>
      <vt:lpstr>Медицинский голосовой помощник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subject>NetpApp Storage</dc:subject>
  <dc:creator>Ilya, Bornyakova</dc:creator>
  <cp:keywords/>
  <dc:description/>
  <cp:lastModifiedBy>Parhomenko, Alina</cp:lastModifiedBy>
  <cp:revision>323</cp:revision>
  <cp:lastPrinted>2020-04-20T16:29:53Z</cp:lastPrinted>
  <dcterms:created xsi:type="dcterms:W3CDTF">2020-01-17T12:10:19Z</dcterms:created>
  <dcterms:modified xsi:type="dcterms:W3CDTF">2021-02-05T15:36:49Z</dcterms:modified>
  <cp:category/>
</cp:coreProperties>
</file>