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134803496" r:id="rId5"/>
    <p:sldId id="2142532911" r:id="rId6"/>
    <p:sldId id="2142532900" r:id="rId7"/>
    <p:sldId id="2142532912" r:id="rId8"/>
    <p:sldId id="2142532873" r:id="rId9"/>
    <p:sldId id="2142532902" r:id="rId10"/>
    <p:sldId id="2142532905" r:id="rId11"/>
    <p:sldId id="2142532904" r:id="rId12"/>
    <p:sldId id="2378" r:id="rId13"/>
    <p:sldId id="4293" r:id="rId14"/>
    <p:sldId id="438" r:id="rId15"/>
    <p:sldId id="1332" r:id="rId16"/>
    <p:sldId id="2134803480" r:id="rId17"/>
    <p:sldId id="444" r:id="rId18"/>
    <p:sldId id="3181" r:id="rId19"/>
    <p:sldId id="2134803779" r:id="rId20"/>
    <p:sldId id="213480332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ision/GK" id="{D52C2147-C0C4-4DC0-A3E7-415B5A43F4B9}">
          <p14:sldIdLst>
            <p14:sldId id="2134803496"/>
            <p14:sldId id="2142532911"/>
            <p14:sldId id="2142532900"/>
            <p14:sldId id="2142532912"/>
          </p14:sldIdLst>
        </p14:section>
        <p14:section name="Vision - George" id="{6CAC1D34-8AF2-BD4B-8029-75BF1DDADE18}">
          <p14:sldIdLst>
            <p14:sldId id="2142532873"/>
            <p14:sldId id="2142532902"/>
            <p14:sldId id="2142532905"/>
            <p14:sldId id="2142532904"/>
            <p14:sldId id="2378"/>
            <p14:sldId id="4293"/>
            <p14:sldId id="438"/>
            <p14:sldId id="1332"/>
            <p14:sldId id="2134803480"/>
            <p14:sldId id="444"/>
            <p14:sldId id="3181"/>
            <p14:sldId id="2134803779"/>
            <p14:sldId id="21348033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ields, Tom" initials="ST" lastIdx="5" clrIdx="0">
    <p:extLst>
      <p:ext uri="{19B8F6BF-5375-455C-9EA6-DF929625EA0E}">
        <p15:presenceInfo xmlns:p15="http://schemas.microsoft.com/office/powerpoint/2012/main" userId="S::stom@netapp.com::c5fac06c-e8d6-4d80-8a38-232929ffdeb0" providerId="AD"/>
      </p:ext>
    </p:extLst>
  </p:cmAuthor>
  <p:cmAuthor id="2" name="Marchand, Pascale" initials="MP" lastIdx="1" clrIdx="1">
    <p:extLst>
      <p:ext uri="{19B8F6BF-5375-455C-9EA6-DF929625EA0E}">
        <p15:presenceInfo xmlns:p15="http://schemas.microsoft.com/office/powerpoint/2012/main" userId="S::pascalem@netapp.com::b86e384a-3b6e-474d-a8d1-385e47159999" providerId="AD"/>
      </p:ext>
    </p:extLst>
  </p:cmAuthor>
  <p:cmAuthor id="3" name="Wong, Karl" initials="WK" lastIdx="1" clrIdx="2">
    <p:extLst>
      <p:ext uri="{19B8F6BF-5375-455C-9EA6-DF929625EA0E}">
        <p15:presenceInfo xmlns:p15="http://schemas.microsoft.com/office/powerpoint/2012/main" userId="S::wkarl@netapp.com::25d1f938-fcc9-4d32-ada3-7febc75387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EA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77"/>
    <p:restoredTop sz="94694"/>
  </p:normalViewPr>
  <p:slideViewPr>
    <p:cSldViewPr snapToGrid="0">
      <p:cViewPr>
        <p:scale>
          <a:sx n="118" d="100"/>
          <a:sy n="118" d="100"/>
        </p:scale>
        <p:origin x="14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2" d="100"/>
        <a:sy n="17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05740D-8725-7243-A1C9-DBB03DEB1B59}" type="datetimeFigureOut">
              <a:rPr lang="en-US" smtClean="0"/>
              <a:t>2/1/21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5E1CC-8D61-7E42-9EC1-66E2EA138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6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D1764-C9B2-4811-B977-0DA099C08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389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5E1CC-8D61-7E42-9EC1-66E2EA138FA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24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" lvl="0" indent="-171450">
              <a:buFont typeface="Arial" panose="020B0604020202020204" pitchFamily="34" charset="0"/>
              <a:buChar char="•"/>
            </a:pPr>
            <a:r>
              <a:rPr lang="en-US" sz="800" dirty="0"/>
              <a:t>Gartner Magic Quadrant for Primary Storage Arrays, November 30, 2020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700" b="0" dirty="0"/>
              <a:t>IDC, Worldwide Storage Software and Cloud Services Qview - 2020Q3, December 8,</a:t>
            </a:r>
            <a:r>
              <a:rPr lang="en-US" sz="700" dirty="0"/>
              <a:t> 2020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700" dirty="0"/>
              <a:t>#1 Storage &amp; Device Management Software vendor </a:t>
            </a:r>
            <a:r>
              <a:rPr lang="mr-IN" sz="700" dirty="0"/>
              <a:t>–</a:t>
            </a:r>
            <a:r>
              <a:rPr lang="en-US" sz="700" dirty="0"/>
              <a:t> revenue </a:t>
            </a:r>
            <a:r>
              <a:rPr lang="en-US" sz="700" b="0" dirty="0"/>
              <a:t>share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chemeClr val="bg1"/>
                </a:solidFill>
              </a:rPr>
              <a:t>Fastest Growing Software-Defined Storage Controller Software vendor – 2019Q3-2020Q3 </a:t>
            </a:r>
            <a:r>
              <a:rPr lang="en-US" sz="800" dirty="0"/>
              <a:t>YoY revenue growth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>
                <a:solidFill>
                  <a:schemeClr val="bg1"/>
                </a:solidFill>
              </a:rPr>
              <a:t>Fastest </a:t>
            </a:r>
            <a:r>
              <a:rPr lang="en-US" sz="2000" dirty="0">
                <a:solidFill>
                  <a:schemeClr val="bg1"/>
                </a:solidFill>
              </a:rPr>
              <a:t>Growing Archiving Software vendor </a:t>
            </a:r>
            <a:r>
              <a:rPr lang="en-US" sz="2000">
                <a:solidFill>
                  <a:schemeClr val="bg1"/>
                </a:solidFill>
              </a:rPr>
              <a:t>– 2019Q3-2020Q3  </a:t>
            </a:r>
            <a:r>
              <a:rPr lang="en-US" sz="2000" dirty="0"/>
              <a:t>YoY revenue growth</a:t>
            </a:r>
            <a:endParaRPr lang="en-US" sz="700" b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600" dirty="0"/>
              <a:t>IDC, MarketScape: Worldwide Object-based Storage, December 2019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600" dirty="0"/>
              <a:t>IDC, MarketScape: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Worldwide Scale-Out File-Based Storage, December 2019</a:t>
            </a:r>
            <a:endParaRPr lang="en-US" sz="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6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2015 NetApp, Inc. All rights reserved. NetApp Proprietary – Limited Use Only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AA2537-0790-4789-A16C-397C663A333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856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D1764-C9B2-4811-B977-0DA099C08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190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Leaders rely on NetApp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large installed base…… of very satisfied customers</a:t>
            </a: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the leading companies across all the top verticals…. The key takeaway is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 leaders rely on NetApp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look to NetApp to solve their expanding workload challenges.​</a:t>
            </a:r>
          </a:p>
          <a:p>
            <a:pPr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look for our leadership across flash, object, private clouds and hybrid cloud, and public cloud to meet their increasing needs.​</a:t>
            </a:r>
          </a:p>
          <a:p>
            <a:pPr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81458-47FD-4486-9F05-7327C73883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95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9EA2A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NetApp Insight © 2018 NetApp, Inc. All rights reserved. NetApp Confidential – Limited Use Only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A2537-0790-4789-A16C-397C663A3332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9EA2A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9EA2A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258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Nondisruptive upgrade to a modern SAN</a:t>
            </a:r>
          </a:p>
          <a:p>
            <a:pPr marL="234880" marR="0" lvl="0" indent="-23488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Deliver 60% more performance</a:t>
            </a:r>
          </a:p>
          <a:p>
            <a:pPr marL="234880" marR="0" lvl="0" indent="-23488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Reduce latency by 50%</a:t>
            </a:r>
          </a:p>
          <a:p>
            <a:pPr marL="234880" marR="0" lvl="0" indent="-23488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Simple ONTAP upgrade to existing systems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2020: Completing rollout</a:t>
            </a:r>
          </a:p>
          <a:p>
            <a:pPr marL="234880" marR="0" lvl="0" indent="-23488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A250 launch completes end-to-end NVMe SSDs to NVMe/FC across high/mid/entry AFF portfolio.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2021+ Vision</a:t>
            </a:r>
          </a:p>
          <a:p>
            <a:pPr marL="234880" marR="0" lvl="0" indent="-23488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ONTAP is already NVMe/Ethernet “ready”</a:t>
            </a:r>
          </a:p>
          <a:p>
            <a:pPr marL="234880" marR="0" lvl="0" indent="-23488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Preparing for introduction of NVMe/TCP, reviewing NVMe/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RoCE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v2 </a:t>
            </a:r>
          </a:p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58744" y="8919703"/>
            <a:ext cx="5015197" cy="184666"/>
          </a:xfrm>
        </p:spPr>
        <p:txBody>
          <a:bodyPr/>
          <a:lstStyle/>
          <a:p>
            <a:pPr defTabSz="928299">
              <a:defRPr/>
            </a:pPr>
            <a:r>
              <a:rPr lang="en-US" sz="1200">
                <a:solidFill>
                  <a:prstClr val="black"/>
                </a:solidFill>
                <a:latin typeface="Calibri" panose="020F0502020204030204"/>
              </a:rPr>
              <a:t>© 2017 NetApp, Inc. All rights reserved. NetApp Proprietary – Limited Use Only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91089" y="8911932"/>
            <a:ext cx="266947" cy="184666"/>
          </a:xfrm>
        </p:spPr>
        <p:txBody>
          <a:bodyPr/>
          <a:lstStyle/>
          <a:p>
            <a:pPr algn="r" defTabSz="928299">
              <a:defRPr/>
            </a:pPr>
            <a:fld id="{16AA2537-0790-4789-A16C-397C663A3332}" type="slidenum">
              <a:rPr lang="en-US" sz="1200" b="0">
                <a:solidFill>
                  <a:prstClr val="black"/>
                </a:solidFill>
                <a:latin typeface="Calibri" panose="020F0502020204030204"/>
              </a:rPr>
              <a:pPr algn="r" defTabSz="928299">
                <a:defRPr/>
              </a:pPr>
              <a:t>7</a:t>
            </a:fld>
            <a:endParaRPr lang="en-US" sz="1200" b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4837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81458-47FD-4486-9F05-7327C73883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8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 that the capacity gains on SDF are largest for smallest configuration systems.  This is because the benefits of:</a:t>
            </a:r>
          </a:p>
          <a:p>
            <a:endParaRPr lang="en-US"/>
          </a:p>
          <a:p>
            <a:pPr marL="228600" indent="-228600">
              <a:buAutoNum type="arabicParenR"/>
            </a:pPr>
            <a:r>
              <a:rPr lang="en-US"/>
              <a:t>Extra raw capacity (less over-provisioning with SDF)</a:t>
            </a:r>
          </a:p>
          <a:p>
            <a:pPr marL="228600" indent="-228600">
              <a:buAutoNum type="arabicParenR"/>
            </a:pPr>
            <a:r>
              <a:rPr lang="en-US"/>
              <a:t>Extra usable &amp; effective capacity (one fewer parity drive with SDF)</a:t>
            </a:r>
          </a:p>
          <a:p>
            <a:pPr marL="228600" indent="-228600">
              <a:buAutoNum type="arabicParenR"/>
            </a:pPr>
            <a:endParaRPr lang="en-US"/>
          </a:p>
          <a:p>
            <a:pPr marL="0" indent="0">
              <a:buNone/>
            </a:pPr>
            <a:r>
              <a:rPr lang="en-US"/>
              <a:t>Are most prominent with SDF. 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81458-47FD-4486-9F05-7327C73883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89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Nondisruptive upgrade to a modern SAN</a:t>
            </a:r>
          </a:p>
          <a:p>
            <a:pPr marL="234880" marR="0" lvl="0" indent="-23488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Deliver 60% more performance</a:t>
            </a:r>
          </a:p>
          <a:p>
            <a:pPr marL="234880" marR="0" lvl="0" indent="-23488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Reduce latency by 50%</a:t>
            </a:r>
          </a:p>
          <a:p>
            <a:pPr marL="234880" marR="0" lvl="0" indent="-23488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Simple ONTAP upgrade to existing systems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2020: Completing rollout</a:t>
            </a:r>
          </a:p>
          <a:p>
            <a:pPr marL="234880" marR="0" lvl="0" indent="-23488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A250 launch completes end-to-end NVMe SSDs to NVMe/FC across high/mid/entry AFF portfolio.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2021+ Vision</a:t>
            </a:r>
          </a:p>
          <a:p>
            <a:pPr marL="234880" marR="0" lvl="0" indent="-23488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ONTAP is already NVMe/Ethernet “ready”</a:t>
            </a:r>
          </a:p>
          <a:p>
            <a:pPr marL="234880" marR="0" lvl="0" indent="-23488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Preparing for introduction of NVMe/TCP, reviewing NVMe/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RoCE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v2 </a:t>
            </a:r>
          </a:p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58744" y="8919703"/>
            <a:ext cx="5015197" cy="184666"/>
          </a:xfrm>
        </p:spPr>
        <p:txBody>
          <a:bodyPr/>
          <a:lstStyle/>
          <a:p>
            <a:pPr defTabSz="928299">
              <a:defRPr/>
            </a:pPr>
            <a:r>
              <a:rPr lang="en-US" sz="1200">
                <a:solidFill>
                  <a:prstClr val="black"/>
                </a:solidFill>
                <a:latin typeface="Calibri" panose="020F0502020204030204"/>
              </a:rPr>
              <a:t>© 2017 NetApp, Inc. All rights reserved. NetApp Proprietary – Limited Use Only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91089" y="8911932"/>
            <a:ext cx="266947" cy="184666"/>
          </a:xfrm>
        </p:spPr>
        <p:txBody>
          <a:bodyPr/>
          <a:lstStyle/>
          <a:p>
            <a:pPr algn="r" defTabSz="928299">
              <a:defRPr/>
            </a:pPr>
            <a:fld id="{16AA2537-0790-4789-A16C-397C663A3332}" type="slidenum">
              <a:rPr lang="en-US" sz="1200" b="0">
                <a:solidFill>
                  <a:prstClr val="black"/>
                </a:solidFill>
                <a:latin typeface="Calibri" panose="020F0502020204030204"/>
              </a:rPr>
              <a:pPr algn="r" defTabSz="928299">
                <a:defRPr/>
              </a:pPr>
              <a:t>12</a:t>
            </a:fld>
            <a:endParaRPr lang="en-US" sz="1200" b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94948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63CCA-81B7-4E81-A013-7D6EEF0A4E0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33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E5FFB0C2-436C-B64D-BFC4-0EEE8867C2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04846" y="2745041"/>
            <a:ext cx="6083979" cy="411295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52327E5-C055-3C47-AE3B-7679B5863163}"/>
              </a:ext>
            </a:extLst>
          </p:cNvPr>
          <p:cNvSpPr/>
          <p:nvPr userDrawn="1"/>
        </p:nvSpPr>
        <p:spPr>
          <a:xfrm>
            <a:off x="0" y="0"/>
            <a:ext cx="61076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3856140-7676-0B41-9938-B7BC8109E2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74904" y="395509"/>
            <a:ext cx="5335964" cy="1316472"/>
          </a:xfrm>
        </p:spPr>
        <p:txBody>
          <a:bodyPr wrap="square" lIns="91521" tIns="45761" rIns="91440" bIns="45761" anchor="b">
            <a:noAutofit/>
          </a:bodyPr>
          <a:lstStyle>
            <a:lvl1pPr algn="l">
              <a:lnSpc>
                <a:spcPct val="95000"/>
              </a:lnSpc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72402FA3-4DE6-1242-ABE8-3A7D3B3F87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74904" y="1767408"/>
            <a:ext cx="5335964" cy="813816"/>
          </a:xfrm>
        </p:spPr>
        <p:txBody>
          <a:bodyPr wrap="square" lIns="91521" tIns="45761" rIns="91440" bIns="4576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800" b="0">
                <a:solidFill>
                  <a:schemeClr val="tx1"/>
                </a:solidFill>
              </a:defRPr>
            </a:lvl1pPr>
            <a:lvl2pPr marL="0" indent="0">
              <a:lnSpc>
                <a:spcPct val="85000"/>
              </a:lnSpc>
              <a:spcBef>
                <a:spcPts val="4400"/>
              </a:spcBef>
              <a:buFont typeface="Arial" panose="020B0604020202020204" pitchFamily="34" charset="0"/>
              <a:buChar char="​"/>
              <a:defRPr sz="1800" b="0">
                <a:solidFill>
                  <a:schemeClr val="tx1"/>
                </a:solidFill>
              </a:defRPr>
            </a:lvl2pPr>
            <a:lvl3pPr marL="0" indent="0">
              <a:lnSpc>
                <a:spcPct val="85000"/>
              </a:lnSpc>
              <a:buFont typeface="Arial" panose="020B0604020202020204" pitchFamily="34" charset="0"/>
              <a:buChar char="​"/>
              <a:defRPr sz="1800" b="0">
                <a:solidFill>
                  <a:schemeClr val="tx1"/>
                </a:solidFill>
              </a:defRPr>
            </a:lvl3pPr>
            <a:lvl4pPr marL="0" indent="0">
              <a:lnSpc>
                <a:spcPct val="85000"/>
              </a:lnSpc>
              <a:buFont typeface="Arial" panose="020B0604020202020204" pitchFamily="34" charset="0"/>
              <a:buChar char="​"/>
              <a:defRPr sz="1600" b="0">
                <a:solidFill>
                  <a:schemeClr val="bg2"/>
                </a:solidFill>
              </a:defRPr>
            </a:lvl4pPr>
            <a:lvl5pPr marL="0" indent="0">
              <a:lnSpc>
                <a:spcPct val="85000"/>
              </a:lnSpc>
              <a:buFont typeface="Arial" panose="020B0604020202020204" pitchFamily="34" charset="0"/>
              <a:buChar char="​"/>
              <a:defRPr sz="1600" b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F8F8FE56-17F9-F145-B2CF-258FDA9CA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4904" y="6547104"/>
            <a:ext cx="5340096" cy="120649"/>
          </a:xfrm>
          <a:prstGeom prst="rect">
            <a:avLst/>
          </a:prstGeom>
        </p:spPr>
        <p:txBody>
          <a:bodyPr vert="horz" wrap="square" lIns="91521" tIns="45761" rIns="91521" bIns="45761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</a:t>
            </a:r>
            <a:r>
              <a:rPr lang="en-US">
                <a:cs typeface="Arial" panose="020B0604020202020204" pitchFamily="34" charset="0"/>
              </a:rPr>
              <a:t>— </a:t>
            </a:r>
            <a:r>
              <a:rPr lang="en-US"/>
              <a:t>NETAPP CONFIDENTIAL </a:t>
            </a:r>
            <a:r>
              <a:rPr lang="en-US">
                <a:cs typeface="Arial" panose="020B0604020202020204" pitchFamily="34" charset="0"/>
              </a:rPr>
              <a:t>— 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5281EC6-7D0D-AE41-A0A9-3CAE719159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4904" y="5471320"/>
            <a:ext cx="5340096" cy="213828"/>
          </a:xfrm>
        </p:spPr>
        <p:txBody>
          <a:bodyPr anchor="ctr"/>
          <a:lstStyle>
            <a:lvl1pPr marL="0" indent="0">
              <a:buFontTx/>
              <a:buNone/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8920635D-FD08-494C-A157-C62AC2B337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4904" y="5693865"/>
            <a:ext cx="5340096" cy="213828"/>
          </a:xfrm>
        </p:spPr>
        <p:txBody>
          <a:bodyPr anchor="ctr"/>
          <a:lstStyle>
            <a:lvl1pPr marL="0" indent="0">
              <a:buFontTx/>
              <a:buNone/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Presenter’s Title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83B91C1-5EE1-FF4E-A9D9-7410256B3E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4904" y="5916410"/>
            <a:ext cx="5340096" cy="213828"/>
          </a:xfrm>
        </p:spPr>
        <p:txBody>
          <a:bodyPr anchor="ctr"/>
          <a:lstStyle>
            <a:lvl1pPr marL="0" indent="0">
              <a:buFontTx/>
              <a:buNone/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C09507D-7AEC-EF4F-A76A-1548E12CAD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12856" y="1188851"/>
            <a:ext cx="2649402" cy="47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8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,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D07EAF-B186-254A-ABD3-5867C8EF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3539BC-D76E-384F-A862-D8AC3C33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9">
            <a:extLst>
              <a:ext uri="{FF2B5EF4-FFF2-40B4-BE49-F238E27FC236}">
                <a16:creationId xmlns:a16="http://schemas.microsoft.com/office/drawing/2014/main" id="{09F44439-3E9A-494B-BE9B-84E24CCA31B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374904" y="1783083"/>
            <a:ext cx="5632704" cy="4206240"/>
          </a:xfrm>
        </p:spPr>
        <p:txBody>
          <a:bodyPr wrap="square" lIns="91521">
            <a:noAutofit/>
          </a:bodyPr>
          <a:lstStyle>
            <a:lvl1pPr marL="228600" indent="-228600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</a:defRPr>
            </a:lvl1pPr>
            <a:lvl2pPr marL="404813" indent="-176213">
              <a:lnSpc>
                <a:spcPct val="95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2pPr>
            <a:lvl3pPr marL="574675" indent="-192024"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3pPr>
            <a:lvl4pPr marL="746125" indent="-177800"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4pPr>
            <a:lvl5pPr marL="915988" indent="-169863"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endParaRPr lang="en-US"/>
          </a:p>
        </p:txBody>
      </p:sp>
      <p:sp>
        <p:nvSpPr>
          <p:cNvPr id="11" name="Content Placeholder 39">
            <a:extLst>
              <a:ext uri="{FF2B5EF4-FFF2-40B4-BE49-F238E27FC236}">
                <a16:creationId xmlns:a16="http://schemas.microsoft.com/office/drawing/2014/main" id="{75A49B51-D88F-074F-B207-4C1B1631F8D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6181343" y="1783080"/>
            <a:ext cx="5632577" cy="4206240"/>
          </a:xfrm>
        </p:spPr>
        <p:txBody>
          <a:bodyPr wrap="square" lIns="91521">
            <a:noAutofit/>
          </a:bodyPr>
          <a:lstStyle>
            <a:lvl1pPr marL="228600" indent="-228600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</a:defRPr>
            </a:lvl1pPr>
            <a:lvl2pPr marL="404813" indent="-176213">
              <a:lnSpc>
                <a:spcPct val="95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2pPr>
            <a:lvl3pPr marL="574675" indent="-192024"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3pPr>
            <a:lvl4pPr marL="746125" indent="-177800"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4pPr>
            <a:lvl5pPr marL="915988" indent="-169863"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5CE3244-60DC-2D4D-8CE0-DB9CF6C0346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 bwMode="gray">
          <a:xfrm>
            <a:off x="374904" y="816432"/>
            <a:ext cx="11439144" cy="630936"/>
          </a:xfrm>
        </p:spPr>
        <p:txBody>
          <a:bodyPr lIns="91521" tIns="45761" rIns="91521" bIns="45761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</a:defRPr>
            </a:lvl1pPr>
            <a:lvl2pPr marL="457608" indent="0">
              <a:buNone/>
              <a:defRPr sz="2000" b="1"/>
            </a:lvl2pPr>
            <a:lvl3pPr marL="915216" indent="0">
              <a:buNone/>
              <a:defRPr sz="1900" b="1"/>
            </a:lvl3pPr>
            <a:lvl4pPr marL="1372822" indent="0">
              <a:buNone/>
              <a:defRPr sz="1600" b="1"/>
            </a:lvl4pPr>
            <a:lvl5pPr marL="1830430" indent="0">
              <a:buNone/>
              <a:defRPr sz="1600" b="1"/>
            </a:lvl5pPr>
            <a:lvl6pPr marL="2288038" indent="0">
              <a:buNone/>
              <a:defRPr sz="1600" b="1"/>
            </a:lvl6pPr>
            <a:lvl7pPr marL="2745646" indent="0">
              <a:buNone/>
              <a:defRPr sz="1600" b="1"/>
            </a:lvl7pPr>
            <a:lvl8pPr marL="3203253" indent="0">
              <a:buNone/>
              <a:defRPr sz="1600" b="1"/>
            </a:lvl8pPr>
            <a:lvl9pPr marL="36608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5186B02C-458D-A947-94EC-1D79652D40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527736"/>
            <a:ext cx="11439144" cy="329184"/>
          </a:xfrm>
        </p:spPr>
        <p:txBody>
          <a:bodyPr wrap="square" lIns="91440">
            <a:no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0291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D07EAF-B186-254A-ABD3-5867C8EF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3539BC-D76E-384F-A862-D8AC3C33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A32766-A8F8-054E-BC1D-041AAE66E851}"/>
              </a:ext>
            </a:extLst>
          </p:cNvPr>
          <p:cNvSpPr/>
          <p:nvPr userDrawn="1"/>
        </p:nvSpPr>
        <p:spPr>
          <a:xfrm flipV="1">
            <a:off x="6108065" y="0"/>
            <a:ext cx="6080760" cy="6857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9">
            <a:extLst>
              <a:ext uri="{FF2B5EF4-FFF2-40B4-BE49-F238E27FC236}">
                <a16:creationId xmlns:a16="http://schemas.microsoft.com/office/drawing/2014/main" id="{760DA94D-7B4B-CE43-B5CC-ECCB894A47B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374904" y="1783080"/>
            <a:ext cx="5340096" cy="4206240"/>
          </a:xfrm>
        </p:spPr>
        <p:txBody>
          <a:bodyPr wrap="square" lIns="91521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1997ADD-A072-864E-9ED2-53878C0B814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73825" y="1783080"/>
            <a:ext cx="5340096" cy="4206240"/>
          </a:xfrm>
        </p:spPr>
        <p:txBody>
          <a:bodyPr wrap="square" lIns="91521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303A746-02AB-1C45-8906-B5141287F6E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 bwMode="gray">
          <a:xfrm>
            <a:off x="374904" y="816432"/>
            <a:ext cx="5340096" cy="630936"/>
          </a:xfrm>
        </p:spPr>
        <p:txBody>
          <a:bodyPr lIns="91521" tIns="45761" rIns="91521" bIns="45761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</a:defRPr>
            </a:lvl1pPr>
            <a:lvl2pPr marL="457608" indent="0">
              <a:buNone/>
              <a:defRPr sz="2000" b="1"/>
            </a:lvl2pPr>
            <a:lvl3pPr marL="915216" indent="0">
              <a:buNone/>
              <a:defRPr sz="1900" b="1"/>
            </a:lvl3pPr>
            <a:lvl4pPr marL="1372822" indent="0">
              <a:buNone/>
              <a:defRPr sz="1600" b="1"/>
            </a:lvl4pPr>
            <a:lvl5pPr marL="1830430" indent="0">
              <a:buNone/>
              <a:defRPr sz="1600" b="1"/>
            </a:lvl5pPr>
            <a:lvl6pPr marL="2288038" indent="0">
              <a:buNone/>
              <a:defRPr sz="1600" b="1"/>
            </a:lvl6pPr>
            <a:lvl7pPr marL="2745646" indent="0">
              <a:buNone/>
              <a:defRPr sz="1600" b="1"/>
            </a:lvl7pPr>
            <a:lvl8pPr marL="3203253" indent="0">
              <a:buNone/>
              <a:defRPr sz="1600" b="1"/>
            </a:lvl8pPr>
            <a:lvl9pPr marL="36608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FF1B6212-7769-8E49-847F-8091DC07E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527736"/>
            <a:ext cx="5340096" cy="329184"/>
          </a:xfrm>
        </p:spPr>
        <p:txBody>
          <a:bodyPr wrap="square" lIns="91440">
            <a:no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5671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D07EAF-B186-254A-ABD3-5867C8EF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3539BC-D76E-384F-A862-D8AC3C33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FEC51A-39DC-9348-BB6B-2C0C971C6516}"/>
              </a:ext>
            </a:extLst>
          </p:cNvPr>
          <p:cNvSpPr/>
          <p:nvPr userDrawn="1"/>
        </p:nvSpPr>
        <p:spPr>
          <a:xfrm flipV="1">
            <a:off x="6108065" y="0"/>
            <a:ext cx="6080760" cy="6857998"/>
          </a:xfrm>
          <a:prstGeom prst="rect">
            <a:avLst/>
          </a:prstGeom>
          <a:solidFill>
            <a:srgbClr val="BEEA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39">
            <a:extLst>
              <a:ext uri="{FF2B5EF4-FFF2-40B4-BE49-F238E27FC236}">
                <a16:creationId xmlns:a16="http://schemas.microsoft.com/office/drawing/2014/main" id="{1755C051-C5F1-B04E-887E-77196A47CB5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374904" y="1783080"/>
            <a:ext cx="5340096" cy="4206240"/>
          </a:xfrm>
        </p:spPr>
        <p:txBody>
          <a:bodyPr wrap="square" lIns="91521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FDA37A7-70E9-C74D-BE90-6017826D6CD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73825" y="1783080"/>
            <a:ext cx="5340096" cy="4206240"/>
          </a:xfrm>
        </p:spPr>
        <p:txBody>
          <a:bodyPr wrap="square" lIns="91521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94FE513-DD74-8048-98A5-549843E8A85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 bwMode="gray">
          <a:xfrm>
            <a:off x="374904" y="816432"/>
            <a:ext cx="5340096" cy="630936"/>
          </a:xfrm>
        </p:spPr>
        <p:txBody>
          <a:bodyPr lIns="91521" tIns="45761" rIns="91521" bIns="45761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</a:defRPr>
            </a:lvl1pPr>
            <a:lvl2pPr marL="457608" indent="0">
              <a:buNone/>
              <a:defRPr sz="2000" b="1"/>
            </a:lvl2pPr>
            <a:lvl3pPr marL="915216" indent="0">
              <a:buNone/>
              <a:defRPr sz="1900" b="1"/>
            </a:lvl3pPr>
            <a:lvl4pPr marL="1372822" indent="0">
              <a:buNone/>
              <a:defRPr sz="1600" b="1"/>
            </a:lvl4pPr>
            <a:lvl5pPr marL="1830430" indent="0">
              <a:buNone/>
              <a:defRPr sz="1600" b="1"/>
            </a:lvl5pPr>
            <a:lvl6pPr marL="2288038" indent="0">
              <a:buNone/>
              <a:defRPr sz="1600" b="1"/>
            </a:lvl6pPr>
            <a:lvl7pPr marL="2745646" indent="0">
              <a:buNone/>
              <a:defRPr sz="1600" b="1"/>
            </a:lvl7pPr>
            <a:lvl8pPr marL="3203253" indent="0">
              <a:buNone/>
              <a:defRPr sz="1600" b="1"/>
            </a:lvl8pPr>
            <a:lvl9pPr marL="36608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FA373D37-84F7-7440-A2EF-94B614ADBB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527736"/>
            <a:ext cx="5340096" cy="329184"/>
          </a:xfrm>
        </p:spPr>
        <p:txBody>
          <a:bodyPr wrap="square" lIns="91440">
            <a:no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883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D07EAF-B186-254A-ABD3-5867C8EF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3539BC-D76E-384F-A862-D8AC3C33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100352-D2B6-3C45-BD4F-A42D2E8ABFB7}"/>
              </a:ext>
            </a:extLst>
          </p:cNvPr>
          <p:cNvSpPr/>
          <p:nvPr userDrawn="1"/>
        </p:nvSpPr>
        <p:spPr>
          <a:xfrm flipV="1">
            <a:off x="6108065" y="0"/>
            <a:ext cx="6080760" cy="6857998"/>
          </a:xfrm>
          <a:prstGeom prst="rect">
            <a:avLst/>
          </a:prstGeom>
          <a:solidFill>
            <a:srgbClr val="FFE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39">
            <a:extLst>
              <a:ext uri="{FF2B5EF4-FFF2-40B4-BE49-F238E27FC236}">
                <a16:creationId xmlns:a16="http://schemas.microsoft.com/office/drawing/2014/main" id="{5D6AF46E-1617-2346-8E8C-FFC91106B24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374904" y="1783080"/>
            <a:ext cx="5340096" cy="4206240"/>
          </a:xfrm>
        </p:spPr>
        <p:txBody>
          <a:bodyPr wrap="square" lIns="91521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FC34DC51-BEB6-0C41-A35E-74235C6C608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73825" y="1783080"/>
            <a:ext cx="5340096" cy="4206240"/>
          </a:xfrm>
        </p:spPr>
        <p:txBody>
          <a:bodyPr wrap="square" lIns="91521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BF27691-7472-2B4F-8565-FEACB709FF2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 bwMode="gray">
          <a:xfrm>
            <a:off x="374904" y="816432"/>
            <a:ext cx="5340096" cy="630936"/>
          </a:xfrm>
        </p:spPr>
        <p:txBody>
          <a:bodyPr lIns="91521" tIns="45761" rIns="91521" bIns="45761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</a:defRPr>
            </a:lvl1pPr>
            <a:lvl2pPr marL="457608" indent="0">
              <a:buNone/>
              <a:defRPr sz="2000" b="1"/>
            </a:lvl2pPr>
            <a:lvl3pPr marL="915216" indent="0">
              <a:buNone/>
              <a:defRPr sz="1900" b="1"/>
            </a:lvl3pPr>
            <a:lvl4pPr marL="1372822" indent="0">
              <a:buNone/>
              <a:defRPr sz="1600" b="1"/>
            </a:lvl4pPr>
            <a:lvl5pPr marL="1830430" indent="0">
              <a:buNone/>
              <a:defRPr sz="1600" b="1"/>
            </a:lvl5pPr>
            <a:lvl6pPr marL="2288038" indent="0">
              <a:buNone/>
              <a:defRPr sz="1600" b="1"/>
            </a:lvl6pPr>
            <a:lvl7pPr marL="2745646" indent="0">
              <a:buNone/>
              <a:defRPr sz="1600" b="1"/>
            </a:lvl7pPr>
            <a:lvl8pPr marL="3203253" indent="0">
              <a:buNone/>
              <a:defRPr sz="1600" b="1"/>
            </a:lvl8pPr>
            <a:lvl9pPr marL="36608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F8679140-CC6F-7C40-9288-B563757207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527736"/>
            <a:ext cx="5340096" cy="329184"/>
          </a:xfrm>
        </p:spPr>
        <p:txBody>
          <a:bodyPr wrap="square" lIns="91440">
            <a:no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8860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D07EAF-B186-254A-ABD3-5867C8EF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3539BC-D76E-384F-A862-D8AC3C33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B53BC7-8120-514F-B240-91F0532BB395}"/>
              </a:ext>
            </a:extLst>
          </p:cNvPr>
          <p:cNvSpPr/>
          <p:nvPr userDrawn="1"/>
        </p:nvSpPr>
        <p:spPr>
          <a:xfrm flipV="1">
            <a:off x="6108065" y="0"/>
            <a:ext cx="6080760" cy="6857998"/>
          </a:xfrm>
          <a:prstGeom prst="rect">
            <a:avLst/>
          </a:prstGeom>
          <a:solidFill>
            <a:srgbClr val="E7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39">
            <a:extLst>
              <a:ext uri="{FF2B5EF4-FFF2-40B4-BE49-F238E27FC236}">
                <a16:creationId xmlns:a16="http://schemas.microsoft.com/office/drawing/2014/main" id="{7321E8EF-1303-7E49-9F1C-3BD518FBFAB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374904" y="1783080"/>
            <a:ext cx="5340096" cy="4206240"/>
          </a:xfrm>
        </p:spPr>
        <p:txBody>
          <a:bodyPr wrap="square" lIns="91521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B31A2B6-796A-6B42-B4D4-8AB6F3E8F97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73825" y="1783080"/>
            <a:ext cx="5340096" cy="4206240"/>
          </a:xfrm>
        </p:spPr>
        <p:txBody>
          <a:bodyPr wrap="square" lIns="91521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C90DFA1-4FBA-8E47-AF86-2708C3BEE80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 bwMode="gray">
          <a:xfrm>
            <a:off x="374904" y="816432"/>
            <a:ext cx="5340096" cy="630936"/>
          </a:xfrm>
        </p:spPr>
        <p:txBody>
          <a:bodyPr lIns="91521" tIns="45761" rIns="91521" bIns="45761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</a:defRPr>
            </a:lvl1pPr>
            <a:lvl2pPr marL="457608" indent="0">
              <a:buNone/>
              <a:defRPr sz="2000" b="1"/>
            </a:lvl2pPr>
            <a:lvl3pPr marL="915216" indent="0">
              <a:buNone/>
              <a:defRPr sz="1900" b="1"/>
            </a:lvl3pPr>
            <a:lvl4pPr marL="1372822" indent="0">
              <a:buNone/>
              <a:defRPr sz="1600" b="1"/>
            </a:lvl4pPr>
            <a:lvl5pPr marL="1830430" indent="0">
              <a:buNone/>
              <a:defRPr sz="1600" b="1"/>
            </a:lvl5pPr>
            <a:lvl6pPr marL="2288038" indent="0">
              <a:buNone/>
              <a:defRPr sz="1600" b="1"/>
            </a:lvl6pPr>
            <a:lvl7pPr marL="2745646" indent="0">
              <a:buNone/>
              <a:defRPr sz="1600" b="1"/>
            </a:lvl7pPr>
            <a:lvl8pPr marL="3203253" indent="0">
              <a:buNone/>
              <a:defRPr sz="1600" b="1"/>
            </a:lvl8pPr>
            <a:lvl9pPr marL="36608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55526728-7F27-F04A-9E3D-A0D0CF90EC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527736"/>
            <a:ext cx="5340096" cy="329184"/>
          </a:xfrm>
        </p:spPr>
        <p:txBody>
          <a:bodyPr wrap="square" lIns="91440">
            <a:no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8149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D07EAF-B186-254A-ABD3-5867C8EF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3539BC-D76E-384F-A862-D8AC3C33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325E0E67-0713-9747-9925-80A52A4F205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08065" y="0"/>
            <a:ext cx="6080760" cy="6857999"/>
          </a:xfrm>
          <a:solidFill>
            <a:schemeClr val="bg2">
              <a:alpha val="50000"/>
            </a:schemeClr>
          </a:solidFill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7CF31B8-79F6-5B4F-BD11-4C648F75A7F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 bwMode="gray">
          <a:xfrm>
            <a:off x="374904" y="816432"/>
            <a:ext cx="5340096" cy="630936"/>
          </a:xfrm>
        </p:spPr>
        <p:txBody>
          <a:bodyPr lIns="91521" tIns="45761" rIns="91521" bIns="45761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</a:defRPr>
            </a:lvl1pPr>
            <a:lvl2pPr marL="457608" indent="0">
              <a:buNone/>
              <a:defRPr sz="2000" b="1"/>
            </a:lvl2pPr>
            <a:lvl3pPr marL="915216" indent="0">
              <a:buNone/>
              <a:defRPr sz="1900" b="1"/>
            </a:lvl3pPr>
            <a:lvl4pPr marL="1372822" indent="0">
              <a:buNone/>
              <a:defRPr sz="1600" b="1"/>
            </a:lvl4pPr>
            <a:lvl5pPr marL="1830430" indent="0">
              <a:buNone/>
              <a:defRPr sz="1600" b="1"/>
            </a:lvl5pPr>
            <a:lvl6pPr marL="2288038" indent="0">
              <a:buNone/>
              <a:defRPr sz="1600" b="1"/>
            </a:lvl6pPr>
            <a:lvl7pPr marL="2745646" indent="0">
              <a:buNone/>
              <a:defRPr sz="1600" b="1"/>
            </a:lvl7pPr>
            <a:lvl8pPr marL="3203253" indent="0">
              <a:buNone/>
              <a:defRPr sz="1600" b="1"/>
            </a:lvl8pPr>
            <a:lvl9pPr marL="36608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AD52E62C-D76E-4546-A4E4-3F1236AED6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527736"/>
            <a:ext cx="5340096" cy="329184"/>
          </a:xfrm>
        </p:spPr>
        <p:txBody>
          <a:bodyPr wrap="square" lIns="91440">
            <a:no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39">
            <a:extLst>
              <a:ext uri="{FF2B5EF4-FFF2-40B4-BE49-F238E27FC236}">
                <a16:creationId xmlns:a16="http://schemas.microsoft.com/office/drawing/2014/main" id="{6324C370-C692-7E40-915D-7B77B88D4FA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374904" y="1783080"/>
            <a:ext cx="5340096" cy="4206240"/>
          </a:xfrm>
        </p:spPr>
        <p:txBody>
          <a:bodyPr wrap="square" lIns="91521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7625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D07EAF-B186-254A-ABD3-5867C8EF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3539BC-D76E-384F-A862-D8AC3C33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C166CF8-201D-CF48-AB8A-6CCFF94CE49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08065" y="475488"/>
            <a:ext cx="5594163" cy="5905501"/>
          </a:xfrm>
          <a:solidFill>
            <a:schemeClr val="bg2">
              <a:alpha val="50000"/>
            </a:schemeClr>
          </a:solidFill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7A9ECC6-227D-8E47-9CE1-FE2E48D6949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 bwMode="gray">
          <a:xfrm>
            <a:off x="374904" y="816432"/>
            <a:ext cx="5340096" cy="630936"/>
          </a:xfrm>
        </p:spPr>
        <p:txBody>
          <a:bodyPr lIns="91521" tIns="45761" rIns="91521" bIns="45761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</a:defRPr>
            </a:lvl1pPr>
            <a:lvl2pPr marL="457608" indent="0">
              <a:buNone/>
              <a:defRPr sz="2000" b="1"/>
            </a:lvl2pPr>
            <a:lvl3pPr marL="915216" indent="0">
              <a:buNone/>
              <a:defRPr sz="1900" b="1"/>
            </a:lvl3pPr>
            <a:lvl4pPr marL="1372822" indent="0">
              <a:buNone/>
              <a:defRPr sz="1600" b="1"/>
            </a:lvl4pPr>
            <a:lvl5pPr marL="1830430" indent="0">
              <a:buNone/>
              <a:defRPr sz="1600" b="1"/>
            </a:lvl5pPr>
            <a:lvl6pPr marL="2288038" indent="0">
              <a:buNone/>
              <a:defRPr sz="1600" b="1"/>
            </a:lvl6pPr>
            <a:lvl7pPr marL="2745646" indent="0">
              <a:buNone/>
              <a:defRPr sz="1600" b="1"/>
            </a:lvl7pPr>
            <a:lvl8pPr marL="3203253" indent="0">
              <a:buNone/>
              <a:defRPr sz="1600" b="1"/>
            </a:lvl8pPr>
            <a:lvl9pPr marL="36608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BB46F5C2-5D7C-BD47-86CD-627B5C500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527736"/>
            <a:ext cx="5340096" cy="329184"/>
          </a:xfrm>
        </p:spPr>
        <p:txBody>
          <a:bodyPr wrap="square" lIns="91440">
            <a:no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39">
            <a:extLst>
              <a:ext uri="{FF2B5EF4-FFF2-40B4-BE49-F238E27FC236}">
                <a16:creationId xmlns:a16="http://schemas.microsoft.com/office/drawing/2014/main" id="{DC935607-B068-EA49-9A29-CA427176D6A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374904" y="1783080"/>
            <a:ext cx="5340096" cy="4206240"/>
          </a:xfrm>
        </p:spPr>
        <p:txBody>
          <a:bodyPr wrap="square" lIns="91521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1842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D07EAF-B186-254A-ABD3-5867C8EF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3539BC-D76E-384F-A862-D8AC3C33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2EC2D67-7410-8B43-90E0-B4C67B2EC6F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 bwMode="gray">
          <a:xfrm>
            <a:off x="374904" y="816432"/>
            <a:ext cx="11439144" cy="630936"/>
          </a:xfrm>
        </p:spPr>
        <p:txBody>
          <a:bodyPr lIns="91521" tIns="45761" rIns="91521" bIns="45761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</a:defRPr>
            </a:lvl1pPr>
            <a:lvl2pPr marL="457608" indent="0">
              <a:buNone/>
              <a:defRPr sz="2000" b="1"/>
            </a:lvl2pPr>
            <a:lvl3pPr marL="915216" indent="0">
              <a:buNone/>
              <a:defRPr sz="1900" b="1"/>
            </a:lvl3pPr>
            <a:lvl4pPr marL="1372822" indent="0">
              <a:buNone/>
              <a:defRPr sz="1600" b="1"/>
            </a:lvl4pPr>
            <a:lvl5pPr marL="1830430" indent="0">
              <a:buNone/>
              <a:defRPr sz="1600" b="1"/>
            </a:lvl5pPr>
            <a:lvl6pPr marL="2288038" indent="0">
              <a:buNone/>
              <a:defRPr sz="1600" b="1"/>
            </a:lvl6pPr>
            <a:lvl7pPr marL="2745646" indent="0">
              <a:buNone/>
              <a:defRPr sz="1600" b="1"/>
            </a:lvl7pPr>
            <a:lvl8pPr marL="3203253" indent="0">
              <a:buNone/>
              <a:defRPr sz="1600" b="1"/>
            </a:lvl8pPr>
            <a:lvl9pPr marL="36608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EA644C43-9B90-4241-8AA1-F1E4107B9E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527736"/>
            <a:ext cx="11439144" cy="329184"/>
          </a:xfrm>
        </p:spPr>
        <p:txBody>
          <a:bodyPr wrap="square" lIns="91440">
            <a:no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53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D07EAF-B186-254A-ABD3-5867C8EF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3539BC-D76E-384F-A862-D8AC3C33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D02C6B6-99BF-064F-A5D7-1CCF2446F7D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74904" y="1783080"/>
            <a:ext cx="11439144" cy="4206240"/>
          </a:xfrm>
        </p:spPr>
        <p:txBody>
          <a:bodyPr wrap="square" lIns="91521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E9FBA22-B029-C244-89A0-797A6B04D6A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 bwMode="gray">
          <a:xfrm>
            <a:off x="374904" y="816432"/>
            <a:ext cx="11439144" cy="630936"/>
          </a:xfrm>
        </p:spPr>
        <p:txBody>
          <a:bodyPr lIns="91521" tIns="45761" rIns="91521" bIns="45761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</a:defRPr>
            </a:lvl1pPr>
            <a:lvl2pPr marL="457608" indent="0">
              <a:buNone/>
              <a:defRPr sz="2000" b="1"/>
            </a:lvl2pPr>
            <a:lvl3pPr marL="915216" indent="0">
              <a:buNone/>
              <a:defRPr sz="1900" b="1"/>
            </a:lvl3pPr>
            <a:lvl4pPr marL="1372822" indent="0">
              <a:buNone/>
              <a:defRPr sz="1600" b="1"/>
            </a:lvl4pPr>
            <a:lvl5pPr marL="1830430" indent="0">
              <a:buNone/>
              <a:defRPr sz="1600" b="1"/>
            </a:lvl5pPr>
            <a:lvl6pPr marL="2288038" indent="0">
              <a:buNone/>
              <a:defRPr sz="1600" b="1"/>
            </a:lvl6pPr>
            <a:lvl7pPr marL="2745646" indent="0">
              <a:buNone/>
              <a:defRPr sz="1600" b="1"/>
            </a:lvl7pPr>
            <a:lvl8pPr marL="3203253" indent="0">
              <a:buNone/>
              <a:defRPr sz="1600" b="1"/>
            </a:lvl8pPr>
            <a:lvl9pPr marL="36608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603D2981-EAD6-A84C-BC51-67E7B512B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527736"/>
            <a:ext cx="11439144" cy="329184"/>
          </a:xfrm>
        </p:spPr>
        <p:txBody>
          <a:bodyPr wrap="square" lIns="91440">
            <a:no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4385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No Subtitle, No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D07EAF-B186-254A-ABD3-5867C8EF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3539BC-D76E-384F-A862-D8AC3C33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ADAEAD5-D974-D147-8AB9-192E5FE6AC0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74904" y="1783080"/>
            <a:ext cx="11439144" cy="4206240"/>
          </a:xfrm>
        </p:spPr>
        <p:txBody>
          <a:bodyPr wrap="square" lIns="91521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467C6EC9-F1B4-3E40-9348-848702789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527736"/>
            <a:ext cx="11439144" cy="329184"/>
          </a:xfrm>
        </p:spPr>
        <p:txBody>
          <a:bodyPr wrap="square" lIns="91440">
            <a:no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0662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52327E5-C055-3C47-AE3B-7679B5863163}"/>
              </a:ext>
            </a:extLst>
          </p:cNvPr>
          <p:cNvSpPr/>
          <p:nvPr userDrawn="1"/>
        </p:nvSpPr>
        <p:spPr>
          <a:xfrm>
            <a:off x="0" y="0"/>
            <a:ext cx="610760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3856140-7676-0B41-9938-B7BC8109E2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74904" y="395509"/>
            <a:ext cx="5335964" cy="1316472"/>
          </a:xfrm>
        </p:spPr>
        <p:txBody>
          <a:bodyPr wrap="square" lIns="91521" tIns="45761" rIns="91440" bIns="45761" anchor="b">
            <a:noAutofit/>
          </a:bodyPr>
          <a:lstStyle>
            <a:lvl1pPr algn="l">
              <a:lnSpc>
                <a:spcPct val="95000"/>
              </a:lnSpc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72402FA3-4DE6-1242-ABE8-3A7D3B3F87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74904" y="1767408"/>
            <a:ext cx="5335964" cy="813816"/>
          </a:xfrm>
        </p:spPr>
        <p:txBody>
          <a:bodyPr wrap="square" lIns="91521" tIns="45761" rIns="91440" bIns="4576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800" b="0">
                <a:solidFill>
                  <a:schemeClr val="tx1"/>
                </a:solidFill>
              </a:defRPr>
            </a:lvl1pPr>
            <a:lvl2pPr marL="0" indent="0">
              <a:lnSpc>
                <a:spcPct val="85000"/>
              </a:lnSpc>
              <a:spcBef>
                <a:spcPts val="4400"/>
              </a:spcBef>
              <a:buFont typeface="Arial" panose="020B0604020202020204" pitchFamily="34" charset="0"/>
              <a:buChar char="​"/>
              <a:defRPr sz="1800" b="0">
                <a:solidFill>
                  <a:schemeClr val="tx1"/>
                </a:solidFill>
              </a:defRPr>
            </a:lvl2pPr>
            <a:lvl3pPr marL="0" indent="0">
              <a:lnSpc>
                <a:spcPct val="85000"/>
              </a:lnSpc>
              <a:buFont typeface="Arial" panose="020B0604020202020204" pitchFamily="34" charset="0"/>
              <a:buChar char="​"/>
              <a:defRPr sz="1800" b="0">
                <a:solidFill>
                  <a:schemeClr val="tx1"/>
                </a:solidFill>
              </a:defRPr>
            </a:lvl3pPr>
            <a:lvl4pPr marL="0" indent="0">
              <a:lnSpc>
                <a:spcPct val="85000"/>
              </a:lnSpc>
              <a:buFont typeface="Arial" panose="020B0604020202020204" pitchFamily="34" charset="0"/>
              <a:buChar char="​"/>
              <a:defRPr sz="1600" b="0">
                <a:solidFill>
                  <a:schemeClr val="bg2"/>
                </a:solidFill>
              </a:defRPr>
            </a:lvl4pPr>
            <a:lvl5pPr marL="0" indent="0">
              <a:lnSpc>
                <a:spcPct val="85000"/>
              </a:lnSpc>
              <a:buFont typeface="Arial" panose="020B0604020202020204" pitchFamily="34" charset="0"/>
              <a:buChar char="​"/>
              <a:defRPr sz="1600" b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F8F8FE56-17F9-F145-B2CF-258FDA9CA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4904" y="6547104"/>
            <a:ext cx="5340096" cy="120649"/>
          </a:xfrm>
          <a:prstGeom prst="rect">
            <a:avLst/>
          </a:prstGeom>
        </p:spPr>
        <p:txBody>
          <a:bodyPr vert="horz" wrap="square" lIns="91521" tIns="45761" rIns="91521" bIns="45761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</a:t>
            </a:r>
            <a:r>
              <a:rPr lang="en-US">
                <a:cs typeface="Arial" panose="020B0604020202020204" pitchFamily="34" charset="0"/>
              </a:rPr>
              <a:t>— </a:t>
            </a:r>
            <a:r>
              <a:rPr lang="en-US"/>
              <a:t>NETAPP CONFIDENTIAL </a:t>
            </a:r>
            <a:r>
              <a:rPr lang="en-US">
                <a:cs typeface="Arial" panose="020B0604020202020204" pitchFamily="34" charset="0"/>
              </a:rPr>
              <a:t>— 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5281EC6-7D0D-AE41-A0A9-3CAE719159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4904" y="5471320"/>
            <a:ext cx="5340096" cy="213828"/>
          </a:xfrm>
        </p:spPr>
        <p:txBody>
          <a:bodyPr anchor="ctr"/>
          <a:lstStyle>
            <a:lvl1pPr marL="0" indent="0">
              <a:buFontTx/>
              <a:buNone/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8920635D-FD08-494C-A157-C62AC2B337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4904" y="5693865"/>
            <a:ext cx="5340096" cy="213828"/>
          </a:xfrm>
        </p:spPr>
        <p:txBody>
          <a:bodyPr anchor="ctr"/>
          <a:lstStyle>
            <a:lvl1pPr marL="0" indent="0">
              <a:buFontTx/>
              <a:buNone/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Presenter’s Title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83B91C1-5EE1-FF4E-A9D9-7410256B3E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4904" y="5916410"/>
            <a:ext cx="5340096" cy="213828"/>
          </a:xfrm>
        </p:spPr>
        <p:txBody>
          <a:bodyPr anchor="ctr"/>
          <a:lstStyle>
            <a:lvl1pPr marL="0" indent="0">
              <a:buFontTx/>
              <a:buNone/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C09507D-7AEC-EF4F-A76A-1548E12CAD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12856" y="1188851"/>
            <a:ext cx="2649402" cy="479964"/>
          </a:xfrm>
          <a:prstGeom prst="rect">
            <a:avLst/>
          </a:prstGeom>
        </p:spPr>
      </p:pic>
      <p:pic>
        <p:nvPicPr>
          <p:cNvPr id="10" name="Picture 9" descr="A picture containing brush&#10;&#10;Description automatically generated">
            <a:extLst>
              <a:ext uri="{FF2B5EF4-FFF2-40B4-BE49-F238E27FC236}">
                <a16:creationId xmlns:a16="http://schemas.microsoft.com/office/drawing/2014/main" id="{2B3B0153-AC3D-134F-BB6C-4ABBF7C445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09252" y="2745041"/>
            <a:ext cx="6080760" cy="411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789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D07EAF-B186-254A-ABD3-5867C8EF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3539BC-D76E-384F-A862-D8AC3C33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274EA9F-DDAC-A047-BB03-43997A8177A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74904" y="1783080"/>
            <a:ext cx="11439144" cy="4206240"/>
          </a:xfrm>
        </p:spPr>
        <p:txBody>
          <a:bodyPr wrap="square" lIns="91521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7410CA-F0E9-844F-9A18-C07D4D9D0E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4904" y="6163056"/>
            <a:ext cx="5522976" cy="215444"/>
          </a:xfrm>
        </p:spPr>
        <p:txBody>
          <a:bodyPr lIns="91521" tIns="45761" rIns="91521" bIns="45761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28804" indent="0">
              <a:buFontTx/>
              <a:buNone/>
              <a:defRPr sz="800">
                <a:solidFill>
                  <a:schemeClr val="bg2"/>
                </a:solidFill>
              </a:defRPr>
            </a:lvl2pPr>
            <a:lvl3pPr marL="457608" indent="0">
              <a:buFontTx/>
              <a:buNone/>
              <a:defRPr sz="800">
                <a:solidFill>
                  <a:schemeClr val="bg2"/>
                </a:solidFill>
              </a:defRPr>
            </a:lvl3pPr>
            <a:lvl4pPr marL="686412" indent="0">
              <a:buFontTx/>
              <a:buNone/>
              <a:defRPr sz="800">
                <a:solidFill>
                  <a:schemeClr val="bg2"/>
                </a:solidFill>
              </a:defRPr>
            </a:lvl4pPr>
            <a:lvl5pPr>
              <a:buFontTx/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insert source information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A0D4C1F-1047-DD4E-BB60-328504E7373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 bwMode="gray">
          <a:xfrm>
            <a:off x="374904" y="816432"/>
            <a:ext cx="11439144" cy="630936"/>
          </a:xfrm>
        </p:spPr>
        <p:txBody>
          <a:bodyPr lIns="91521" tIns="45761" rIns="91521" bIns="45761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</a:defRPr>
            </a:lvl1pPr>
            <a:lvl2pPr marL="457608" indent="0">
              <a:buNone/>
              <a:defRPr sz="2000" b="1"/>
            </a:lvl2pPr>
            <a:lvl3pPr marL="915216" indent="0">
              <a:buNone/>
              <a:defRPr sz="1900" b="1"/>
            </a:lvl3pPr>
            <a:lvl4pPr marL="1372822" indent="0">
              <a:buNone/>
              <a:defRPr sz="1600" b="1"/>
            </a:lvl4pPr>
            <a:lvl5pPr marL="1830430" indent="0">
              <a:buNone/>
              <a:defRPr sz="1600" b="1"/>
            </a:lvl5pPr>
            <a:lvl6pPr marL="2288038" indent="0">
              <a:buNone/>
              <a:defRPr sz="1600" b="1"/>
            </a:lvl6pPr>
            <a:lvl7pPr marL="2745646" indent="0">
              <a:buNone/>
              <a:defRPr sz="1600" b="1"/>
            </a:lvl7pPr>
            <a:lvl8pPr marL="3203253" indent="0">
              <a:buNone/>
              <a:defRPr sz="1600" b="1"/>
            </a:lvl8pPr>
            <a:lvl9pPr marL="36608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08452AF-9626-434A-B65E-BE1EA1CB7F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527736"/>
            <a:ext cx="11439144" cy="329184"/>
          </a:xfrm>
        </p:spPr>
        <p:txBody>
          <a:bodyPr wrap="square" lIns="91440">
            <a:no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01730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D07EAF-B186-254A-ABD3-5867C8EF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3539BC-D76E-384F-A862-D8AC3C33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39">
            <a:extLst>
              <a:ext uri="{FF2B5EF4-FFF2-40B4-BE49-F238E27FC236}">
                <a16:creationId xmlns:a16="http://schemas.microsoft.com/office/drawing/2014/main" id="{A6EF6A56-C144-9F48-83BB-1C48253DAB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374904" y="1783080"/>
            <a:ext cx="5632704" cy="4206240"/>
          </a:xfrm>
        </p:spPr>
        <p:txBody>
          <a:bodyPr wrap="square" lIns="91521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679DA0E-4AA2-434F-9609-3C60ECC48D3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79965" y="1783080"/>
            <a:ext cx="5632704" cy="4206240"/>
          </a:xfrm>
        </p:spPr>
        <p:txBody>
          <a:bodyPr wrap="square" lIns="91521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9F58E42-9DA8-3242-946A-CA01652DEB40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 bwMode="gray">
          <a:xfrm>
            <a:off x="374904" y="816432"/>
            <a:ext cx="11439144" cy="630936"/>
          </a:xfrm>
        </p:spPr>
        <p:txBody>
          <a:bodyPr lIns="91521" tIns="45761" rIns="91521" bIns="45761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</a:defRPr>
            </a:lvl1pPr>
            <a:lvl2pPr marL="457608" indent="0">
              <a:buNone/>
              <a:defRPr sz="2000" b="1"/>
            </a:lvl2pPr>
            <a:lvl3pPr marL="915216" indent="0">
              <a:buNone/>
              <a:defRPr sz="1900" b="1"/>
            </a:lvl3pPr>
            <a:lvl4pPr marL="1372822" indent="0">
              <a:buNone/>
              <a:defRPr sz="1600" b="1"/>
            </a:lvl4pPr>
            <a:lvl5pPr marL="1830430" indent="0">
              <a:buNone/>
              <a:defRPr sz="1600" b="1"/>
            </a:lvl5pPr>
            <a:lvl6pPr marL="2288038" indent="0">
              <a:buNone/>
              <a:defRPr sz="1600" b="1"/>
            </a:lvl6pPr>
            <a:lvl7pPr marL="2745646" indent="0">
              <a:buNone/>
              <a:defRPr sz="1600" b="1"/>
            </a:lvl7pPr>
            <a:lvl8pPr marL="3203253" indent="0">
              <a:buNone/>
              <a:defRPr sz="1600" b="1"/>
            </a:lvl8pPr>
            <a:lvl9pPr marL="36608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A7F9ACC7-059C-144B-A25E-C80C310CBA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527736"/>
            <a:ext cx="11439144" cy="329184"/>
          </a:xfrm>
        </p:spPr>
        <p:txBody>
          <a:bodyPr wrap="square" lIns="91440">
            <a:no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1306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D07EAF-B186-254A-ABD3-5867C8EF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3539BC-D76E-384F-A862-D8AC3C33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9">
            <a:extLst>
              <a:ext uri="{FF2B5EF4-FFF2-40B4-BE49-F238E27FC236}">
                <a16:creationId xmlns:a16="http://schemas.microsoft.com/office/drawing/2014/main" id="{92066DBD-7FD4-A340-8B04-A592F6F71E1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374904" y="1783080"/>
            <a:ext cx="3694176" cy="4206240"/>
          </a:xfrm>
        </p:spPr>
        <p:txBody>
          <a:bodyPr wrap="square" lIns="9152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9">
            <a:extLst>
              <a:ext uri="{FF2B5EF4-FFF2-40B4-BE49-F238E27FC236}">
                <a16:creationId xmlns:a16="http://schemas.microsoft.com/office/drawing/2014/main" id="{A37F78A9-884A-3B4B-A97C-386A5466C22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gray">
          <a:xfrm>
            <a:off x="4247325" y="1783080"/>
            <a:ext cx="3694176" cy="4206240"/>
          </a:xfrm>
        </p:spPr>
        <p:txBody>
          <a:bodyPr wrap="square" lIns="9152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9">
            <a:extLst>
              <a:ext uri="{FF2B5EF4-FFF2-40B4-BE49-F238E27FC236}">
                <a16:creationId xmlns:a16="http://schemas.microsoft.com/office/drawing/2014/main" id="{85B47504-D11B-9A4E-AB28-DFC5C2B08E8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 bwMode="gray">
          <a:xfrm>
            <a:off x="8119746" y="1783080"/>
            <a:ext cx="3694176" cy="4206240"/>
          </a:xfrm>
        </p:spPr>
        <p:txBody>
          <a:bodyPr wrap="square" lIns="9152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FAB5036-84A9-A045-85F4-DEA8DF59538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 bwMode="gray">
          <a:xfrm>
            <a:off x="374904" y="816432"/>
            <a:ext cx="11439144" cy="630936"/>
          </a:xfrm>
        </p:spPr>
        <p:txBody>
          <a:bodyPr lIns="91521" tIns="45761" rIns="91521" bIns="45761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</a:defRPr>
            </a:lvl1pPr>
            <a:lvl2pPr marL="457608" indent="0">
              <a:buNone/>
              <a:defRPr sz="2000" b="1"/>
            </a:lvl2pPr>
            <a:lvl3pPr marL="915216" indent="0">
              <a:buNone/>
              <a:defRPr sz="1900" b="1"/>
            </a:lvl3pPr>
            <a:lvl4pPr marL="1372822" indent="0">
              <a:buNone/>
              <a:defRPr sz="1600" b="1"/>
            </a:lvl4pPr>
            <a:lvl5pPr marL="1830430" indent="0">
              <a:buNone/>
              <a:defRPr sz="1600" b="1"/>
            </a:lvl5pPr>
            <a:lvl6pPr marL="2288038" indent="0">
              <a:buNone/>
              <a:defRPr sz="1600" b="1"/>
            </a:lvl6pPr>
            <a:lvl7pPr marL="2745646" indent="0">
              <a:buNone/>
              <a:defRPr sz="1600" b="1"/>
            </a:lvl7pPr>
            <a:lvl8pPr marL="3203253" indent="0">
              <a:buNone/>
              <a:defRPr sz="1600" b="1"/>
            </a:lvl8pPr>
            <a:lvl9pPr marL="36608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EACE5326-A06B-8749-A597-D5F2AA3AA1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527736"/>
            <a:ext cx="11439144" cy="329184"/>
          </a:xfrm>
        </p:spPr>
        <p:txBody>
          <a:bodyPr wrap="square" lIns="91440">
            <a:no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613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Qu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D07EAF-B186-254A-ABD3-5867C8EF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3539BC-D76E-384F-A862-D8AC3C33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39">
            <a:extLst>
              <a:ext uri="{FF2B5EF4-FFF2-40B4-BE49-F238E27FC236}">
                <a16:creationId xmlns:a16="http://schemas.microsoft.com/office/drawing/2014/main" id="{1D027F44-BED8-D249-92A5-C0E055CEDC3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374904" y="1783080"/>
            <a:ext cx="5632704" cy="2011680"/>
          </a:xfrm>
        </p:spPr>
        <p:txBody>
          <a:bodyPr lIns="9152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84FCF1-8C0F-7847-9CA2-C73FB4A4950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81344" y="1783080"/>
            <a:ext cx="5632704" cy="2011680"/>
          </a:xfrm>
        </p:spPr>
        <p:txBody>
          <a:bodyPr lIns="9152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9">
            <a:extLst>
              <a:ext uri="{FF2B5EF4-FFF2-40B4-BE49-F238E27FC236}">
                <a16:creationId xmlns:a16="http://schemas.microsoft.com/office/drawing/2014/main" id="{F806A097-5CA3-AD42-A6CB-493A822288B6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 bwMode="gray">
          <a:xfrm>
            <a:off x="374904" y="3977640"/>
            <a:ext cx="5632704" cy="2011680"/>
          </a:xfrm>
        </p:spPr>
        <p:txBody>
          <a:bodyPr lIns="9152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22BFF6A7-958A-6B4A-BED4-546024920EAA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181344" y="3977640"/>
            <a:ext cx="5632704" cy="2011680"/>
          </a:xfrm>
        </p:spPr>
        <p:txBody>
          <a:bodyPr lIns="9152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60C7FE2-21B6-2C4F-B02D-69B952D3EBE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 bwMode="gray">
          <a:xfrm>
            <a:off x="374904" y="816432"/>
            <a:ext cx="11439144" cy="630936"/>
          </a:xfrm>
        </p:spPr>
        <p:txBody>
          <a:bodyPr lIns="91521" tIns="45761" rIns="91521" bIns="45761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</a:defRPr>
            </a:lvl1pPr>
            <a:lvl2pPr marL="457608" indent="0">
              <a:buNone/>
              <a:defRPr sz="2000" b="1"/>
            </a:lvl2pPr>
            <a:lvl3pPr marL="915216" indent="0">
              <a:buNone/>
              <a:defRPr sz="1900" b="1"/>
            </a:lvl3pPr>
            <a:lvl4pPr marL="1372822" indent="0">
              <a:buNone/>
              <a:defRPr sz="1600" b="1"/>
            </a:lvl4pPr>
            <a:lvl5pPr marL="1830430" indent="0">
              <a:buNone/>
              <a:defRPr sz="1600" b="1"/>
            </a:lvl5pPr>
            <a:lvl6pPr marL="2288038" indent="0">
              <a:buNone/>
              <a:defRPr sz="1600" b="1"/>
            </a:lvl6pPr>
            <a:lvl7pPr marL="2745646" indent="0">
              <a:buNone/>
              <a:defRPr sz="1600" b="1"/>
            </a:lvl7pPr>
            <a:lvl8pPr marL="3203253" indent="0">
              <a:buNone/>
              <a:defRPr sz="1600" b="1"/>
            </a:lvl8pPr>
            <a:lvl9pPr marL="36608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E5588128-585E-8047-A02C-17538739A4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527736"/>
            <a:ext cx="11439144" cy="329184"/>
          </a:xfrm>
        </p:spPr>
        <p:txBody>
          <a:bodyPr wrap="square" lIns="91440">
            <a:no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32429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E168DD-4465-0B4B-8A22-17D9BCC5F04F}"/>
              </a:ext>
            </a:extLst>
          </p:cNvPr>
          <p:cNvSpPr/>
          <p:nvPr userDrawn="1"/>
        </p:nvSpPr>
        <p:spPr>
          <a:xfrm>
            <a:off x="0" y="0"/>
            <a:ext cx="6108192" cy="6858000"/>
          </a:xfrm>
          <a:prstGeom prst="rect">
            <a:avLst/>
          </a:prstGeom>
          <a:solidFill>
            <a:srgbClr val="BEEA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0004924-D825-D24F-B2BC-4C7E5E1023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4904" y="2322576"/>
            <a:ext cx="5340096" cy="1453896"/>
          </a:xfrm>
        </p:spPr>
        <p:txBody>
          <a:bodyPr anchor="ctr"/>
          <a:lstStyle>
            <a:lvl1pPr marL="0" indent="0" algn="ctr">
              <a:buFontTx/>
              <a:buNone/>
              <a:defRPr kumimoji="0" lang="en-US" sz="1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A6B5012-B2FE-A84D-936F-4ED3A8ED2D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638544" y="2322576"/>
            <a:ext cx="5010912" cy="448056"/>
          </a:xfrm>
        </p:spPr>
        <p:txBody>
          <a:bodyPr lIns="91521" tIns="45761" rIns="91521" bIns="45761" anchor="b">
            <a:noAutofit/>
          </a:bodyPr>
          <a:lstStyle>
            <a:lvl1pPr algn="l">
              <a:lnSpc>
                <a:spcPct val="80000"/>
              </a:lnSpc>
              <a:defRPr sz="22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D74622D-C4CE-7142-8982-A975B277BA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gray">
          <a:xfrm>
            <a:off x="6638544" y="2980944"/>
            <a:ext cx="5010912" cy="1362456"/>
          </a:xfrm>
        </p:spPr>
        <p:txBody>
          <a:bodyPr lIns="91521" tIns="45761" rIns="91521" bIns="45761" anchor="t">
            <a:no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6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52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2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30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80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56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32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608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F8659BC5-C341-4C4D-B883-587ECADB78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904" y="3794760"/>
            <a:ext cx="5340096" cy="5486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D07EAF-B186-254A-ABD3-5867C8EF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3539BC-D76E-384F-A862-D8AC3C33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9BE236-16B9-C544-A938-02759E6FA8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5488" y="6548124"/>
            <a:ext cx="679254" cy="12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38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8721812-FDF9-CF4C-81D1-1556ED09FACC}"/>
              </a:ext>
            </a:extLst>
          </p:cNvPr>
          <p:cNvSpPr/>
          <p:nvPr userDrawn="1"/>
        </p:nvSpPr>
        <p:spPr>
          <a:xfrm>
            <a:off x="-2" y="0"/>
            <a:ext cx="610819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510D649-30DE-2B4D-890D-72909C90F59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74904" y="1783080"/>
            <a:ext cx="5340096" cy="4206240"/>
          </a:xfrm>
        </p:spPr>
        <p:txBody>
          <a:bodyPr wrap="square" lIns="91521" tIns="45761" rIns="91521" bIns="45761">
            <a:noAutofit/>
          </a:bodyPr>
          <a:lstStyle>
            <a:lvl1pPr marL="228600" indent="-228600"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400050" indent="-173038"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  <a:lvl3pPr marL="576072" indent="-192024"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749808" indent="-173038"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4pPr>
            <a:lvl5pPr marL="917575" indent="-173038"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7E69F69-BDD1-B743-B7B9-3335D1938D3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 bwMode="gray">
          <a:xfrm>
            <a:off x="374904" y="816432"/>
            <a:ext cx="5340096" cy="630936"/>
          </a:xfrm>
        </p:spPr>
        <p:txBody>
          <a:bodyPr lIns="91521" tIns="45761" rIns="91521" bIns="45761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</a:defRPr>
            </a:lvl1pPr>
            <a:lvl2pPr marL="457608" indent="0">
              <a:buNone/>
              <a:defRPr sz="2000" b="1"/>
            </a:lvl2pPr>
            <a:lvl3pPr marL="915216" indent="0">
              <a:buNone/>
              <a:defRPr sz="1900" b="1"/>
            </a:lvl3pPr>
            <a:lvl4pPr marL="1372822" indent="0">
              <a:buNone/>
              <a:defRPr sz="1600" b="1"/>
            </a:lvl4pPr>
            <a:lvl5pPr marL="1830430" indent="0">
              <a:buNone/>
              <a:defRPr sz="1600" b="1"/>
            </a:lvl5pPr>
            <a:lvl6pPr marL="2288038" indent="0">
              <a:buNone/>
              <a:defRPr sz="1600" b="1"/>
            </a:lvl6pPr>
            <a:lvl7pPr marL="2745646" indent="0">
              <a:buNone/>
              <a:defRPr sz="1600" b="1"/>
            </a:lvl7pPr>
            <a:lvl8pPr marL="3203253" indent="0">
              <a:buNone/>
              <a:defRPr sz="1600" b="1"/>
            </a:lvl8pPr>
            <a:lvl9pPr marL="36608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A1356D-7769-6F4E-A6D2-153E793AB2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527736"/>
            <a:ext cx="5340096" cy="329184"/>
          </a:xfrm>
        </p:spPr>
        <p:txBody>
          <a:bodyPr wrap="square" lIns="91440">
            <a:no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D07EAF-B186-254A-ABD3-5867C8EF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3539BC-D76E-384F-A862-D8AC3C33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9BE236-16B9-C544-A938-02759E6FA8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5488" y="6548124"/>
            <a:ext cx="679254" cy="123053"/>
          </a:xfrm>
          <a:prstGeom prst="rect">
            <a:avLst/>
          </a:prstGeom>
        </p:spPr>
      </p:pic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22610CA4-59DF-4A42-BB13-14920B9C9D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8192" y="2743200"/>
            <a:ext cx="6080760" cy="4114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2C0EF-5831-674B-92FF-97F77585239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781544" y="740664"/>
            <a:ext cx="2724912" cy="126187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Click to insert company logo</a:t>
            </a:r>
          </a:p>
        </p:txBody>
      </p:sp>
    </p:spTree>
    <p:extLst>
      <p:ext uri="{BB962C8B-B14F-4D97-AF65-F5344CB8AC3E}">
        <p14:creationId xmlns:p14="http://schemas.microsoft.com/office/powerpoint/2010/main" val="15181493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D07EAF-B186-254A-ABD3-5867C8EF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3539BC-D76E-384F-A862-D8AC3C33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395383DF-5C41-694E-B663-762BCDA8B4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4904" y="1271016"/>
            <a:ext cx="11439144" cy="3813048"/>
          </a:xfrm>
        </p:spPr>
        <p:txBody>
          <a:bodyPr wrap="square" lIns="91521" tIns="45761" rIns="91521" bIns="45761" anchor="ctr">
            <a:noAutofit/>
          </a:bodyPr>
          <a:lstStyle>
            <a:lvl1pPr marL="117579" indent="-117579" algn="ctr">
              <a:lnSpc>
                <a:spcPct val="100000"/>
              </a:lnSpc>
              <a:defRPr sz="4800" b="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D8F89F6-7439-F748-A522-19DE6E0E92A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gray">
          <a:xfrm>
            <a:off x="374904" y="5038344"/>
            <a:ext cx="11439144" cy="685800"/>
          </a:xfrm>
        </p:spPr>
        <p:txBody>
          <a:bodyPr wrap="square" lIns="91521" tIns="45761" rIns="91521" bIns="45761" anchor="t">
            <a:noAutofit/>
          </a:bodyPr>
          <a:lstStyle>
            <a:lvl1pPr marL="0" indent="0" algn="ctr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None/>
              <a:defRPr sz="1800" b="0" cap="none" baseline="0">
                <a:solidFill>
                  <a:schemeClr val="tx1"/>
                </a:solidFill>
              </a:defRPr>
            </a:lvl1pPr>
            <a:lvl2pPr marL="4576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52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2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30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80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56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32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608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2157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">
    <p:bg>
      <p:bgPr>
        <a:solidFill>
          <a:srgbClr val="BEEA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D07EAF-B186-254A-ABD3-5867C8EF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3539BC-D76E-384F-A862-D8AC3C33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563E64E8-1830-BC42-9572-6A30A35FB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4840" y="722376"/>
            <a:ext cx="11439144" cy="5404104"/>
          </a:xfrm>
        </p:spPr>
        <p:txBody>
          <a:bodyPr wrap="square" lIns="91521" tIns="45761" rIns="91521" bIns="45761" anchor="ctr">
            <a:noAutofit/>
          </a:bodyPr>
          <a:lstStyle>
            <a:lvl1pPr marL="0" indent="0" algn="ctr">
              <a:lnSpc>
                <a:spcPct val="80000"/>
              </a:lnSpc>
              <a:defRPr sz="9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79196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9BF48-506B-854B-BDF9-7436FAE1A4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DADABBE-83C2-F04E-9D86-2EEABBE3A0F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74904" y="1783080"/>
            <a:ext cx="5632704" cy="1132840"/>
          </a:xfrm>
        </p:spPr>
        <p:txBody>
          <a:bodyPr wrap="square" lIns="91521">
            <a:no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385762" indent="0">
              <a:buNone/>
              <a:defRPr/>
            </a:lvl3pPr>
            <a:lvl4pPr marL="568325" indent="0">
              <a:buNone/>
              <a:defRPr/>
            </a:lvl4pPr>
            <a:lvl5pPr marL="74612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E0159EAD-5906-7946-877D-9495365DD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527736"/>
            <a:ext cx="5632704" cy="329184"/>
          </a:xfrm>
        </p:spPr>
        <p:txBody>
          <a:bodyPr wrap="square" lIns="91440">
            <a:no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15254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D07EAF-B186-254A-ABD3-5867C8EF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3539BC-D76E-384F-A862-D8AC3C33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90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52327E5-C055-3C47-AE3B-7679B5863163}"/>
              </a:ext>
            </a:extLst>
          </p:cNvPr>
          <p:cNvSpPr/>
          <p:nvPr userDrawn="1"/>
        </p:nvSpPr>
        <p:spPr>
          <a:xfrm>
            <a:off x="0" y="0"/>
            <a:ext cx="610760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3856140-7676-0B41-9938-B7BC8109E2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74904" y="395509"/>
            <a:ext cx="5335964" cy="1316472"/>
          </a:xfrm>
        </p:spPr>
        <p:txBody>
          <a:bodyPr wrap="square" lIns="91521" tIns="45761" rIns="91440" bIns="45761" anchor="b">
            <a:noAutofit/>
          </a:bodyPr>
          <a:lstStyle>
            <a:lvl1pPr algn="l">
              <a:lnSpc>
                <a:spcPct val="95000"/>
              </a:lnSpc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72402FA3-4DE6-1242-ABE8-3A7D3B3F87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74904" y="1767408"/>
            <a:ext cx="5335964" cy="813816"/>
          </a:xfrm>
        </p:spPr>
        <p:txBody>
          <a:bodyPr wrap="square" lIns="91521" tIns="45761" rIns="91440" bIns="4576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800" b="0">
                <a:solidFill>
                  <a:schemeClr val="tx1"/>
                </a:solidFill>
              </a:defRPr>
            </a:lvl1pPr>
            <a:lvl2pPr marL="0" indent="0">
              <a:lnSpc>
                <a:spcPct val="85000"/>
              </a:lnSpc>
              <a:spcBef>
                <a:spcPts val="4400"/>
              </a:spcBef>
              <a:buFont typeface="Arial" panose="020B0604020202020204" pitchFamily="34" charset="0"/>
              <a:buChar char="​"/>
              <a:defRPr sz="1800" b="0">
                <a:solidFill>
                  <a:schemeClr val="tx1"/>
                </a:solidFill>
              </a:defRPr>
            </a:lvl2pPr>
            <a:lvl3pPr marL="0" indent="0">
              <a:lnSpc>
                <a:spcPct val="85000"/>
              </a:lnSpc>
              <a:buFont typeface="Arial" panose="020B0604020202020204" pitchFamily="34" charset="0"/>
              <a:buChar char="​"/>
              <a:defRPr sz="1800" b="0">
                <a:solidFill>
                  <a:schemeClr val="tx1"/>
                </a:solidFill>
              </a:defRPr>
            </a:lvl3pPr>
            <a:lvl4pPr marL="0" indent="0">
              <a:lnSpc>
                <a:spcPct val="85000"/>
              </a:lnSpc>
              <a:buFont typeface="Arial" panose="020B0604020202020204" pitchFamily="34" charset="0"/>
              <a:buChar char="​"/>
              <a:defRPr sz="1600" b="0">
                <a:solidFill>
                  <a:schemeClr val="bg2"/>
                </a:solidFill>
              </a:defRPr>
            </a:lvl4pPr>
            <a:lvl5pPr marL="0" indent="0">
              <a:lnSpc>
                <a:spcPct val="85000"/>
              </a:lnSpc>
              <a:buFont typeface="Arial" panose="020B0604020202020204" pitchFamily="34" charset="0"/>
              <a:buChar char="​"/>
              <a:defRPr sz="1600" b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F8F8FE56-17F9-F145-B2CF-258FDA9CA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4904" y="6547104"/>
            <a:ext cx="5340096" cy="120649"/>
          </a:xfrm>
          <a:prstGeom prst="rect">
            <a:avLst/>
          </a:prstGeom>
        </p:spPr>
        <p:txBody>
          <a:bodyPr vert="horz" wrap="square" lIns="91521" tIns="45761" rIns="91521" bIns="45761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</a:t>
            </a:r>
            <a:r>
              <a:rPr lang="en-US">
                <a:cs typeface="Arial" panose="020B0604020202020204" pitchFamily="34" charset="0"/>
              </a:rPr>
              <a:t>— </a:t>
            </a:r>
            <a:r>
              <a:rPr lang="en-US"/>
              <a:t>NETAPP CONFIDENTIAL </a:t>
            </a:r>
            <a:r>
              <a:rPr lang="en-US">
                <a:cs typeface="Arial" panose="020B0604020202020204" pitchFamily="34" charset="0"/>
              </a:rPr>
              <a:t>— 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5281EC6-7D0D-AE41-A0A9-3CAE719159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4904" y="5471320"/>
            <a:ext cx="5340096" cy="213828"/>
          </a:xfrm>
        </p:spPr>
        <p:txBody>
          <a:bodyPr anchor="ctr"/>
          <a:lstStyle>
            <a:lvl1pPr marL="0" indent="0">
              <a:buFontTx/>
              <a:buNone/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8920635D-FD08-494C-A157-C62AC2B337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4904" y="5693865"/>
            <a:ext cx="5340096" cy="213828"/>
          </a:xfrm>
        </p:spPr>
        <p:txBody>
          <a:bodyPr anchor="ctr"/>
          <a:lstStyle>
            <a:lvl1pPr marL="0" indent="0">
              <a:buFontTx/>
              <a:buNone/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Presenter’s Title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83B91C1-5EE1-FF4E-A9D9-7410256B3E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4904" y="5916410"/>
            <a:ext cx="5340096" cy="213828"/>
          </a:xfrm>
        </p:spPr>
        <p:txBody>
          <a:bodyPr anchor="ctr"/>
          <a:lstStyle>
            <a:lvl1pPr marL="0" indent="0">
              <a:buFontTx/>
              <a:buNone/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C09507D-7AEC-EF4F-A76A-1548E12CAD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12856" y="1188851"/>
            <a:ext cx="2649402" cy="479964"/>
          </a:xfrm>
          <a:prstGeom prst="rect">
            <a:avLst/>
          </a:prstGeom>
        </p:spPr>
      </p:pic>
      <p:pic>
        <p:nvPicPr>
          <p:cNvPr id="10" name="Picture 9" descr="A picture containing box&#10;&#10;Description automatically generated">
            <a:extLst>
              <a:ext uri="{FF2B5EF4-FFF2-40B4-BE49-F238E27FC236}">
                <a16:creationId xmlns:a16="http://schemas.microsoft.com/office/drawing/2014/main" id="{E8D29318-77B3-1E4D-9438-B291D8DE94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9646" y="2743198"/>
            <a:ext cx="6079179" cy="411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940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D07EAF-B186-254A-ABD3-5867C8EF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3539BC-D76E-384F-A862-D8AC3C33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Media Placeholder 2">
            <a:extLst>
              <a:ext uri="{FF2B5EF4-FFF2-40B4-BE49-F238E27FC236}">
                <a16:creationId xmlns:a16="http://schemas.microsoft.com/office/drawing/2014/main" id="{F909594F-29A7-CD44-AA67-93EE76FA176A}"/>
              </a:ext>
            </a:extLst>
          </p:cNvPr>
          <p:cNvSpPr>
            <a:spLocks noGrp="1"/>
          </p:cNvSpPr>
          <p:nvPr>
            <p:ph type="media" sz="quarter" idx="19" hasCustomPrompt="1"/>
          </p:nvPr>
        </p:nvSpPr>
        <p:spPr>
          <a:xfrm>
            <a:off x="1508760" y="640080"/>
            <a:ext cx="9171432" cy="5157216"/>
          </a:xfrm>
        </p:spPr>
        <p:txBody>
          <a:bodyPr lIns="91521" tIns="45761" rIns="91521" bIns="45761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Insert video here</a:t>
            </a:r>
          </a:p>
        </p:txBody>
      </p:sp>
    </p:spTree>
    <p:extLst>
      <p:ext uri="{BB962C8B-B14F-4D97-AF65-F5344CB8AC3E}">
        <p14:creationId xmlns:p14="http://schemas.microsoft.com/office/powerpoint/2010/main" val="2826860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85FBB1-4C93-2547-9726-02B0682E33A8}"/>
              </a:ext>
            </a:extLst>
          </p:cNvPr>
          <p:cNvSpPr/>
          <p:nvPr userDrawn="1"/>
        </p:nvSpPr>
        <p:spPr>
          <a:xfrm>
            <a:off x="0" y="0"/>
            <a:ext cx="6108192" cy="6858000"/>
          </a:xfrm>
          <a:prstGeom prst="rect">
            <a:avLst/>
          </a:prstGeom>
          <a:solidFill>
            <a:srgbClr val="BB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D07EAF-B186-254A-ABD3-5867C8EF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3539BC-D76E-384F-A862-D8AC3C33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35CCEE-CD85-3841-837B-14B41C20D5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64808" y="1229868"/>
            <a:ext cx="5340096" cy="4398264"/>
          </a:xfrm>
        </p:spPr>
        <p:txBody>
          <a:bodyPr anchor="ctr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8E5C9FE-6260-2E46-8DBB-3557E13599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2697480"/>
            <a:ext cx="5340096" cy="1472184"/>
          </a:xfrm>
        </p:spPr>
        <p:txBody>
          <a:bodyPr wrap="square" lIns="91521" anchor="ctr">
            <a:noAutofit/>
          </a:bodyPr>
          <a:lstStyle>
            <a:lvl1pPr>
              <a:defRPr lang="en-US" sz="3000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252D9B-EA8F-454A-82A0-C001FB3144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5488" y="6548124"/>
            <a:ext cx="679254" cy="12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356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6869BE-2269-2343-8879-41CA14610243}"/>
              </a:ext>
            </a:extLst>
          </p:cNvPr>
          <p:cNvSpPr/>
          <p:nvPr userDrawn="1"/>
        </p:nvSpPr>
        <p:spPr>
          <a:xfrm>
            <a:off x="0" y="0"/>
            <a:ext cx="6108192" cy="6858000"/>
          </a:xfrm>
          <a:prstGeom prst="rect">
            <a:avLst/>
          </a:prstGeom>
          <a:solidFill>
            <a:srgbClr val="BEEA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3DC318A2-0F62-4F45-925D-7B736C1ABEB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64808" y="1229868"/>
            <a:ext cx="5340096" cy="4398264"/>
          </a:xfrm>
        </p:spPr>
        <p:txBody>
          <a:bodyPr anchor="ctr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219D441B-0C9C-E34D-9263-3EE414802F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2697480"/>
            <a:ext cx="5340096" cy="1472184"/>
          </a:xfrm>
        </p:spPr>
        <p:txBody>
          <a:bodyPr wrap="square" lIns="91521" anchor="ctr">
            <a:noAutofit/>
          </a:bodyPr>
          <a:lstStyle>
            <a:lvl1pPr>
              <a:defRPr lang="en-US" sz="3000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D07EAF-B186-254A-ABD3-5867C8EF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3539BC-D76E-384F-A862-D8AC3C33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252D9B-EA8F-454A-82A0-C001FB3144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5488" y="6548124"/>
            <a:ext cx="679254" cy="12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646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AE5DDA9-686A-2643-8D5C-DC0FE1E2C135}"/>
              </a:ext>
            </a:extLst>
          </p:cNvPr>
          <p:cNvSpPr/>
          <p:nvPr userDrawn="1"/>
        </p:nvSpPr>
        <p:spPr>
          <a:xfrm>
            <a:off x="0" y="0"/>
            <a:ext cx="6108192" cy="6858000"/>
          </a:xfrm>
          <a:prstGeom prst="rect">
            <a:avLst/>
          </a:prstGeom>
          <a:solidFill>
            <a:srgbClr val="FFE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C006BCA3-AF82-EF4F-9B57-FDD1631F55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64808" y="1229868"/>
            <a:ext cx="5340096" cy="4398264"/>
          </a:xfrm>
        </p:spPr>
        <p:txBody>
          <a:bodyPr anchor="ctr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D31094D9-AE60-6A4D-8E94-3F2081FDA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2697480"/>
            <a:ext cx="5340096" cy="1472184"/>
          </a:xfrm>
        </p:spPr>
        <p:txBody>
          <a:bodyPr wrap="square" lIns="91521" anchor="ctr">
            <a:noAutofit/>
          </a:bodyPr>
          <a:lstStyle>
            <a:lvl1pPr>
              <a:defRPr lang="en-US" sz="3000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D07EAF-B186-254A-ABD3-5867C8EF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3539BC-D76E-384F-A862-D8AC3C33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252D9B-EA8F-454A-82A0-C001FB3144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5488" y="6548124"/>
            <a:ext cx="679254" cy="12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485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0EE9F4-F534-9640-993B-FD1327E6B8D6}"/>
              </a:ext>
            </a:extLst>
          </p:cNvPr>
          <p:cNvSpPr/>
          <p:nvPr userDrawn="1"/>
        </p:nvSpPr>
        <p:spPr>
          <a:xfrm>
            <a:off x="0" y="0"/>
            <a:ext cx="6108192" cy="6858000"/>
          </a:xfrm>
          <a:prstGeom prst="rect">
            <a:avLst/>
          </a:prstGeom>
          <a:solidFill>
            <a:srgbClr val="E7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59D41FA-FDED-EB44-B8DE-562EB594BAB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64808" y="1229868"/>
            <a:ext cx="5340096" cy="4398264"/>
          </a:xfrm>
        </p:spPr>
        <p:txBody>
          <a:bodyPr anchor="ctr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FCAF0D5F-6E1F-1949-A6E3-E45B25B2F4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2697480"/>
            <a:ext cx="5340096" cy="1472184"/>
          </a:xfrm>
        </p:spPr>
        <p:txBody>
          <a:bodyPr wrap="square" lIns="91521" anchor="ctr">
            <a:noAutofit/>
          </a:bodyPr>
          <a:lstStyle>
            <a:lvl1pPr>
              <a:defRPr lang="en-US" sz="3000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D07EAF-B186-254A-ABD3-5867C8EF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3539BC-D76E-384F-A862-D8AC3C33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252D9B-EA8F-454A-82A0-C001FB3144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5488" y="6548124"/>
            <a:ext cx="679254" cy="12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494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325DAC-EC16-D54B-B075-8172AFE3D87F}"/>
              </a:ext>
            </a:extLst>
          </p:cNvPr>
          <p:cNvSpPr/>
          <p:nvPr userDrawn="1"/>
        </p:nvSpPr>
        <p:spPr>
          <a:xfrm>
            <a:off x="0" y="0"/>
            <a:ext cx="6108192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00E7524-4236-B244-98A5-F9979B762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2697480"/>
            <a:ext cx="5340096" cy="1472184"/>
          </a:xfrm>
        </p:spPr>
        <p:txBody>
          <a:bodyPr wrap="square" lIns="91521" anchor="ctr">
            <a:noAutofit/>
          </a:bodyPr>
          <a:lstStyle>
            <a:lvl1pPr>
              <a:defRPr lang="en-US" sz="3000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D07EAF-B186-254A-ABD3-5867C8EF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3539BC-D76E-384F-A862-D8AC3C33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252D9B-EA8F-454A-82A0-C001FB3144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5488" y="6548124"/>
            <a:ext cx="679254" cy="12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627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DF3CA6-ECAF-694A-8E16-B5B9470F88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85778" y="3189018"/>
            <a:ext cx="2649402" cy="4799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EDBD08-76D0-244C-9F14-CFD1C757A1EF}"/>
              </a:ext>
            </a:extLst>
          </p:cNvPr>
          <p:cNvSpPr/>
          <p:nvPr userDrawn="1"/>
        </p:nvSpPr>
        <p:spPr>
          <a:xfrm>
            <a:off x="0" y="0"/>
            <a:ext cx="61076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879537E-E4F2-D94A-BCC0-82CCD8DD49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4904" y="2697480"/>
            <a:ext cx="5340096" cy="1472184"/>
          </a:xfrm>
        </p:spPr>
        <p:txBody>
          <a:bodyPr anchor="ctr"/>
          <a:lstStyle>
            <a:lvl1pPr marL="0" indent="0">
              <a:buNone/>
              <a:defRPr sz="3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E18D5B8-0020-5D4C-9DC7-B4E5B128E1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7001" y="6547104"/>
            <a:ext cx="5155200" cy="120649"/>
          </a:xfrm>
          <a:prstGeom prst="rect">
            <a:avLst/>
          </a:prstGeom>
        </p:spPr>
        <p:txBody>
          <a:bodyPr vert="horz" wrap="square" lIns="91521" tIns="45761" rIns="91521" bIns="45761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</a:t>
            </a:r>
            <a:r>
              <a:rPr lang="en-US">
                <a:cs typeface="Arial" panose="020B0604020202020204" pitchFamily="34" charset="0"/>
              </a:rPr>
              <a:t>— </a:t>
            </a:r>
            <a:r>
              <a:rPr lang="en-US"/>
              <a:t>NETAPP CONFIDENTIAL </a:t>
            </a:r>
            <a:r>
              <a:rPr lang="en-US">
                <a:cs typeface="Arial" panose="020B0604020202020204" pitchFamily="34" charset="0"/>
              </a:rPr>
              <a:t>—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158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2FC6D14-B0E2-1F44-838D-6AD9393E24D6}"/>
              </a:ext>
            </a:extLst>
          </p:cNvPr>
          <p:cNvSpPr/>
          <p:nvPr userDrawn="1"/>
        </p:nvSpPr>
        <p:spPr>
          <a:xfrm>
            <a:off x="0" y="0"/>
            <a:ext cx="610760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8709600-BCE8-124E-8A54-B857CEED2F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4904" y="2697480"/>
            <a:ext cx="5340096" cy="1472184"/>
          </a:xfrm>
        </p:spPr>
        <p:txBody>
          <a:bodyPr anchor="ctr"/>
          <a:lstStyle>
            <a:lvl1pPr marL="0" indent="0">
              <a:buNone/>
              <a:defRPr sz="3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4AFD14-2BE9-0A45-85E7-F91890F310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85778" y="3189018"/>
            <a:ext cx="2649402" cy="479964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9424CF5-F09C-EC49-80C6-D935C9F27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7001" y="6547104"/>
            <a:ext cx="5155200" cy="120649"/>
          </a:xfrm>
          <a:prstGeom prst="rect">
            <a:avLst/>
          </a:prstGeom>
        </p:spPr>
        <p:txBody>
          <a:bodyPr vert="horz" wrap="square" lIns="91521" tIns="45761" rIns="91521" bIns="45761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</a:t>
            </a:r>
            <a:r>
              <a:rPr lang="en-US">
                <a:cs typeface="Arial" panose="020B0604020202020204" pitchFamily="34" charset="0"/>
              </a:rPr>
              <a:t>— </a:t>
            </a:r>
            <a:r>
              <a:rPr lang="en-US"/>
              <a:t>NETAPP CONFIDENTIAL </a:t>
            </a:r>
            <a:r>
              <a:rPr lang="en-US">
                <a:cs typeface="Arial" panose="020B0604020202020204" pitchFamily="34" charset="0"/>
              </a:rPr>
              <a:t>—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121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4A1F5D-7DDC-1D44-9979-CBE4F318889B}"/>
              </a:ext>
            </a:extLst>
          </p:cNvPr>
          <p:cNvSpPr/>
          <p:nvPr userDrawn="1"/>
        </p:nvSpPr>
        <p:spPr>
          <a:xfrm>
            <a:off x="0" y="0"/>
            <a:ext cx="610760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B17008B-562E-A64A-B136-E9A58C30E0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4904" y="2697480"/>
            <a:ext cx="5340096" cy="1472184"/>
          </a:xfrm>
        </p:spPr>
        <p:txBody>
          <a:bodyPr anchor="ctr"/>
          <a:lstStyle>
            <a:lvl1pPr marL="0" indent="0">
              <a:buNone/>
              <a:defRPr sz="3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E6C71C-5C95-7147-B6AD-61ED77A2C2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85778" y="3189018"/>
            <a:ext cx="2649402" cy="479964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87AA56A-2D9E-F64B-A45A-F08B5B850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7001" y="6547104"/>
            <a:ext cx="5155200" cy="120649"/>
          </a:xfrm>
          <a:prstGeom prst="rect">
            <a:avLst/>
          </a:prstGeom>
        </p:spPr>
        <p:txBody>
          <a:bodyPr vert="horz" wrap="square" lIns="91521" tIns="45761" rIns="91521" bIns="45761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</a:t>
            </a:r>
            <a:r>
              <a:rPr lang="en-US">
                <a:cs typeface="Arial" panose="020B0604020202020204" pitchFamily="34" charset="0"/>
              </a:rPr>
              <a:t>— </a:t>
            </a:r>
            <a:r>
              <a:rPr lang="en-US"/>
              <a:t>NETAPP CONFIDENTIAL </a:t>
            </a:r>
            <a:r>
              <a:rPr lang="en-US">
                <a:cs typeface="Arial" panose="020B0604020202020204" pitchFamily="34" charset="0"/>
              </a:rPr>
              <a:t>—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3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52327E5-C055-3C47-AE3B-7679B5863163}"/>
              </a:ext>
            </a:extLst>
          </p:cNvPr>
          <p:cNvSpPr/>
          <p:nvPr userDrawn="1"/>
        </p:nvSpPr>
        <p:spPr>
          <a:xfrm>
            <a:off x="6104846" y="-5080"/>
            <a:ext cx="608397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3856140-7676-0B41-9938-B7BC8109E2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74904" y="395509"/>
            <a:ext cx="5335964" cy="1316472"/>
          </a:xfrm>
        </p:spPr>
        <p:txBody>
          <a:bodyPr wrap="square" lIns="91521" tIns="45761" rIns="91440" bIns="45761" anchor="b">
            <a:noAutofit/>
          </a:bodyPr>
          <a:lstStyle>
            <a:lvl1pPr algn="l">
              <a:lnSpc>
                <a:spcPct val="95000"/>
              </a:lnSpc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72402FA3-4DE6-1242-ABE8-3A7D3B3F87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74904" y="1767408"/>
            <a:ext cx="5335964" cy="813816"/>
          </a:xfrm>
        </p:spPr>
        <p:txBody>
          <a:bodyPr wrap="square" lIns="91521" tIns="45761" rIns="91440" bIns="4576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800" b="0">
                <a:solidFill>
                  <a:schemeClr val="tx1"/>
                </a:solidFill>
              </a:defRPr>
            </a:lvl1pPr>
            <a:lvl2pPr marL="0" indent="0">
              <a:lnSpc>
                <a:spcPct val="85000"/>
              </a:lnSpc>
              <a:spcBef>
                <a:spcPts val="4400"/>
              </a:spcBef>
              <a:buFont typeface="Arial" panose="020B0604020202020204" pitchFamily="34" charset="0"/>
              <a:buChar char="​"/>
              <a:defRPr sz="1800" b="0">
                <a:solidFill>
                  <a:schemeClr val="tx1"/>
                </a:solidFill>
              </a:defRPr>
            </a:lvl2pPr>
            <a:lvl3pPr marL="0" indent="0">
              <a:lnSpc>
                <a:spcPct val="85000"/>
              </a:lnSpc>
              <a:buFont typeface="Arial" panose="020B0604020202020204" pitchFamily="34" charset="0"/>
              <a:buChar char="​"/>
              <a:defRPr sz="1800" b="0">
                <a:solidFill>
                  <a:schemeClr val="tx1"/>
                </a:solidFill>
              </a:defRPr>
            </a:lvl3pPr>
            <a:lvl4pPr marL="0" indent="0">
              <a:lnSpc>
                <a:spcPct val="85000"/>
              </a:lnSpc>
              <a:buFont typeface="Arial" panose="020B0604020202020204" pitchFamily="34" charset="0"/>
              <a:buChar char="​"/>
              <a:defRPr sz="1600" b="0">
                <a:solidFill>
                  <a:schemeClr val="bg2"/>
                </a:solidFill>
              </a:defRPr>
            </a:lvl4pPr>
            <a:lvl5pPr marL="0" indent="0">
              <a:lnSpc>
                <a:spcPct val="85000"/>
              </a:lnSpc>
              <a:buFont typeface="Arial" panose="020B0604020202020204" pitchFamily="34" charset="0"/>
              <a:buChar char="​"/>
              <a:defRPr sz="1600" b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F8F8FE56-17F9-F145-B2CF-258FDA9CA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4904" y="6547104"/>
            <a:ext cx="5340096" cy="120649"/>
          </a:xfrm>
          <a:prstGeom prst="rect">
            <a:avLst/>
          </a:prstGeom>
        </p:spPr>
        <p:txBody>
          <a:bodyPr vert="horz" wrap="square" lIns="91521" tIns="45761" rIns="91521" bIns="45761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</a:t>
            </a:r>
            <a:r>
              <a:rPr lang="en-US">
                <a:cs typeface="Arial" panose="020B0604020202020204" pitchFamily="34" charset="0"/>
              </a:rPr>
              <a:t>— </a:t>
            </a:r>
            <a:r>
              <a:rPr lang="en-US"/>
              <a:t>NETAPP CONFIDENTIAL </a:t>
            </a:r>
            <a:r>
              <a:rPr lang="en-US">
                <a:cs typeface="Arial" panose="020B0604020202020204" pitchFamily="34" charset="0"/>
              </a:rPr>
              <a:t>— 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5281EC6-7D0D-AE41-A0A9-3CAE719159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4904" y="5471320"/>
            <a:ext cx="5340096" cy="213828"/>
          </a:xfrm>
        </p:spPr>
        <p:txBody>
          <a:bodyPr anchor="ctr"/>
          <a:lstStyle>
            <a:lvl1pPr marL="0" indent="0">
              <a:buFontTx/>
              <a:buNone/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8920635D-FD08-494C-A157-C62AC2B337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4904" y="5693865"/>
            <a:ext cx="5340096" cy="213828"/>
          </a:xfrm>
        </p:spPr>
        <p:txBody>
          <a:bodyPr anchor="ctr"/>
          <a:lstStyle>
            <a:lvl1pPr marL="0" indent="0">
              <a:buFontTx/>
              <a:buNone/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Presenter’s Title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83B91C1-5EE1-FF4E-A9D9-7410256B3E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4904" y="5916410"/>
            <a:ext cx="5340096" cy="213828"/>
          </a:xfrm>
        </p:spPr>
        <p:txBody>
          <a:bodyPr anchor="ctr"/>
          <a:lstStyle>
            <a:lvl1pPr marL="0" indent="0">
              <a:buFontTx/>
              <a:buNone/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C09507D-7AEC-EF4F-A76A-1548E12CAD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12856" y="1188851"/>
            <a:ext cx="2649402" cy="479964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17AE5F6-045A-A847-BE75-02C6D50AAD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2743200"/>
            <a:ext cx="6096000" cy="4114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0878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7DAFC9-38CB-2043-949F-6A48DE58DA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16055" t="19466" r="2898" b="28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926DA457-E124-E04E-8103-36BB01F422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72291" y="4638621"/>
            <a:ext cx="5157216" cy="1024128"/>
          </a:xfrm>
        </p:spPr>
        <p:txBody>
          <a:bodyPr wrap="square" lIns="91521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="0">
                <a:solidFill>
                  <a:schemeClr val="tx1"/>
                </a:solidFill>
              </a:defRPr>
            </a:lvl1pPr>
            <a:lvl2pPr marL="115992" indent="-115992">
              <a:lnSpc>
                <a:spcPct val="85000"/>
              </a:lnSpc>
              <a:buFont typeface="Arial" panose="020B0604020202020204" pitchFamily="34" charset="0"/>
              <a:buChar char=" "/>
              <a:defRPr sz="2300" b="0">
                <a:solidFill>
                  <a:schemeClr val="bg2"/>
                </a:solidFill>
              </a:defRPr>
            </a:lvl2pPr>
            <a:lvl3pPr marL="115992" indent="-115992">
              <a:lnSpc>
                <a:spcPct val="85000"/>
              </a:lnSpc>
              <a:buFont typeface="Arial" panose="020B0604020202020204" pitchFamily="34" charset="0"/>
              <a:buChar char=" "/>
              <a:defRPr sz="2300" b="0">
                <a:solidFill>
                  <a:schemeClr val="bg2"/>
                </a:solidFill>
              </a:defRPr>
            </a:lvl3pPr>
            <a:lvl4pPr marL="115992" indent="-115992">
              <a:lnSpc>
                <a:spcPct val="85000"/>
              </a:lnSpc>
              <a:buFont typeface="Arial" panose="020B0604020202020204" pitchFamily="34" charset="0"/>
              <a:buChar char=" "/>
              <a:defRPr sz="2300" b="0">
                <a:solidFill>
                  <a:schemeClr val="bg2"/>
                </a:solidFill>
              </a:defRPr>
            </a:lvl4pPr>
            <a:lvl5pPr marL="115992" indent="-115992">
              <a:lnSpc>
                <a:spcPct val="85000"/>
              </a:lnSpc>
              <a:buFont typeface="Arial" panose="020B0604020202020204" pitchFamily="34" charset="0"/>
              <a:buChar char=" "/>
              <a:defRPr sz="2300" b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0E89ACA-BD6A-9D4F-9E53-53B7B7C8C3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372291" y="3056706"/>
            <a:ext cx="5157216" cy="1472184"/>
          </a:xfrm>
        </p:spPr>
        <p:txBody>
          <a:bodyPr wrap="square" lIns="91521">
            <a:noAutofit/>
          </a:bodyPr>
          <a:lstStyle>
            <a:lvl1pPr algn="l">
              <a:lnSpc>
                <a:spcPct val="95000"/>
              </a:lnSpc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D07EAF-B186-254A-ABD3-5867C8EF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3539BC-D76E-384F-A862-D8AC3C33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24202F-B4E9-A04B-84E5-A0C49CA4FD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5488" y="6548124"/>
            <a:ext cx="679254" cy="12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6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BFA06B5-3BB6-C447-84C5-97FE26E36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27995" r="2857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926DA457-E124-E04E-8103-36BB01F422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72291" y="4638621"/>
            <a:ext cx="5157216" cy="1024128"/>
          </a:xfrm>
        </p:spPr>
        <p:txBody>
          <a:bodyPr wrap="square" lIns="91521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="0">
                <a:solidFill>
                  <a:schemeClr val="tx1"/>
                </a:solidFill>
              </a:defRPr>
            </a:lvl1pPr>
            <a:lvl2pPr marL="115992" indent="-115992">
              <a:lnSpc>
                <a:spcPct val="85000"/>
              </a:lnSpc>
              <a:buFont typeface="Arial" panose="020B0604020202020204" pitchFamily="34" charset="0"/>
              <a:buChar char=" "/>
              <a:defRPr sz="2300" b="0">
                <a:solidFill>
                  <a:schemeClr val="bg2"/>
                </a:solidFill>
              </a:defRPr>
            </a:lvl2pPr>
            <a:lvl3pPr marL="115992" indent="-115992">
              <a:lnSpc>
                <a:spcPct val="85000"/>
              </a:lnSpc>
              <a:buFont typeface="Arial" panose="020B0604020202020204" pitchFamily="34" charset="0"/>
              <a:buChar char=" "/>
              <a:defRPr sz="2300" b="0">
                <a:solidFill>
                  <a:schemeClr val="bg2"/>
                </a:solidFill>
              </a:defRPr>
            </a:lvl3pPr>
            <a:lvl4pPr marL="115992" indent="-115992">
              <a:lnSpc>
                <a:spcPct val="85000"/>
              </a:lnSpc>
              <a:buFont typeface="Arial" panose="020B0604020202020204" pitchFamily="34" charset="0"/>
              <a:buChar char=" "/>
              <a:defRPr sz="2300" b="0">
                <a:solidFill>
                  <a:schemeClr val="bg2"/>
                </a:solidFill>
              </a:defRPr>
            </a:lvl4pPr>
            <a:lvl5pPr marL="115992" indent="-115992">
              <a:lnSpc>
                <a:spcPct val="85000"/>
              </a:lnSpc>
              <a:buFont typeface="Arial" panose="020B0604020202020204" pitchFamily="34" charset="0"/>
              <a:buChar char=" "/>
              <a:defRPr sz="2300" b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0E89ACA-BD6A-9D4F-9E53-53B7B7C8C3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372291" y="3056706"/>
            <a:ext cx="5157216" cy="1472184"/>
          </a:xfrm>
        </p:spPr>
        <p:txBody>
          <a:bodyPr wrap="square" lIns="91521">
            <a:noAutofit/>
          </a:bodyPr>
          <a:lstStyle>
            <a:lvl1pPr algn="l">
              <a:lnSpc>
                <a:spcPct val="95000"/>
              </a:lnSpc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D07EAF-B186-254A-ABD3-5867C8EF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3539BC-D76E-384F-A862-D8AC3C33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7CFCB6-6F7C-944C-BE65-4F7C37C7C4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5488" y="6548124"/>
            <a:ext cx="679254" cy="12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98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6AB71619-5F9D-4149-BF30-360F75CA7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9048" r="30980" b="22841"/>
          <a:stretch/>
        </p:blipFill>
        <p:spPr>
          <a:xfrm flipH="1">
            <a:off x="-1" y="0"/>
            <a:ext cx="12192000" cy="6858000"/>
          </a:xfrm>
          <a:prstGeom prst="rect">
            <a:avLst/>
          </a:prstGeom>
        </p:spPr>
      </p:pic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926DA457-E124-E04E-8103-36BB01F422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72291" y="4638621"/>
            <a:ext cx="5157216" cy="1024128"/>
          </a:xfrm>
        </p:spPr>
        <p:txBody>
          <a:bodyPr wrap="square" lIns="91521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="0">
                <a:solidFill>
                  <a:schemeClr val="tx1"/>
                </a:solidFill>
              </a:defRPr>
            </a:lvl1pPr>
            <a:lvl2pPr marL="115992" indent="-115992">
              <a:lnSpc>
                <a:spcPct val="85000"/>
              </a:lnSpc>
              <a:buFont typeface="Arial" panose="020B0604020202020204" pitchFamily="34" charset="0"/>
              <a:buChar char=" "/>
              <a:defRPr sz="2300" b="0">
                <a:solidFill>
                  <a:schemeClr val="bg2"/>
                </a:solidFill>
              </a:defRPr>
            </a:lvl2pPr>
            <a:lvl3pPr marL="115992" indent="-115992">
              <a:lnSpc>
                <a:spcPct val="85000"/>
              </a:lnSpc>
              <a:buFont typeface="Arial" panose="020B0604020202020204" pitchFamily="34" charset="0"/>
              <a:buChar char=" "/>
              <a:defRPr sz="2300" b="0">
                <a:solidFill>
                  <a:schemeClr val="bg2"/>
                </a:solidFill>
              </a:defRPr>
            </a:lvl3pPr>
            <a:lvl4pPr marL="115992" indent="-115992">
              <a:lnSpc>
                <a:spcPct val="85000"/>
              </a:lnSpc>
              <a:buFont typeface="Arial" panose="020B0604020202020204" pitchFamily="34" charset="0"/>
              <a:buChar char=" "/>
              <a:defRPr sz="2300" b="0">
                <a:solidFill>
                  <a:schemeClr val="bg2"/>
                </a:solidFill>
              </a:defRPr>
            </a:lvl4pPr>
            <a:lvl5pPr marL="115992" indent="-115992">
              <a:lnSpc>
                <a:spcPct val="85000"/>
              </a:lnSpc>
              <a:buFont typeface="Arial" panose="020B0604020202020204" pitchFamily="34" charset="0"/>
              <a:buChar char=" "/>
              <a:defRPr sz="2300" b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0E89ACA-BD6A-9D4F-9E53-53B7B7C8C3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372291" y="3056706"/>
            <a:ext cx="5157216" cy="1472184"/>
          </a:xfrm>
        </p:spPr>
        <p:txBody>
          <a:bodyPr wrap="square" lIns="91521">
            <a:noAutofit/>
          </a:bodyPr>
          <a:lstStyle>
            <a:lvl1pPr algn="l">
              <a:lnSpc>
                <a:spcPct val="95000"/>
              </a:lnSpc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D07EAF-B186-254A-ABD3-5867C8EF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3539BC-D76E-384F-A862-D8AC3C33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69E20E-9D00-0E48-AE6E-B8C88633B6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5488" y="6548124"/>
            <a:ext cx="679254" cy="12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44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CDD98AE-BB12-8B49-AA78-2F6BBE6A60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616" t="4170" r="14369" b="324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926DA457-E124-E04E-8103-36BB01F422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72291" y="4638621"/>
            <a:ext cx="5157216" cy="1024128"/>
          </a:xfrm>
        </p:spPr>
        <p:txBody>
          <a:bodyPr wrap="square" lIns="91521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="0">
                <a:solidFill>
                  <a:schemeClr val="tx1"/>
                </a:solidFill>
              </a:defRPr>
            </a:lvl1pPr>
            <a:lvl2pPr marL="115992" indent="-115992">
              <a:lnSpc>
                <a:spcPct val="85000"/>
              </a:lnSpc>
              <a:buFont typeface="Arial" panose="020B0604020202020204" pitchFamily="34" charset="0"/>
              <a:buChar char=" "/>
              <a:defRPr sz="2300" b="0">
                <a:solidFill>
                  <a:schemeClr val="bg2"/>
                </a:solidFill>
              </a:defRPr>
            </a:lvl2pPr>
            <a:lvl3pPr marL="115992" indent="-115992">
              <a:lnSpc>
                <a:spcPct val="85000"/>
              </a:lnSpc>
              <a:buFont typeface="Arial" panose="020B0604020202020204" pitchFamily="34" charset="0"/>
              <a:buChar char=" "/>
              <a:defRPr sz="2300" b="0">
                <a:solidFill>
                  <a:schemeClr val="bg2"/>
                </a:solidFill>
              </a:defRPr>
            </a:lvl3pPr>
            <a:lvl4pPr marL="115992" indent="-115992">
              <a:lnSpc>
                <a:spcPct val="85000"/>
              </a:lnSpc>
              <a:buFont typeface="Arial" panose="020B0604020202020204" pitchFamily="34" charset="0"/>
              <a:buChar char=" "/>
              <a:defRPr sz="2300" b="0">
                <a:solidFill>
                  <a:schemeClr val="bg2"/>
                </a:solidFill>
              </a:defRPr>
            </a:lvl4pPr>
            <a:lvl5pPr marL="115992" indent="-115992">
              <a:lnSpc>
                <a:spcPct val="85000"/>
              </a:lnSpc>
              <a:buFont typeface="Arial" panose="020B0604020202020204" pitchFamily="34" charset="0"/>
              <a:buChar char=" "/>
              <a:defRPr sz="2300" b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0E89ACA-BD6A-9D4F-9E53-53B7B7C8C3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372291" y="3056706"/>
            <a:ext cx="5157216" cy="1472184"/>
          </a:xfrm>
        </p:spPr>
        <p:txBody>
          <a:bodyPr wrap="square" lIns="91521">
            <a:noAutofit/>
          </a:bodyPr>
          <a:lstStyle>
            <a:lvl1pPr algn="l">
              <a:lnSpc>
                <a:spcPct val="95000"/>
              </a:lnSpc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D07EAF-B186-254A-ABD3-5867C8EF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3539BC-D76E-384F-A862-D8AC3C33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7F525F-F664-3842-9A38-CEB444FD94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5488" y="6548124"/>
            <a:ext cx="679254" cy="12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37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CD07EAF-B186-254A-ABD3-5867C8EF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3539BC-D76E-384F-A862-D8AC3C33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A4C6B-072B-3142-B192-02F8A8EAE530}"/>
              </a:ext>
            </a:extLst>
          </p:cNvPr>
          <p:cNvSpPr/>
          <p:nvPr userDrawn="1"/>
        </p:nvSpPr>
        <p:spPr>
          <a:xfrm flipV="1">
            <a:off x="6108065" y="0"/>
            <a:ext cx="6080760" cy="6857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BFADADA-D1C3-E441-9EDD-5F15ABB23E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904" y="393192"/>
            <a:ext cx="5157216" cy="1313832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Slide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35A3B1E-428C-554B-AE89-175A03EA0F4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68293" y="1766646"/>
            <a:ext cx="5340096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5FFD026-5989-D041-A05A-82F419DFE04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74904" y="1764792"/>
            <a:ext cx="5151701" cy="81297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9412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BD0337-2A8F-514F-A291-27990BC48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530352"/>
            <a:ext cx="11439144" cy="3291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2AD6A-4255-7C4D-8593-580235D3D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904" y="1783080"/>
            <a:ext cx="11439144" cy="4206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D1C41-B659-8841-8F0F-A47FD84AB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1912" y="6547104"/>
            <a:ext cx="4425696" cy="10972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/>
              <a:t>© 2020 NetApp, Inc. All rights reserved.  — NETAPP CONFIDENTIAL —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73C12-E515-BF4A-8619-0B216ABD9C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0972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pPr algn="ctr"/>
            <a:fld id="{9759F7D0-245F-9D47-9329-4A69AA4AABEA}" type="slidenum">
              <a:rPr lang="en-US" smtClean="0"/>
              <a:pPr algn="ctr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59A4B8-54C9-D449-9B89-94880AAB922F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rcRect/>
          <a:stretch/>
        </p:blipFill>
        <p:spPr>
          <a:xfrm>
            <a:off x="475488" y="6548124"/>
            <a:ext cx="679254" cy="12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48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5000"/>
        </a:lnSpc>
        <a:spcBef>
          <a:spcPts val="120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02336" indent="-173736" algn="l" defTabSz="914400" rtl="0" eaLnBrk="1" latinLnBrk="0" hangingPunct="1">
        <a:lnSpc>
          <a:spcPct val="95000"/>
        </a:lnSpc>
        <a:spcBef>
          <a:spcPts val="200"/>
        </a:spcBef>
        <a:spcAft>
          <a:spcPts val="4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72" indent="-173736" algn="l" defTabSz="914400" rtl="0" eaLnBrk="1" latinLnBrk="0" hangingPunct="1">
        <a:lnSpc>
          <a:spcPct val="95000"/>
        </a:lnSpc>
        <a:spcBef>
          <a:spcPts val="200"/>
        </a:spcBef>
        <a:spcAft>
          <a:spcPts val="4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49808" indent="-173736" algn="l" defTabSz="914400" rtl="0" eaLnBrk="1" latinLnBrk="0" hangingPunct="1">
        <a:lnSpc>
          <a:spcPct val="95000"/>
        </a:lnSpc>
        <a:spcBef>
          <a:spcPts val="200"/>
        </a:spcBef>
        <a:spcAft>
          <a:spcPts val="4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73736" algn="l" defTabSz="914400" rtl="0" eaLnBrk="1" latinLnBrk="0" hangingPunct="1">
        <a:lnSpc>
          <a:spcPct val="95000"/>
        </a:lnSpc>
        <a:spcBef>
          <a:spcPts val="200"/>
        </a:spcBef>
        <a:spcAft>
          <a:spcPts val="4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17" Type="http://schemas.openxmlformats.org/officeDocument/2006/relationships/image" Target="../media/image138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3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5" Type="http://schemas.openxmlformats.org/officeDocument/2006/relationships/image" Target="../media/image13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142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26" Type="http://schemas.openxmlformats.org/officeDocument/2006/relationships/image" Target="../media/image32.png"/><Relationship Id="rId39" Type="http://schemas.openxmlformats.org/officeDocument/2006/relationships/image" Target="../media/image45.tiff"/><Relationship Id="rId21" Type="http://schemas.openxmlformats.org/officeDocument/2006/relationships/image" Target="../media/image27.png"/><Relationship Id="rId34" Type="http://schemas.openxmlformats.org/officeDocument/2006/relationships/image" Target="../media/image40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jpeg"/><Relationship Id="rId33" Type="http://schemas.openxmlformats.org/officeDocument/2006/relationships/image" Target="../media/image39.png"/><Relationship Id="rId38" Type="http://schemas.openxmlformats.org/officeDocument/2006/relationships/image" Target="../media/image44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jpe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24" Type="http://schemas.openxmlformats.org/officeDocument/2006/relationships/image" Target="../media/image30.jpe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23" Type="http://schemas.openxmlformats.org/officeDocument/2006/relationships/image" Target="../media/image29.jpeg"/><Relationship Id="rId28" Type="http://schemas.openxmlformats.org/officeDocument/2006/relationships/image" Target="../media/image34.png"/><Relationship Id="rId36" Type="http://schemas.openxmlformats.org/officeDocument/2006/relationships/image" Target="../media/image42.sv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" Type="http://schemas.openxmlformats.org/officeDocument/2006/relationships/image" Target="../media/image10.svg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8.jpe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8" Type="http://schemas.openxmlformats.org/officeDocument/2006/relationships/image" Target="../media/image14.png"/><Relationship Id="rId3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4.png"/><Relationship Id="rId18" Type="http://schemas.microsoft.com/office/2007/relationships/hdphoto" Target="../media/hdphoto4.wdp"/><Relationship Id="rId3" Type="http://schemas.openxmlformats.org/officeDocument/2006/relationships/image" Target="../media/image46.png"/><Relationship Id="rId21" Type="http://schemas.openxmlformats.org/officeDocument/2006/relationships/image" Target="../media/image60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6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24" Type="http://schemas.openxmlformats.org/officeDocument/2006/relationships/image" Target="../media/image63.svg"/><Relationship Id="rId5" Type="http://schemas.microsoft.com/office/2007/relationships/hdphoto" Target="../media/hdphoto1.wdp"/><Relationship Id="rId15" Type="http://schemas.openxmlformats.org/officeDocument/2006/relationships/image" Target="../media/image55.png"/><Relationship Id="rId23" Type="http://schemas.openxmlformats.org/officeDocument/2006/relationships/image" Target="../media/image62.png"/><Relationship Id="rId10" Type="http://schemas.openxmlformats.org/officeDocument/2006/relationships/image" Target="../media/image51.png"/><Relationship Id="rId19" Type="http://schemas.openxmlformats.org/officeDocument/2006/relationships/image" Target="../media/image58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microsoft.com/office/2007/relationships/hdphoto" Target="../media/hdphoto3.wdp"/><Relationship Id="rId22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tiff"/><Relationship Id="rId3" Type="http://schemas.openxmlformats.org/officeDocument/2006/relationships/image" Target="../media/image64.png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sv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12" Type="http://schemas.openxmlformats.org/officeDocument/2006/relationships/image" Target="../media/image80.png"/><Relationship Id="rId17" Type="http://schemas.openxmlformats.org/officeDocument/2006/relationships/image" Target="../media/image85.svg"/><Relationship Id="rId2" Type="http://schemas.openxmlformats.org/officeDocument/2006/relationships/image" Target="../media/image70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4.png"/><Relationship Id="rId11" Type="http://schemas.openxmlformats.org/officeDocument/2006/relationships/image" Target="../media/image79.svg"/><Relationship Id="rId5" Type="http://schemas.openxmlformats.org/officeDocument/2006/relationships/image" Target="../media/image73.svg"/><Relationship Id="rId15" Type="http://schemas.openxmlformats.org/officeDocument/2006/relationships/image" Target="../media/image83.sv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svg"/><Relationship Id="rId1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svg"/><Relationship Id="rId18" Type="http://schemas.openxmlformats.org/officeDocument/2006/relationships/image" Target="../media/image103.png"/><Relationship Id="rId26" Type="http://schemas.openxmlformats.org/officeDocument/2006/relationships/image" Target="../media/image111.png"/><Relationship Id="rId3" Type="http://schemas.openxmlformats.org/officeDocument/2006/relationships/image" Target="../media/image88.png"/><Relationship Id="rId21" Type="http://schemas.openxmlformats.org/officeDocument/2006/relationships/image" Target="../media/image106.sv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2.svg"/><Relationship Id="rId25" Type="http://schemas.openxmlformats.org/officeDocument/2006/relationships/image" Target="../media/image11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01.png"/><Relationship Id="rId20" Type="http://schemas.openxmlformats.org/officeDocument/2006/relationships/image" Target="../media/image105.png"/><Relationship Id="rId29" Type="http://schemas.openxmlformats.org/officeDocument/2006/relationships/image" Target="../media/image11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1.png"/><Relationship Id="rId11" Type="http://schemas.openxmlformats.org/officeDocument/2006/relationships/image" Target="../media/image96.svg"/><Relationship Id="rId24" Type="http://schemas.openxmlformats.org/officeDocument/2006/relationships/image" Target="../media/image109.png"/><Relationship Id="rId5" Type="http://schemas.openxmlformats.org/officeDocument/2006/relationships/image" Target="../media/image90.png"/><Relationship Id="rId15" Type="http://schemas.openxmlformats.org/officeDocument/2006/relationships/image" Target="../media/image100.svg"/><Relationship Id="rId23" Type="http://schemas.openxmlformats.org/officeDocument/2006/relationships/image" Target="../media/image108.png"/><Relationship Id="rId28" Type="http://schemas.openxmlformats.org/officeDocument/2006/relationships/image" Target="../media/image113.png"/><Relationship Id="rId10" Type="http://schemas.openxmlformats.org/officeDocument/2006/relationships/image" Target="../media/image95.png"/><Relationship Id="rId19" Type="http://schemas.openxmlformats.org/officeDocument/2006/relationships/image" Target="../media/image104.svg"/><Relationship Id="rId31" Type="http://schemas.openxmlformats.org/officeDocument/2006/relationships/image" Target="../media/image116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Relationship Id="rId22" Type="http://schemas.openxmlformats.org/officeDocument/2006/relationships/image" Target="../media/image107.png"/><Relationship Id="rId27" Type="http://schemas.openxmlformats.org/officeDocument/2006/relationships/image" Target="../media/image112.png"/><Relationship Id="rId30" Type="http://schemas.openxmlformats.org/officeDocument/2006/relationships/image" Target="../media/image1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1.jpe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CE7C9B3-B03E-2647-98B8-D1AC4FAB91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291" y="3056706"/>
            <a:ext cx="6311538" cy="1472184"/>
          </a:xfrm>
        </p:spPr>
        <p:txBody>
          <a:bodyPr/>
          <a:lstStyle/>
          <a:p>
            <a:r>
              <a:rPr lang="en-US" sz="2800" b="0" dirty="0"/>
              <a:t>NetApp</a:t>
            </a:r>
            <a:r>
              <a:rPr lang="ru-RU" sz="2800" b="0" dirty="0"/>
              <a:t>. Наша специализация </a:t>
            </a:r>
            <a:r>
              <a:rPr lang="en-US" sz="2800" b="0" dirty="0"/>
              <a:t>- </a:t>
            </a:r>
            <a:r>
              <a:rPr lang="ru-RU" sz="2800" b="0" dirty="0"/>
              <a:t> технологии управления данными</a:t>
            </a:r>
            <a:endParaRPr lang="en-US" sz="2800" b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B30260-9875-0442-AF18-0C948F603F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B7863D-7C70-724A-BF67-90FEEC44F6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71A5F3-A4FF-4CEE-8215-C08835B585C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1CDC12-19A3-4B14-8688-A5AF5E9D22FE}"/>
              </a:ext>
            </a:extLst>
          </p:cNvPr>
          <p:cNvSpPr txBox="1">
            <a:spLocks/>
          </p:cNvSpPr>
          <p:nvPr/>
        </p:nvSpPr>
        <p:spPr>
          <a:xfrm>
            <a:off x="372291" y="5367309"/>
            <a:ext cx="5340096" cy="2138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2336" indent="-173736" algn="l" defTabSz="914400" rtl="0" eaLnBrk="1" latinLnBrk="0" hangingPunct="1">
              <a:lnSpc>
                <a:spcPct val="95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indent="-173736" algn="l" defTabSz="914400" rtl="0" eaLnBrk="1" latinLnBrk="0" hangingPunct="1">
              <a:lnSpc>
                <a:spcPct val="95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73736" algn="l" defTabSz="914400" rtl="0" eaLnBrk="1" latinLnBrk="0" hangingPunct="1">
              <a:lnSpc>
                <a:spcPct val="95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73736" algn="l" defTabSz="914400" rtl="0" eaLnBrk="1" latinLnBrk="0" hangingPunct="1">
              <a:lnSpc>
                <a:spcPct val="95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Роман Ройфман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714F712-B4FD-4D09-8E43-064D980FF86E}"/>
              </a:ext>
            </a:extLst>
          </p:cNvPr>
          <p:cNvSpPr txBox="1">
            <a:spLocks/>
          </p:cNvSpPr>
          <p:nvPr/>
        </p:nvSpPr>
        <p:spPr>
          <a:xfrm>
            <a:off x="372290" y="5589854"/>
            <a:ext cx="5920933" cy="2138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2336" indent="-173736" algn="l" defTabSz="914400" rtl="0" eaLnBrk="1" latinLnBrk="0" hangingPunct="1">
              <a:lnSpc>
                <a:spcPct val="95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indent="-173736" algn="l" defTabSz="914400" rtl="0" eaLnBrk="1" latinLnBrk="0" hangingPunct="1">
              <a:lnSpc>
                <a:spcPct val="95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73736" algn="l" defTabSz="914400" rtl="0" eaLnBrk="1" latinLnBrk="0" hangingPunct="1">
              <a:lnSpc>
                <a:spcPct val="95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73736" algn="l" defTabSz="914400" rtl="0" eaLnBrk="1" latinLnBrk="0" hangingPunct="1">
              <a:lnSpc>
                <a:spcPct val="95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Технический директор </a:t>
            </a:r>
            <a:r>
              <a:rPr lang="en-US" dirty="0"/>
              <a:t>NetApp </a:t>
            </a:r>
            <a:r>
              <a:rPr lang="ru-RU" dirty="0"/>
              <a:t>Россия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09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E709-82F0-49B0-87E8-A7E11F8C1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Над чем работаем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3FEFB0-0925-4215-B9B7-A33E7D75096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94490" y="1145125"/>
            <a:ext cx="11661637" cy="4001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40773D-696C-4BC8-9149-A3AC0C2EF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71A5F3-A4FF-4CEE-8215-C08835B585C1}" type="slidenum">
              <a:rPr lang="en-US" smtClean="0">
                <a:solidFill>
                  <a:srgbClr val="A2A5A2">
                    <a:lumMod val="50000"/>
                  </a:srgbClr>
                </a:solidFill>
              </a:rPr>
              <a:pPr/>
              <a:t>10</a:t>
            </a:fld>
            <a:endParaRPr lang="en-US">
              <a:solidFill>
                <a:srgbClr val="A2A5A2">
                  <a:lumMod val="5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10B3E-0B54-45FB-BC05-63050D7AA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A2A5A2">
                    <a:lumMod val="50000"/>
                  </a:srgbClr>
                </a:solidFill>
              </a:rPr>
              <a:t>© 2020 NetApp, Inc. All rights reserved.  </a:t>
            </a:r>
            <a:r>
              <a:rPr lang="en-US">
                <a:solidFill>
                  <a:srgbClr val="A2A5A2">
                    <a:lumMod val="50000"/>
                  </a:srgbClr>
                </a:solidFill>
                <a:cs typeface="Arial" panose="020B0604020202020204" pitchFamily="34" charset="0"/>
              </a:rPr>
              <a:t>— </a:t>
            </a:r>
            <a:r>
              <a:rPr lang="en-US">
                <a:solidFill>
                  <a:srgbClr val="A2A5A2">
                    <a:lumMod val="50000"/>
                  </a:srgbClr>
                </a:solidFill>
              </a:rPr>
              <a:t>NETAPP CONFIDENTIAL </a:t>
            </a:r>
            <a:r>
              <a:rPr lang="en-US">
                <a:solidFill>
                  <a:srgbClr val="A2A5A2">
                    <a:lumMod val="50000"/>
                  </a:srgbClr>
                </a:solidFill>
                <a:cs typeface="Arial" panose="020B0604020202020204" pitchFamily="34" charset="0"/>
              </a:rPr>
              <a:t>— </a:t>
            </a:r>
            <a:endParaRPr lang="en-US">
              <a:solidFill>
                <a:srgbClr val="A2A5A2">
                  <a:lumMod val="50000"/>
                </a:srgbClr>
              </a:solidFill>
            </a:endParaRPr>
          </a:p>
        </p:txBody>
      </p: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5C7405E2-2D1A-4B58-B341-B1373B7C15F8}"/>
              </a:ext>
            </a:extLst>
          </p:cNvPr>
          <p:cNvCxnSpPr>
            <a:cxnSpLocks/>
          </p:cNvCxnSpPr>
          <p:nvPr/>
        </p:nvCxnSpPr>
        <p:spPr>
          <a:xfrm>
            <a:off x="3668487" y="1992086"/>
            <a:ext cx="0" cy="4202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Rectangle 276">
            <a:extLst>
              <a:ext uri="{FF2B5EF4-FFF2-40B4-BE49-F238E27FC236}">
                <a16:creationId xmlns:a16="http://schemas.microsoft.com/office/drawing/2014/main" id="{3DC968F5-2B0C-4F0C-8C7C-282B0F369714}"/>
              </a:ext>
            </a:extLst>
          </p:cNvPr>
          <p:cNvSpPr/>
          <p:nvPr/>
        </p:nvSpPr>
        <p:spPr>
          <a:xfrm>
            <a:off x="566068" y="2450030"/>
            <a:ext cx="2710531" cy="475828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r>
              <a:rPr lang="ru-RU" sz="2000" dirty="0"/>
              <a:t>Просто диски 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BEFAF2-42FD-DF49-9FF0-F45654782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68" y="3003955"/>
            <a:ext cx="674108" cy="25645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0FD5A3-29A5-9B49-A8B1-22A550947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010" y="3003954"/>
            <a:ext cx="674108" cy="25645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4B3608-DE9B-194E-9F9B-69D945353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84" y="3003955"/>
            <a:ext cx="674108" cy="25645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E5D89D-131B-8A4B-8B3F-18F1817AC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426" y="3003954"/>
            <a:ext cx="674108" cy="2564541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7A5FE254-B84D-AD41-AA66-16FC8A611C3E}"/>
              </a:ext>
            </a:extLst>
          </p:cNvPr>
          <p:cNvGrpSpPr/>
          <p:nvPr/>
        </p:nvGrpSpPr>
        <p:grpSpPr>
          <a:xfrm>
            <a:off x="3970892" y="2387812"/>
            <a:ext cx="7746274" cy="3806422"/>
            <a:chOff x="298992" y="1496454"/>
            <a:chExt cx="11440405" cy="521678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965CCE7-6BA4-B84B-82A7-748422960624}"/>
                </a:ext>
              </a:extLst>
            </p:cNvPr>
            <p:cNvGrpSpPr/>
            <p:nvPr/>
          </p:nvGrpSpPr>
          <p:grpSpPr>
            <a:xfrm>
              <a:off x="608794" y="1496454"/>
              <a:ext cx="1335758" cy="1997261"/>
              <a:chOff x="429844" y="1425061"/>
              <a:chExt cx="1336106" cy="1997782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78D78D20-F6CA-9649-8B51-49829AA1FE2E}"/>
                  </a:ext>
                </a:extLst>
              </p:cNvPr>
              <p:cNvGrpSpPr/>
              <p:nvPr/>
            </p:nvGrpSpPr>
            <p:grpSpPr>
              <a:xfrm>
                <a:off x="429844" y="1425061"/>
                <a:ext cx="1336106" cy="1336106"/>
                <a:chOff x="7947498" y="2260504"/>
                <a:chExt cx="3067909" cy="3067909"/>
              </a:xfrm>
              <a:effectLst/>
            </p:grpSpPr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92ACBE49-C14C-3E43-9FA1-54A9EC2F0430}"/>
                    </a:ext>
                  </a:extLst>
                </p:cNvPr>
                <p:cNvSpPr/>
                <p:nvPr/>
              </p:nvSpPr>
              <p:spPr>
                <a:xfrm>
                  <a:off x="7947498" y="2260504"/>
                  <a:ext cx="3067909" cy="3067909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99"/>
                </a:p>
              </p:txBody>
            </p:sp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id="{DAE9AA17-F66B-4340-8F75-5B6F4E7ADA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lum bright="70000" contrast="-70000"/>
                </a:blip>
                <a:stretch>
                  <a:fillRect/>
                </a:stretch>
              </p:blipFill>
              <p:spPr>
                <a:xfrm>
                  <a:off x="8472792" y="2738915"/>
                  <a:ext cx="1821928" cy="1821928"/>
                </a:xfrm>
                <a:prstGeom prst="rect">
                  <a:avLst/>
                </a:prstGeom>
              </p:spPr>
            </p:pic>
            <p:pic>
              <p:nvPicPr>
                <p:cNvPr id="101" name="Picture 100">
                  <a:extLst>
                    <a:ext uri="{FF2B5EF4-FFF2-40B4-BE49-F238E27FC236}">
                      <a16:creationId xmlns:a16="http://schemas.microsoft.com/office/drawing/2014/main" id="{98A6EB43-1687-D74A-83E2-ABAC0254D0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lum bright="70000" contrast="-70000"/>
                </a:blip>
                <a:stretch>
                  <a:fillRect/>
                </a:stretch>
              </p:blipFill>
              <p:spPr>
                <a:xfrm rot="1471461">
                  <a:off x="9515913" y="3061346"/>
                  <a:ext cx="1289963" cy="1289963"/>
                </a:xfrm>
                <a:prstGeom prst="rect">
                  <a:avLst/>
                </a:prstGeom>
              </p:spPr>
            </p:pic>
          </p:grp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28AF446-FE5C-F744-9230-E8FFBD9B46D8}"/>
                  </a:ext>
                </a:extLst>
              </p:cNvPr>
              <p:cNvSpPr/>
              <p:nvPr/>
            </p:nvSpPr>
            <p:spPr>
              <a:xfrm>
                <a:off x="556835" y="2958726"/>
                <a:ext cx="1082118" cy="4641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600" dirty="0" err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Флеш</a:t>
                </a:r>
                <a:endParaRPr lang="en-US" sz="1400" dirty="0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29E1050-67AA-8E41-A94C-E1A4FF806421}"/>
                </a:ext>
              </a:extLst>
            </p:cNvPr>
            <p:cNvGrpSpPr/>
            <p:nvPr/>
          </p:nvGrpSpPr>
          <p:grpSpPr>
            <a:xfrm>
              <a:off x="2038211" y="1496454"/>
              <a:ext cx="2474376" cy="2334713"/>
              <a:chOff x="1859632" y="1425061"/>
              <a:chExt cx="2475021" cy="2335321"/>
            </a:xfrm>
          </p:grpSpPr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05214501-30ED-4342-982D-CE01C12334DD}"/>
                  </a:ext>
                </a:extLst>
              </p:cNvPr>
              <p:cNvGrpSpPr/>
              <p:nvPr/>
            </p:nvGrpSpPr>
            <p:grpSpPr>
              <a:xfrm>
                <a:off x="2429085" y="1425061"/>
                <a:ext cx="1336106" cy="1336106"/>
                <a:chOff x="7947498" y="2260504"/>
                <a:chExt cx="3067909" cy="3067909"/>
              </a:xfrm>
            </p:grpSpPr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32508044-5242-2340-86F1-64E44A516AF0}"/>
                    </a:ext>
                  </a:extLst>
                </p:cNvPr>
                <p:cNvSpPr/>
                <p:nvPr/>
              </p:nvSpPr>
              <p:spPr>
                <a:xfrm>
                  <a:off x="7947498" y="2260504"/>
                  <a:ext cx="3067909" cy="3067909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99"/>
                </a:p>
              </p:txBody>
            </p:sp>
            <p:pic>
              <p:nvPicPr>
                <p:cNvPr id="96" name="Picture 95">
                  <a:extLst>
                    <a:ext uri="{FF2B5EF4-FFF2-40B4-BE49-F238E27FC236}">
                      <a16:creationId xmlns:a16="http://schemas.microsoft.com/office/drawing/2014/main" id="{4C376630-D8AE-1E43-8F04-6DABBF3D89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lum bright="70000" contrast="-70000"/>
                </a:blip>
                <a:stretch>
                  <a:fillRect/>
                </a:stretch>
              </p:blipFill>
              <p:spPr>
                <a:xfrm>
                  <a:off x="8373580" y="2686586"/>
                  <a:ext cx="2215745" cy="2215745"/>
                </a:xfrm>
                <a:prstGeom prst="rect">
                  <a:avLst/>
                </a:prstGeom>
              </p:spPr>
            </p:pic>
          </p:grp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06381DF7-332D-9546-B000-1CB003E0A96C}"/>
                  </a:ext>
                </a:extLst>
              </p:cNvPr>
              <p:cNvSpPr/>
              <p:nvPr/>
            </p:nvSpPr>
            <p:spPr>
              <a:xfrm>
                <a:off x="1859632" y="2958726"/>
                <a:ext cx="2475021" cy="801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600" dirty="0" err="1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Программно</a:t>
                </a:r>
                <a:endParaRPr lang="ru-RU" sz="16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ru-RU" sz="16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-определяемые</a:t>
                </a:r>
                <a:endParaRPr lang="en-US" sz="1600" dirty="0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245F15A-750F-664C-80BC-151C2D457E69}"/>
                </a:ext>
              </a:extLst>
            </p:cNvPr>
            <p:cNvGrpSpPr/>
            <p:nvPr/>
          </p:nvGrpSpPr>
          <p:grpSpPr>
            <a:xfrm>
              <a:off x="4590922" y="1496454"/>
              <a:ext cx="1431745" cy="2334712"/>
              <a:chOff x="4379138" y="1425061"/>
              <a:chExt cx="1432119" cy="2335320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06BD6DAA-81ED-934A-8445-3889EF97F6AA}"/>
                  </a:ext>
                </a:extLst>
              </p:cNvPr>
              <p:cNvGrpSpPr/>
              <p:nvPr/>
            </p:nvGrpSpPr>
            <p:grpSpPr>
              <a:xfrm>
                <a:off x="4428326" y="1425061"/>
                <a:ext cx="1336106" cy="1336106"/>
                <a:chOff x="7947498" y="2270232"/>
                <a:chExt cx="3067909" cy="3067909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E6334906-F34D-BB41-A995-CBBB6AD9AD71}"/>
                    </a:ext>
                  </a:extLst>
                </p:cNvPr>
                <p:cNvSpPr/>
                <p:nvPr/>
              </p:nvSpPr>
              <p:spPr>
                <a:xfrm>
                  <a:off x="7947498" y="2270232"/>
                  <a:ext cx="3067909" cy="3067909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99"/>
                </a:p>
              </p:txBody>
            </p:sp>
            <p:grpSp>
              <p:nvGrpSpPr>
                <p:cNvPr id="90" name="Group 89">
                  <a:extLst>
                    <a:ext uri="{FF2B5EF4-FFF2-40B4-BE49-F238E27FC236}">
                      <a16:creationId xmlns:a16="http://schemas.microsoft.com/office/drawing/2014/main" id="{33D54C03-9E04-B64D-B776-88A0B2F8C24D}"/>
                    </a:ext>
                  </a:extLst>
                </p:cNvPr>
                <p:cNvGrpSpPr/>
                <p:nvPr/>
              </p:nvGrpSpPr>
              <p:grpSpPr>
                <a:xfrm>
                  <a:off x="8553980" y="2740569"/>
                  <a:ext cx="1849496" cy="2082969"/>
                  <a:chOff x="8553980" y="2740569"/>
                  <a:chExt cx="1849496" cy="2082969"/>
                </a:xfrm>
              </p:grpSpPr>
              <p:pic>
                <p:nvPicPr>
                  <p:cNvPr id="91" name="Picture 90">
                    <a:extLst>
                      <a:ext uri="{FF2B5EF4-FFF2-40B4-BE49-F238E27FC236}">
                        <a16:creationId xmlns:a16="http://schemas.microsoft.com/office/drawing/2014/main" id="{B1555C36-2035-9248-8F30-042A86040B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lum bright="70000" contrast="-70000"/>
                  </a:blip>
                  <a:stretch>
                    <a:fillRect/>
                  </a:stretch>
                </p:blipFill>
                <p:spPr>
                  <a:xfrm>
                    <a:off x="8553980" y="2740569"/>
                    <a:ext cx="1849496" cy="1849496"/>
                  </a:xfrm>
                  <a:prstGeom prst="rect">
                    <a:avLst/>
                  </a:prstGeom>
                </p:spPr>
              </p:pic>
              <p:pic>
                <p:nvPicPr>
                  <p:cNvPr id="92" name="Picture 91">
                    <a:extLst>
                      <a:ext uri="{FF2B5EF4-FFF2-40B4-BE49-F238E27FC236}">
                        <a16:creationId xmlns:a16="http://schemas.microsoft.com/office/drawing/2014/main" id="{0E53929A-A404-0542-B15C-FBE88999F99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alphaModFix/>
                    <a:biLevel thresh="75000"/>
                  </a:blip>
                  <a:stretch>
                    <a:fillRect/>
                  </a:stretch>
                </p:blipFill>
                <p:spPr>
                  <a:xfrm>
                    <a:off x="9537477" y="3804186"/>
                    <a:ext cx="865999" cy="1019352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7B816683-8D7D-0A45-B055-348301042F18}"/>
                  </a:ext>
                </a:extLst>
              </p:cNvPr>
              <p:cNvSpPr/>
              <p:nvPr/>
            </p:nvSpPr>
            <p:spPr>
              <a:xfrm>
                <a:off x="4379138" y="2958726"/>
                <a:ext cx="1432119" cy="8016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600" dirty="0"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Защита </a:t>
                </a:r>
              </a:p>
              <a:p>
                <a:pPr algn="ctr"/>
                <a:r>
                  <a:rPr lang="ru-RU" sz="1600" dirty="0"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данных</a:t>
                </a:r>
                <a:endParaRPr lang="en-US" sz="1600" dirty="0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C86A58D-FAAA-2B45-A024-6B65833F49C4}"/>
                </a:ext>
              </a:extLst>
            </p:cNvPr>
            <p:cNvGrpSpPr/>
            <p:nvPr/>
          </p:nvGrpSpPr>
          <p:grpSpPr>
            <a:xfrm>
              <a:off x="6595445" y="1511838"/>
              <a:ext cx="1450969" cy="2039442"/>
              <a:chOff x="6350298" y="1425061"/>
              <a:chExt cx="1451346" cy="2039974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691E3AA0-A090-6D44-8E67-F0DE42AD3852}"/>
                  </a:ext>
                </a:extLst>
              </p:cNvPr>
              <p:cNvGrpSpPr/>
              <p:nvPr/>
            </p:nvGrpSpPr>
            <p:grpSpPr>
              <a:xfrm>
                <a:off x="6427567" y="1425061"/>
                <a:ext cx="1336106" cy="1336106"/>
                <a:chOff x="7947498" y="2260504"/>
                <a:chExt cx="3067909" cy="3067909"/>
              </a:xfrm>
            </p:grpSpPr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805509D2-4B74-2D44-B9B9-B7E5EAD54B5B}"/>
                    </a:ext>
                  </a:extLst>
                </p:cNvPr>
                <p:cNvSpPr/>
                <p:nvPr/>
              </p:nvSpPr>
              <p:spPr>
                <a:xfrm>
                  <a:off x="7947498" y="2260504"/>
                  <a:ext cx="3067909" cy="3067909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99"/>
                </a:p>
              </p:txBody>
            </p:sp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384368A2-7A28-924A-9FCA-E369565FF2DA}"/>
                    </a:ext>
                  </a:extLst>
                </p:cNvPr>
                <p:cNvGrpSpPr/>
                <p:nvPr/>
              </p:nvGrpSpPr>
              <p:grpSpPr>
                <a:xfrm>
                  <a:off x="8292985" y="2605991"/>
                  <a:ext cx="2376934" cy="2376934"/>
                  <a:chOff x="8347545" y="2605991"/>
                  <a:chExt cx="2376934" cy="2376934"/>
                </a:xfrm>
              </p:grpSpPr>
              <p:pic>
                <p:nvPicPr>
                  <p:cNvPr id="85" name="Picture 84">
                    <a:extLst>
                      <a:ext uri="{FF2B5EF4-FFF2-40B4-BE49-F238E27FC236}">
                        <a16:creationId xmlns:a16="http://schemas.microsoft.com/office/drawing/2014/main" id="{4CE608BE-2DFA-3C47-BAEE-D7F50B9824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lum bright="70000" contrast="-70000"/>
                  </a:blip>
                  <a:stretch>
                    <a:fillRect/>
                  </a:stretch>
                </p:blipFill>
                <p:spPr>
                  <a:xfrm>
                    <a:off x="8347545" y="2605991"/>
                    <a:ext cx="2376934" cy="2376934"/>
                  </a:xfrm>
                  <a:prstGeom prst="rect">
                    <a:avLst/>
                  </a:prstGeom>
                </p:spPr>
              </p:pic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749BADD6-A56B-B54F-8550-F12499A7EDDD}"/>
                      </a:ext>
                    </a:extLst>
                  </p:cNvPr>
                  <p:cNvSpPr txBox="1"/>
                  <p:nvPr/>
                </p:nvSpPr>
                <p:spPr>
                  <a:xfrm>
                    <a:off x="8606907" y="3440516"/>
                    <a:ext cx="1749091" cy="8480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900" b="1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101010101</a:t>
                    </a:r>
                  </a:p>
                  <a:p>
                    <a:pPr algn="ctr"/>
                    <a:r>
                      <a:rPr lang="en-US" sz="900" b="1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010101101</a:t>
                    </a:r>
                  </a:p>
                </p:txBody>
              </p:sp>
            </p:grpSp>
          </p:grp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3669927-D931-B84C-84E0-92B7A57041D5}"/>
                  </a:ext>
                </a:extLst>
              </p:cNvPr>
              <p:cNvSpPr/>
              <p:nvPr/>
            </p:nvSpPr>
            <p:spPr>
              <a:xfrm>
                <a:off x="6350298" y="2958726"/>
                <a:ext cx="1451346" cy="5063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Облака</a:t>
                </a:r>
                <a:endParaRPr lang="en-US" sz="1899" dirty="0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9882DCD-1EF5-E640-82CE-723DDC504978}"/>
                </a:ext>
              </a:extLst>
            </p:cNvPr>
            <p:cNvGrpSpPr/>
            <p:nvPr/>
          </p:nvGrpSpPr>
          <p:grpSpPr>
            <a:xfrm>
              <a:off x="8202658" y="1496454"/>
              <a:ext cx="2427595" cy="1997260"/>
              <a:chOff x="7880751" y="1425061"/>
              <a:chExt cx="2428227" cy="1997781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E6A48FF1-67BF-B341-AB10-7F918843B0A6}"/>
                  </a:ext>
                </a:extLst>
              </p:cNvPr>
              <p:cNvGrpSpPr/>
              <p:nvPr/>
            </p:nvGrpSpPr>
            <p:grpSpPr>
              <a:xfrm>
                <a:off x="8426808" y="1425061"/>
                <a:ext cx="1336106" cy="1336106"/>
                <a:chOff x="7947498" y="2260504"/>
                <a:chExt cx="3067909" cy="3067909"/>
              </a:xfrm>
            </p:grpSpPr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0792C9DF-9C95-2149-B8F9-A2FBCA7F378A}"/>
                    </a:ext>
                  </a:extLst>
                </p:cNvPr>
                <p:cNvSpPr/>
                <p:nvPr/>
              </p:nvSpPr>
              <p:spPr>
                <a:xfrm>
                  <a:off x="7947498" y="2260504"/>
                  <a:ext cx="3067909" cy="3067909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99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B8C1300B-F91D-134F-9594-5AE20853798C}"/>
                    </a:ext>
                  </a:extLst>
                </p:cNvPr>
                <p:cNvGrpSpPr/>
                <p:nvPr/>
              </p:nvGrpSpPr>
              <p:grpSpPr>
                <a:xfrm>
                  <a:off x="8292985" y="2605991"/>
                  <a:ext cx="2376934" cy="2376934"/>
                  <a:chOff x="8347545" y="2605991"/>
                  <a:chExt cx="2376934" cy="2376934"/>
                </a:xfrm>
              </p:grpSpPr>
              <p:pic>
                <p:nvPicPr>
                  <p:cNvPr id="79" name="Picture 78">
                    <a:extLst>
                      <a:ext uri="{FF2B5EF4-FFF2-40B4-BE49-F238E27FC236}">
                        <a16:creationId xmlns:a16="http://schemas.microsoft.com/office/drawing/2014/main" id="{48E69CF8-1333-6C4D-8D58-978E205D360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lum bright="70000" contrast="-70000"/>
                  </a:blip>
                  <a:stretch>
                    <a:fillRect/>
                  </a:stretch>
                </p:blipFill>
                <p:spPr>
                  <a:xfrm>
                    <a:off x="8347545" y="2605991"/>
                    <a:ext cx="2376934" cy="2376934"/>
                  </a:xfrm>
                  <a:prstGeom prst="rect">
                    <a:avLst/>
                  </a:prstGeom>
                </p:spPr>
              </p:pic>
              <p:pic>
                <p:nvPicPr>
                  <p:cNvPr id="80" name="Picture 79">
                    <a:extLst>
                      <a:ext uri="{FF2B5EF4-FFF2-40B4-BE49-F238E27FC236}">
                        <a16:creationId xmlns:a16="http://schemas.microsoft.com/office/drawing/2014/main" id="{BA8BDF7A-2B98-B84A-BCF2-2CA42FCFE7F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alphaModFix amt="70000"/>
                  </a:blip>
                  <a:stretch>
                    <a:fillRect/>
                  </a:stretch>
                </p:blipFill>
                <p:spPr>
                  <a:xfrm>
                    <a:off x="8871626" y="3269721"/>
                    <a:ext cx="1044026" cy="1044026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2E62C41B-86B2-A341-931A-2E357978D0B1}"/>
                  </a:ext>
                </a:extLst>
              </p:cNvPr>
              <p:cNvSpPr/>
              <p:nvPr/>
            </p:nvSpPr>
            <p:spPr>
              <a:xfrm>
                <a:off x="7880751" y="2958725"/>
                <a:ext cx="2428227" cy="4641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6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Виртуализация</a:t>
                </a:r>
                <a:endParaRPr lang="en-US" sz="1600" dirty="0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8B87B1A-174E-0749-A869-9B76A1A80379}"/>
                </a:ext>
              </a:extLst>
            </p:cNvPr>
            <p:cNvGrpSpPr/>
            <p:nvPr/>
          </p:nvGrpSpPr>
          <p:grpSpPr>
            <a:xfrm>
              <a:off x="6256629" y="4091606"/>
              <a:ext cx="2206379" cy="1997260"/>
              <a:chOff x="9990629" y="1425061"/>
              <a:chExt cx="2206955" cy="1997781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9268ADEA-82B1-E846-B77D-D9CF848C295B}"/>
                  </a:ext>
                </a:extLst>
              </p:cNvPr>
              <p:cNvGrpSpPr/>
              <p:nvPr/>
            </p:nvGrpSpPr>
            <p:grpSpPr>
              <a:xfrm>
                <a:off x="10426051" y="1425061"/>
                <a:ext cx="1336106" cy="1336106"/>
                <a:chOff x="7947498" y="2260504"/>
                <a:chExt cx="3067909" cy="3067909"/>
              </a:xfrm>
            </p:grpSpPr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E4E8DE2E-80F7-9246-AE4B-AF5B19A9719B}"/>
                    </a:ext>
                  </a:extLst>
                </p:cNvPr>
                <p:cNvSpPr/>
                <p:nvPr/>
              </p:nvSpPr>
              <p:spPr>
                <a:xfrm>
                  <a:off x="7947498" y="2260504"/>
                  <a:ext cx="3067909" cy="3067909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99"/>
                </a:p>
              </p:txBody>
            </p:sp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7EC22E9E-BF1C-0642-8CF6-151AE047E9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lum bright="70000" contrast="-70000"/>
                </a:blip>
                <a:stretch>
                  <a:fillRect/>
                </a:stretch>
              </p:blipFill>
              <p:spPr>
                <a:xfrm>
                  <a:off x="8668652" y="2981658"/>
                  <a:ext cx="1625600" cy="1625600"/>
                </a:xfrm>
                <a:prstGeom prst="rect">
                  <a:avLst/>
                </a:prstGeom>
              </p:spPr>
            </p:pic>
          </p:grp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A3D0A24-3CA5-F24F-BAC2-BDA94FFCDD90}"/>
                  </a:ext>
                </a:extLst>
              </p:cNvPr>
              <p:cNvSpPr/>
              <p:nvPr/>
            </p:nvSpPr>
            <p:spPr>
              <a:xfrm>
                <a:off x="9990629" y="2958725"/>
                <a:ext cx="2206955" cy="4641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600" dirty="0"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Безопасность</a:t>
                </a:r>
                <a:endParaRPr lang="en-US" sz="1899" dirty="0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0C2EE2E-C8EB-EE42-ABA8-3228E5B5C09D}"/>
                </a:ext>
              </a:extLst>
            </p:cNvPr>
            <p:cNvGrpSpPr/>
            <p:nvPr/>
          </p:nvGrpSpPr>
          <p:grpSpPr>
            <a:xfrm>
              <a:off x="298992" y="4112191"/>
              <a:ext cx="1870294" cy="1993501"/>
              <a:chOff x="119962" y="4096834"/>
              <a:chExt cx="1870781" cy="1994021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A1F7D92F-6D05-CB44-BD40-1A57B42B7F0D}"/>
                  </a:ext>
                </a:extLst>
              </p:cNvPr>
              <p:cNvGrpSpPr/>
              <p:nvPr/>
            </p:nvGrpSpPr>
            <p:grpSpPr>
              <a:xfrm>
                <a:off x="429844" y="4096834"/>
                <a:ext cx="1336106" cy="1336106"/>
                <a:chOff x="7947498" y="2260504"/>
                <a:chExt cx="3067909" cy="3067909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4B6E2C97-A617-8B4E-B869-F9E4AB44AC7D}"/>
                    </a:ext>
                  </a:extLst>
                </p:cNvPr>
                <p:cNvSpPr/>
                <p:nvPr/>
              </p:nvSpPr>
              <p:spPr>
                <a:xfrm>
                  <a:off x="7947498" y="2260504"/>
                  <a:ext cx="3067909" cy="3067909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99" dirty="0"/>
                </a:p>
              </p:txBody>
            </p:sp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A4AB989F-7FDB-2248-8CD1-64D6807506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lum bright="70000" contrast="-70000"/>
                </a:blip>
                <a:stretch>
                  <a:fillRect/>
                </a:stretch>
              </p:blipFill>
              <p:spPr>
                <a:xfrm>
                  <a:off x="8668652" y="2981658"/>
                  <a:ext cx="1625600" cy="1625600"/>
                </a:xfrm>
                <a:prstGeom prst="rect">
                  <a:avLst/>
                </a:prstGeom>
              </p:spPr>
            </p:pic>
          </p:grp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CC4FEC7-ED6A-9B4E-864F-5B06C2DEF425}"/>
                  </a:ext>
                </a:extLst>
              </p:cNvPr>
              <p:cNvSpPr/>
              <p:nvPr/>
            </p:nvSpPr>
            <p:spPr>
              <a:xfrm>
                <a:off x="119962" y="5626738"/>
                <a:ext cx="1870781" cy="4641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600" dirty="0"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Упрощение</a:t>
                </a:r>
                <a:endParaRPr lang="en-US" sz="1899" dirty="0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962BBBE-E45C-CB4B-A28A-78CB632DFF81}"/>
                </a:ext>
              </a:extLst>
            </p:cNvPr>
            <p:cNvGrpSpPr/>
            <p:nvPr/>
          </p:nvGrpSpPr>
          <p:grpSpPr>
            <a:xfrm>
              <a:off x="2404171" y="4112193"/>
              <a:ext cx="1742451" cy="2330954"/>
              <a:chOff x="2225687" y="4096834"/>
              <a:chExt cx="1742905" cy="2331561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EA202169-FA23-9A4C-9B48-15739D81CB3C}"/>
                  </a:ext>
                </a:extLst>
              </p:cNvPr>
              <p:cNvGrpSpPr/>
              <p:nvPr/>
            </p:nvGrpSpPr>
            <p:grpSpPr>
              <a:xfrm>
                <a:off x="2429085" y="4096834"/>
                <a:ext cx="1336106" cy="1336106"/>
                <a:chOff x="7947498" y="2260504"/>
                <a:chExt cx="3067909" cy="3067909"/>
              </a:xfrm>
            </p:grpSpPr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DC8ADB2E-9A74-7F4D-9FA3-A88E3D04BD57}"/>
                    </a:ext>
                  </a:extLst>
                </p:cNvPr>
                <p:cNvSpPr/>
                <p:nvPr/>
              </p:nvSpPr>
              <p:spPr>
                <a:xfrm>
                  <a:off x="7947498" y="2260504"/>
                  <a:ext cx="3067909" cy="3067909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99"/>
                </a:p>
              </p:txBody>
            </p:sp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8D5398D5-4000-AB4E-8AB0-45C2ACEC43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lum bright="70000" contrast="-70000"/>
                </a:blip>
                <a:stretch>
                  <a:fillRect/>
                </a:stretch>
              </p:blipFill>
              <p:spPr>
                <a:xfrm>
                  <a:off x="8435934" y="2748940"/>
                  <a:ext cx="2091036" cy="2091036"/>
                </a:xfrm>
                <a:prstGeom prst="rect">
                  <a:avLst/>
                </a:prstGeom>
              </p:spPr>
            </p:pic>
          </p:grp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D2F5026-10ED-2049-8B2F-9B27A0331D88}"/>
                  </a:ext>
                </a:extLst>
              </p:cNvPr>
              <p:cNvSpPr/>
              <p:nvPr/>
            </p:nvSpPr>
            <p:spPr>
              <a:xfrm>
                <a:off x="2225687" y="5626739"/>
                <a:ext cx="1742905" cy="801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AI, ML</a:t>
                </a:r>
                <a:br>
                  <a:rPr lang="en-US" sz="1600" dirty="0"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</a:br>
                <a:r>
                  <a:rPr lang="ru-RU" sz="1600" dirty="0"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аналитика</a:t>
                </a:r>
                <a:endParaRPr lang="en-US" sz="1600" dirty="0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BF3402E-05DE-8640-BA78-79031AF4362D}"/>
                </a:ext>
              </a:extLst>
            </p:cNvPr>
            <p:cNvGrpSpPr/>
            <p:nvPr/>
          </p:nvGrpSpPr>
          <p:grpSpPr>
            <a:xfrm>
              <a:off x="4281243" y="4112191"/>
              <a:ext cx="1983364" cy="1993501"/>
              <a:chOff x="4103251" y="4096834"/>
              <a:chExt cx="1983881" cy="1994021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827D36BA-5CB5-B441-8F2A-3C6FAA135DD3}"/>
                  </a:ext>
                </a:extLst>
              </p:cNvPr>
              <p:cNvGrpSpPr/>
              <p:nvPr/>
            </p:nvGrpSpPr>
            <p:grpSpPr>
              <a:xfrm>
                <a:off x="4428326" y="4096834"/>
                <a:ext cx="1336106" cy="1336106"/>
                <a:chOff x="7947498" y="2260504"/>
                <a:chExt cx="3067909" cy="3067909"/>
              </a:xfrm>
            </p:grpSpPr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25233DD6-7634-3F45-9FEE-96BAB6284D2C}"/>
                    </a:ext>
                  </a:extLst>
                </p:cNvPr>
                <p:cNvSpPr/>
                <p:nvPr/>
              </p:nvSpPr>
              <p:spPr>
                <a:xfrm>
                  <a:off x="7947498" y="2260504"/>
                  <a:ext cx="3067909" cy="3067909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99"/>
                </a:p>
              </p:txBody>
            </p:sp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26D5F921-7F00-BF45-91FB-78DDC70DF4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lum bright="70000" contrast="-70000"/>
                </a:blip>
                <a:stretch>
                  <a:fillRect/>
                </a:stretch>
              </p:blipFill>
              <p:spPr>
                <a:xfrm>
                  <a:off x="8449973" y="2762979"/>
                  <a:ext cx="2062957" cy="2062957"/>
                </a:xfrm>
                <a:prstGeom prst="rect">
                  <a:avLst/>
                </a:prstGeom>
              </p:spPr>
            </p:pic>
          </p:grp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9786D83-DE98-AC4F-AAED-3506471BE61C}"/>
                  </a:ext>
                </a:extLst>
              </p:cNvPr>
              <p:cNvSpPr/>
              <p:nvPr/>
            </p:nvSpPr>
            <p:spPr>
              <a:xfrm>
                <a:off x="4103251" y="5626738"/>
                <a:ext cx="1983881" cy="4641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6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Контейнеры</a:t>
                </a:r>
                <a:endParaRPr lang="en-US" sz="1899" dirty="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7D923F1-6CB3-8346-8AAA-B20810D14E80}"/>
                </a:ext>
              </a:extLst>
            </p:cNvPr>
            <p:cNvGrpSpPr/>
            <p:nvPr/>
          </p:nvGrpSpPr>
          <p:grpSpPr>
            <a:xfrm>
              <a:off x="8329513" y="3994768"/>
              <a:ext cx="2161965" cy="2330954"/>
              <a:chOff x="10012842" y="4096834"/>
              <a:chExt cx="2162530" cy="2331561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4CF46015-ED4C-6948-9DBE-B6ED8CE7DFC0}"/>
                  </a:ext>
                </a:extLst>
              </p:cNvPr>
              <p:cNvGrpSpPr/>
              <p:nvPr/>
            </p:nvGrpSpPr>
            <p:grpSpPr>
              <a:xfrm>
                <a:off x="10426051" y="4096834"/>
                <a:ext cx="1336106" cy="1336106"/>
                <a:chOff x="7947498" y="2260504"/>
                <a:chExt cx="3067909" cy="3067909"/>
              </a:xfrm>
            </p:grpSpPr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89232A11-A96C-8D41-90FE-A8E90651DF18}"/>
                    </a:ext>
                  </a:extLst>
                </p:cNvPr>
                <p:cNvSpPr/>
                <p:nvPr/>
              </p:nvSpPr>
              <p:spPr>
                <a:xfrm>
                  <a:off x="7947498" y="2260504"/>
                  <a:ext cx="3067909" cy="3067909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99"/>
                </a:p>
              </p:txBody>
            </p:sp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F2625EDB-F91A-9446-9010-952BA2FE69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lum bright="70000" contrast="-70000"/>
                </a:blip>
                <a:stretch>
                  <a:fillRect/>
                </a:stretch>
              </p:blipFill>
              <p:spPr>
                <a:xfrm>
                  <a:off x="8463063" y="2639882"/>
                  <a:ext cx="2309152" cy="2309152"/>
                </a:xfrm>
                <a:prstGeom prst="rect">
                  <a:avLst/>
                </a:prstGeom>
              </p:spPr>
            </p:pic>
          </p:grp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63301AA-CDBC-214B-A2E4-EDABB2DBA63D}"/>
                  </a:ext>
                </a:extLst>
              </p:cNvPr>
              <p:cNvSpPr/>
              <p:nvPr/>
            </p:nvSpPr>
            <p:spPr>
              <a:xfrm>
                <a:off x="10012842" y="5626739"/>
                <a:ext cx="2162530" cy="801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6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Модель </a:t>
                </a:r>
              </a:p>
              <a:p>
                <a:pPr algn="ctr"/>
                <a:r>
                  <a:rPr lang="ru-RU" sz="16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потребления </a:t>
                </a:r>
                <a:endParaRPr lang="en-US" sz="1600" dirty="0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DCF7385-D630-3642-8852-74D5BABBC41A}"/>
                </a:ext>
              </a:extLst>
            </p:cNvPr>
            <p:cNvGrpSpPr/>
            <p:nvPr/>
          </p:nvGrpSpPr>
          <p:grpSpPr>
            <a:xfrm>
              <a:off x="10532086" y="3124281"/>
              <a:ext cx="1207311" cy="1540510"/>
              <a:chOff x="8234863" y="1425061"/>
              <a:chExt cx="1720002" cy="2194699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1DC827F-A19F-9C45-B004-65C8D37750D4}"/>
                  </a:ext>
                </a:extLst>
              </p:cNvPr>
              <p:cNvSpPr/>
              <p:nvPr/>
            </p:nvSpPr>
            <p:spPr>
              <a:xfrm>
                <a:off x="8426808" y="1425061"/>
                <a:ext cx="1336106" cy="1336106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99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67E91AB-DDB5-A248-9398-1C053E4EA3B2}"/>
                  </a:ext>
                </a:extLst>
              </p:cNvPr>
              <p:cNvSpPr/>
              <p:nvPr/>
            </p:nvSpPr>
            <p:spPr>
              <a:xfrm>
                <a:off x="8234863" y="2958725"/>
                <a:ext cx="1720002" cy="6610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6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другое</a:t>
                </a:r>
                <a:endParaRPr lang="en-US" sz="1600" dirty="0"/>
              </a:p>
            </p:txBody>
          </p:sp>
        </p:grp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1AD9BB1F-B48C-DA4B-A66B-331BE373C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0796817" y="3254288"/>
              <a:ext cx="677826" cy="677826"/>
            </a:xfrm>
            <a:prstGeom prst="rect">
              <a:avLst/>
            </a:prstGeom>
          </p:spPr>
        </p:pic>
        <p:sp>
          <p:nvSpPr>
            <p:cNvPr id="52" name="Footer Placeholder 3">
              <a:extLst>
                <a:ext uri="{FF2B5EF4-FFF2-40B4-BE49-F238E27FC236}">
                  <a16:creationId xmlns:a16="http://schemas.microsoft.com/office/drawing/2014/main" id="{A159FBD0-1DFA-5846-8F75-10EA0CE7C413}"/>
                </a:ext>
              </a:extLst>
            </p:cNvPr>
            <p:cNvSpPr txBox="1">
              <a:spLocks/>
            </p:cNvSpPr>
            <p:nvPr/>
          </p:nvSpPr>
          <p:spPr>
            <a:xfrm>
              <a:off x="316961" y="6472749"/>
              <a:ext cx="6041313" cy="240489"/>
            </a:xfrm>
            <a:prstGeom prst="rect">
              <a:avLst/>
            </a:prstGeom>
          </p:spPr>
          <p:txBody>
            <a:bodyPr vert="horz" wrap="square" lIns="91521" tIns="45761" rIns="91521" bIns="45761" rtlCol="0" anchor="b">
              <a:noAutofit/>
            </a:bodyPr>
            <a:lstStyle>
              <a:defPPr>
                <a:defRPr lang="en-US"/>
              </a:defPPr>
              <a:lvl1pPr marL="0" algn="l" defTabSz="915216" rtl="0" eaLnBrk="1" latinLnBrk="0" hangingPunct="1">
                <a:defRPr lang="en-US" sz="800" kern="1200" smtClean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608" algn="l" defTabSz="915216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5216" algn="l" defTabSz="915216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2822" algn="l" defTabSz="915216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30430" algn="l" defTabSz="915216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8038" algn="l" defTabSz="915216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5646" algn="l" defTabSz="915216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3253" algn="l" defTabSz="915216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60861" algn="l" defTabSz="915216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2"/>
                  </a:solidFill>
                </a:rPr>
                <a:t>© 2019 NetApp, Inc. All rights reserved.  --- NETAPP CONFIDENTIAL ---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9885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ABE9D5-772D-4B46-86F1-1F6D1C251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927269-120E-F441-888E-ED41BCC008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71A5F3-A4FF-4CEE-8215-C08835B585C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117983-BB01-6E4C-8FF4-AEB5D45F3C5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000" b="1" dirty="0"/>
              <a:t>Инновации ради заказчиков </a:t>
            </a:r>
          </a:p>
          <a:p>
            <a:r>
              <a:rPr lang="ru-RU" sz="2000" dirty="0"/>
              <a:t>Внедряем прорывные технологии «инвазивно» без полной замены платформ</a:t>
            </a:r>
          </a:p>
          <a:p>
            <a:r>
              <a:rPr lang="ru-RU" sz="2000" dirty="0"/>
              <a:t>…часто без остановки сервиса </a:t>
            </a:r>
            <a:r>
              <a:rPr lang="en-US" sz="2000" dirty="0"/>
              <a:t>… </a:t>
            </a:r>
          </a:p>
          <a:p>
            <a:pPr marL="228600" lvl="1" indent="-228600">
              <a:spcBef>
                <a:spcPts val="1200"/>
              </a:spcBef>
            </a:pPr>
            <a:r>
              <a:rPr lang="ru-RU" sz="2000" dirty="0"/>
              <a:t>В тот момент, когда это уже не </a:t>
            </a:r>
            <a:r>
              <a:rPr lang="ru-RU" sz="2000" dirty="0" err="1"/>
              <a:t>хайп</a:t>
            </a:r>
            <a:r>
              <a:rPr lang="ru-RU" sz="2000" dirty="0"/>
              <a:t> и очевидны преимущества для. Когда новые носители уже проверены, надежны и обеспечивают лучшие показатели </a:t>
            </a:r>
            <a:r>
              <a:rPr lang="en-US" sz="2000" dirty="0"/>
              <a:t>TCO</a:t>
            </a:r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E62761-5D6C-2746-AE88-79144A6A5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091" y="902264"/>
            <a:ext cx="5340096" cy="329184"/>
          </a:xfrm>
        </p:spPr>
        <p:txBody>
          <a:bodyPr/>
          <a:lstStyle/>
          <a:p>
            <a:r>
              <a:rPr lang="ru-RU" dirty="0"/>
              <a:t>Философия </a:t>
            </a:r>
            <a:r>
              <a:rPr lang="en-US" dirty="0"/>
              <a:t>NetApp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C777EB-24DE-9641-96A4-FE7EC5A95BEE}"/>
              </a:ext>
            </a:extLst>
          </p:cNvPr>
          <p:cNvGrpSpPr/>
          <p:nvPr/>
        </p:nvGrpSpPr>
        <p:grpSpPr>
          <a:xfrm>
            <a:off x="1572768" y="2191228"/>
            <a:ext cx="2476142" cy="2735597"/>
            <a:chOff x="1892658" y="2952739"/>
            <a:chExt cx="2476142" cy="2735597"/>
          </a:xfrm>
        </p:grpSpPr>
        <p:grpSp>
          <p:nvGrpSpPr>
            <p:cNvPr id="11" name="Graphic 9">
              <a:extLst>
                <a:ext uri="{FF2B5EF4-FFF2-40B4-BE49-F238E27FC236}">
                  <a16:creationId xmlns:a16="http://schemas.microsoft.com/office/drawing/2014/main" id="{14EC45D4-7C93-684F-B2D0-28286E4B131E}"/>
                </a:ext>
              </a:extLst>
            </p:cNvPr>
            <p:cNvGrpSpPr/>
            <p:nvPr/>
          </p:nvGrpSpPr>
          <p:grpSpPr>
            <a:xfrm flipH="1">
              <a:off x="1892658" y="2952739"/>
              <a:ext cx="2476142" cy="2735597"/>
              <a:chOff x="1892658" y="2952739"/>
              <a:chExt cx="2060842" cy="2276781"/>
            </a:xfrm>
            <a:solidFill>
              <a:srgbClr val="000000"/>
            </a:solidFill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7B4F40F5-EC76-3848-AE19-4BFFDCDE5414}"/>
                  </a:ext>
                </a:extLst>
              </p:cNvPr>
              <p:cNvSpPr/>
              <p:nvPr/>
            </p:nvSpPr>
            <p:spPr>
              <a:xfrm>
                <a:off x="3634165" y="3813931"/>
                <a:ext cx="141401" cy="201283"/>
              </a:xfrm>
              <a:custGeom>
                <a:avLst/>
                <a:gdLst>
                  <a:gd name="connsiteX0" fmla="*/ 0 w 141401"/>
                  <a:gd name="connsiteY0" fmla="*/ 144837 h 201283"/>
                  <a:gd name="connsiteX1" fmla="*/ 40988 w 141401"/>
                  <a:gd name="connsiteY1" fmla="*/ 201283 h 201283"/>
                  <a:gd name="connsiteX2" fmla="*/ 51866 w 141401"/>
                  <a:gd name="connsiteY2" fmla="*/ 175179 h 201283"/>
                  <a:gd name="connsiteX3" fmla="*/ 141401 w 141401"/>
                  <a:gd name="connsiteY3" fmla="*/ 0 h 201283"/>
                  <a:gd name="connsiteX4" fmla="*/ 0 w 141401"/>
                  <a:gd name="connsiteY4" fmla="*/ 144837 h 201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01" h="201283">
                    <a:moveTo>
                      <a:pt x="0" y="144837"/>
                    </a:moveTo>
                    <a:cubicBezTo>
                      <a:pt x="30685" y="152964"/>
                      <a:pt x="26564" y="173690"/>
                      <a:pt x="40988" y="201283"/>
                    </a:cubicBezTo>
                    <a:cubicBezTo>
                      <a:pt x="41103" y="192695"/>
                      <a:pt x="42591" y="184453"/>
                      <a:pt x="51866" y="175179"/>
                    </a:cubicBezTo>
                    <a:cubicBezTo>
                      <a:pt x="107166" y="120450"/>
                      <a:pt x="136820" y="62514"/>
                      <a:pt x="141401" y="0"/>
                    </a:cubicBezTo>
                    <a:cubicBezTo>
                      <a:pt x="122279" y="79001"/>
                      <a:pt x="83351" y="138655"/>
                      <a:pt x="0" y="144837"/>
                    </a:cubicBezTo>
                    <a:close/>
                  </a:path>
                </a:pathLst>
              </a:custGeom>
              <a:solidFill>
                <a:srgbClr val="000000"/>
              </a:solidFill>
              <a:ln w="292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9E947BF6-153F-294B-9E8D-14524362DC6A}"/>
                  </a:ext>
                </a:extLst>
              </p:cNvPr>
              <p:cNvSpPr/>
              <p:nvPr/>
            </p:nvSpPr>
            <p:spPr>
              <a:xfrm>
                <a:off x="1892658" y="2952739"/>
                <a:ext cx="2060842" cy="2276781"/>
              </a:xfrm>
              <a:custGeom>
                <a:avLst/>
                <a:gdLst>
                  <a:gd name="connsiteX0" fmla="*/ 1429757 w 2060842"/>
                  <a:gd name="connsiteY0" fmla="*/ 36455 h 2276781"/>
                  <a:gd name="connsiteX1" fmla="*/ 657153 w 2060842"/>
                  <a:gd name="connsiteY1" fmla="*/ 103436 h 2276781"/>
                  <a:gd name="connsiteX2" fmla="*/ 197324 w 2060842"/>
                  <a:gd name="connsiteY2" fmla="*/ 757888 h 2276781"/>
                  <a:gd name="connsiteX3" fmla="*/ 206713 w 2060842"/>
                  <a:gd name="connsiteY3" fmla="*/ 959858 h 2276781"/>
                  <a:gd name="connsiteX4" fmla="*/ 185187 w 2060842"/>
                  <a:gd name="connsiteY4" fmla="*/ 1009891 h 2276781"/>
                  <a:gd name="connsiteX5" fmla="*/ 25123 w 2060842"/>
                  <a:gd name="connsiteY5" fmla="*/ 1265790 h 2276781"/>
                  <a:gd name="connsiteX6" fmla="*/ 68861 w 2060842"/>
                  <a:gd name="connsiteY6" fmla="*/ 1389215 h 2276781"/>
                  <a:gd name="connsiteX7" fmla="*/ 130346 w 2060842"/>
                  <a:gd name="connsiteY7" fmla="*/ 1503594 h 2276781"/>
                  <a:gd name="connsiteX8" fmla="*/ 190800 w 2060842"/>
                  <a:gd name="connsiteY8" fmla="*/ 1582253 h 2276781"/>
                  <a:gd name="connsiteX9" fmla="*/ 181183 w 2060842"/>
                  <a:gd name="connsiteY9" fmla="*/ 1679802 h 2276781"/>
                  <a:gd name="connsiteX10" fmla="*/ 198816 w 2060842"/>
                  <a:gd name="connsiteY10" fmla="*/ 1744491 h 2276781"/>
                  <a:gd name="connsiteX11" fmla="*/ 399182 w 2060842"/>
                  <a:gd name="connsiteY11" fmla="*/ 2006000 h 2276781"/>
                  <a:gd name="connsiteX12" fmla="*/ 539095 w 2060842"/>
                  <a:gd name="connsiteY12" fmla="*/ 1986420 h 2276781"/>
                  <a:gd name="connsiteX13" fmla="*/ 656795 w 2060842"/>
                  <a:gd name="connsiteY13" fmla="*/ 2079734 h 2276781"/>
                  <a:gd name="connsiteX14" fmla="*/ 684274 w 2060842"/>
                  <a:gd name="connsiteY14" fmla="*/ 2276782 h 2276781"/>
                  <a:gd name="connsiteX15" fmla="*/ 1766841 w 2060842"/>
                  <a:gd name="connsiteY15" fmla="*/ 2276782 h 2276781"/>
                  <a:gd name="connsiteX16" fmla="*/ 1749207 w 2060842"/>
                  <a:gd name="connsiteY16" fmla="*/ 2216443 h 2276781"/>
                  <a:gd name="connsiteX17" fmla="*/ 1699517 w 2060842"/>
                  <a:gd name="connsiteY17" fmla="*/ 1632278 h 2276781"/>
                  <a:gd name="connsiteX18" fmla="*/ 1806683 w 2060842"/>
                  <a:gd name="connsiteY18" fmla="*/ 1445535 h 2276781"/>
                  <a:gd name="connsiteX19" fmla="*/ 2053879 w 2060842"/>
                  <a:gd name="connsiteY19" fmla="*/ 933856 h 2276781"/>
                  <a:gd name="connsiteX20" fmla="*/ 1429763 w 2060842"/>
                  <a:gd name="connsiteY20" fmla="*/ 36446 h 2276781"/>
                  <a:gd name="connsiteX21" fmla="*/ 1822698 w 2060842"/>
                  <a:gd name="connsiteY21" fmla="*/ 660102 h 2276781"/>
                  <a:gd name="connsiteX22" fmla="*/ 1883038 w 2060842"/>
                  <a:gd name="connsiteY22" fmla="*/ 861156 h 2276781"/>
                  <a:gd name="connsiteX23" fmla="*/ 1793502 w 2060842"/>
                  <a:gd name="connsiteY23" fmla="*/ 1036336 h 2276781"/>
                  <a:gd name="connsiteX24" fmla="*/ 1782625 w 2060842"/>
                  <a:gd name="connsiteY24" fmla="*/ 1062440 h 2276781"/>
                  <a:gd name="connsiteX25" fmla="*/ 1795791 w 2060842"/>
                  <a:gd name="connsiteY25" fmla="*/ 1114191 h 2276781"/>
                  <a:gd name="connsiteX26" fmla="*/ 1683358 w 2060842"/>
                  <a:gd name="connsiteY26" fmla="*/ 1226624 h 2276781"/>
                  <a:gd name="connsiteX27" fmla="*/ 1596685 w 2060842"/>
                  <a:gd name="connsiteY27" fmla="*/ 1207048 h 2276781"/>
                  <a:gd name="connsiteX28" fmla="*/ 1444064 w 2060842"/>
                  <a:gd name="connsiteY28" fmla="*/ 1382913 h 2276781"/>
                  <a:gd name="connsiteX29" fmla="*/ 1319264 w 2060842"/>
                  <a:gd name="connsiteY29" fmla="*/ 1312265 h 2276781"/>
                  <a:gd name="connsiteX30" fmla="*/ 1305983 w 2060842"/>
                  <a:gd name="connsiteY30" fmla="*/ 1301505 h 2276781"/>
                  <a:gd name="connsiteX31" fmla="*/ 1279651 w 2060842"/>
                  <a:gd name="connsiteY31" fmla="*/ 1417948 h 2276781"/>
                  <a:gd name="connsiteX32" fmla="*/ 1243698 w 2060842"/>
                  <a:gd name="connsiteY32" fmla="*/ 1451151 h 2276781"/>
                  <a:gd name="connsiteX33" fmla="*/ 1197900 w 2060842"/>
                  <a:gd name="connsiteY33" fmla="*/ 1418862 h 2276781"/>
                  <a:gd name="connsiteX34" fmla="*/ 1143974 w 2060842"/>
                  <a:gd name="connsiteY34" fmla="*/ 1254561 h 2276781"/>
                  <a:gd name="connsiteX35" fmla="*/ 1076878 w 2060842"/>
                  <a:gd name="connsiteY35" fmla="*/ 1162736 h 2276781"/>
                  <a:gd name="connsiteX36" fmla="*/ 994670 w 2060842"/>
                  <a:gd name="connsiteY36" fmla="*/ 1182658 h 2276781"/>
                  <a:gd name="connsiteX37" fmla="*/ 813881 w 2060842"/>
                  <a:gd name="connsiteY37" fmla="*/ 1001869 h 2276781"/>
                  <a:gd name="connsiteX38" fmla="*/ 823498 w 2060842"/>
                  <a:gd name="connsiteY38" fmla="*/ 943933 h 2276781"/>
                  <a:gd name="connsiteX39" fmla="*/ 686903 w 2060842"/>
                  <a:gd name="connsiteY39" fmla="*/ 1001869 h 2276781"/>
                  <a:gd name="connsiteX40" fmla="*/ 496383 w 2060842"/>
                  <a:gd name="connsiteY40" fmla="*/ 811348 h 2276781"/>
                  <a:gd name="connsiteX41" fmla="*/ 497529 w 2060842"/>
                  <a:gd name="connsiteY41" fmla="*/ 790851 h 2276781"/>
                  <a:gd name="connsiteX42" fmla="*/ 393795 w 2060842"/>
                  <a:gd name="connsiteY42" fmla="*/ 640405 h 2276781"/>
                  <a:gd name="connsiteX43" fmla="*/ 515274 w 2060842"/>
                  <a:gd name="connsiteY43" fmla="*/ 484348 h 2276781"/>
                  <a:gd name="connsiteX44" fmla="*/ 526148 w 2060842"/>
                  <a:gd name="connsiteY44" fmla="*/ 474159 h 2276781"/>
                  <a:gd name="connsiteX45" fmla="*/ 525691 w 2060842"/>
                  <a:gd name="connsiteY45" fmla="*/ 469464 h 2276781"/>
                  <a:gd name="connsiteX46" fmla="*/ 587290 w 2060842"/>
                  <a:gd name="connsiteY46" fmla="*/ 393094 h 2276781"/>
                  <a:gd name="connsiteX47" fmla="*/ 588551 w 2060842"/>
                  <a:gd name="connsiteY47" fmla="*/ 392523 h 2276781"/>
                  <a:gd name="connsiteX48" fmla="*/ 760066 w 2060842"/>
                  <a:gd name="connsiteY48" fmla="*/ 254328 h 2276781"/>
                  <a:gd name="connsiteX49" fmla="*/ 836893 w 2060842"/>
                  <a:gd name="connsiteY49" fmla="*/ 272190 h 2276781"/>
                  <a:gd name="connsiteX50" fmla="*/ 852691 w 2060842"/>
                  <a:gd name="connsiteY50" fmla="*/ 276083 h 2276781"/>
                  <a:gd name="connsiteX51" fmla="*/ 856930 w 2060842"/>
                  <a:gd name="connsiteY51" fmla="*/ 276769 h 2276781"/>
                  <a:gd name="connsiteX52" fmla="*/ 975087 w 2060842"/>
                  <a:gd name="connsiteY52" fmla="*/ 195706 h 2276781"/>
                  <a:gd name="connsiteX53" fmla="*/ 1040005 w 2060842"/>
                  <a:gd name="connsiteY53" fmla="*/ 214026 h 2276781"/>
                  <a:gd name="connsiteX54" fmla="*/ 1083971 w 2060842"/>
                  <a:gd name="connsiteY54" fmla="*/ 217004 h 2276781"/>
                  <a:gd name="connsiteX55" fmla="*/ 1180263 w 2060842"/>
                  <a:gd name="connsiteY55" fmla="*/ 166396 h 2276781"/>
                  <a:gd name="connsiteX56" fmla="*/ 1267050 w 2060842"/>
                  <a:gd name="connsiteY56" fmla="*/ 205438 h 2276781"/>
                  <a:gd name="connsiteX57" fmla="*/ 1282505 w 2060842"/>
                  <a:gd name="connsiteY57" fmla="*/ 214023 h 2276781"/>
                  <a:gd name="connsiteX58" fmla="*/ 1307695 w 2060842"/>
                  <a:gd name="connsiteY58" fmla="*/ 223643 h 2276781"/>
                  <a:gd name="connsiteX59" fmla="*/ 1365860 w 2060842"/>
                  <a:gd name="connsiteY59" fmla="*/ 205438 h 2276781"/>
                  <a:gd name="connsiteX60" fmla="*/ 1463066 w 2060842"/>
                  <a:gd name="connsiteY60" fmla="*/ 276769 h 2276781"/>
                  <a:gd name="connsiteX61" fmla="*/ 1468448 w 2060842"/>
                  <a:gd name="connsiteY61" fmla="*/ 282493 h 2276781"/>
                  <a:gd name="connsiteX62" fmla="*/ 1512414 w 2060842"/>
                  <a:gd name="connsiteY62" fmla="*/ 268981 h 2276781"/>
                  <a:gd name="connsiteX63" fmla="*/ 1581113 w 2060842"/>
                  <a:gd name="connsiteY63" fmla="*/ 310543 h 2276781"/>
                  <a:gd name="connsiteX64" fmla="*/ 1591761 w 2060842"/>
                  <a:gd name="connsiteY64" fmla="*/ 318674 h 2276781"/>
                  <a:gd name="connsiteX65" fmla="*/ 1624850 w 2060842"/>
                  <a:gd name="connsiteY65" fmla="*/ 312950 h 2276781"/>
                  <a:gd name="connsiteX66" fmla="*/ 1732248 w 2060842"/>
                  <a:gd name="connsiteY66" fmla="*/ 420348 h 2276781"/>
                  <a:gd name="connsiteX67" fmla="*/ 1729956 w 2060842"/>
                  <a:gd name="connsiteY67" fmla="*/ 442445 h 2276781"/>
                  <a:gd name="connsiteX68" fmla="*/ 1730873 w 2060842"/>
                  <a:gd name="connsiteY68" fmla="*/ 446109 h 2276781"/>
                  <a:gd name="connsiteX69" fmla="*/ 1815371 w 2060842"/>
                  <a:gd name="connsiteY69" fmla="*/ 542401 h 2276781"/>
                  <a:gd name="connsiteX70" fmla="*/ 1806211 w 2060842"/>
                  <a:gd name="connsiteY70" fmla="*/ 583161 h 2276781"/>
                  <a:gd name="connsiteX71" fmla="*/ 1822698 w 2060842"/>
                  <a:gd name="connsiteY71" fmla="*/ 660102 h 2276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2060842" h="2276781">
                    <a:moveTo>
                      <a:pt x="1429757" y="36455"/>
                    </a:moveTo>
                    <a:cubicBezTo>
                      <a:pt x="1166074" y="-21595"/>
                      <a:pt x="903305" y="-17931"/>
                      <a:pt x="657153" y="103436"/>
                    </a:cubicBezTo>
                    <a:cubicBezTo>
                      <a:pt x="388088" y="236135"/>
                      <a:pt x="260870" y="477823"/>
                      <a:pt x="197324" y="757888"/>
                    </a:cubicBezTo>
                    <a:cubicBezTo>
                      <a:pt x="182555" y="823266"/>
                      <a:pt x="149466" y="893680"/>
                      <a:pt x="206713" y="959858"/>
                    </a:cubicBezTo>
                    <a:cubicBezTo>
                      <a:pt x="219079" y="974284"/>
                      <a:pt x="195149" y="993864"/>
                      <a:pt x="185187" y="1009891"/>
                    </a:cubicBezTo>
                    <a:cubicBezTo>
                      <a:pt x="131604" y="1095074"/>
                      <a:pt x="75957" y="1179000"/>
                      <a:pt x="25123" y="1265790"/>
                    </a:cubicBezTo>
                    <a:cubicBezTo>
                      <a:pt x="-17240" y="1338035"/>
                      <a:pt x="-8194" y="1364485"/>
                      <a:pt x="68861" y="1389215"/>
                    </a:cubicBezTo>
                    <a:cubicBezTo>
                      <a:pt x="130460" y="1408909"/>
                      <a:pt x="160800" y="1435013"/>
                      <a:pt x="130346" y="1503594"/>
                    </a:cubicBezTo>
                    <a:cubicBezTo>
                      <a:pt x="107677" y="1554545"/>
                      <a:pt x="149354" y="1570230"/>
                      <a:pt x="190800" y="1582253"/>
                    </a:cubicBezTo>
                    <a:cubicBezTo>
                      <a:pt x="126225" y="1624387"/>
                      <a:pt x="124507" y="1635150"/>
                      <a:pt x="181183" y="1679802"/>
                    </a:cubicBezTo>
                    <a:cubicBezTo>
                      <a:pt x="205798" y="1699153"/>
                      <a:pt x="211983" y="1715066"/>
                      <a:pt x="198816" y="1744491"/>
                    </a:cubicBezTo>
                    <a:cubicBezTo>
                      <a:pt x="118783" y="1923677"/>
                      <a:pt x="202366" y="2028897"/>
                      <a:pt x="399182" y="2006000"/>
                    </a:cubicBezTo>
                    <a:cubicBezTo>
                      <a:pt x="446012" y="2000504"/>
                      <a:pt x="492496" y="1993290"/>
                      <a:pt x="539095" y="1986420"/>
                    </a:cubicBezTo>
                    <a:cubicBezTo>
                      <a:pt x="620500" y="1974400"/>
                      <a:pt x="649010" y="1994551"/>
                      <a:pt x="656795" y="2079734"/>
                    </a:cubicBezTo>
                    <a:cubicBezTo>
                      <a:pt x="662863" y="2146026"/>
                      <a:pt x="668473" y="2212090"/>
                      <a:pt x="684274" y="2276782"/>
                    </a:cubicBezTo>
                    <a:lnTo>
                      <a:pt x="1766841" y="2276782"/>
                    </a:lnTo>
                    <a:cubicBezTo>
                      <a:pt x="1783671" y="2250449"/>
                      <a:pt x="1757567" y="2234419"/>
                      <a:pt x="1749207" y="2216443"/>
                    </a:cubicBezTo>
                    <a:cubicBezTo>
                      <a:pt x="1661846" y="2027411"/>
                      <a:pt x="1654979" y="1832412"/>
                      <a:pt x="1699517" y="1632278"/>
                    </a:cubicBezTo>
                    <a:cubicBezTo>
                      <a:pt x="1716004" y="1558200"/>
                      <a:pt x="1757567" y="1500379"/>
                      <a:pt x="1806683" y="1445535"/>
                    </a:cubicBezTo>
                    <a:cubicBezTo>
                      <a:pt x="1938010" y="1298753"/>
                      <a:pt x="2028232" y="1133434"/>
                      <a:pt x="2053879" y="933856"/>
                    </a:cubicBezTo>
                    <a:cubicBezTo>
                      <a:pt x="2107805" y="513099"/>
                      <a:pt x="1843664" y="127691"/>
                      <a:pt x="1429763" y="36446"/>
                    </a:cubicBezTo>
                    <a:close/>
                    <a:moveTo>
                      <a:pt x="1822698" y="660102"/>
                    </a:moveTo>
                    <a:cubicBezTo>
                      <a:pt x="1918073" y="726280"/>
                      <a:pt x="1883038" y="861156"/>
                      <a:pt x="1883038" y="861156"/>
                    </a:cubicBezTo>
                    <a:cubicBezTo>
                      <a:pt x="1878574" y="923785"/>
                      <a:pt x="1848803" y="981606"/>
                      <a:pt x="1793502" y="1036336"/>
                    </a:cubicBezTo>
                    <a:cubicBezTo>
                      <a:pt x="1784228" y="1045495"/>
                      <a:pt x="1782739" y="1053855"/>
                      <a:pt x="1782625" y="1062440"/>
                    </a:cubicBezTo>
                    <a:cubicBezTo>
                      <a:pt x="1790753" y="1078013"/>
                      <a:pt x="1795791" y="1095414"/>
                      <a:pt x="1795791" y="1114191"/>
                    </a:cubicBezTo>
                    <a:cubicBezTo>
                      <a:pt x="1795791" y="1176248"/>
                      <a:pt x="1771290" y="1210366"/>
                      <a:pt x="1683358" y="1226624"/>
                    </a:cubicBezTo>
                    <a:cubicBezTo>
                      <a:pt x="1620500" y="1238191"/>
                      <a:pt x="1596685" y="1207048"/>
                      <a:pt x="1596685" y="1207048"/>
                    </a:cubicBezTo>
                    <a:cubicBezTo>
                      <a:pt x="1596685" y="1287995"/>
                      <a:pt x="1525012" y="1382913"/>
                      <a:pt x="1444064" y="1382913"/>
                    </a:cubicBezTo>
                    <a:cubicBezTo>
                      <a:pt x="1391052" y="1382913"/>
                      <a:pt x="1345025" y="1354402"/>
                      <a:pt x="1319264" y="1312265"/>
                    </a:cubicBezTo>
                    <a:cubicBezTo>
                      <a:pt x="1314800" y="1308718"/>
                      <a:pt x="1310450" y="1305397"/>
                      <a:pt x="1305983" y="1301505"/>
                    </a:cubicBezTo>
                    <a:cubicBezTo>
                      <a:pt x="1296367" y="1342839"/>
                      <a:pt x="1285604" y="1380049"/>
                      <a:pt x="1279651" y="1417948"/>
                    </a:cubicBezTo>
                    <a:cubicBezTo>
                      <a:pt x="1275987" y="1441303"/>
                      <a:pt x="1268773" y="1451837"/>
                      <a:pt x="1243698" y="1451151"/>
                    </a:cubicBezTo>
                    <a:cubicBezTo>
                      <a:pt x="1219769" y="1450463"/>
                      <a:pt x="1205342" y="1446684"/>
                      <a:pt x="1197900" y="1418862"/>
                    </a:cubicBezTo>
                    <a:cubicBezTo>
                      <a:pt x="1183016" y="1363333"/>
                      <a:pt x="1162061" y="1309290"/>
                      <a:pt x="1143974" y="1254561"/>
                    </a:cubicBezTo>
                    <a:cubicBezTo>
                      <a:pt x="1130233" y="1213112"/>
                      <a:pt x="1107221" y="1183344"/>
                      <a:pt x="1076878" y="1162736"/>
                    </a:cubicBezTo>
                    <a:cubicBezTo>
                      <a:pt x="1052146" y="1175331"/>
                      <a:pt x="1024324" y="1182658"/>
                      <a:pt x="994670" y="1182658"/>
                    </a:cubicBezTo>
                    <a:cubicBezTo>
                      <a:pt x="894832" y="1182658"/>
                      <a:pt x="813881" y="1101710"/>
                      <a:pt x="813881" y="1001869"/>
                    </a:cubicBezTo>
                    <a:cubicBezTo>
                      <a:pt x="813881" y="981600"/>
                      <a:pt x="817316" y="962135"/>
                      <a:pt x="823498" y="943933"/>
                    </a:cubicBezTo>
                    <a:cubicBezTo>
                      <a:pt x="788920" y="979657"/>
                      <a:pt x="740489" y="1001869"/>
                      <a:pt x="686903" y="1001869"/>
                    </a:cubicBezTo>
                    <a:cubicBezTo>
                      <a:pt x="581683" y="1001869"/>
                      <a:pt x="496383" y="916566"/>
                      <a:pt x="496383" y="811348"/>
                    </a:cubicBezTo>
                    <a:cubicBezTo>
                      <a:pt x="496383" y="804478"/>
                      <a:pt x="496840" y="797608"/>
                      <a:pt x="497529" y="790851"/>
                    </a:cubicBezTo>
                    <a:cubicBezTo>
                      <a:pt x="436961" y="767725"/>
                      <a:pt x="393795" y="709101"/>
                      <a:pt x="393795" y="640405"/>
                    </a:cubicBezTo>
                    <a:cubicBezTo>
                      <a:pt x="393795" y="565181"/>
                      <a:pt x="445546" y="501978"/>
                      <a:pt x="515274" y="484348"/>
                    </a:cubicBezTo>
                    <a:cubicBezTo>
                      <a:pt x="519052" y="481027"/>
                      <a:pt x="522716" y="477709"/>
                      <a:pt x="526148" y="474159"/>
                    </a:cubicBezTo>
                    <a:cubicBezTo>
                      <a:pt x="526034" y="472556"/>
                      <a:pt x="525691" y="471067"/>
                      <a:pt x="525691" y="469464"/>
                    </a:cubicBezTo>
                    <a:cubicBezTo>
                      <a:pt x="525691" y="432025"/>
                      <a:pt x="552141" y="400765"/>
                      <a:pt x="587290" y="393094"/>
                    </a:cubicBezTo>
                    <a:cubicBezTo>
                      <a:pt x="587748" y="392866"/>
                      <a:pt x="588094" y="392637"/>
                      <a:pt x="588551" y="392523"/>
                    </a:cubicBezTo>
                    <a:cubicBezTo>
                      <a:pt x="605724" y="313407"/>
                      <a:pt x="676026" y="254328"/>
                      <a:pt x="760066" y="254328"/>
                    </a:cubicBezTo>
                    <a:cubicBezTo>
                      <a:pt x="787659" y="254328"/>
                      <a:pt x="813649" y="260853"/>
                      <a:pt x="836893" y="272190"/>
                    </a:cubicBezTo>
                    <a:cubicBezTo>
                      <a:pt x="842046" y="273333"/>
                      <a:pt x="847195" y="274251"/>
                      <a:pt x="852691" y="276083"/>
                    </a:cubicBezTo>
                    <a:cubicBezTo>
                      <a:pt x="854295" y="276540"/>
                      <a:pt x="855555" y="276654"/>
                      <a:pt x="856930" y="276769"/>
                    </a:cubicBezTo>
                    <a:cubicBezTo>
                      <a:pt x="875363" y="229367"/>
                      <a:pt x="921161" y="195706"/>
                      <a:pt x="975087" y="195706"/>
                    </a:cubicBezTo>
                    <a:cubicBezTo>
                      <a:pt x="998903" y="195706"/>
                      <a:pt x="1020886" y="202691"/>
                      <a:pt x="1040005" y="214026"/>
                    </a:cubicBezTo>
                    <a:cubicBezTo>
                      <a:pt x="1055689" y="219750"/>
                      <a:pt x="1069545" y="220553"/>
                      <a:pt x="1083971" y="217004"/>
                    </a:cubicBezTo>
                    <a:cubicBezTo>
                      <a:pt x="1105037" y="186547"/>
                      <a:pt x="1140304" y="166396"/>
                      <a:pt x="1180263" y="166396"/>
                    </a:cubicBezTo>
                    <a:cubicBezTo>
                      <a:pt x="1214841" y="166396"/>
                      <a:pt x="1245641" y="181623"/>
                      <a:pt x="1267050" y="205438"/>
                    </a:cubicBezTo>
                    <a:cubicBezTo>
                      <a:pt x="1272203" y="208184"/>
                      <a:pt x="1277467" y="210705"/>
                      <a:pt x="1282505" y="214023"/>
                    </a:cubicBezTo>
                    <a:cubicBezTo>
                      <a:pt x="1291208" y="219633"/>
                      <a:pt x="1298993" y="222954"/>
                      <a:pt x="1307695" y="223643"/>
                    </a:cubicBezTo>
                    <a:cubicBezTo>
                      <a:pt x="1324183" y="212191"/>
                      <a:pt x="1344219" y="205438"/>
                      <a:pt x="1365860" y="205438"/>
                    </a:cubicBezTo>
                    <a:cubicBezTo>
                      <a:pt x="1411544" y="205438"/>
                      <a:pt x="1449785" y="235549"/>
                      <a:pt x="1463066" y="276769"/>
                    </a:cubicBezTo>
                    <a:cubicBezTo>
                      <a:pt x="1464784" y="278943"/>
                      <a:pt x="1466616" y="280890"/>
                      <a:pt x="1468448" y="282493"/>
                    </a:cubicBezTo>
                    <a:cubicBezTo>
                      <a:pt x="1480928" y="274019"/>
                      <a:pt x="1496041" y="268981"/>
                      <a:pt x="1512414" y="268981"/>
                    </a:cubicBezTo>
                    <a:cubicBezTo>
                      <a:pt x="1542296" y="268981"/>
                      <a:pt x="1567943" y="285928"/>
                      <a:pt x="1581113" y="310543"/>
                    </a:cubicBezTo>
                    <a:cubicBezTo>
                      <a:pt x="1584548" y="313407"/>
                      <a:pt x="1588097" y="316039"/>
                      <a:pt x="1591761" y="318674"/>
                    </a:cubicBezTo>
                    <a:cubicBezTo>
                      <a:pt x="1602178" y="315239"/>
                      <a:pt x="1613170" y="312950"/>
                      <a:pt x="1624850" y="312950"/>
                    </a:cubicBezTo>
                    <a:cubicBezTo>
                      <a:pt x="1684158" y="312950"/>
                      <a:pt x="1732248" y="361037"/>
                      <a:pt x="1732248" y="420348"/>
                    </a:cubicBezTo>
                    <a:cubicBezTo>
                      <a:pt x="1732248" y="427904"/>
                      <a:pt x="1731445" y="435346"/>
                      <a:pt x="1729956" y="442445"/>
                    </a:cubicBezTo>
                    <a:cubicBezTo>
                      <a:pt x="1730302" y="443588"/>
                      <a:pt x="1730530" y="444963"/>
                      <a:pt x="1730873" y="446109"/>
                    </a:cubicBezTo>
                    <a:cubicBezTo>
                      <a:pt x="1778504" y="452634"/>
                      <a:pt x="1815371" y="493053"/>
                      <a:pt x="1815371" y="542401"/>
                    </a:cubicBezTo>
                    <a:cubicBezTo>
                      <a:pt x="1815371" y="556942"/>
                      <a:pt x="1811936" y="570680"/>
                      <a:pt x="1806211" y="583161"/>
                    </a:cubicBezTo>
                    <a:cubicBezTo>
                      <a:pt x="1806097" y="583275"/>
                      <a:pt x="1864147" y="613386"/>
                      <a:pt x="1822698" y="66010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92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7275B20E-42CB-DB40-BB6E-6E93589EF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28479" y="3351245"/>
              <a:ext cx="844550" cy="844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62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itting, person, standing&#10;&#10;Description automatically generated">
            <a:extLst>
              <a:ext uri="{FF2B5EF4-FFF2-40B4-BE49-F238E27FC236}">
                <a16:creationId xmlns:a16="http://schemas.microsoft.com/office/drawing/2014/main" id="{11AB3651-E117-8C41-BB49-E9CD7F1D4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917" y="1905856"/>
            <a:ext cx="4572000" cy="205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AB997B-54BC-1C46-9710-CCAC1462C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250" b="80000" l="2600" r="95000">
                        <a14:foregroundMark x1="6800" y1="61250" x2="6800" y2="61250"/>
                        <a14:foregroundMark x1="2800" y1="64000" x2="2800" y2="64000"/>
                        <a14:foregroundMark x1="14400" y1="80000" x2="14400" y2="80000"/>
                        <a14:foregroundMark x1="95000" y1="31750" x2="95000" y2="31750"/>
                        <a14:foregroundMark x1="89400" y1="25500" x2="89400" y2="25500"/>
                        <a14:foregroundMark x1="75000" y1="21250" x2="75000" y2="21250"/>
                        <a14:foregroundMark x1="71200" y1="23500" x2="71200" y2="23500"/>
                        <a14:foregroundMark x1="72600" y1="22250" x2="69200" y2="24000"/>
                        <a14:foregroundMark x1="73400" y1="21750" x2="68400" y2="24250"/>
                      </a14:backgroundRemoval>
                    </a14:imgEffect>
                  </a14:imgLayer>
                </a14:imgProps>
              </a:ext>
            </a:extLst>
          </a:blip>
          <a:srcRect t="14682" b="15773"/>
          <a:stretch/>
        </p:blipFill>
        <p:spPr>
          <a:xfrm>
            <a:off x="1170432" y="2753551"/>
            <a:ext cx="3127349" cy="1734332"/>
          </a:xfrm>
          <a:prstGeom prst="rect">
            <a:avLst/>
          </a:prstGeom>
        </p:spPr>
      </p:pic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2E2121BB-5A3A-486F-93DB-76721B20D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914126">
              <a:defRPr/>
            </a:pPr>
            <a:r>
              <a:rPr lang="en-US">
                <a:solidFill>
                  <a:srgbClr val="A2A5A2">
                    <a:lumMod val="50000"/>
                  </a:srgbClr>
                </a:solidFill>
                <a:latin typeface="Arial"/>
              </a:rPr>
              <a:t>© 2020 NetApp, Inc. All rights reserved.  --- NETAPP CONFIDENTIAL ---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126">
              <a:defRPr/>
            </a:pPr>
            <a:fld id="{B071A5F3-A4FF-4CEE-8215-C08835B585C1}" type="slidenum">
              <a:rPr lang="fi-FI">
                <a:solidFill>
                  <a:srgbClr val="A2A5A2">
                    <a:lumMod val="50000"/>
                  </a:srgbClr>
                </a:solidFill>
                <a:latin typeface="Arial"/>
              </a:rPr>
              <a:pPr defTabSz="914126">
                <a:defRPr/>
              </a:pPr>
              <a:t>12</a:t>
            </a:fld>
            <a:endParaRPr lang="fi-FI">
              <a:solidFill>
                <a:srgbClr val="A2A5A2">
                  <a:lumMod val="50000"/>
                </a:srgbClr>
              </a:solidFill>
              <a:latin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733FA-1AA3-4F40-A76A-3FA514721C5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ru-RU" b="1" dirty="0"/>
              <a:t>Обновление до </a:t>
            </a:r>
            <a:r>
              <a:rPr lang="ru-RU" b="1" dirty="0" err="1"/>
              <a:t>утрасовременного</a:t>
            </a:r>
            <a:r>
              <a:rPr lang="ru-RU" b="1" dirty="0"/>
              <a:t> </a:t>
            </a:r>
            <a:r>
              <a:rPr lang="en-US" b="1" dirty="0"/>
              <a:t>SAN </a:t>
            </a:r>
            <a:r>
              <a:rPr lang="ru-RU" b="1" dirty="0"/>
              <a:t>без перерыва в работе</a:t>
            </a:r>
            <a:endParaRPr lang="en-US" b="1" dirty="0"/>
          </a:p>
          <a:p>
            <a:pPr marL="234880" indent="-234880">
              <a:spcBef>
                <a:spcPts val="0"/>
              </a:spcBef>
            </a:pPr>
            <a:r>
              <a:rPr lang="ru-RU" dirty="0">
                <a:cs typeface="Arial"/>
              </a:rPr>
              <a:t>Улучшение производительности на </a:t>
            </a:r>
            <a:r>
              <a:rPr lang="en-US" dirty="0">
                <a:cs typeface="Arial"/>
              </a:rPr>
              <a:t>60%</a:t>
            </a:r>
          </a:p>
          <a:p>
            <a:pPr marL="234880" indent="-234880">
              <a:spcBef>
                <a:spcPts val="0"/>
              </a:spcBef>
            </a:pPr>
            <a:r>
              <a:rPr lang="ru-RU" dirty="0">
                <a:cs typeface="Arial"/>
              </a:rPr>
              <a:t>Снижение задержек на </a:t>
            </a:r>
            <a:r>
              <a:rPr lang="en-US" dirty="0">
                <a:cs typeface="Arial"/>
              </a:rPr>
              <a:t>50%</a:t>
            </a:r>
            <a:endParaRPr lang="en-US" b="1" dirty="0"/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cs typeface="Arial"/>
            </a:endParaRPr>
          </a:p>
          <a:p>
            <a:pPr marL="234880" indent="-234880">
              <a:spcBef>
                <a:spcPts val="0"/>
              </a:spcBef>
            </a:pPr>
            <a:endParaRPr lang="en-US" sz="2000" dirty="0"/>
          </a:p>
          <a:p>
            <a:pPr marL="234880" indent="-234880"/>
            <a:endParaRPr lang="en-US" sz="2399" b="1" dirty="0">
              <a:solidFill>
                <a:schemeClr val="accent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883FC5-2B9D-49DF-A7CB-D7150C50960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NetApp </a:t>
            </a:r>
            <a:r>
              <a:rPr lang="ru-RU" dirty="0"/>
              <a:t>представившим первое решение  </a:t>
            </a:r>
            <a:r>
              <a:rPr lang="en-US" dirty="0"/>
              <a:t>end-to-end enterprise </a:t>
            </a:r>
            <a:r>
              <a:rPr lang="en-US" dirty="0" err="1"/>
              <a:t>NVMe</a:t>
            </a:r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NVMe</a:t>
            </a:r>
            <a:endParaRPr lang="en-US" dirty="0"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85CFF2F3-EF39-4F12-A7BF-B50EEB0A765D}"/>
              </a:ext>
            </a:extLst>
          </p:cNvPr>
          <p:cNvSpPr txBox="1">
            <a:spLocks/>
          </p:cNvSpPr>
          <p:nvPr/>
        </p:nvSpPr>
        <p:spPr>
          <a:xfrm>
            <a:off x="4009155" y="3218455"/>
            <a:ext cx="7585470" cy="1318874"/>
          </a:xfrm>
          <a:prstGeom prst="rect">
            <a:avLst/>
          </a:prstGeom>
        </p:spPr>
        <p:txBody>
          <a:bodyPr vert="horz" wrap="square" lIns="91521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2336" indent="-173736" algn="l" defTabSz="914400" rtl="0" eaLnBrk="1" latinLnBrk="0" hangingPunct="1">
              <a:lnSpc>
                <a:spcPct val="95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indent="-173736" algn="l" defTabSz="914400" rtl="0" eaLnBrk="1" latinLnBrk="0" hangingPunct="1">
              <a:lnSpc>
                <a:spcPct val="95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73736" algn="l" defTabSz="914400" rtl="0" eaLnBrk="1" latinLnBrk="0" hangingPunct="1">
              <a:lnSpc>
                <a:spcPct val="95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73736" algn="l" defTabSz="914400" rtl="0" eaLnBrk="1" latinLnBrk="0" hangingPunct="1">
              <a:lnSpc>
                <a:spcPct val="95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880" indent="-234880">
              <a:spcBef>
                <a:spcPts val="0"/>
              </a:spcBef>
            </a:pPr>
            <a:endParaRPr lang="en-US" sz="2399">
              <a:cs typeface="Arial"/>
            </a:endParaRPr>
          </a:p>
          <a:p>
            <a:pPr marL="234880" indent="-234880">
              <a:spcBef>
                <a:spcPts val="0"/>
              </a:spcBef>
            </a:pPr>
            <a:endParaRPr lang="en-US" sz="2399"/>
          </a:p>
          <a:p>
            <a:pPr marL="234880" indent="-234880"/>
            <a:endParaRPr lang="en-US" sz="2399" b="1">
              <a:solidFill>
                <a:schemeClr val="accent1"/>
              </a:solidFill>
            </a:endParaRPr>
          </a:p>
        </p:txBody>
      </p:sp>
      <p:pic>
        <p:nvPicPr>
          <p:cNvPr id="43" name="Picture 42" descr="ontap-9.png">
            <a:extLst>
              <a:ext uri="{FF2B5EF4-FFF2-40B4-BE49-F238E27FC236}">
                <a16:creationId xmlns:a16="http://schemas.microsoft.com/office/drawing/2014/main" id="{544887F0-179D-CA46-AA30-9A9E2DB57F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422" y="4143650"/>
            <a:ext cx="705466" cy="67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1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BE1170-AA7B-4E41-8812-B61678BB1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B645B0-91A5-B14A-8ABB-C06BC0FAD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71A5F3-A4FF-4CEE-8215-C08835B585C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A18CB9-C36F-6C45-9AA0-55D67D8F2D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00800" y="822960"/>
            <a:ext cx="5578497" cy="4206240"/>
          </a:xfrm>
        </p:spPr>
        <p:txBody>
          <a:bodyPr vert="horz" wrap="square" lIns="91521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 b="1" dirty="0"/>
              <a:t>NetApp </a:t>
            </a:r>
            <a:r>
              <a:rPr lang="ru-RU" sz="2000" b="1" dirty="0"/>
              <a:t>движется в сторону </a:t>
            </a:r>
            <a:r>
              <a:rPr lang="en-US" sz="2000" b="1" dirty="0"/>
              <a:t>QLC…</a:t>
            </a:r>
            <a:endParaRPr lang="en-US" sz="2000" b="1" dirty="0">
              <a:cs typeface="Arial"/>
            </a:endParaRPr>
          </a:p>
          <a:p>
            <a:r>
              <a:rPr lang="en-US" sz="2000" dirty="0"/>
              <a:t>FAS500f  </a:t>
            </a:r>
            <a:r>
              <a:rPr lang="ru-RU" sz="2000" dirty="0"/>
              <a:t>доступны с 2020 года </a:t>
            </a:r>
          </a:p>
          <a:p>
            <a:r>
              <a:rPr lang="ru-RU" sz="2000" dirty="0"/>
              <a:t>Мы верим в постепенную миграцию от дисковых систем к </a:t>
            </a:r>
            <a:r>
              <a:rPr lang="en-US" sz="2000" dirty="0"/>
              <a:t>Flash </a:t>
            </a:r>
            <a:r>
              <a:rPr lang="ru-RU" sz="2000" dirty="0"/>
              <a:t>системам, построенным на </a:t>
            </a:r>
            <a:r>
              <a:rPr lang="en-US" sz="2000" dirty="0"/>
              <a:t>QLC</a:t>
            </a:r>
            <a:r>
              <a:rPr lang="ru-RU" sz="2000" dirty="0"/>
              <a:t> носителях</a:t>
            </a:r>
          </a:p>
          <a:p>
            <a:r>
              <a:rPr lang="ru-RU" sz="2000" dirty="0"/>
              <a:t>Все возможности </a:t>
            </a:r>
            <a:r>
              <a:rPr lang="en-US" sz="2000" dirty="0"/>
              <a:t>ONTAP,</a:t>
            </a:r>
            <a:r>
              <a:rPr lang="ru-RU" sz="2000" dirty="0"/>
              <a:t> включая </a:t>
            </a:r>
            <a:r>
              <a:rPr lang="en-US" sz="2000" dirty="0" err="1"/>
              <a:t>NVMe</a:t>
            </a:r>
            <a:r>
              <a:rPr lang="en-US" sz="2000" dirty="0"/>
              <a:t>/SAN/NAS/S3</a:t>
            </a:r>
            <a:r>
              <a:rPr lang="ru-RU" sz="2000" dirty="0"/>
              <a:t> и масштабирование </a:t>
            </a:r>
            <a:r>
              <a:rPr lang="en-US" sz="2000" dirty="0"/>
              <a:t>scale-out</a:t>
            </a:r>
            <a:endParaRPr lang="en-US" sz="1600" dirty="0"/>
          </a:p>
          <a:p>
            <a:r>
              <a:rPr lang="ru-RU" sz="2000" dirty="0"/>
              <a:t>Можно объединять без останова  в одну систему </a:t>
            </a:r>
            <a:r>
              <a:rPr lang="en-US" sz="2000" dirty="0"/>
              <a:t>AFF/FAS </a:t>
            </a:r>
            <a:r>
              <a:rPr lang="ru-RU" sz="2000" dirty="0"/>
              <a:t>с носителями разного типа  - </a:t>
            </a:r>
            <a:r>
              <a:rPr lang="en-US" sz="2000" dirty="0"/>
              <a:t> TLC, QLC, 10K </a:t>
            </a:r>
            <a:r>
              <a:rPr lang="ru-RU" sz="2000" dirty="0"/>
              <a:t>и </a:t>
            </a:r>
            <a:r>
              <a:rPr lang="en-US" sz="2000" dirty="0"/>
              <a:t>7.2K</a:t>
            </a:r>
            <a:endParaRPr lang="en-US" sz="2000" dirty="0">
              <a:cs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4CDE6F7-4514-1848-AFAB-CD853B523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QLC</a:t>
            </a:r>
          </a:p>
        </p:txBody>
      </p:sp>
      <p:pic>
        <p:nvPicPr>
          <p:cNvPr id="2050" name="Picture 2" descr="Toshiba's new quadruple-level 3D cells could be the next big thing in  low-cost flash memory - The Verge">
            <a:extLst>
              <a:ext uri="{FF2B5EF4-FFF2-40B4-BE49-F238E27FC236}">
                <a16:creationId xmlns:a16="http://schemas.microsoft.com/office/drawing/2014/main" id="{C63B455C-77FF-7649-9D9A-7FE264DDB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9250" y1="64625" x2="29250" y2="64625"/>
                        <a14:backgroundMark x1="50833" y1="68750" x2="45083" y2="72375"/>
                        <a14:backgroundMark x1="61917" y1="75125" x2="67750" y2="73250"/>
                        <a14:backgroundMark x1="67750" y1="73250" x2="70000" y2="71125"/>
                        <a14:backgroundMark x1="69500" y1="67625" x2="70583" y2="6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78" t="20234" r="17942" b="18785"/>
          <a:stretch/>
        </p:blipFill>
        <p:spPr bwMode="auto">
          <a:xfrm>
            <a:off x="710254" y="1783080"/>
            <a:ext cx="4255446" cy="279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122DEA-7585-434C-AD41-3F9D18AB8F30}"/>
              </a:ext>
            </a:extLst>
          </p:cNvPr>
          <p:cNvSpPr/>
          <p:nvPr/>
        </p:nvSpPr>
        <p:spPr>
          <a:xfrm>
            <a:off x="729044" y="4574347"/>
            <a:ext cx="40712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4-bit-per-cell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ru-RU" dirty="0">
                <a:solidFill>
                  <a:srgbClr val="000000"/>
                </a:solidFill>
              </a:rPr>
              <a:t>Технология </a:t>
            </a:r>
            <a:r>
              <a:rPr lang="en-US" dirty="0">
                <a:solidFill>
                  <a:srgbClr val="000000"/>
                </a:solidFill>
              </a:rPr>
              <a:t>QLC</a:t>
            </a:r>
            <a:r>
              <a:rPr lang="ru-RU" dirty="0">
                <a:solidFill>
                  <a:srgbClr val="000000"/>
                </a:solidFill>
              </a:rPr>
              <a:t>- </a:t>
            </a:r>
            <a:r>
              <a:rPr lang="en-US" dirty="0">
                <a:solidFill>
                  <a:srgbClr val="000000"/>
                </a:solidFill>
              </a:rPr>
              <a:t>quadruple-level cell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A45DABB-AD64-184C-B85C-8EEE51CDDC36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072768-60DB-4171-BB09-F9AC482E3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</p:spPr>
        <p:txBody>
          <a:bodyPr/>
          <a:lstStyle/>
          <a:p>
            <a:fld id="{B071A5F3-A4FF-4CEE-8215-C08835B585C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9" name="Picture Placeholder 8" descr="A person sitting at a desk in front of a computer&#10;&#10;Description automatically generated">
            <a:extLst>
              <a:ext uri="{FF2B5EF4-FFF2-40B4-BE49-F238E27FC236}">
                <a16:creationId xmlns:a16="http://schemas.microsoft.com/office/drawing/2014/main" id="{32FEF5C8-B3CC-9641-A498-84A5D14C5CF7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2"/>
          <a:srcRect l="6866" r="6866"/>
          <a:stretch/>
        </p:blipFill>
        <p:spPr>
          <a:xfrm>
            <a:off x="6108065" y="0"/>
            <a:ext cx="6080760" cy="6857999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F3B551-C673-1547-9565-27305C7405D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83967" y="856920"/>
            <a:ext cx="5340096" cy="4206240"/>
          </a:xfrm>
        </p:spPr>
        <p:txBody>
          <a:bodyPr/>
          <a:lstStyle/>
          <a:p>
            <a:r>
              <a:rPr lang="ru-RU" b="1" dirty="0"/>
              <a:t>Ключевые факты</a:t>
            </a:r>
            <a:endParaRPr lang="en-US" b="1" dirty="0"/>
          </a:p>
          <a:p>
            <a:pPr lvl="1"/>
            <a:r>
              <a:rPr lang="ru-RU" dirty="0"/>
              <a:t>Самый быстрорастущий </a:t>
            </a:r>
            <a:r>
              <a:rPr lang="en-US" dirty="0"/>
              <a:t>SAN </a:t>
            </a:r>
            <a:r>
              <a:rPr lang="ru-RU" dirty="0"/>
              <a:t>производитель</a:t>
            </a:r>
            <a:endParaRPr lang="en-US" dirty="0"/>
          </a:p>
          <a:p>
            <a:pPr lvl="1"/>
            <a:r>
              <a:rPr lang="ru-RU" dirty="0"/>
              <a:t>Рост </a:t>
            </a:r>
            <a:r>
              <a:rPr lang="en-US" dirty="0" err="1"/>
              <a:t>QoQ</a:t>
            </a:r>
            <a:r>
              <a:rPr lang="en-US" dirty="0"/>
              <a:t> </a:t>
            </a:r>
            <a:r>
              <a:rPr lang="ru-RU" dirty="0"/>
              <a:t> для </a:t>
            </a:r>
            <a:r>
              <a:rPr lang="en-US" dirty="0"/>
              <a:t>AFF SAN </a:t>
            </a:r>
            <a:r>
              <a:rPr lang="ru-RU" dirty="0"/>
              <a:t>составляет </a:t>
            </a:r>
            <a:r>
              <a:rPr lang="en-US" dirty="0"/>
              <a:t>42%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62% </a:t>
            </a:r>
            <a:r>
              <a:rPr lang="ru-RU" dirty="0">
                <a:sym typeface="Wingdings" panose="05000000000000000000" pitchFamily="2" charset="2"/>
              </a:rPr>
              <a:t>заказчиков </a:t>
            </a:r>
            <a:r>
              <a:rPr lang="en-US" dirty="0">
                <a:sym typeface="Wingdings" panose="05000000000000000000" pitchFamily="2" charset="2"/>
              </a:rPr>
              <a:t>AFF </a:t>
            </a:r>
            <a:r>
              <a:rPr lang="ru-RU" dirty="0">
                <a:sym typeface="Wingdings" panose="05000000000000000000" pitchFamily="2" charset="2"/>
              </a:rPr>
              <a:t>используют </a:t>
            </a:r>
            <a:r>
              <a:rPr lang="en-US" dirty="0">
                <a:sym typeface="Wingdings" panose="05000000000000000000" pitchFamily="2" charset="2"/>
              </a:rPr>
              <a:t>SAN</a:t>
            </a:r>
            <a:endParaRPr lang="en-US" dirty="0"/>
          </a:p>
          <a:p>
            <a:pPr lvl="1"/>
            <a:r>
              <a:rPr lang="en-US" dirty="0"/>
              <a:t>60% </a:t>
            </a:r>
            <a:r>
              <a:rPr lang="ru-RU" dirty="0"/>
              <a:t>новых заказчиков </a:t>
            </a:r>
            <a:r>
              <a:rPr lang="en-US" dirty="0"/>
              <a:t>NetApp </a:t>
            </a:r>
            <a:r>
              <a:rPr lang="ru-RU" dirty="0">
                <a:sym typeface="Wingdings" panose="05000000000000000000" pitchFamily="2" charset="2"/>
              </a:rPr>
              <a:t>используют</a:t>
            </a:r>
            <a:r>
              <a:rPr lang="en-US" dirty="0"/>
              <a:t> SAN</a:t>
            </a:r>
          </a:p>
          <a:p>
            <a:pPr lvl="1"/>
            <a:r>
              <a:rPr lang="ru-RU" dirty="0"/>
              <a:t>Поставлено более </a:t>
            </a:r>
            <a:r>
              <a:rPr lang="en-US" dirty="0"/>
              <a:t> 6.2PB  </a:t>
            </a:r>
            <a:r>
              <a:rPr lang="en-US" dirty="0" err="1"/>
              <a:t>NVMe</a:t>
            </a:r>
            <a:r>
              <a:rPr lang="en-US" dirty="0"/>
              <a:t> </a:t>
            </a:r>
            <a:r>
              <a:rPr lang="ru-RU" dirty="0"/>
              <a:t>носителей</a:t>
            </a:r>
            <a:endParaRPr lang="en-US" dirty="0"/>
          </a:p>
          <a:p>
            <a:r>
              <a:rPr lang="ru-RU" b="1" dirty="0"/>
              <a:t>Технологическое лидерство</a:t>
            </a:r>
            <a:endParaRPr lang="en-US" b="1" dirty="0"/>
          </a:p>
          <a:p>
            <a:pPr lvl="1"/>
            <a:r>
              <a:rPr lang="ru-RU" dirty="0"/>
              <a:t>Первая СХД с 1</a:t>
            </a:r>
            <a:r>
              <a:rPr lang="en-US" dirty="0" err="1"/>
              <a:t>GbE</a:t>
            </a:r>
            <a:r>
              <a:rPr lang="en-US" dirty="0"/>
              <a:t> iSCSI</a:t>
            </a:r>
          </a:p>
          <a:p>
            <a:pPr lvl="1"/>
            <a:r>
              <a:rPr lang="ru-RU" dirty="0"/>
              <a:t>Первая </a:t>
            </a:r>
            <a:r>
              <a:rPr lang="en-US" dirty="0"/>
              <a:t>Unified (SAN + NAS) </a:t>
            </a:r>
            <a:r>
              <a:rPr lang="ru-RU" dirty="0"/>
              <a:t>СХД</a:t>
            </a:r>
            <a:endParaRPr lang="en-US" dirty="0"/>
          </a:p>
          <a:p>
            <a:pPr lvl="1"/>
            <a:r>
              <a:rPr lang="ru-RU" dirty="0"/>
              <a:t>Первая </a:t>
            </a:r>
            <a:r>
              <a:rPr lang="en-US" dirty="0" err="1"/>
              <a:t>FCoE</a:t>
            </a:r>
            <a:r>
              <a:rPr lang="en-US" dirty="0"/>
              <a:t> </a:t>
            </a:r>
            <a:r>
              <a:rPr lang="ru-RU" dirty="0"/>
              <a:t>СХД</a:t>
            </a:r>
          </a:p>
          <a:p>
            <a:pPr lvl="1"/>
            <a:r>
              <a:rPr lang="ru-RU" dirty="0"/>
              <a:t>Первый </a:t>
            </a:r>
            <a:r>
              <a:rPr lang="en-US" dirty="0"/>
              <a:t>Unified Target (</a:t>
            </a:r>
            <a:r>
              <a:rPr lang="ru-RU" dirty="0"/>
              <a:t>один порт для </a:t>
            </a:r>
            <a:r>
              <a:rPr lang="en-US" dirty="0" err="1"/>
              <a:t>FCoE</a:t>
            </a:r>
            <a:r>
              <a:rPr lang="en-US" dirty="0"/>
              <a:t> + IP)</a:t>
            </a:r>
          </a:p>
          <a:p>
            <a:pPr lvl="1"/>
            <a:r>
              <a:rPr lang="ru-RU" dirty="0"/>
              <a:t>Первая СХД с 10</a:t>
            </a:r>
            <a:r>
              <a:rPr lang="en-US" dirty="0" err="1"/>
              <a:t>GbE</a:t>
            </a:r>
            <a:r>
              <a:rPr lang="en-US" dirty="0"/>
              <a:t> iSCSI</a:t>
            </a:r>
          </a:p>
          <a:p>
            <a:pPr lvl="1"/>
            <a:r>
              <a:rPr lang="ru-RU" dirty="0"/>
              <a:t>Первая СХД с </a:t>
            </a:r>
            <a:r>
              <a:rPr lang="en-US" dirty="0"/>
              <a:t>primary SAN deduplication</a:t>
            </a:r>
          </a:p>
          <a:p>
            <a:pPr lvl="1"/>
            <a:r>
              <a:rPr lang="ru-RU" dirty="0"/>
              <a:t>Первый на </a:t>
            </a:r>
            <a:r>
              <a:rPr lang="ru-RU" dirty="0" err="1"/>
              <a:t>рунке</a:t>
            </a:r>
            <a:r>
              <a:rPr lang="ru-RU" dirty="0"/>
              <a:t> </a:t>
            </a:r>
            <a:r>
              <a:rPr lang="en-US" dirty="0"/>
              <a:t>15.3TB SSD</a:t>
            </a:r>
          </a:p>
          <a:p>
            <a:pPr lvl="1"/>
            <a:r>
              <a:rPr lang="ru-RU" dirty="0"/>
              <a:t>Первое решение с </a:t>
            </a:r>
            <a:r>
              <a:rPr lang="en-US" dirty="0"/>
              <a:t>32 Gig FC end-to-end</a:t>
            </a:r>
          </a:p>
          <a:p>
            <a:pPr lvl="1"/>
            <a:r>
              <a:rPr lang="ru-RU" dirty="0"/>
              <a:t>Первая СХД с 10</a:t>
            </a:r>
            <a:r>
              <a:rPr lang="en-US" dirty="0" err="1"/>
              <a:t>GbE</a:t>
            </a:r>
            <a:r>
              <a:rPr lang="en-US" dirty="0"/>
              <a:t> 100GbE/40GbE</a:t>
            </a:r>
          </a:p>
          <a:p>
            <a:pPr lvl="1"/>
            <a:r>
              <a:rPr lang="ru-RU" dirty="0"/>
              <a:t>Первый производитель с </a:t>
            </a:r>
            <a:r>
              <a:rPr lang="en-US" dirty="0"/>
              <a:t> 12 </a:t>
            </a:r>
            <a:r>
              <a:rPr lang="ru-RU" dirty="0"/>
              <a:t>узловым </a:t>
            </a:r>
            <a:r>
              <a:rPr lang="en-US" dirty="0"/>
              <a:t>SAN</a:t>
            </a:r>
          </a:p>
          <a:p>
            <a:pPr lvl="1"/>
            <a:r>
              <a:rPr lang="ru-RU" dirty="0"/>
              <a:t>Перовое решение </a:t>
            </a:r>
            <a:r>
              <a:rPr lang="en-US" dirty="0"/>
              <a:t> </a:t>
            </a:r>
            <a:r>
              <a:rPr lang="en-US" dirty="0" err="1"/>
              <a:t>NVMe</a:t>
            </a:r>
            <a:r>
              <a:rPr lang="en-US" dirty="0"/>
              <a:t> End to End </a:t>
            </a:r>
            <a:r>
              <a:rPr lang="en-US" dirty="0" err="1"/>
              <a:t>NVMe</a:t>
            </a:r>
            <a:r>
              <a:rPr lang="en-US" dirty="0"/>
              <a:t>/FC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89658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ta currency-dark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0"/>
            <a:ext cx="12193552" cy="6858000"/>
          </a:xfrm>
          <a:prstGeom prst="rect">
            <a:avLst/>
          </a:prstGeom>
          <a:ln w="3175">
            <a:miter lim="400000"/>
          </a:ln>
        </p:spPr>
      </p:pic>
      <p:sp>
        <p:nvSpPr>
          <p:cNvPr id="137" name="Rectangle 136"/>
          <p:cNvSpPr/>
          <p:nvPr/>
        </p:nvSpPr>
        <p:spPr>
          <a:xfrm>
            <a:off x="1589" y="0"/>
            <a:ext cx="12188825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US" dirty="0" err="1"/>
          </a:p>
        </p:txBody>
      </p:sp>
      <p:sp>
        <p:nvSpPr>
          <p:cNvPr id="3" name="Shape 125"/>
          <p:cNvSpPr/>
          <p:nvPr/>
        </p:nvSpPr>
        <p:spPr>
          <a:xfrm>
            <a:off x="52001" y="229966"/>
            <a:ext cx="12088001" cy="49445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6235" tIns="16235" rIns="16235" bIns="16235" anchor="ctr">
            <a:spAutoFit/>
          </a:bodyPr>
          <a:lstStyle>
            <a:lvl1pPr defTabSz="457200">
              <a:defRPr sz="7400">
                <a:latin typeface="GothamLight"/>
                <a:ea typeface="GothamLight"/>
                <a:cs typeface="GothamLight"/>
                <a:sym typeface="GothamLight"/>
              </a:defRPr>
            </a:lvl1pPr>
          </a:lstStyle>
          <a:p>
            <a:pPr algn="ctr" defTabSz="228531"/>
            <a:r>
              <a:rPr lang="en-US" sz="3000" kern="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29 </a:t>
            </a:r>
            <a:r>
              <a:rPr lang="ru-RU" sz="3000" kern="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лет инноваций</a:t>
            </a:r>
            <a:endParaRPr sz="3000" kern="0" dirty="0">
              <a:solidFill>
                <a:schemeClr val="bg1"/>
              </a:solidFill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80" name="Footer Placeholder 1">
            <a:extLst>
              <a:ext uri="{FF2B5EF4-FFF2-40B4-BE49-F238E27FC236}">
                <a16:creationId xmlns:a16="http://schemas.microsoft.com/office/drawing/2014/main" id="{830F9C73-452E-514C-BED5-76545C5E8B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4537" y="6472736"/>
            <a:ext cx="11064240" cy="240489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© 2020 NetApp, Inc. All rights reserved.  --- NETAPP CONFIDENTIAL ---</a:t>
            </a:r>
          </a:p>
        </p:txBody>
      </p:sp>
      <p:sp>
        <p:nvSpPr>
          <p:cNvPr id="188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71A5F3-A4FF-4CEE-8215-C08835B585C1}" type="slidenum">
              <a:rPr lang="en-US" smtClean="0">
                <a:solidFill>
                  <a:schemeClr val="bg1"/>
                </a:solidFill>
              </a:rPr>
              <a:pPr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3" name="Text Box 9">
            <a:extLst>
              <a:ext uri="{FF2B5EF4-FFF2-40B4-BE49-F238E27FC236}">
                <a16:creationId xmlns:a16="http://schemas.microsoft.com/office/drawing/2014/main" id="{13D0D798-0458-44D3-A9D2-565CD478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" y="6195737"/>
            <a:ext cx="5403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1992</a:t>
            </a:r>
          </a:p>
        </p:txBody>
      </p:sp>
      <p:sp>
        <p:nvSpPr>
          <p:cNvPr id="84" name="Text Box 9">
            <a:extLst>
              <a:ext uri="{FF2B5EF4-FFF2-40B4-BE49-F238E27FC236}">
                <a16:creationId xmlns:a16="http://schemas.microsoft.com/office/drawing/2014/main" id="{13D0D798-0458-44D3-A9D2-565CD478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05" y="5987032"/>
            <a:ext cx="5403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1993</a:t>
            </a:r>
          </a:p>
        </p:txBody>
      </p:sp>
      <p:sp>
        <p:nvSpPr>
          <p:cNvPr id="109" name="Text Box 9">
            <a:extLst>
              <a:ext uri="{FF2B5EF4-FFF2-40B4-BE49-F238E27FC236}">
                <a16:creationId xmlns:a16="http://schemas.microsoft.com/office/drawing/2014/main" id="{13D0D798-0458-44D3-A9D2-565CD478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290" y="6195737"/>
            <a:ext cx="5403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1996</a:t>
            </a:r>
          </a:p>
        </p:txBody>
      </p:sp>
      <p:sp>
        <p:nvSpPr>
          <p:cNvPr id="110" name="Text Box 9">
            <a:extLst>
              <a:ext uri="{FF2B5EF4-FFF2-40B4-BE49-F238E27FC236}">
                <a16:creationId xmlns:a16="http://schemas.microsoft.com/office/drawing/2014/main" id="{13D0D798-0458-44D3-A9D2-565CD478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515" y="5987032"/>
            <a:ext cx="5403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1997</a:t>
            </a:r>
          </a:p>
        </p:txBody>
      </p:sp>
      <p:sp>
        <p:nvSpPr>
          <p:cNvPr id="111" name="Text Box 9">
            <a:extLst>
              <a:ext uri="{FF2B5EF4-FFF2-40B4-BE49-F238E27FC236}">
                <a16:creationId xmlns:a16="http://schemas.microsoft.com/office/drawing/2014/main" id="{13D0D798-0458-44D3-A9D2-565CD478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990" y="6195737"/>
            <a:ext cx="5403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1999</a:t>
            </a:r>
          </a:p>
        </p:txBody>
      </p:sp>
      <p:sp>
        <p:nvSpPr>
          <p:cNvPr id="112" name="Text Box 9">
            <a:extLst>
              <a:ext uri="{FF2B5EF4-FFF2-40B4-BE49-F238E27FC236}">
                <a16:creationId xmlns:a16="http://schemas.microsoft.com/office/drawing/2014/main" id="{13D0D798-0458-44D3-A9D2-565CD478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4925" y="5987032"/>
            <a:ext cx="5403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2000</a:t>
            </a:r>
          </a:p>
        </p:txBody>
      </p:sp>
      <p:sp>
        <p:nvSpPr>
          <p:cNvPr id="113" name="Text Box 9">
            <a:extLst>
              <a:ext uri="{FF2B5EF4-FFF2-40B4-BE49-F238E27FC236}">
                <a16:creationId xmlns:a16="http://schemas.microsoft.com/office/drawing/2014/main" id="{13D0D798-0458-44D3-A9D2-565CD478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690" y="6195737"/>
            <a:ext cx="5403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IN" sz="1200" dirty="0">
                <a:solidFill>
                  <a:schemeClr val="bg1">
                    <a:lumMod val="85000"/>
                  </a:schemeClr>
                </a:solidFill>
              </a:rPr>
              <a:t>2002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4" name="Text Box 9">
            <a:extLst>
              <a:ext uri="{FF2B5EF4-FFF2-40B4-BE49-F238E27FC236}">
                <a16:creationId xmlns:a16="http://schemas.microsoft.com/office/drawing/2014/main" id="{13D0D798-0458-44D3-A9D2-565CD478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5335" y="5987032"/>
            <a:ext cx="5403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2003</a:t>
            </a:r>
          </a:p>
        </p:txBody>
      </p:sp>
      <p:sp>
        <p:nvSpPr>
          <p:cNvPr id="115" name="Text Box 9">
            <a:extLst>
              <a:ext uri="{FF2B5EF4-FFF2-40B4-BE49-F238E27FC236}">
                <a16:creationId xmlns:a16="http://schemas.microsoft.com/office/drawing/2014/main" id="{13D0D798-0458-44D3-A9D2-565CD478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390" y="6195737"/>
            <a:ext cx="5403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IN" sz="1200" dirty="0">
                <a:solidFill>
                  <a:schemeClr val="bg1">
                    <a:lumMod val="85000"/>
                  </a:schemeClr>
                </a:solidFill>
              </a:rPr>
              <a:t>2004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6" name="Text Box 9">
            <a:extLst>
              <a:ext uri="{FF2B5EF4-FFF2-40B4-BE49-F238E27FC236}">
                <a16:creationId xmlns:a16="http://schemas.microsoft.com/office/drawing/2014/main" id="{13D0D798-0458-44D3-A9D2-565CD478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5745" y="5987032"/>
            <a:ext cx="5403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2005</a:t>
            </a:r>
          </a:p>
        </p:txBody>
      </p:sp>
      <p:sp>
        <p:nvSpPr>
          <p:cNvPr id="117" name="Text Box 9">
            <a:extLst>
              <a:ext uri="{FF2B5EF4-FFF2-40B4-BE49-F238E27FC236}">
                <a16:creationId xmlns:a16="http://schemas.microsoft.com/office/drawing/2014/main" id="{13D0D798-0458-44D3-A9D2-565CD478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090" y="6195737"/>
            <a:ext cx="5403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IN" sz="1200" dirty="0">
                <a:solidFill>
                  <a:schemeClr val="bg1">
                    <a:lumMod val="85000"/>
                  </a:schemeClr>
                </a:solidFill>
              </a:rPr>
              <a:t>2006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8" name="Text Box 9">
            <a:extLst>
              <a:ext uri="{FF2B5EF4-FFF2-40B4-BE49-F238E27FC236}">
                <a16:creationId xmlns:a16="http://schemas.microsoft.com/office/drawing/2014/main" id="{13D0D798-0458-44D3-A9D2-565CD478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6155" y="5987032"/>
            <a:ext cx="5403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2007</a:t>
            </a:r>
          </a:p>
        </p:txBody>
      </p:sp>
      <p:sp>
        <p:nvSpPr>
          <p:cNvPr id="119" name="Text Box 9">
            <a:extLst>
              <a:ext uri="{FF2B5EF4-FFF2-40B4-BE49-F238E27FC236}">
                <a16:creationId xmlns:a16="http://schemas.microsoft.com/office/drawing/2014/main" id="{13D0D798-0458-44D3-A9D2-565CD478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790" y="6195737"/>
            <a:ext cx="5403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IN" sz="1200" dirty="0">
                <a:solidFill>
                  <a:schemeClr val="bg1">
                    <a:lumMod val="85000"/>
                  </a:schemeClr>
                </a:solidFill>
              </a:rPr>
              <a:t>2008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0" name="Text Box 9">
            <a:extLst>
              <a:ext uri="{FF2B5EF4-FFF2-40B4-BE49-F238E27FC236}">
                <a16:creationId xmlns:a16="http://schemas.microsoft.com/office/drawing/2014/main" id="{13D0D798-0458-44D3-A9D2-565CD478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6565" y="5987032"/>
            <a:ext cx="5403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2009</a:t>
            </a:r>
          </a:p>
        </p:txBody>
      </p:sp>
      <p:sp>
        <p:nvSpPr>
          <p:cNvPr id="121" name="Text Box 9">
            <a:extLst>
              <a:ext uri="{FF2B5EF4-FFF2-40B4-BE49-F238E27FC236}">
                <a16:creationId xmlns:a16="http://schemas.microsoft.com/office/drawing/2014/main" id="{13D0D798-0458-44D3-A9D2-565CD478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9490" y="6195737"/>
            <a:ext cx="5403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IN" sz="1200" dirty="0">
                <a:solidFill>
                  <a:schemeClr val="bg1">
                    <a:lumMod val="85000"/>
                  </a:schemeClr>
                </a:solidFill>
              </a:rPr>
              <a:t>2010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2" name="Text Box 9">
            <a:extLst>
              <a:ext uri="{FF2B5EF4-FFF2-40B4-BE49-F238E27FC236}">
                <a16:creationId xmlns:a16="http://schemas.microsoft.com/office/drawing/2014/main" id="{13D0D798-0458-44D3-A9D2-565CD478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6975" y="5987032"/>
            <a:ext cx="5403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2011</a:t>
            </a:r>
          </a:p>
        </p:txBody>
      </p:sp>
      <p:sp>
        <p:nvSpPr>
          <p:cNvPr id="123" name="Text Box 9">
            <a:extLst>
              <a:ext uri="{FF2B5EF4-FFF2-40B4-BE49-F238E27FC236}">
                <a16:creationId xmlns:a16="http://schemas.microsoft.com/office/drawing/2014/main" id="{13D0D798-0458-44D3-A9D2-565CD478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9190" y="6195737"/>
            <a:ext cx="5403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IN" sz="1200" dirty="0">
                <a:solidFill>
                  <a:schemeClr val="bg1">
                    <a:lumMod val="85000"/>
                  </a:schemeClr>
                </a:solidFill>
              </a:rPr>
              <a:t>2012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4" name="Text Box 9">
            <a:extLst>
              <a:ext uri="{FF2B5EF4-FFF2-40B4-BE49-F238E27FC236}">
                <a16:creationId xmlns:a16="http://schemas.microsoft.com/office/drawing/2014/main" id="{13D0D798-0458-44D3-A9D2-565CD478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7385" y="5987032"/>
            <a:ext cx="5403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2013</a:t>
            </a:r>
          </a:p>
        </p:txBody>
      </p:sp>
      <p:sp>
        <p:nvSpPr>
          <p:cNvPr id="125" name="Text Box 9">
            <a:extLst>
              <a:ext uri="{FF2B5EF4-FFF2-40B4-BE49-F238E27FC236}">
                <a16:creationId xmlns:a16="http://schemas.microsoft.com/office/drawing/2014/main" id="{13D0D798-0458-44D3-A9D2-565CD478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8890" y="6195737"/>
            <a:ext cx="5403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IN" sz="1200" dirty="0">
                <a:solidFill>
                  <a:schemeClr val="bg1">
                    <a:lumMod val="85000"/>
                  </a:schemeClr>
                </a:solidFill>
              </a:rPr>
              <a:t>2014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6" name="Text Box 9">
            <a:extLst>
              <a:ext uri="{FF2B5EF4-FFF2-40B4-BE49-F238E27FC236}">
                <a16:creationId xmlns:a16="http://schemas.microsoft.com/office/drawing/2014/main" id="{13D0D798-0458-44D3-A9D2-565CD478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7795" y="5987032"/>
            <a:ext cx="5403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2015</a:t>
            </a:r>
          </a:p>
        </p:txBody>
      </p:sp>
      <p:sp>
        <p:nvSpPr>
          <p:cNvPr id="127" name="Text Box 9">
            <a:extLst>
              <a:ext uri="{FF2B5EF4-FFF2-40B4-BE49-F238E27FC236}">
                <a16:creationId xmlns:a16="http://schemas.microsoft.com/office/drawing/2014/main" id="{13D0D798-0458-44D3-A9D2-565CD478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8590" y="6195737"/>
            <a:ext cx="5403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IN" sz="1200" dirty="0">
                <a:solidFill>
                  <a:schemeClr val="bg1">
                    <a:lumMod val="85000"/>
                  </a:schemeClr>
                </a:solidFill>
              </a:rPr>
              <a:t>2016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8" name="Text Box 9">
            <a:extLst>
              <a:ext uri="{FF2B5EF4-FFF2-40B4-BE49-F238E27FC236}">
                <a16:creationId xmlns:a16="http://schemas.microsoft.com/office/drawing/2014/main" id="{13D0D798-0458-44D3-A9D2-565CD478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8205" y="5987032"/>
            <a:ext cx="5403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2017</a:t>
            </a:r>
          </a:p>
        </p:txBody>
      </p:sp>
      <p:sp>
        <p:nvSpPr>
          <p:cNvPr id="129" name="Text Box 9">
            <a:extLst>
              <a:ext uri="{FF2B5EF4-FFF2-40B4-BE49-F238E27FC236}">
                <a16:creationId xmlns:a16="http://schemas.microsoft.com/office/drawing/2014/main" id="{13D0D798-0458-44D3-A9D2-565CD478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8293" y="6195737"/>
            <a:ext cx="5403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IN" sz="1200" dirty="0">
                <a:solidFill>
                  <a:schemeClr val="bg1">
                    <a:lumMod val="85000"/>
                  </a:schemeClr>
                </a:solidFill>
              </a:rPr>
              <a:t>2018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0" name="Text Box 9">
            <a:extLst>
              <a:ext uri="{FF2B5EF4-FFF2-40B4-BE49-F238E27FC236}">
                <a16:creationId xmlns:a16="http://schemas.microsoft.com/office/drawing/2014/main" id="{13D0D798-0458-44D3-A9D2-565CD478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8616" y="5987032"/>
            <a:ext cx="5403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2019</a:t>
            </a:r>
          </a:p>
        </p:txBody>
      </p:sp>
      <p:sp>
        <p:nvSpPr>
          <p:cNvPr id="131" name="Line 5">
            <a:extLst>
              <a:ext uri="{FF2B5EF4-FFF2-40B4-BE49-F238E27FC236}">
                <a16:creationId xmlns:a16="http://schemas.microsoft.com/office/drawing/2014/main" id="{5AFE26A5-199A-48B2-A290-FC1FF6031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2454" y="4970976"/>
            <a:ext cx="0" cy="1227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132" name="Text Box 29">
            <a:extLst>
              <a:ext uri="{FF2B5EF4-FFF2-40B4-BE49-F238E27FC236}">
                <a16:creationId xmlns:a16="http://schemas.microsoft.com/office/drawing/2014/main" id="{635D8AFF-B905-4E5E-817A-4083C8D1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7067" y="4289312"/>
            <a:ext cx="75853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Write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Anywhere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File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Layout</a:t>
            </a:r>
          </a:p>
        </p:txBody>
      </p:sp>
      <p:sp>
        <p:nvSpPr>
          <p:cNvPr id="133" name="Line 5">
            <a:extLst>
              <a:ext uri="{FF2B5EF4-FFF2-40B4-BE49-F238E27FC236}">
                <a16:creationId xmlns:a16="http://schemas.microsoft.com/office/drawing/2014/main" id="{5AFE26A5-199A-48B2-A290-FC1FF6031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1609" y="4177146"/>
            <a:ext cx="0" cy="1813186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134" name="Text Box 29">
            <a:extLst>
              <a:ext uri="{FF2B5EF4-FFF2-40B4-BE49-F238E27FC236}">
                <a16:creationId xmlns:a16="http://schemas.microsoft.com/office/drawing/2014/main" id="{635D8AFF-B905-4E5E-817A-4083C8D1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44" y="3693289"/>
            <a:ext cx="81048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1</a:t>
            </a:r>
            <a:r>
              <a:rPr lang="en-US" sz="1000" baseline="30000" dirty="0">
                <a:solidFill>
                  <a:schemeClr val="bg1">
                    <a:lumMod val="85000"/>
                  </a:schemeClr>
                </a:solidFill>
              </a:rPr>
              <a:t>st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 NAS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Appliance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Snapshots</a:t>
            </a:r>
          </a:p>
        </p:txBody>
      </p:sp>
      <p:sp>
        <p:nvSpPr>
          <p:cNvPr id="135" name="Line 5">
            <a:extLst>
              <a:ext uri="{FF2B5EF4-FFF2-40B4-BE49-F238E27FC236}">
                <a16:creationId xmlns:a16="http://schemas.microsoft.com/office/drawing/2014/main" id="{5AFE26A5-199A-48B2-A290-FC1FF6031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1269590" y="3532910"/>
            <a:ext cx="0" cy="2665241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136" name="Text Box 29">
            <a:extLst>
              <a:ext uri="{FF2B5EF4-FFF2-40B4-BE49-F238E27FC236}">
                <a16:creationId xmlns:a16="http://schemas.microsoft.com/office/drawing/2014/main" id="{635D8AFF-B905-4E5E-817A-4083C8D1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126" y="2280120"/>
            <a:ext cx="98713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Network Based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Backup Protocol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Multiprotocol NAS Appliance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NFSv2</a:t>
            </a:r>
          </a:p>
        </p:txBody>
      </p:sp>
      <p:sp>
        <p:nvSpPr>
          <p:cNvPr id="140" name="Line 5">
            <a:extLst>
              <a:ext uri="{FF2B5EF4-FFF2-40B4-BE49-F238E27FC236}">
                <a16:creationId xmlns:a16="http://schemas.microsoft.com/office/drawing/2014/main" id="{5AFE26A5-199A-48B2-A290-FC1FF6031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9136" y="4177146"/>
            <a:ext cx="0" cy="1813186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141" name="Text Box 29">
            <a:extLst>
              <a:ext uri="{FF2B5EF4-FFF2-40B4-BE49-F238E27FC236}">
                <a16:creationId xmlns:a16="http://schemas.microsoft.com/office/drawing/2014/main" id="{635D8AFF-B905-4E5E-817A-4083C8D1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3971" y="3693289"/>
            <a:ext cx="81048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Database Solutions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HA NAS</a:t>
            </a:r>
          </a:p>
        </p:txBody>
      </p:sp>
      <p:sp>
        <p:nvSpPr>
          <p:cNvPr id="142" name="Line 5">
            <a:extLst>
              <a:ext uri="{FF2B5EF4-FFF2-40B4-BE49-F238E27FC236}">
                <a16:creationId xmlns:a16="http://schemas.microsoft.com/office/drawing/2014/main" id="{5AFE26A5-199A-48B2-A290-FC1FF6031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6726" y="5299364"/>
            <a:ext cx="0" cy="898786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143" name="Text Box 29">
            <a:extLst>
              <a:ext uri="{FF2B5EF4-FFF2-40B4-BE49-F238E27FC236}">
                <a16:creationId xmlns:a16="http://schemas.microsoft.com/office/drawing/2014/main" id="{635D8AFF-B905-4E5E-817A-4083C8D1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7262" y="4931922"/>
            <a:ext cx="9871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SnapRestore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SnapMirror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4" name="Line 5">
            <a:extLst>
              <a:ext uri="{FF2B5EF4-FFF2-40B4-BE49-F238E27FC236}">
                <a16:creationId xmlns:a16="http://schemas.microsoft.com/office/drawing/2014/main" id="{5AFE26A5-199A-48B2-A290-FC1FF6031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5136" y="4823326"/>
            <a:ext cx="0" cy="1167006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145" name="Text Box 29">
            <a:extLst>
              <a:ext uri="{FF2B5EF4-FFF2-40B4-BE49-F238E27FC236}">
                <a16:creationId xmlns:a16="http://schemas.microsoft.com/office/drawing/2014/main" id="{635D8AFF-B905-4E5E-817A-4083C8D1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787" y="4484696"/>
            <a:ext cx="9839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SnapManager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 Exchange</a:t>
            </a:r>
          </a:p>
        </p:txBody>
      </p:sp>
      <p:sp>
        <p:nvSpPr>
          <p:cNvPr id="146" name="Line 5">
            <a:extLst>
              <a:ext uri="{FF2B5EF4-FFF2-40B4-BE49-F238E27FC236}">
                <a16:creationId xmlns:a16="http://schemas.microsoft.com/office/drawing/2014/main" id="{5AFE26A5-199A-48B2-A290-FC1FF6031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4158" y="3532910"/>
            <a:ext cx="0" cy="2665241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147" name="Text Box 29">
            <a:extLst>
              <a:ext uri="{FF2B5EF4-FFF2-40B4-BE49-F238E27FC236}">
                <a16:creationId xmlns:a16="http://schemas.microsoft.com/office/drawing/2014/main" id="{635D8AFF-B905-4E5E-817A-4083C8D1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060" y="2386821"/>
            <a:ext cx="125307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Unified NAS/SAN</a:t>
            </a:r>
          </a:p>
          <a:p>
            <a:pPr algn="ctr"/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SnapVault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SnapLock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NearStore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Native </a:t>
            </a:r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Infiniband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Direct Access File System (DAFS)</a:t>
            </a:r>
          </a:p>
        </p:txBody>
      </p:sp>
      <p:sp>
        <p:nvSpPr>
          <p:cNvPr id="148" name="Line 5">
            <a:extLst>
              <a:ext uri="{FF2B5EF4-FFF2-40B4-BE49-F238E27FC236}">
                <a16:creationId xmlns:a16="http://schemas.microsoft.com/office/drawing/2014/main" id="{5AFE26A5-199A-48B2-A290-FC1FF6031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4598" y="4823326"/>
            <a:ext cx="0" cy="1167006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149" name="Text Box 29">
            <a:extLst>
              <a:ext uri="{FF2B5EF4-FFF2-40B4-BE49-F238E27FC236}">
                <a16:creationId xmlns:a16="http://schemas.microsoft.com/office/drawing/2014/main" id="{635D8AFF-B905-4E5E-817A-4083C8D1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8545" y="4334568"/>
            <a:ext cx="98391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iSCSI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V-Series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RAID-DP®</a:t>
            </a:r>
          </a:p>
        </p:txBody>
      </p:sp>
      <p:sp>
        <p:nvSpPr>
          <p:cNvPr id="152" name="Line 5">
            <a:extLst>
              <a:ext uri="{FF2B5EF4-FFF2-40B4-BE49-F238E27FC236}">
                <a16:creationId xmlns:a16="http://schemas.microsoft.com/office/drawing/2014/main" id="{5AFE26A5-199A-48B2-A290-FC1FF6031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0444" y="3532910"/>
            <a:ext cx="0" cy="2665241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153" name="Text Box 29">
            <a:extLst>
              <a:ext uri="{FF2B5EF4-FFF2-40B4-BE49-F238E27FC236}">
                <a16:creationId xmlns:a16="http://schemas.microsoft.com/office/drawing/2014/main" id="{635D8AFF-B905-4E5E-817A-4083C8D1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0980" y="2589488"/>
            <a:ext cx="9590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Data ONTAP 7G</a:t>
            </a:r>
          </a:p>
          <a:p>
            <a:pPr algn="ctr"/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FlexVol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FlexClone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Thin Provisioning</a:t>
            </a:r>
          </a:p>
        </p:txBody>
      </p:sp>
      <p:sp>
        <p:nvSpPr>
          <p:cNvPr id="156" name="Line 5">
            <a:extLst>
              <a:ext uri="{FF2B5EF4-FFF2-40B4-BE49-F238E27FC236}">
                <a16:creationId xmlns:a16="http://schemas.microsoft.com/office/drawing/2014/main" id="{5AFE26A5-199A-48B2-A290-FC1FF6031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4533" y="4823326"/>
            <a:ext cx="0" cy="1167006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157" name="Text Box 29">
            <a:extLst>
              <a:ext uri="{FF2B5EF4-FFF2-40B4-BE49-F238E27FC236}">
                <a16:creationId xmlns:a16="http://schemas.microsoft.com/office/drawing/2014/main" id="{635D8AFF-B905-4E5E-817A-4083C8D1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1184" y="4170792"/>
            <a:ext cx="9839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MetroCluster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SnapManager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 for SQL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NFSv4</a:t>
            </a:r>
          </a:p>
        </p:txBody>
      </p:sp>
      <p:sp>
        <p:nvSpPr>
          <p:cNvPr id="158" name="Line 5">
            <a:extLst>
              <a:ext uri="{FF2B5EF4-FFF2-40B4-BE49-F238E27FC236}">
                <a16:creationId xmlns:a16="http://schemas.microsoft.com/office/drawing/2014/main" id="{5AFE26A5-199A-48B2-A290-FC1FF6031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0379" y="3532910"/>
            <a:ext cx="0" cy="2665241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159" name="Text Box 29">
            <a:extLst>
              <a:ext uri="{FF2B5EF4-FFF2-40B4-BE49-F238E27FC236}">
                <a16:creationId xmlns:a16="http://schemas.microsoft.com/office/drawing/2014/main" id="{635D8AFF-B905-4E5E-817A-4083C8D1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0915" y="1818388"/>
            <a:ext cx="987134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Scale Out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Data ONTAP® GX</a:t>
            </a:r>
          </a:p>
          <a:p>
            <a:pPr algn="ctr"/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SnapManager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 for Oracle</a:t>
            </a:r>
          </a:p>
          <a:p>
            <a:pPr algn="ctr"/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FlexShare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 &amp; </a:t>
            </a:r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MultiStore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Kilo Client Lab in RTP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(Genesis of </a:t>
            </a:r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FlexPod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</p:txBody>
      </p:sp>
      <p:sp>
        <p:nvSpPr>
          <p:cNvPr id="160" name="Line 5">
            <a:extLst>
              <a:ext uri="{FF2B5EF4-FFF2-40B4-BE49-F238E27FC236}">
                <a16:creationId xmlns:a16="http://schemas.microsoft.com/office/drawing/2014/main" id="{5AFE26A5-199A-48B2-A290-FC1FF6031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5800819" y="4823326"/>
            <a:ext cx="0" cy="1167006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161" name="Text Box 29">
            <a:extLst>
              <a:ext uri="{FF2B5EF4-FFF2-40B4-BE49-F238E27FC236}">
                <a16:creationId xmlns:a16="http://schemas.microsoft.com/office/drawing/2014/main" id="{635D8AFF-B905-4E5E-817A-4083C8D1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470" y="4170792"/>
            <a:ext cx="9839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Deduplication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 for Tier 1 &amp; 2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Rapid RAID Recovery</a:t>
            </a:r>
          </a:p>
        </p:txBody>
      </p:sp>
      <p:sp>
        <p:nvSpPr>
          <p:cNvPr id="162" name="Line 5">
            <a:extLst>
              <a:ext uri="{FF2B5EF4-FFF2-40B4-BE49-F238E27FC236}">
                <a16:creationId xmlns:a16="http://schemas.microsoft.com/office/drawing/2014/main" id="{5AFE26A5-199A-48B2-A290-FC1FF6031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9841" y="3532910"/>
            <a:ext cx="0" cy="2665241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163" name="Text Box 29">
            <a:extLst>
              <a:ext uri="{FF2B5EF4-FFF2-40B4-BE49-F238E27FC236}">
                <a16:creationId xmlns:a16="http://schemas.microsoft.com/office/drawing/2014/main" id="{635D8AFF-B905-4E5E-817A-4083C8D1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251" y="2439361"/>
            <a:ext cx="147770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Performance Acceleration Module </a:t>
            </a:r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SnapManager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 for VMware, Hyper-V, SharePoint, SAP</a:t>
            </a:r>
          </a:p>
          <a:p>
            <a:pPr algn="ctr"/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Onaro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OnCommand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 Insight Acquisition </a:t>
            </a:r>
          </a:p>
        </p:txBody>
      </p:sp>
      <p:sp>
        <p:nvSpPr>
          <p:cNvPr id="164" name="Line 5">
            <a:extLst>
              <a:ext uri="{FF2B5EF4-FFF2-40B4-BE49-F238E27FC236}">
                <a16:creationId xmlns:a16="http://schemas.microsoft.com/office/drawing/2014/main" id="{5AFE26A5-199A-48B2-A290-FC1FF6031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7106" y="4823326"/>
            <a:ext cx="0" cy="1167006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165" name="Text Box 29">
            <a:extLst>
              <a:ext uri="{FF2B5EF4-FFF2-40B4-BE49-F238E27FC236}">
                <a16:creationId xmlns:a16="http://schemas.microsoft.com/office/drawing/2014/main" id="{635D8AFF-B905-4E5E-817A-4083C8D1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3757" y="3870537"/>
            <a:ext cx="9839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Flash Cache I</a:t>
            </a:r>
          </a:p>
          <a:p>
            <a:pPr algn="ctr"/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FCoE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Protection Manager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File Level </a:t>
            </a:r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FlexClone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6" name="Line 5">
            <a:extLst>
              <a:ext uri="{FF2B5EF4-FFF2-40B4-BE49-F238E27FC236}">
                <a16:creationId xmlns:a16="http://schemas.microsoft.com/office/drawing/2014/main" id="{5AFE26A5-199A-48B2-A290-FC1FF6031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9775" y="2483894"/>
            <a:ext cx="0" cy="371425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167" name="Text Box 29">
            <a:extLst>
              <a:ext uri="{FF2B5EF4-FFF2-40B4-BE49-F238E27FC236}">
                <a16:creationId xmlns:a16="http://schemas.microsoft.com/office/drawing/2014/main" id="{635D8AFF-B905-4E5E-817A-4083C8D1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0185" y="1484018"/>
            <a:ext cx="147770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Data ONTAP 8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Data Motion</a:t>
            </a:r>
          </a:p>
          <a:p>
            <a:pPr algn="ctr"/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FlexPod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Bycast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StorageGRID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 Acquisition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SSD Aggregates</a:t>
            </a:r>
          </a:p>
        </p:txBody>
      </p:sp>
      <p:sp>
        <p:nvSpPr>
          <p:cNvPr id="168" name="Line 5">
            <a:extLst>
              <a:ext uri="{FF2B5EF4-FFF2-40B4-BE49-F238E27FC236}">
                <a16:creationId xmlns:a16="http://schemas.microsoft.com/office/drawing/2014/main" id="{5AFE26A5-199A-48B2-A290-FC1FF6031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1234" y="4823326"/>
            <a:ext cx="0" cy="1167006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169" name="Text Box 29">
            <a:extLst>
              <a:ext uri="{FF2B5EF4-FFF2-40B4-BE49-F238E27FC236}">
                <a16:creationId xmlns:a16="http://schemas.microsoft.com/office/drawing/2014/main" id="{635D8AFF-B905-4E5E-817A-4083C8D1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6205" y="3557812"/>
            <a:ext cx="118323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Flash Cache II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FAS Compression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Flash Pool</a:t>
            </a:r>
          </a:p>
          <a:p>
            <a:pPr algn="ctr"/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Engenio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/E-Series Acquisition</a:t>
            </a:r>
          </a:p>
          <a:p>
            <a:pPr algn="ctr"/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Akorri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/OCI &amp; OPM Acquisition</a:t>
            </a:r>
          </a:p>
        </p:txBody>
      </p:sp>
      <p:sp>
        <p:nvSpPr>
          <p:cNvPr id="172" name="Line 5">
            <a:extLst>
              <a:ext uri="{FF2B5EF4-FFF2-40B4-BE49-F238E27FC236}">
                <a16:creationId xmlns:a16="http://schemas.microsoft.com/office/drawing/2014/main" id="{5AFE26A5-199A-48B2-A290-FC1FF6031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9623" y="3410712"/>
            <a:ext cx="0" cy="278743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173" name="Text Box 29">
            <a:extLst>
              <a:ext uri="{FF2B5EF4-FFF2-40B4-BE49-F238E27FC236}">
                <a16:creationId xmlns:a16="http://schemas.microsoft.com/office/drawing/2014/main" id="{635D8AFF-B905-4E5E-817A-4083C8D1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025" y="2453282"/>
            <a:ext cx="147770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Clustered Data ONTAP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Flash Pool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Flash </a:t>
            </a:r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Accel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ONTAP Edge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Dynamic Disk Pools</a:t>
            </a:r>
          </a:p>
        </p:txBody>
      </p:sp>
      <p:sp>
        <p:nvSpPr>
          <p:cNvPr id="174" name="Line 5">
            <a:extLst>
              <a:ext uri="{FF2B5EF4-FFF2-40B4-BE49-F238E27FC236}">
                <a16:creationId xmlns:a16="http://schemas.microsoft.com/office/drawing/2014/main" id="{5AFE26A5-199A-48B2-A290-FC1FF6031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8827074" y="4823326"/>
            <a:ext cx="0" cy="1167006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175" name="Text Box 29">
            <a:extLst>
              <a:ext uri="{FF2B5EF4-FFF2-40B4-BE49-F238E27FC236}">
                <a16:creationId xmlns:a16="http://schemas.microsoft.com/office/drawing/2014/main" id="{635D8AFF-B905-4E5E-817A-4083C8D1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3725" y="4336880"/>
            <a:ext cx="98391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EF540 Flash Array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UTA</a:t>
            </a:r>
          </a:p>
        </p:txBody>
      </p:sp>
      <p:sp>
        <p:nvSpPr>
          <p:cNvPr id="176" name="Line 5">
            <a:extLst>
              <a:ext uri="{FF2B5EF4-FFF2-40B4-BE49-F238E27FC236}">
                <a16:creationId xmlns:a16="http://schemas.microsoft.com/office/drawing/2014/main" id="{5AFE26A5-199A-48B2-A290-FC1FF6031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9272311" y="2483894"/>
            <a:ext cx="0" cy="371425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177" name="Text Box 29">
            <a:extLst>
              <a:ext uri="{FF2B5EF4-FFF2-40B4-BE49-F238E27FC236}">
                <a16:creationId xmlns:a16="http://schemas.microsoft.com/office/drawing/2014/main" id="{635D8AFF-B905-4E5E-817A-4083C8D1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9841" y="1374290"/>
            <a:ext cx="147770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FAS2500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FAS8000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All Flash FAS (AFF)</a:t>
            </a:r>
          </a:p>
          <a:p>
            <a:pPr algn="ctr"/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StorageGRID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WebScale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SteelStore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AltaVault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 Acquisition</a:t>
            </a:r>
          </a:p>
        </p:txBody>
      </p:sp>
      <p:sp>
        <p:nvSpPr>
          <p:cNvPr id="178" name="Line 5">
            <a:extLst>
              <a:ext uri="{FF2B5EF4-FFF2-40B4-BE49-F238E27FC236}">
                <a16:creationId xmlns:a16="http://schemas.microsoft.com/office/drawing/2014/main" id="{5AFE26A5-199A-48B2-A290-FC1FF6031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9814626" y="4823326"/>
            <a:ext cx="0" cy="1167006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179" name="Text Box 29">
            <a:extLst>
              <a:ext uri="{FF2B5EF4-FFF2-40B4-BE49-F238E27FC236}">
                <a16:creationId xmlns:a16="http://schemas.microsoft.com/office/drawing/2014/main" id="{635D8AFF-B905-4E5E-817A-4083C8D1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8125" y="3513921"/>
            <a:ext cx="109447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Data Fabric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AFF Fast Path enhancements,</a:t>
            </a:r>
            <a:br>
              <a:rPr lang="en-US" sz="10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 In-line zero block </a:t>
            </a:r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dedupe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, adaptive compression, </a:t>
            </a:r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deduplication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80" name="Line 5">
            <a:extLst>
              <a:ext uri="{FF2B5EF4-FFF2-40B4-BE49-F238E27FC236}">
                <a16:creationId xmlns:a16="http://schemas.microsoft.com/office/drawing/2014/main" id="{5AFE26A5-199A-48B2-A290-FC1FF6031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78151" y="3410712"/>
            <a:ext cx="0" cy="278743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181" name="Text Box 29">
            <a:extLst>
              <a:ext uri="{FF2B5EF4-FFF2-40B4-BE49-F238E27FC236}">
                <a16:creationId xmlns:a16="http://schemas.microsoft.com/office/drawing/2014/main" id="{635D8AFF-B905-4E5E-817A-4083C8D1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2569" y="1511449"/>
            <a:ext cx="1355827" cy="2115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Data ONTAP 9</a:t>
            </a:r>
          </a:p>
          <a:p>
            <a:pPr algn="ctr"/>
            <a:r>
              <a:rPr lang="mr-IN" sz="1000" dirty="0">
                <a:solidFill>
                  <a:schemeClr val="bg1">
                    <a:lumMod val="85000"/>
                  </a:schemeClr>
                </a:solidFill>
              </a:rPr>
              <a:t>AFF700/300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mr-IN" sz="1000" dirty="0">
                <a:solidFill>
                  <a:schemeClr val="bg1">
                    <a:lumMod val="85000"/>
                  </a:schemeClr>
                </a:solidFill>
              </a:rPr>
              <a:t>FAS9000/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8200/</a:t>
            </a:r>
            <a:r>
              <a:rPr lang="mr-IN" sz="1000" dirty="0">
                <a:solidFill>
                  <a:schemeClr val="bg1">
                    <a:lumMod val="85000"/>
                  </a:schemeClr>
                </a:solidFill>
              </a:rPr>
              <a:t>2600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NVMe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Inline Data Compaction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15TB SSD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RAID-TEC</a:t>
            </a:r>
          </a:p>
          <a:p>
            <a:pPr algn="ctr"/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NetApp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FlexGroup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Volume Encryption</a:t>
            </a:r>
            <a:br>
              <a:rPr lang="en-US" sz="10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050" dirty="0" err="1">
                <a:solidFill>
                  <a:schemeClr val="bg1">
                    <a:lumMod val="85000"/>
                  </a:schemeClr>
                </a:solidFill>
              </a:rPr>
              <a:t>SolidFire</a:t>
            </a: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 Acquisition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82" name="Line 5">
            <a:extLst>
              <a:ext uri="{FF2B5EF4-FFF2-40B4-BE49-F238E27FC236}">
                <a16:creationId xmlns:a16="http://schemas.microsoft.com/office/drawing/2014/main" id="{5AFE26A5-199A-48B2-A290-FC1FF6031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11322" y="4823326"/>
            <a:ext cx="0" cy="1167006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183" name="Text Box 29">
            <a:extLst>
              <a:ext uri="{FF2B5EF4-FFF2-40B4-BE49-F238E27FC236}">
                <a16:creationId xmlns:a16="http://schemas.microsoft.com/office/drawing/2014/main" id="{635D8AFF-B905-4E5E-817A-4083C8D1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6533" y="3861393"/>
            <a:ext cx="109447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FabricPool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 Cloud </a:t>
            </a:r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Tiering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Expanded Inline </a:t>
            </a:r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Dedupe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32Gb FC 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40Gb Ethernet</a:t>
            </a:r>
          </a:p>
        </p:txBody>
      </p:sp>
      <p:sp>
        <p:nvSpPr>
          <p:cNvPr id="184" name="Line 5">
            <a:extLst>
              <a:ext uri="{FF2B5EF4-FFF2-40B4-BE49-F238E27FC236}">
                <a16:creationId xmlns:a16="http://schemas.microsoft.com/office/drawing/2014/main" id="{5AFE26A5-199A-48B2-A290-FC1FF6031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74847" y="3547872"/>
            <a:ext cx="0" cy="265027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185" name="Text Box 29">
            <a:extLst>
              <a:ext uri="{FF2B5EF4-FFF2-40B4-BE49-F238E27FC236}">
                <a16:creationId xmlns:a16="http://schemas.microsoft.com/office/drawing/2014/main" id="{635D8AFF-B905-4E5E-817A-4083C8D1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6969" y="2608730"/>
            <a:ext cx="147770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NVMe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 /FC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32TB SSD</a:t>
            </a:r>
          </a:p>
          <a:p>
            <a:pPr algn="ctr"/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MAXData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All Flash FAS A220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NDAS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100Gb Ethernet</a:t>
            </a:r>
          </a:p>
        </p:txBody>
      </p:sp>
      <p:sp>
        <p:nvSpPr>
          <p:cNvPr id="186" name="Line 5">
            <a:extLst>
              <a:ext uri="{FF2B5EF4-FFF2-40B4-BE49-F238E27FC236}">
                <a16:creationId xmlns:a16="http://schemas.microsoft.com/office/drawing/2014/main" id="{5AFE26A5-199A-48B2-A290-FC1FF6031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7162" y="4823326"/>
            <a:ext cx="0" cy="1167006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187" name="Text Box 29">
            <a:extLst>
              <a:ext uri="{FF2B5EF4-FFF2-40B4-BE49-F238E27FC236}">
                <a16:creationId xmlns:a16="http://schemas.microsoft.com/office/drawing/2014/main" id="{635D8AFF-B905-4E5E-817A-4083C8D1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2373" y="4327736"/>
            <a:ext cx="109447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Sync </a:t>
            </a:r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SnapMirror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Fast Failover</a:t>
            </a:r>
          </a:p>
        </p:txBody>
      </p:sp>
      <p:sp>
        <p:nvSpPr>
          <p:cNvPr id="81" name="AutoShape 4">
            <a:extLst>
              <a:ext uri="{FF2B5EF4-FFF2-40B4-BE49-F238E27FC236}">
                <a16:creationId xmlns:a16="http://schemas.microsoft.com/office/drawing/2014/main" id="{943BAAD3-BCF5-442B-BF4F-59D6C3B17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" y="5419123"/>
            <a:ext cx="12188824" cy="567908"/>
          </a:xfrm>
          <a:prstGeom prst="rightArrow">
            <a:avLst>
              <a:gd name="adj1" fmla="val 56019"/>
              <a:gd name="adj2" fmla="val 68608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rIns="182880" anchor="ctr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History of NetApp</a:t>
            </a:r>
          </a:p>
        </p:txBody>
      </p:sp>
    </p:spTree>
    <p:extLst>
      <p:ext uri="{BB962C8B-B14F-4D97-AF65-F5344CB8AC3E}">
        <p14:creationId xmlns:p14="http://schemas.microsoft.com/office/powerpoint/2010/main" val="316481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B080A5-7D82-234D-8BF0-E4D473C66A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Спасибо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7EA137-A663-C645-848D-04524508F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 NetApp, Inc. All rights reserved.  — NETAPP CONFIDENTIAL —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3087F-43E2-8B47-98C7-641C7A9B918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46850"/>
            <a:ext cx="403225" cy="119063"/>
          </a:xfrm>
        </p:spPr>
        <p:txBody>
          <a:bodyPr/>
          <a:lstStyle/>
          <a:p>
            <a:fld id="{B071A5F3-A4FF-4CEE-8215-C08835B585C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9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9937A35-81FA-4FF9-A59E-E6B62047CF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6492" y="5854701"/>
            <a:ext cx="10632730" cy="523800"/>
          </a:xfrm>
        </p:spPr>
        <p:txBody>
          <a:bodyPr/>
          <a:lstStyle/>
          <a:p>
            <a:pPr>
              <a:defRPr/>
            </a:pPr>
            <a:r>
              <a:rPr lang="en-US" sz="700" dirty="0"/>
              <a:t>Gartner, Magic Quadrant for Primary Storage Arrays, 30 November 2020, Santhosh Rao, Roger W. Cox, Joseph Unsworth, Jeff Vogel</a:t>
            </a:r>
          </a:p>
          <a:p>
            <a:pPr>
              <a:defRPr/>
            </a:pPr>
            <a:r>
              <a:rPr lang="en-US" sz="700" dirty="0"/>
              <a:t>IDC, Worldwide Storage Software and Cloud Services Qview – 2020Q3, December 8, 2020  #1 Storage &amp; Device Management Software vendor </a:t>
            </a:r>
            <a:r>
              <a:rPr lang="mr-IN" sz="700" dirty="0"/>
              <a:t>–</a:t>
            </a:r>
            <a:r>
              <a:rPr lang="en-US" sz="700" dirty="0"/>
              <a:t> revenue share; Fastest Growing Software-Defined Storage Controller Software vendor – 2019Q3-2020Q3 YoY revenue growth; Fastest Growing Archiving Software vendor – 2019Q3-2020Q3 YoY revenue growth</a:t>
            </a:r>
          </a:p>
          <a:p>
            <a:r>
              <a:rPr lang="en-US" sz="700" dirty="0"/>
              <a:t>IDC, MarketScape: Worldwide Object-based Storage, December 2019</a:t>
            </a:r>
          </a:p>
          <a:p>
            <a:r>
              <a:rPr lang="en-US" sz="700" dirty="0"/>
              <a:t>IDC, MarketScape: Worldwide Scale-Out File-Based Storage, December 2019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8CCB4B5F-E901-4E02-ADDC-9F490420B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2020 NetApp, Inc. All rights reserved.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ACE132-9045-4FF9-82B8-09C5CCD48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71A5F3-A4FF-4CEE-8215-C08835B585C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 across the portfolio</a:t>
            </a:r>
            <a:br>
              <a:rPr lang="en-US" dirty="0"/>
            </a:br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3AA8EBF-E5B4-45B1-886C-3B5D54DA8F7D}"/>
              </a:ext>
            </a:extLst>
          </p:cNvPr>
          <p:cNvGrpSpPr/>
          <p:nvPr/>
        </p:nvGrpSpPr>
        <p:grpSpPr>
          <a:xfrm>
            <a:off x="230128" y="724605"/>
            <a:ext cx="11707366" cy="4951710"/>
            <a:chOff x="228600" y="1120179"/>
            <a:chExt cx="11710416" cy="485141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A674FE7-5263-4BE1-8EF9-45700355A337}"/>
                </a:ext>
              </a:extLst>
            </p:cNvPr>
            <p:cNvSpPr/>
            <p:nvPr/>
          </p:nvSpPr>
          <p:spPr>
            <a:xfrm>
              <a:off x="3352800" y="1120179"/>
              <a:ext cx="8586216" cy="2313754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664" lvl="2" indent="-285664">
                <a:spcBef>
                  <a:spcPts val="200"/>
                </a:spcBef>
                <a:buClr>
                  <a:schemeClr val="bg1"/>
                </a:buClr>
                <a:buFont typeface="Wingdings" pitchFamily="2" charset="2"/>
                <a:buChar char="§"/>
              </a:pPr>
              <a:r>
                <a:rPr lang="en-US" sz="1999" dirty="0">
                  <a:solidFill>
                    <a:schemeClr val="bg1"/>
                  </a:solidFill>
                </a:rPr>
                <a:t>A Leader in Gartner Magic Quadrant for Primary Storage Arrays</a:t>
              </a:r>
            </a:p>
            <a:p>
              <a:pPr marL="285664" lvl="2" indent="-285664">
                <a:spcBef>
                  <a:spcPts val="200"/>
                </a:spcBef>
                <a:buClr>
                  <a:schemeClr val="bg1"/>
                </a:buClr>
                <a:buFont typeface="Wingdings" pitchFamily="2" charset="2"/>
                <a:buChar char="§"/>
              </a:pPr>
              <a:r>
                <a:rPr lang="en-US" sz="1999" dirty="0">
                  <a:solidFill>
                    <a:schemeClr val="bg1"/>
                  </a:solidFill>
                </a:rPr>
                <a:t>#1 Storage &amp; Device Management Software</a:t>
              </a:r>
            </a:p>
            <a:p>
              <a:pPr marL="285664" lvl="2" indent="-285664">
                <a:spcBef>
                  <a:spcPts val="200"/>
                </a:spcBef>
                <a:buClr>
                  <a:schemeClr val="bg1"/>
                </a:buClr>
                <a:buFont typeface="Wingdings" pitchFamily="2" charset="2"/>
                <a:buChar char="§"/>
              </a:pPr>
              <a:r>
                <a:rPr lang="en-US" sz="1999" dirty="0">
                  <a:solidFill>
                    <a:schemeClr val="bg1"/>
                  </a:solidFill>
                </a:rPr>
                <a:t>A Leader in Object Storage</a:t>
              </a:r>
            </a:p>
            <a:p>
              <a:pPr marL="285664" lvl="2" indent="-285664">
                <a:spcBef>
                  <a:spcPts val="200"/>
                </a:spcBef>
                <a:buClr>
                  <a:schemeClr val="bg1"/>
                </a:buClr>
                <a:buFont typeface="Wingdings" pitchFamily="2" charset="2"/>
                <a:buChar char="§"/>
              </a:pPr>
              <a:r>
                <a:rPr lang="en-US" sz="1999" dirty="0">
                  <a:solidFill>
                    <a:schemeClr val="bg1"/>
                  </a:solidFill>
                </a:rPr>
                <a:t>A Leader in File-Based Storage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887F602-13CD-4CC4-A4E2-0BCB8459EF07}"/>
                </a:ext>
              </a:extLst>
            </p:cNvPr>
            <p:cNvSpPr/>
            <p:nvPr/>
          </p:nvSpPr>
          <p:spPr>
            <a:xfrm>
              <a:off x="229475" y="1120179"/>
              <a:ext cx="3152931" cy="231375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r>
                <a:rPr lang="en-US" sz="2799" dirty="0">
                  <a:solidFill>
                    <a:schemeClr val="bg1"/>
                  </a:solidFill>
                </a:rPr>
                <a:t>ESTABLISHED</a:t>
              </a:r>
            </a:p>
            <a:p>
              <a:pPr lvl="0" algn="ctr"/>
              <a:r>
                <a:rPr lang="en-US" sz="2799" dirty="0">
                  <a:solidFill>
                    <a:schemeClr val="bg1"/>
                  </a:solidFill>
                </a:rPr>
                <a:t>LEADERSHIP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29D9542-5E71-41CF-B2E1-E6A5151EA398}"/>
                </a:ext>
              </a:extLst>
            </p:cNvPr>
            <p:cNvSpPr/>
            <p:nvPr/>
          </p:nvSpPr>
          <p:spPr>
            <a:xfrm>
              <a:off x="3340346" y="3496710"/>
              <a:ext cx="8584321" cy="1397126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664" indent="-285664">
                <a:spcBef>
                  <a:spcPts val="200"/>
                </a:spcBef>
                <a:buClr>
                  <a:schemeClr val="bg1"/>
                </a:buClr>
                <a:buFont typeface="Wingdings" pitchFamily="2" charset="2"/>
                <a:buChar char="§"/>
              </a:pPr>
              <a:endParaRPr lang="en-US" sz="1999" dirty="0">
                <a:solidFill>
                  <a:schemeClr val="bg1"/>
                </a:solidFill>
              </a:endParaRPr>
            </a:p>
            <a:p>
              <a:pPr marL="285664" indent="-285664">
                <a:spcBef>
                  <a:spcPts val="200"/>
                </a:spcBef>
                <a:buClr>
                  <a:schemeClr val="bg1"/>
                </a:buClr>
                <a:buFont typeface="Wingdings" pitchFamily="2" charset="2"/>
                <a:buChar char="§"/>
              </a:pPr>
              <a:endParaRPr lang="en-US" sz="1999" dirty="0">
                <a:solidFill>
                  <a:schemeClr val="bg1"/>
                </a:solidFill>
              </a:endParaRPr>
            </a:p>
            <a:p>
              <a:pPr marL="285664" indent="-285664">
                <a:spcBef>
                  <a:spcPts val="200"/>
                </a:spcBef>
                <a:buClr>
                  <a:schemeClr val="bg1"/>
                </a:buClr>
                <a:buFont typeface="Wingdings" pitchFamily="2" charset="2"/>
                <a:buChar char="§"/>
              </a:pPr>
              <a:endParaRPr lang="en-US" sz="1999" dirty="0">
                <a:solidFill>
                  <a:schemeClr val="bg1"/>
                </a:solidFill>
              </a:endParaRPr>
            </a:p>
            <a:p>
              <a:pPr marL="285664" indent="-285664">
                <a:spcBef>
                  <a:spcPts val="200"/>
                </a:spcBef>
                <a:buClr>
                  <a:schemeClr val="bg1"/>
                </a:buClr>
                <a:buFont typeface="Wingdings" pitchFamily="2" charset="2"/>
                <a:buChar char="§"/>
              </a:pPr>
              <a:endParaRPr lang="en-US" sz="1999" dirty="0">
                <a:solidFill>
                  <a:schemeClr val="bg1"/>
                </a:solidFill>
              </a:endParaRPr>
            </a:p>
            <a:p>
              <a:pPr marL="285664" indent="-285664">
                <a:spcBef>
                  <a:spcPts val="200"/>
                </a:spcBef>
                <a:buClr>
                  <a:schemeClr val="bg1"/>
                </a:buClr>
                <a:buFont typeface="Wingdings" pitchFamily="2" charset="2"/>
                <a:buChar char="§"/>
              </a:pPr>
              <a:r>
                <a:rPr lang="en-US" sz="1999" dirty="0">
                  <a:solidFill>
                    <a:schemeClr val="bg1"/>
                  </a:solidFill>
                </a:rPr>
                <a:t>Fastest Growing Software-Defined Storage Controller Software vendor</a:t>
              </a:r>
            </a:p>
            <a:p>
              <a:pPr marL="285664" indent="-285664">
                <a:spcBef>
                  <a:spcPts val="200"/>
                </a:spcBef>
                <a:buClr>
                  <a:schemeClr val="bg1"/>
                </a:buClr>
                <a:buFont typeface="Wingdings" pitchFamily="2" charset="2"/>
                <a:buChar char="§"/>
              </a:pPr>
              <a:r>
                <a:rPr lang="en-US" sz="1999" dirty="0">
                  <a:solidFill>
                    <a:schemeClr val="bg1"/>
                  </a:solidFill>
                </a:rPr>
                <a:t>Fastest Growing Archiving Software vendor</a:t>
              </a:r>
            </a:p>
            <a:p>
              <a:pPr marL="285664" indent="-285664">
                <a:spcBef>
                  <a:spcPts val="200"/>
                </a:spcBef>
                <a:buClr>
                  <a:schemeClr val="bg1"/>
                </a:buClr>
                <a:buFont typeface="Wingdings" pitchFamily="2" charset="2"/>
                <a:buChar char="§"/>
              </a:pPr>
              <a:endParaRPr lang="en-US" sz="1999" dirty="0">
                <a:solidFill>
                  <a:schemeClr val="bg1"/>
                </a:solidFill>
              </a:endParaRPr>
            </a:p>
            <a:p>
              <a:pPr marL="285664" indent="-285664">
                <a:spcBef>
                  <a:spcPts val="200"/>
                </a:spcBef>
                <a:buClr>
                  <a:schemeClr val="bg1"/>
                </a:buClr>
                <a:buFont typeface="Wingdings" pitchFamily="2" charset="2"/>
                <a:buChar char="§"/>
              </a:pPr>
              <a:endParaRPr lang="en-US" sz="1999" dirty="0">
                <a:solidFill>
                  <a:schemeClr val="bg1"/>
                </a:solidFill>
              </a:endParaRPr>
            </a:p>
            <a:p>
              <a:pPr marL="285664" indent="-285664">
                <a:spcBef>
                  <a:spcPts val="200"/>
                </a:spcBef>
                <a:buClr>
                  <a:schemeClr val="bg1"/>
                </a:buClr>
                <a:buFont typeface="Wingdings" pitchFamily="2" charset="2"/>
                <a:buChar char="§"/>
              </a:pPr>
              <a:endParaRPr lang="en-US" sz="1999" dirty="0">
                <a:solidFill>
                  <a:schemeClr val="bg1"/>
                </a:solidFill>
              </a:endParaRPr>
            </a:p>
            <a:p>
              <a:pPr marL="285664" indent="-285664">
                <a:spcBef>
                  <a:spcPts val="200"/>
                </a:spcBef>
                <a:buClr>
                  <a:schemeClr val="bg1"/>
                </a:buClr>
                <a:buFont typeface="Wingdings" pitchFamily="2" charset="2"/>
                <a:buChar char="§"/>
              </a:pPr>
              <a:endParaRPr lang="en-US" sz="1999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68E6E2E-4817-4511-99AD-62E24C5F8C8D}"/>
                </a:ext>
              </a:extLst>
            </p:cNvPr>
            <p:cNvSpPr/>
            <p:nvPr/>
          </p:nvSpPr>
          <p:spPr>
            <a:xfrm>
              <a:off x="228600" y="3496710"/>
              <a:ext cx="3154680" cy="139712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r>
                <a:rPr lang="en-US" sz="2799" dirty="0">
                  <a:solidFill>
                    <a:schemeClr val="bg1"/>
                  </a:solidFill>
                </a:rPr>
                <a:t>ACCELERATING</a:t>
              </a:r>
            </a:p>
            <a:p>
              <a:pPr lvl="0" algn="ctr"/>
              <a:r>
                <a:rPr lang="en-US" sz="2799" dirty="0">
                  <a:solidFill>
                    <a:schemeClr val="bg1"/>
                  </a:solidFill>
                </a:rPr>
                <a:t>MOMENTUM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C039A6B-720E-40AA-9731-2E8F84808883}"/>
                </a:ext>
              </a:extLst>
            </p:cNvPr>
            <p:cNvSpPr/>
            <p:nvPr/>
          </p:nvSpPr>
          <p:spPr>
            <a:xfrm>
              <a:off x="3352798" y="4956614"/>
              <a:ext cx="8586216" cy="1014984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374792" lvl="1" indent="-283379">
                <a:lnSpc>
                  <a:spcPts val="2999"/>
                </a:lnSpc>
                <a:buClr>
                  <a:schemeClr val="bg1"/>
                </a:buClr>
                <a:buFont typeface="Wingdings" panose="05000000000000000000" pitchFamily="2" charset="2"/>
                <a:buChar char="§"/>
              </a:pPr>
              <a:r>
                <a:rPr lang="en-US" sz="1999" dirty="0">
                  <a:solidFill>
                    <a:schemeClr val="bg1"/>
                  </a:solidFill>
                </a:rPr>
                <a:t>The biggest clouds are choosing NetApp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810713B-C7EE-43D1-B70B-2C6A1183C8ED}"/>
                </a:ext>
              </a:extLst>
            </p:cNvPr>
            <p:cNvSpPr/>
            <p:nvPr/>
          </p:nvSpPr>
          <p:spPr>
            <a:xfrm>
              <a:off x="229475" y="4956614"/>
              <a:ext cx="3152931" cy="101498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r>
                <a:rPr lang="en-US" sz="2399" dirty="0">
                  <a:solidFill>
                    <a:schemeClr val="bg1"/>
                  </a:solidFill>
                </a:rPr>
                <a:t>UNIQUELY</a:t>
              </a:r>
            </a:p>
            <a:p>
              <a:pPr lvl="0" algn="ctr"/>
              <a:r>
                <a:rPr lang="en-US" sz="2399" dirty="0">
                  <a:solidFill>
                    <a:schemeClr val="bg1"/>
                  </a:solidFill>
                </a:rPr>
                <a:t>POSITIONED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966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42E5262-EFAE-6148-A7EA-7FD11C55796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75413" y="861897"/>
            <a:ext cx="5340096" cy="5134206"/>
          </a:xfrm>
        </p:spPr>
        <p:txBody>
          <a:bodyPr anchor="ctr"/>
          <a:lstStyle/>
          <a:p>
            <a:r>
              <a:rPr lang="en-US" b="1" dirty="0">
                <a:ea typeface="+mn-lt"/>
                <a:cs typeface="+mn-lt"/>
              </a:rPr>
              <a:t>Global</a:t>
            </a:r>
            <a:r>
              <a:rPr lang="en-US" dirty="0">
                <a:ea typeface="+mn-lt"/>
                <a:cs typeface="+mn-lt"/>
              </a:rPr>
              <a:t> cloud-led, data-centric software company</a:t>
            </a:r>
            <a:endParaRPr lang="en-US" dirty="0">
              <a:cs typeface="Arial"/>
            </a:endParaRPr>
          </a:p>
          <a:p>
            <a:r>
              <a:rPr lang="en-US" b="1" dirty="0"/>
              <a:t>Founded in 1992</a:t>
            </a:r>
            <a:r>
              <a:rPr lang="en-US" dirty="0"/>
              <a:t>, headquartered in Sunnyvale, California</a:t>
            </a:r>
            <a:endParaRPr lang="en-US" dirty="0">
              <a:cs typeface="Arial"/>
            </a:endParaRPr>
          </a:p>
          <a:p>
            <a:r>
              <a:rPr lang="en-US" b="1" dirty="0"/>
              <a:t>Fortune 500 company </a:t>
            </a:r>
            <a:r>
              <a:rPr lang="en-US" dirty="0"/>
              <a:t>(NASDAQ: NTAP)</a:t>
            </a:r>
            <a:endParaRPr lang="en-US" dirty="0">
              <a:cs typeface="Arial"/>
            </a:endParaRPr>
          </a:p>
          <a:p>
            <a:r>
              <a:rPr lang="en-US" b="1" dirty="0"/>
              <a:t>$5.41B FY20 revenue</a:t>
            </a:r>
            <a:endParaRPr lang="en-US" b="1" dirty="0">
              <a:cs typeface="Arial"/>
            </a:endParaRPr>
          </a:p>
          <a:p>
            <a:r>
              <a:rPr lang="en-US" b="1" dirty="0"/>
              <a:t>38,000+ customers</a:t>
            </a:r>
            <a:r>
              <a:rPr lang="en-US" dirty="0"/>
              <a:t> around the world</a:t>
            </a:r>
            <a:endParaRPr lang="en-US" dirty="0">
              <a:cs typeface="Arial"/>
            </a:endParaRPr>
          </a:p>
          <a:p>
            <a:r>
              <a:rPr lang="en-US" b="1" dirty="0"/>
              <a:t>Industry-leading cloud </a:t>
            </a:r>
            <a:r>
              <a:rPr lang="en-US" dirty="0"/>
              <a:t>and</a:t>
            </a:r>
            <a:r>
              <a:rPr lang="en-US" b="1" dirty="0"/>
              <a:t> enterprise data center </a:t>
            </a:r>
            <a:r>
              <a:rPr lang="en-US" dirty="0"/>
              <a:t>solutions and services</a:t>
            </a:r>
            <a:endParaRPr lang="en-US" dirty="0">
              <a:cs typeface="Arial"/>
            </a:endParaRPr>
          </a:p>
          <a:p>
            <a:r>
              <a:rPr lang="en-US" b="1" dirty="0"/>
              <a:t>10,800+ employees + 5,400 partners </a:t>
            </a:r>
            <a:r>
              <a:rPr lang="en-US" dirty="0"/>
              <a:t>helping customers thrive in a hybrid </a:t>
            </a:r>
            <a:r>
              <a:rPr lang="en-US" dirty="0" err="1"/>
              <a:t>multicloud</a:t>
            </a:r>
            <a:r>
              <a:rPr lang="en-US" dirty="0"/>
              <a:t> world</a:t>
            </a:r>
            <a:endParaRPr lang="en-US" dirty="0">
              <a:cs typeface="Arial"/>
            </a:endParaRPr>
          </a:p>
          <a:p>
            <a:r>
              <a:rPr lang="en-US" b="1" dirty="0">
                <a:ea typeface="+mn-lt"/>
                <a:cs typeface="+mn-lt"/>
              </a:rPr>
              <a:t>98 offices </a:t>
            </a:r>
            <a:r>
              <a:rPr lang="en-US" dirty="0">
                <a:ea typeface="+mn-lt"/>
                <a:cs typeface="+mn-lt"/>
              </a:rPr>
              <a:t>in</a:t>
            </a:r>
            <a:r>
              <a:rPr lang="en-US" b="1" dirty="0">
                <a:ea typeface="+mn-lt"/>
                <a:cs typeface="+mn-lt"/>
              </a:rPr>
              <a:t> over 30 countries</a:t>
            </a:r>
            <a:endParaRPr lang="en-US" b="1" dirty="0">
              <a:cs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64CC2-FACA-5F43-A370-8D288771B9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2738" y="6546851"/>
            <a:ext cx="4425950" cy="119063"/>
          </a:xfrm>
        </p:spPr>
        <p:txBody>
          <a:bodyPr/>
          <a:lstStyle/>
          <a:p>
            <a:r>
              <a:rPr lang="en-US"/>
              <a:t>© 2020 NetApp, Inc.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38" y="527050"/>
            <a:ext cx="5340350" cy="330200"/>
          </a:xfrm>
        </p:spPr>
        <p:txBody>
          <a:bodyPr/>
          <a:lstStyle/>
          <a:p>
            <a:pPr lvl="0"/>
            <a:r>
              <a:rPr lang="en-US"/>
              <a:t>NetApp at a glance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568F4D6-B624-CA4B-92CD-6AA492B6E29F}"/>
              </a:ext>
            </a:extLst>
          </p:cNvPr>
          <p:cNvSpPr txBox="1">
            <a:spLocks/>
          </p:cNvSpPr>
          <p:nvPr/>
        </p:nvSpPr>
        <p:spPr>
          <a:xfrm>
            <a:off x="376238" y="6305729"/>
            <a:ext cx="5340350" cy="411735"/>
          </a:xfrm>
          <a:prstGeom prst="rect">
            <a:avLst/>
          </a:prstGeom>
        </p:spPr>
        <p:txBody>
          <a:bodyPr anchor="b"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50" indent="-69850">
              <a:spcBef>
                <a:spcPts val="0"/>
              </a:spcBef>
              <a:spcAft>
                <a:spcPts val="0"/>
              </a:spcAft>
              <a:buNone/>
            </a:pPr>
            <a:endParaRPr lang="en-US" sz="800">
              <a:solidFill>
                <a:schemeClr val="tx1">
                  <a:lumMod val="50000"/>
                  <a:lumOff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75" name="Slide Number Placeholder 9">
            <a:extLst>
              <a:ext uri="{FF2B5EF4-FFF2-40B4-BE49-F238E27FC236}">
                <a16:creationId xmlns:a16="http://schemas.microsoft.com/office/drawing/2014/main" id="{D46E832D-BCA8-7F49-B668-E4D2ABCFC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" y="6547104"/>
            <a:ext cx="402336" cy="118872"/>
          </a:xfrm>
        </p:spPr>
        <p:txBody>
          <a:bodyPr/>
          <a:lstStyle/>
          <a:p>
            <a:fld id="{B071A5F3-A4FF-4CEE-8215-C08835B585C1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877BF07-89EF-7544-8D08-677F006A9C7E}"/>
              </a:ext>
            </a:extLst>
          </p:cNvPr>
          <p:cNvGrpSpPr/>
          <p:nvPr/>
        </p:nvGrpSpPr>
        <p:grpSpPr>
          <a:xfrm>
            <a:off x="209810" y="2630545"/>
            <a:ext cx="5878400" cy="1385937"/>
            <a:chOff x="209810" y="2517713"/>
            <a:chExt cx="5878400" cy="1385937"/>
          </a:xfrm>
        </p:grpSpPr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E3F4549D-D45B-4399-A8E3-5FB929DBC677}"/>
                </a:ext>
              </a:extLst>
            </p:cNvPr>
            <p:cNvSpPr txBox="1"/>
            <p:nvPr/>
          </p:nvSpPr>
          <p:spPr>
            <a:xfrm>
              <a:off x="376238" y="2517713"/>
              <a:ext cx="571197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/>
                <a:t>Industry-leading storage systems and software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8A1D1AE-D27C-A644-A913-505225CD6297}"/>
                </a:ext>
              </a:extLst>
            </p:cNvPr>
            <p:cNvGrpSpPr/>
            <p:nvPr/>
          </p:nvGrpSpPr>
          <p:grpSpPr>
            <a:xfrm>
              <a:off x="209810" y="2915244"/>
              <a:ext cx="5703588" cy="988406"/>
              <a:chOff x="209810" y="2915244"/>
              <a:chExt cx="5703588" cy="988406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8E58577E-F514-144F-8B34-C5A15BA7D92F}"/>
                  </a:ext>
                </a:extLst>
              </p:cNvPr>
              <p:cNvGrpSpPr/>
              <p:nvPr/>
            </p:nvGrpSpPr>
            <p:grpSpPr>
              <a:xfrm>
                <a:off x="1349830" y="2915244"/>
                <a:ext cx="1081786" cy="988406"/>
                <a:chOff x="1322120" y="2915244"/>
                <a:chExt cx="1081786" cy="988406"/>
              </a:xfrm>
            </p:grpSpPr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AF82288F-8D1F-4F50-8A67-0ACBD9CD5290}"/>
                    </a:ext>
                  </a:extLst>
                </p:cNvPr>
                <p:cNvSpPr txBox="1"/>
                <p:nvPr/>
              </p:nvSpPr>
              <p:spPr>
                <a:xfrm>
                  <a:off x="1322120" y="3489691"/>
                  <a:ext cx="1081786" cy="413959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 anchor="t">
                  <a:spAutoFit/>
                </a:bodyPr>
                <a:lstStyle/>
                <a:p>
                  <a:pPr marR="0" algn="ctr" defTabSz="914400" rtl="0" eaLnBrk="1" fontAlgn="auto" latinLnBrk="0" hangingPunct="1">
                    <a:lnSpc>
                      <a:spcPct val="95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/>
                    </a:buClr>
                    <a:buSzTx/>
                    <a:tabLst/>
                  </a:pPr>
                  <a:r>
                    <a:rPr kumimoji="0" lang="en-US" sz="1100" i="0" u="none" strike="noStrike" kern="120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</a:rPr>
                    <a:t>Object storage</a:t>
                  </a:r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F2C2F703-8E32-C745-A184-4A39C001EEA1}"/>
                    </a:ext>
                  </a:extLst>
                </p:cNvPr>
                <p:cNvGrpSpPr/>
                <p:nvPr/>
              </p:nvGrpSpPr>
              <p:grpSpPr>
                <a:xfrm>
                  <a:off x="1565315" y="2915244"/>
                  <a:ext cx="595396" cy="595396"/>
                  <a:chOff x="1565315" y="2915244"/>
                  <a:chExt cx="595396" cy="595396"/>
                </a:xfrm>
              </p:grpSpPr>
              <p:sp>
                <p:nvSpPr>
                  <p:cNvPr id="157" name="Oval 156">
                    <a:extLst>
                      <a:ext uri="{FF2B5EF4-FFF2-40B4-BE49-F238E27FC236}">
                        <a16:creationId xmlns:a16="http://schemas.microsoft.com/office/drawing/2014/main" id="{B0AABC2C-4F40-40FC-A888-BDF3D75F48C8}"/>
                      </a:ext>
                    </a:extLst>
                  </p:cNvPr>
                  <p:cNvSpPr/>
                  <p:nvPr/>
                </p:nvSpPr>
                <p:spPr>
                  <a:xfrm>
                    <a:off x="1565315" y="2915244"/>
                    <a:ext cx="595396" cy="5953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285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5000"/>
                      </a:lnSpc>
                    </a:pPr>
                    <a:endParaRPr lang="en-US" sz="1600"/>
                  </a:p>
                </p:txBody>
              </p:sp>
              <p:pic>
                <p:nvPicPr>
                  <p:cNvPr id="158" name="Graphic 157">
                    <a:extLst>
                      <a:ext uri="{FF2B5EF4-FFF2-40B4-BE49-F238E27FC236}">
                        <a16:creationId xmlns:a16="http://schemas.microsoft.com/office/drawing/2014/main" id="{51A0EF97-7A37-4484-9F33-E59C83FC3C8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703043" y="3046038"/>
                    <a:ext cx="333140" cy="333138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ABBF7B49-D292-E44A-8E17-4CCC08F2A962}"/>
                  </a:ext>
                </a:extLst>
              </p:cNvPr>
              <p:cNvGrpSpPr/>
              <p:nvPr/>
            </p:nvGrpSpPr>
            <p:grpSpPr>
              <a:xfrm>
                <a:off x="2221134" y="2915244"/>
                <a:ext cx="1637757" cy="988406"/>
                <a:chOff x="2165714" y="2915244"/>
                <a:chExt cx="1637757" cy="988406"/>
              </a:xfrm>
            </p:grpSpPr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3D0F7F6A-4E5C-4A63-9C22-FB07D2C8D10F}"/>
                    </a:ext>
                  </a:extLst>
                </p:cNvPr>
                <p:cNvSpPr txBox="1"/>
                <p:nvPr/>
              </p:nvSpPr>
              <p:spPr>
                <a:xfrm>
                  <a:off x="2165714" y="3489691"/>
                  <a:ext cx="1637757" cy="413959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 anchor="t">
                  <a:spAutoFit/>
                </a:bodyPr>
                <a:lstStyle/>
                <a:p>
                  <a:pPr marR="0" algn="ctr" defTabSz="914400" rtl="0" eaLnBrk="1" fontAlgn="auto" latinLnBrk="0" hangingPunct="1">
                    <a:lnSpc>
                      <a:spcPct val="95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/>
                    </a:buClr>
                    <a:buSzTx/>
                    <a:tabLst/>
                  </a:pPr>
                  <a:r>
                    <a:rPr lang="en-US" sz="1100">
                      <a:solidFill>
                        <a:sysClr val="windowText" lastClr="000000"/>
                      </a:solidFill>
                    </a:rPr>
                    <a:t>Converged and hybrid cloud infrastructure</a:t>
                  </a:r>
                  <a:endParaRPr kumimoji="0" lang="en-US" sz="110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14480D7D-A37A-4F9A-B557-C69DBC2CE9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77500" y="2915244"/>
                  <a:ext cx="591060" cy="591060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5000"/>
                    </a:lnSpc>
                  </a:pPr>
                  <a:endParaRPr lang="en-US" sz="1600"/>
                </a:p>
              </p:txBody>
            </p:sp>
            <p:pic>
              <p:nvPicPr>
                <p:cNvPr id="179" name="Picture 178" descr="A star in the background&#10;&#10;Description automatically generated">
                  <a:extLst>
                    <a:ext uri="{FF2B5EF4-FFF2-40B4-BE49-F238E27FC236}">
                      <a16:creationId xmlns:a16="http://schemas.microsoft.com/office/drawing/2014/main" id="{8561CB1D-5652-45D9-8F67-FD1CC8FAF6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2445" y="2999455"/>
                  <a:ext cx="410894" cy="413242"/>
                </a:xfrm>
                <a:prstGeom prst="rect">
                  <a:avLst/>
                </a:prstGeom>
              </p:spPr>
            </p:pic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6BB9158-BBB6-764B-8C4A-D891890C703C}"/>
                  </a:ext>
                </a:extLst>
              </p:cNvPr>
              <p:cNvGrpSpPr/>
              <p:nvPr/>
            </p:nvGrpSpPr>
            <p:grpSpPr>
              <a:xfrm>
                <a:off x="209810" y="2915244"/>
                <a:ext cx="1140998" cy="988406"/>
                <a:chOff x="209810" y="2915244"/>
                <a:chExt cx="1140998" cy="988406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AEACE52B-BFEB-D445-8EF4-2E709AF16BD1}"/>
                    </a:ext>
                  </a:extLst>
                </p:cNvPr>
                <p:cNvGrpSpPr/>
                <p:nvPr/>
              </p:nvGrpSpPr>
              <p:grpSpPr>
                <a:xfrm>
                  <a:off x="487295" y="2915244"/>
                  <a:ext cx="577608" cy="577608"/>
                  <a:chOff x="487295" y="2915244"/>
                  <a:chExt cx="577608" cy="577608"/>
                </a:xfrm>
              </p:grpSpPr>
              <p:sp>
                <p:nvSpPr>
                  <p:cNvPr id="169" name="Oval 168">
                    <a:extLst>
                      <a:ext uri="{FF2B5EF4-FFF2-40B4-BE49-F238E27FC236}">
                        <a16:creationId xmlns:a16="http://schemas.microsoft.com/office/drawing/2014/main" id="{A492C331-D141-4B06-BA40-A679394A4AEC}"/>
                      </a:ext>
                    </a:extLst>
                  </p:cNvPr>
                  <p:cNvSpPr/>
                  <p:nvPr/>
                </p:nvSpPr>
                <p:spPr>
                  <a:xfrm>
                    <a:off x="487295" y="2915244"/>
                    <a:ext cx="577608" cy="57760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5000"/>
                      </a:lnSpc>
                    </a:pPr>
                    <a:endParaRPr lang="en-US" sz="1600"/>
                  </a:p>
                </p:txBody>
              </p:sp>
              <p:pic>
                <p:nvPicPr>
                  <p:cNvPr id="170" name="Graphic 169">
                    <a:extLst>
                      <a:ext uri="{FF2B5EF4-FFF2-40B4-BE49-F238E27FC236}">
                        <a16:creationId xmlns:a16="http://schemas.microsoft.com/office/drawing/2014/main" id="{241F42B1-26B1-4656-A2B5-3949A1BFC85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 l="18804" r="17692"/>
                  <a:stretch/>
                </p:blipFill>
                <p:spPr>
                  <a:xfrm>
                    <a:off x="693361" y="3060163"/>
                    <a:ext cx="195988" cy="30862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81" name="TextBox 180">
                  <a:extLst>
                    <a:ext uri="{FF2B5EF4-FFF2-40B4-BE49-F238E27FC236}">
                      <a16:creationId xmlns:a16="http://schemas.microsoft.com/office/drawing/2014/main" id="{AF0989B9-272A-4AD0-B501-EAA47D1B0300}"/>
                    </a:ext>
                  </a:extLst>
                </p:cNvPr>
                <p:cNvSpPr txBox="1"/>
                <p:nvPr/>
              </p:nvSpPr>
              <p:spPr>
                <a:xfrm>
                  <a:off x="209810" y="3489691"/>
                  <a:ext cx="1140998" cy="4139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R="0" algn="ctr" defTabSz="914400" rtl="0" eaLnBrk="1" fontAlgn="auto" latinLnBrk="0" hangingPunct="1">
                    <a:lnSpc>
                      <a:spcPct val="95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/>
                    </a:buClr>
                    <a:buSzTx/>
                    <a:tabLst/>
                  </a:pPr>
                  <a:r>
                    <a:rPr lang="en-US" sz="1100">
                      <a:solidFill>
                        <a:sysClr val="windowText" lastClr="000000"/>
                      </a:solidFill>
                    </a:rPr>
                    <a:t>Flash and hybrid storage</a:t>
                  </a:r>
                  <a:endParaRPr kumimoji="0" lang="en-US" sz="110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4B033F15-F8A8-314B-89E6-D44928FD5F15}"/>
                  </a:ext>
                </a:extLst>
              </p:cNvPr>
              <p:cNvGrpSpPr/>
              <p:nvPr/>
            </p:nvGrpSpPr>
            <p:grpSpPr>
              <a:xfrm>
                <a:off x="3508387" y="2915244"/>
                <a:ext cx="1339382" cy="988406"/>
                <a:chOff x="3466822" y="2915244"/>
                <a:chExt cx="1339382" cy="988406"/>
              </a:xfrm>
            </p:grpSpPr>
            <p:sp>
              <p:nvSpPr>
                <p:cNvPr id="220" name="TextBox 219">
                  <a:extLst>
                    <a:ext uri="{FF2B5EF4-FFF2-40B4-BE49-F238E27FC236}">
                      <a16:creationId xmlns:a16="http://schemas.microsoft.com/office/drawing/2014/main" id="{5F40A842-13EF-4800-8EC2-5DF0CCEC7C7D}"/>
                    </a:ext>
                  </a:extLst>
                </p:cNvPr>
                <p:cNvSpPr txBox="1"/>
                <p:nvPr/>
              </p:nvSpPr>
              <p:spPr>
                <a:xfrm>
                  <a:off x="3466822" y="3489691"/>
                  <a:ext cx="1339382" cy="413959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 anchor="t">
                  <a:spAutoFit/>
                </a:bodyPr>
                <a:lstStyle/>
                <a:p>
                  <a:pPr marR="0" algn="ctr" defTabSz="914400" rtl="0" eaLnBrk="1" fontAlgn="auto" latinLnBrk="0" hangingPunct="1">
                    <a:lnSpc>
                      <a:spcPct val="95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/>
                    </a:buClr>
                    <a:buSzTx/>
                    <a:tabLst/>
                  </a:pPr>
                  <a:r>
                    <a:rPr lang="en-US" sz="1100">
                      <a:solidFill>
                        <a:sysClr val="windowText" lastClr="000000"/>
                      </a:solidFill>
                    </a:rPr>
                    <a:t>Protection</a:t>
                  </a:r>
                  <a:br>
                    <a:rPr lang="en-US" sz="1100">
                      <a:solidFill>
                        <a:sysClr val="windowText" lastClr="000000"/>
                      </a:solidFill>
                    </a:rPr>
                  </a:br>
                  <a:r>
                    <a:rPr lang="en-US" sz="1100">
                      <a:solidFill>
                        <a:sysClr val="windowText" lastClr="000000"/>
                      </a:solidFill>
                    </a:rPr>
                    <a:t>and security</a:t>
                  </a:r>
                  <a:endParaRPr kumimoji="0" lang="en-US" sz="110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17313B61-21CA-4966-9C98-F5CF19D9DD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21136" y="2915244"/>
                  <a:ext cx="591060" cy="591060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5000"/>
                    </a:lnSpc>
                  </a:pPr>
                  <a:endParaRPr lang="en-US" sz="1600"/>
                </a:p>
              </p:txBody>
            </p:sp>
            <p:pic>
              <p:nvPicPr>
                <p:cNvPr id="6" name="Graphic 5">
                  <a:extLst>
                    <a:ext uri="{FF2B5EF4-FFF2-40B4-BE49-F238E27FC236}">
                      <a16:creationId xmlns:a16="http://schemas.microsoft.com/office/drawing/2014/main" id="{A72D4121-0487-C546-BEBA-69F02CD01D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75837" y="3067690"/>
                  <a:ext cx="270592" cy="270592"/>
                </a:xfrm>
                <a:prstGeom prst="rect">
                  <a:avLst/>
                </a:prstGeom>
              </p:spPr>
            </p:pic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A3CB48A6-0928-E44D-B447-CF946DA934C2}"/>
                  </a:ext>
                </a:extLst>
              </p:cNvPr>
              <p:cNvGrpSpPr/>
              <p:nvPr/>
            </p:nvGrpSpPr>
            <p:grpSpPr>
              <a:xfrm>
                <a:off x="4574016" y="2915244"/>
                <a:ext cx="1339382" cy="988406"/>
                <a:chOff x="4574016" y="2915244"/>
                <a:chExt cx="1339382" cy="988406"/>
              </a:xfrm>
            </p:grpSpPr>
            <p:sp>
              <p:nvSpPr>
                <p:cNvPr id="230" name="TextBox 229">
                  <a:extLst>
                    <a:ext uri="{FF2B5EF4-FFF2-40B4-BE49-F238E27FC236}">
                      <a16:creationId xmlns:a16="http://schemas.microsoft.com/office/drawing/2014/main" id="{B62DF683-409A-4983-9C76-08B0BC64DBA9}"/>
                    </a:ext>
                  </a:extLst>
                </p:cNvPr>
                <p:cNvSpPr txBox="1"/>
                <p:nvPr/>
              </p:nvSpPr>
              <p:spPr>
                <a:xfrm>
                  <a:off x="4574016" y="3489691"/>
                  <a:ext cx="1339382" cy="413959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 anchor="t">
                  <a:spAutoFit/>
                </a:bodyPr>
                <a:lstStyle/>
                <a:p>
                  <a:pPr marR="0" algn="ctr" defTabSz="914400" rtl="0" eaLnBrk="1" fontAlgn="auto" latinLnBrk="0" hangingPunct="1">
                    <a:lnSpc>
                      <a:spcPct val="95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/>
                    </a:buClr>
                    <a:buSzTx/>
                    <a:tabLst/>
                  </a:pPr>
                  <a:r>
                    <a:rPr kumimoji="0" lang="en-US" sz="1100" i="0" u="none" strike="noStrike" kern="120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Enterprise solutions</a:t>
                  </a:r>
                </a:p>
              </p:txBody>
            </p:sp>
            <p:sp>
              <p:nvSpPr>
                <p:cNvPr id="231" name="Oval 230">
                  <a:extLst>
                    <a:ext uri="{FF2B5EF4-FFF2-40B4-BE49-F238E27FC236}">
                      <a16:creationId xmlns:a16="http://schemas.microsoft.com/office/drawing/2014/main" id="{17F7D36F-5A0E-47FD-A535-08D12CC2A67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925599" y="2915244"/>
                  <a:ext cx="591060" cy="591060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5000"/>
                    </a:lnSpc>
                  </a:pPr>
                  <a:endParaRPr lang="en-US" sz="1600"/>
                </a:p>
              </p:txBody>
            </p:sp>
            <p:pic>
              <p:nvPicPr>
                <p:cNvPr id="8" name="Graphic 7">
                  <a:extLst>
                    <a:ext uri="{FF2B5EF4-FFF2-40B4-BE49-F238E27FC236}">
                      <a16:creationId xmlns:a16="http://schemas.microsoft.com/office/drawing/2014/main" id="{61D56454-9D15-4E4E-A233-C5BA4EBB95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78681" y="3063697"/>
                  <a:ext cx="310541" cy="31054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5C7F462-A69F-8A4F-98E7-5A6005DE8360}"/>
              </a:ext>
            </a:extLst>
          </p:cNvPr>
          <p:cNvGrpSpPr/>
          <p:nvPr/>
        </p:nvGrpSpPr>
        <p:grpSpPr>
          <a:xfrm>
            <a:off x="376238" y="4202689"/>
            <a:ext cx="5711972" cy="2111814"/>
            <a:chOff x="376238" y="4202689"/>
            <a:chExt cx="5711972" cy="2111814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E3AB5153-0D5F-4E9A-AB74-4934991603CB}"/>
                </a:ext>
              </a:extLst>
            </p:cNvPr>
            <p:cNvSpPr txBox="1"/>
            <p:nvPr/>
          </p:nvSpPr>
          <p:spPr>
            <a:xfrm>
              <a:off x="376238" y="4202689"/>
              <a:ext cx="5711972" cy="30777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/>
                <a:t>Industry-leading solutions with an open ecosystem of partners 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BB75EC8-2657-1C40-B741-C3B76524956B}"/>
                </a:ext>
              </a:extLst>
            </p:cNvPr>
            <p:cNvGrpSpPr/>
            <p:nvPr/>
          </p:nvGrpSpPr>
          <p:grpSpPr>
            <a:xfrm>
              <a:off x="530478" y="4433736"/>
              <a:ext cx="5373017" cy="1880767"/>
              <a:chOff x="530478" y="4433736"/>
              <a:chExt cx="5373017" cy="1880767"/>
            </a:xfrm>
          </p:grpSpPr>
          <p:pic>
            <p:nvPicPr>
              <p:cNvPr id="12" name="Picture 11" descr="A picture containing light, traffic, clock, drawing&#10;&#10;Description automatically generated">
                <a:extLst>
                  <a:ext uri="{FF2B5EF4-FFF2-40B4-BE49-F238E27FC236}">
                    <a16:creationId xmlns:a16="http://schemas.microsoft.com/office/drawing/2014/main" id="{7894FB73-F2A6-465A-B9B3-E2DB238938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7331" y="5184808"/>
                <a:ext cx="501183" cy="263889"/>
              </a:xfrm>
              <a:prstGeom prst="rect">
                <a:avLst/>
              </a:prstGeom>
            </p:spPr>
          </p:pic>
          <p:pic>
            <p:nvPicPr>
              <p:cNvPr id="14" name="Picture 13" descr="A picture containing meter, clock, drawing&#10;&#10;Description automatically generated">
                <a:extLst>
                  <a:ext uri="{FF2B5EF4-FFF2-40B4-BE49-F238E27FC236}">
                    <a16:creationId xmlns:a16="http://schemas.microsoft.com/office/drawing/2014/main" id="{430C05F7-5B86-44C8-B0A7-6A8BEAE69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65512" y="5268993"/>
                <a:ext cx="675485" cy="95518"/>
              </a:xfrm>
              <a:prstGeom prst="rect">
                <a:avLst/>
              </a:prstGeom>
            </p:spPr>
          </p:pic>
          <p:pic>
            <p:nvPicPr>
              <p:cNvPr id="15" name="Picture 14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18DA5CCE-1F77-4E28-B68D-23871A6BD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03674" y="4666153"/>
                <a:ext cx="390100" cy="312581"/>
              </a:xfrm>
              <a:prstGeom prst="rect">
                <a:avLst/>
              </a:prstGeom>
            </p:spPr>
          </p:pic>
          <p:pic>
            <p:nvPicPr>
              <p:cNvPr id="16" name="Picture 15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EA17D7AD-1B0F-44C2-AF1A-8975234F4A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38807" y="5170561"/>
                <a:ext cx="485088" cy="292383"/>
              </a:xfrm>
              <a:prstGeom prst="rect">
                <a:avLst/>
              </a:prstGeom>
            </p:spPr>
          </p:pic>
          <p:pic>
            <p:nvPicPr>
              <p:cNvPr id="20" name="Picture 19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0E2B72BC-33AC-4233-86C5-0AA8F81522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51507" y="6051081"/>
                <a:ext cx="494592" cy="177635"/>
              </a:xfrm>
              <a:prstGeom prst="rect">
                <a:avLst/>
              </a:prstGeom>
            </p:spPr>
          </p:pic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0912C49-C6EE-4EB4-AA13-92A4ECC34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5036208" y="5639660"/>
                <a:ext cx="710540" cy="151237"/>
              </a:xfrm>
              <a:prstGeom prst="rect">
                <a:avLst/>
              </a:prstGeom>
            </p:spPr>
          </p:pic>
          <p:pic>
            <p:nvPicPr>
              <p:cNvPr id="23" name="Picture 22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FF82DB9C-3AB6-4C06-BE0A-DCC4CB6C3C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4912" y="6026341"/>
                <a:ext cx="567788" cy="227115"/>
              </a:xfrm>
              <a:prstGeom prst="rect">
                <a:avLst/>
              </a:prstGeom>
            </p:spPr>
          </p:pic>
          <p:pic>
            <p:nvPicPr>
              <p:cNvPr id="24" name="Picture 23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C72FE3F7-7E4C-49E4-9377-D6FCE6A29A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15170" y="5979080"/>
                <a:ext cx="376168" cy="321637"/>
              </a:xfrm>
              <a:prstGeom prst="rect">
                <a:avLst/>
              </a:prstGeom>
            </p:spPr>
          </p:pic>
          <p:pic>
            <p:nvPicPr>
              <p:cNvPr id="25" name="Picture 2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BCF8EFF6-3781-49D6-8093-0661C181A0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72913" y="5965294"/>
                <a:ext cx="437131" cy="349209"/>
              </a:xfrm>
              <a:prstGeom prst="rect">
                <a:avLst/>
              </a:prstGeom>
            </p:spPr>
          </p:pic>
          <p:pic>
            <p:nvPicPr>
              <p:cNvPr id="27" name="Picture 26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EB775E21-7DAB-4638-9A7A-3782663B55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1731" y="5586183"/>
                <a:ext cx="574151" cy="258191"/>
              </a:xfrm>
              <a:prstGeom prst="rect">
                <a:avLst/>
              </a:prstGeom>
            </p:spPr>
          </p:pic>
          <p:pic>
            <p:nvPicPr>
              <p:cNvPr id="28" name="Picture 27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5D2FC6FB-E0BA-4AD6-ADBB-15D12AAD9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67439" y="5569810"/>
                <a:ext cx="871630" cy="290936"/>
              </a:xfrm>
              <a:prstGeom prst="rect">
                <a:avLst/>
              </a:prstGeom>
            </p:spPr>
          </p:pic>
          <p:pic>
            <p:nvPicPr>
              <p:cNvPr id="29" name="Picture 28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1B812968-2BD8-478A-91D8-9589E96EE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40887" y="5218545"/>
                <a:ext cx="501183" cy="196414"/>
              </a:xfrm>
              <a:prstGeom prst="rect">
                <a:avLst/>
              </a:prstGeom>
            </p:spPr>
          </p:pic>
          <p:pic>
            <p:nvPicPr>
              <p:cNvPr id="31" name="Picture 30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16D61F39-21BA-4218-AD65-7F866BF943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37280" y="5599001"/>
                <a:ext cx="485088" cy="232554"/>
              </a:xfrm>
              <a:prstGeom prst="rect">
                <a:avLst/>
              </a:prstGeom>
            </p:spPr>
          </p:pic>
          <p:pic>
            <p:nvPicPr>
              <p:cNvPr id="32" name="Picture 31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D3CA80F3-ECB0-4E71-9D7A-806E2D55E9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1634" y="5600866"/>
                <a:ext cx="712576" cy="228824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F1E510EF-DBDD-45A4-B7E1-F66780BC5C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68437" y="4700080"/>
                <a:ext cx="1140738" cy="177913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DDDF148-E483-4103-A2F4-7728160059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0478" y="4693359"/>
                <a:ext cx="894889" cy="258169"/>
              </a:xfrm>
              <a:prstGeom prst="rect">
                <a:avLst/>
              </a:prstGeom>
            </p:spPr>
          </p:pic>
          <p:pic>
            <p:nvPicPr>
              <p:cNvPr id="233" name="Picture 232">
                <a:extLst>
                  <a:ext uri="{FF2B5EF4-FFF2-40B4-BE49-F238E27FC236}">
                    <a16:creationId xmlns:a16="http://schemas.microsoft.com/office/drawing/2014/main" id="{9960BE0C-82E4-47C5-9355-8958D8D7C4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53726"/>
              <a:stretch/>
            </p:blipFill>
            <p:spPr>
              <a:xfrm>
                <a:off x="3115085" y="4689200"/>
                <a:ext cx="576339" cy="343012"/>
              </a:xfrm>
              <a:prstGeom prst="rect">
                <a:avLst/>
              </a:prstGeom>
            </p:spPr>
          </p:pic>
          <p:pic>
            <p:nvPicPr>
              <p:cNvPr id="235" name="Picture 234" descr="A picture containing drawing, clock&#10;&#10;Description automatically generated">
                <a:extLst>
                  <a:ext uri="{FF2B5EF4-FFF2-40B4-BE49-F238E27FC236}">
                    <a16:creationId xmlns:a16="http://schemas.microsoft.com/office/drawing/2014/main" id="{045109E3-B192-4906-B8F2-363DAD840D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7821" t="19097" r="17821" b="19097"/>
              <a:stretch/>
            </p:blipFill>
            <p:spPr>
              <a:xfrm>
                <a:off x="635966" y="6050470"/>
                <a:ext cx="683913" cy="178856"/>
              </a:xfrm>
              <a:prstGeom prst="rect">
                <a:avLst/>
              </a:prstGeom>
            </p:spPr>
          </p:pic>
          <p:pic>
            <p:nvPicPr>
              <p:cNvPr id="3" name="Picture 3" descr="A picture containing graphics, drawing&#10;&#10;Description automatically generated">
                <a:extLst>
                  <a:ext uri="{FF2B5EF4-FFF2-40B4-BE49-F238E27FC236}">
                    <a16:creationId xmlns:a16="http://schemas.microsoft.com/office/drawing/2014/main" id="{A4572DAF-186B-40E9-8BB7-99806AC391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895764" y="5200142"/>
                <a:ext cx="722746" cy="244628"/>
              </a:xfrm>
              <a:prstGeom prst="rect">
                <a:avLst/>
              </a:prstGeom>
            </p:spPr>
          </p:pic>
          <p:pic>
            <p:nvPicPr>
              <p:cNvPr id="4" name="Picture 6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DEC1831B-755E-47CA-9DA3-120CD2735C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854742" y="4433736"/>
                <a:ext cx="1048753" cy="637474"/>
              </a:xfrm>
              <a:prstGeom prst="rect">
                <a:avLst/>
              </a:prstGeom>
            </p:spPr>
          </p:pic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E8FC98-4706-8B42-9020-47F82F4F7DD6}"/>
              </a:ext>
            </a:extLst>
          </p:cNvPr>
          <p:cNvGrpSpPr/>
          <p:nvPr/>
        </p:nvGrpSpPr>
        <p:grpSpPr>
          <a:xfrm>
            <a:off x="210789" y="1126574"/>
            <a:ext cx="5877421" cy="1393964"/>
            <a:chOff x="210789" y="999574"/>
            <a:chExt cx="5877421" cy="1393964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A57E434-A265-425D-944D-C09D71F59005}"/>
                </a:ext>
              </a:extLst>
            </p:cNvPr>
            <p:cNvSpPr txBox="1"/>
            <p:nvPr/>
          </p:nvSpPr>
          <p:spPr>
            <a:xfrm>
              <a:off x="376238" y="999574"/>
              <a:ext cx="571197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/>
                <a:t>Industry-leading cloud data services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DEE67CA-DBE9-CA48-A6E8-24D596E5C9F2}"/>
                </a:ext>
              </a:extLst>
            </p:cNvPr>
            <p:cNvGrpSpPr/>
            <p:nvPr/>
          </p:nvGrpSpPr>
          <p:grpSpPr>
            <a:xfrm>
              <a:off x="210789" y="1401971"/>
              <a:ext cx="5587570" cy="991567"/>
              <a:chOff x="210789" y="1401971"/>
              <a:chExt cx="5587570" cy="99156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7A47BEB-E0FB-FF40-9227-E29F02273B29}"/>
                  </a:ext>
                </a:extLst>
              </p:cNvPr>
              <p:cNvGrpSpPr/>
              <p:nvPr/>
            </p:nvGrpSpPr>
            <p:grpSpPr>
              <a:xfrm>
                <a:off x="210789" y="1401971"/>
                <a:ext cx="1139042" cy="991567"/>
                <a:chOff x="163846" y="1401971"/>
                <a:chExt cx="1139042" cy="991567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75F07F4-0B94-4C4F-8D2F-6AFF311D338A}"/>
                    </a:ext>
                  </a:extLst>
                </p:cNvPr>
                <p:cNvGrpSpPr/>
                <p:nvPr/>
              </p:nvGrpSpPr>
              <p:grpSpPr>
                <a:xfrm>
                  <a:off x="454639" y="1401971"/>
                  <a:ext cx="577608" cy="577608"/>
                  <a:chOff x="454639" y="1401971"/>
                  <a:chExt cx="577608" cy="577608"/>
                </a:xfrm>
              </p:grpSpPr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2787DFDF-C19D-C44A-9FCC-889D4E1039ED}"/>
                      </a:ext>
                    </a:extLst>
                  </p:cNvPr>
                  <p:cNvSpPr/>
                  <p:nvPr/>
                </p:nvSpPr>
                <p:spPr>
                  <a:xfrm>
                    <a:off x="454639" y="1401971"/>
                    <a:ext cx="577608" cy="577608"/>
                  </a:xfrm>
                  <a:prstGeom prst="ellipse">
                    <a:avLst/>
                  </a:prstGeom>
                  <a:solidFill>
                    <a:srgbClr val="65D097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5000"/>
                      </a:lnSpc>
                    </a:pPr>
                    <a:endParaRPr lang="en-US" sz="1600"/>
                  </a:p>
                </p:txBody>
              </p:sp>
              <p:pic>
                <p:nvPicPr>
                  <p:cNvPr id="185" name="Graphic 184" descr="Database">
                    <a:extLst>
                      <a:ext uri="{FF2B5EF4-FFF2-40B4-BE49-F238E27FC236}">
                        <a16:creationId xmlns:a16="http://schemas.microsoft.com/office/drawing/2014/main" id="{300C4D52-89E4-4E60-9810-B9A377794ADE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33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3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81757" y="1534382"/>
                    <a:ext cx="311100" cy="31195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96" name="TextBox 195">
                  <a:extLst>
                    <a:ext uri="{FF2B5EF4-FFF2-40B4-BE49-F238E27FC236}">
                      <a16:creationId xmlns:a16="http://schemas.microsoft.com/office/drawing/2014/main" id="{0624DF01-4CDE-48B5-8D81-28E65E40895C}"/>
                    </a:ext>
                  </a:extLst>
                </p:cNvPr>
                <p:cNvSpPr txBox="1"/>
                <p:nvPr/>
              </p:nvSpPr>
              <p:spPr>
                <a:xfrm>
                  <a:off x="163846" y="1979579"/>
                  <a:ext cx="1139042" cy="4139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R="0" algn="ctr" defTabSz="914400" rtl="0" eaLnBrk="1" fontAlgn="auto" latinLnBrk="0" hangingPunct="1">
                    <a:lnSpc>
                      <a:spcPct val="95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/>
                    </a:buClr>
                    <a:buSzTx/>
                    <a:tabLst/>
                  </a:pPr>
                  <a:r>
                    <a:rPr kumimoji="0" lang="en-US" sz="1100" i="0" u="none" strike="noStrike" kern="120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</a:rPr>
                    <a:t>Cloud</a:t>
                  </a:r>
                  <a:br>
                    <a:rPr kumimoji="0" lang="en-US" sz="1100" i="0" u="none" strike="noStrike" kern="120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</a:rPr>
                  </a:br>
                  <a:r>
                    <a:rPr kumimoji="0" lang="en-US" sz="1100" i="0" u="none" strike="noStrike" kern="120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</a:rPr>
                    <a:t>storage</a:t>
                  </a: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D71FC81-30C3-B84E-BAB3-58129A6B2529}"/>
                  </a:ext>
                </a:extLst>
              </p:cNvPr>
              <p:cNvGrpSpPr/>
              <p:nvPr/>
            </p:nvGrpSpPr>
            <p:grpSpPr>
              <a:xfrm>
                <a:off x="1686062" y="1401971"/>
                <a:ext cx="1145262" cy="991567"/>
                <a:chOff x="1257726" y="1401971"/>
                <a:chExt cx="1145262" cy="991567"/>
              </a:xfrm>
            </p:grpSpPr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539F66AF-646C-A44F-8A65-7B7213FE9ECF}"/>
                    </a:ext>
                  </a:extLst>
                </p:cNvPr>
                <p:cNvSpPr/>
                <p:nvPr/>
              </p:nvSpPr>
              <p:spPr>
                <a:xfrm>
                  <a:off x="1541553" y="1401971"/>
                  <a:ext cx="577608" cy="577608"/>
                </a:xfrm>
                <a:prstGeom prst="ellipse">
                  <a:avLst/>
                </a:prstGeom>
                <a:solidFill>
                  <a:srgbClr val="65D097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5000"/>
                    </a:lnSpc>
                  </a:pPr>
                  <a:endParaRPr lang="en-US" sz="1600"/>
                </a:p>
              </p:txBody>
            </p:sp>
            <p:pic>
              <p:nvPicPr>
                <p:cNvPr id="188" name="Graphic 187" descr="Processor">
                  <a:extLst>
                    <a:ext uri="{FF2B5EF4-FFF2-40B4-BE49-F238E27FC236}">
                      <a16:creationId xmlns:a16="http://schemas.microsoft.com/office/drawing/2014/main" id="{8EF7F40C-9113-415B-B2B6-90B88EEA1C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60563" y="1539483"/>
                  <a:ext cx="352036" cy="309068"/>
                </a:xfrm>
                <a:prstGeom prst="rect">
                  <a:avLst/>
                </a:prstGeom>
              </p:spPr>
            </p:pic>
            <p:sp>
              <p:nvSpPr>
                <p:cNvPr id="197" name="TextBox 196">
                  <a:extLst>
                    <a:ext uri="{FF2B5EF4-FFF2-40B4-BE49-F238E27FC236}">
                      <a16:creationId xmlns:a16="http://schemas.microsoft.com/office/drawing/2014/main" id="{3024DB1C-692A-4ED2-ADC7-F7A33057DBB3}"/>
                    </a:ext>
                  </a:extLst>
                </p:cNvPr>
                <p:cNvSpPr txBox="1"/>
                <p:nvPr/>
              </p:nvSpPr>
              <p:spPr>
                <a:xfrm>
                  <a:off x="1257726" y="1979579"/>
                  <a:ext cx="1145262" cy="4139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R="0" algn="ctr" defTabSz="914400" rtl="0" eaLnBrk="1" fontAlgn="auto" latinLnBrk="0" hangingPunct="1">
                    <a:lnSpc>
                      <a:spcPct val="95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/>
                    </a:buClr>
                    <a:buSzTx/>
                    <a:tabLst/>
                  </a:pPr>
                  <a:r>
                    <a:rPr lang="en-US" sz="1100">
                      <a:solidFill>
                        <a:sysClr val="windowText" lastClr="000000"/>
                      </a:solidFill>
                    </a:rPr>
                    <a:t>Compute operations</a:t>
                  </a:r>
                  <a:endParaRPr kumimoji="0" lang="en-US" sz="110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EEF0C671-CBC3-6746-B1EB-949915911296}"/>
                  </a:ext>
                </a:extLst>
              </p:cNvPr>
              <p:cNvGrpSpPr/>
              <p:nvPr/>
            </p:nvGrpSpPr>
            <p:grpSpPr>
              <a:xfrm>
                <a:off x="3167555" y="1401971"/>
                <a:ext cx="1140090" cy="991567"/>
                <a:chOff x="2370329" y="1401971"/>
                <a:chExt cx="1140090" cy="991567"/>
              </a:xfrm>
            </p:grpSpPr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F2C6DA0E-5E6A-FD45-9AB3-CD54171410A5}"/>
                    </a:ext>
                  </a:extLst>
                </p:cNvPr>
                <p:cNvSpPr/>
                <p:nvPr/>
              </p:nvSpPr>
              <p:spPr>
                <a:xfrm>
                  <a:off x="2651570" y="1401971"/>
                  <a:ext cx="577608" cy="577608"/>
                </a:xfrm>
                <a:prstGeom prst="ellipse">
                  <a:avLst/>
                </a:prstGeom>
                <a:solidFill>
                  <a:srgbClr val="65D097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5000"/>
                    </a:lnSpc>
                  </a:pPr>
                  <a:endParaRPr lang="en-US" sz="1600"/>
                </a:p>
              </p:txBody>
            </p:sp>
            <p:pic>
              <p:nvPicPr>
                <p:cNvPr id="191" name="Graphic 190" descr="Monitor">
                  <a:extLst>
                    <a:ext uri="{FF2B5EF4-FFF2-40B4-BE49-F238E27FC236}">
                      <a16:creationId xmlns:a16="http://schemas.microsoft.com/office/drawing/2014/main" id="{3A95C1B3-6402-4574-B513-3203822FAD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13460" y="1551925"/>
                  <a:ext cx="249842" cy="296626"/>
                </a:xfrm>
                <a:prstGeom prst="rect">
                  <a:avLst/>
                </a:prstGeom>
              </p:spPr>
            </p:pic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id="{6D246BAB-5649-4FFD-B8E3-1441F80B71FF}"/>
                    </a:ext>
                  </a:extLst>
                </p:cNvPr>
                <p:cNvSpPr txBox="1"/>
                <p:nvPr/>
              </p:nvSpPr>
              <p:spPr>
                <a:xfrm>
                  <a:off x="2370329" y="1979579"/>
                  <a:ext cx="1140090" cy="4139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R="0" algn="ctr" defTabSz="914400" rtl="0" eaLnBrk="1" fontAlgn="auto" latinLnBrk="0" hangingPunct="1">
                    <a:lnSpc>
                      <a:spcPct val="95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/>
                    </a:buClr>
                    <a:buSzTx/>
                    <a:tabLst/>
                  </a:pPr>
                  <a:r>
                    <a:rPr kumimoji="0" lang="en-US" sz="1100" i="0" u="none" strike="noStrike" kern="120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</a:rPr>
                    <a:t>Cloud</a:t>
                  </a:r>
                  <a:br>
                    <a:rPr kumimoji="0" lang="en-US" sz="1100" i="0" u="none" strike="noStrike" kern="120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</a:rPr>
                  </a:br>
                  <a:r>
                    <a:rPr kumimoji="0" lang="en-US" sz="1100" i="0" u="none" strike="noStrike" kern="120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</a:rPr>
                    <a:t>controls</a:t>
                  </a:r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0183EBF3-0B6E-8446-892B-2EDFA41C64E1}"/>
                  </a:ext>
                </a:extLst>
              </p:cNvPr>
              <p:cNvGrpSpPr/>
              <p:nvPr/>
            </p:nvGrpSpPr>
            <p:grpSpPr>
              <a:xfrm>
                <a:off x="4643877" y="1401971"/>
                <a:ext cx="1154482" cy="991567"/>
                <a:chOff x="4643877" y="1401971"/>
                <a:chExt cx="1154482" cy="991567"/>
              </a:xfrm>
            </p:grpSpPr>
            <p:sp>
              <p:nvSpPr>
                <p:cNvPr id="204" name="TextBox 203">
                  <a:extLst>
                    <a:ext uri="{FF2B5EF4-FFF2-40B4-BE49-F238E27FC236}">
                      <a16:creationId xmlns:a16="http://schemas.microsoft.com/office/drawing/2014/main" id="{52F76D0F-81C2-4686-94C4-F000FC0AB864}"/>
                    </a:ext>
                  </a:extLst>
                </p:cNvPr>
                <p:cNvSpPr txBox="1"/>
                <p:nvPr/>
              </p:nvSpPr>
              <p:spPr>
                <a:xfrm>
                  <a:off x="4643877" y="1979579"/>
                  <a:ext cx="1154482" cy="4139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R="0" algn="ctr" defTabSz="914400" rtl="0" eaLnBrk="1" fontAlgn="auto" latinLnBrk="0" hangingPunct="1">
                    <a:lnSpc>
                      <a:spcPct val="95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/>
                    </a:buClr>
                    <a:buSzTx/>
                    <a:tabLst/>
                  </a:pPr>
                  <a:r>
                    <a:rPr lang="en-US" sz="1100">
                      <a:solidFill>
                        <a:sysClr val="windowText" lastClr="000000"/>
                      </a:solidFill>
                    </a:rPr>
                    <a:t>Cloud services and analytics</a:t>
                  </a:r>
                  <a:endParaRPr kumimoji="0" lang="en-US" sz="110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E9E2DC1A-7B1C-674C-B7EA-CB027941B137}"/>
                    </a:ext>
                  </a:extLst>
                </p:cNvPr>
                <p:cNvGrpSpPr/>
                <p:nvPr/>
              </p:nvGrpSpPr>
              <p:grpSpPr>
                <a:xfrm>
                  <a:off x="4934360" y="1401971"/>
                  <a:ext cx="577608" cy="577608"/>
                  <a:chOff x="4934360" y="1401971"/>
                  <a:chExt cx="577608" cy="577608"/>
                </a:xfrm>
              </p:grpSpPr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A479AC86-025C-0049-9A8D-07C8952D0363}"/>
                      </a:ext>
                    </a:extLst>
                  </p:cNvPr>
                  <p:cNvSpPr/>
                  <p:nvPr/>
                </p:nvSpPr>
                <p:spPr>
                  <a:xfrm>
                    <a:off x="4934360" y="1401971"/>
                    <a:ext cx="577608" cy="577608"/>
                  </a:xfrm>
                  <a:prstGeom prst="ellipse">
                    <a:avLst/>
                  </a:prstGeom>
                  <a:solidFill>
                    <a:srgbClr val="65D097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5000"/>
                      </a:lnSpc>
                    </a:pPr>
                    <a:endParaRPr lang="en-US" sz="1600"/>
                  </a:p>
                </p:txBody>
              </p:sp>
              <p:pic>
                <p:nvPicPr>
                  <p:cNvPr id="44" name="Picture 43">
                    <a:extLst>
                      <a:ext uri="{FF2B5EF4-FFF2-40B4-BE49-F238E27FC236}">
                        <a16:creationId xmlns:a16="http://schemas.microsoft.com/office/drawing/2014/main" id="{01E65EBB-820B-044A-AF1C-F20E4026B62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9"/>
                  <a:srcRect l="22651" t="16101" r="25682" b="26669"/>
                  <a:stretch/>
                </p:blipFill>
                <p:spPr>
                  <a:xfrm>
                    <a:off x="5122693" y="1566799"/>
                    <a:ext cx="196850" cy="247122"/>
                  </a:xfrm>
                  <a:prstGeom prst="rect">
                    <a:avLst/>
                  </a:prstGeom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90776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FC3FE7-1387-774A-BF12-2A705ADA18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B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ysClr val="windowText" lastClr="000000"/>
              </a:solidFill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0074B1DD-633F-7E44-87AF-D0B9B2A0D5EB}"/>
              </a:ext>
            </a:extLst>
          </p:cNvPr>
          <p:cNvSpPr txBox="1">
            <a:spLocks/>
          </p:cNvSpPr>
          <p:nvPr/>
        </p:nvSpPr>
        <p:spPr>
          <a:xfrm>
            <a:off x="867086" y="1522476"/>
            <a:ext cx="10457827" cy="38130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4800" b="0"/>
              <a:t>We are a global cloud-led,</a:t>
            </a:r>
            <a:endParaRPr lang="en-US" sz="4800" b="0"/>
          </a:p>
          <a:p>
            <a:pPr algn="ctr">
              <a:lnSpc>
                <a:spcPct val="100000"/>
              </a:lnSpc>
            </a:pPr>
            <a:r>
              <a:rPr lang="en-GB" sz="4800" b="0"/>
              <a:t>data-centric software company </a:t>
            </a:r>
            <a:br>
              <a:rPr lang="en-GB" sz="4800" b="0"/>
            </a:br>
            <a:r>
              <a:rPr lang="en-GB" sz="4800" b="0"/>
              <a:t>that helps organizations </a:t>
            </a:r>
            <a:br>
              <a:rPr lang="en-GB" sz="4800" b="0"/>
            </a:br>
            <a:r>
              <a:rPr lang="en-GB" sz="4800" b="0"/>
              <a:t>lead with data and accelerate</a:t>
            </a:r>
            <a:br>
              <a:rPr lang="en-GB" sz="4800" b="0"/>
            </a:br>
            <a:r>
              <a:rPr lang="en-GB" sz="4800" b="0"/>
              <a:t>their digital transformation</a:t>
            </a:r>
            <a:endParaRPr lang="en-US" sz="4800" b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171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C0F0FF-AE36-0349-9378-E57AA8B01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2020 NetApp, Inc. All rights reserved.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C49FB3-7B1F-594D-802A-B098AAA6A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71A5F3-A4FF-4CEE-8215-C08835B585C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1" name="Title 30">
            <a:extLst>
              <a:ext uri="{FF2B5EF4-FFF2-40B4-BE49-F238E27FC236}">
                <a16:creationId xmlns:a16="http://schemas.microsoft.com/office/drawing/2014/main" id="{8DA98034-7F52-A041-AFA9-43D1431D8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Market leaders across diverse industries rely on NetApp</a:t>
            </a:r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73EDA2B8-EB14-FD40-BEAD-62D7F152FB01}"/>
              </a:ext>
            </a:extLst>
          </p:cNvPr>
          <p:cNvGrpSpPr/>
          <p:nvPr/>
        </p:nvGrpSpPr>
        <p:grpSpPr>
          <a:xfrm>
            <a:off x="230605" y="1587082"/>
            <a:ext cx="11812584" cy="4094909"/>
            <a:chOff x="361646" y="1801727"/>
            <a:chExt cx="11812584" cy="4094909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0FF9DDF-2845-CE44-83D5-0723D8CFD9DB}"/>
                </a:ext>
              </a:extLst>
            </p:cNvPr>
            <p:cNvGrpSpPr/>
            <p:nvPr/>
          </p:nvGrpSpPr>
          <p:grpSpPr>
            <a:xfrm>
              <a:off x="10166009" y="1821818"/>
              <a:ext cx="2008221" cy="2691896"/>
              <a:chOff x="10166009" y="1821818"/>
              <a:chExt cx="2008221" cy="2691896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0AE88530-4A82-394D-9074-B3AC01C793D7}"/>
                  </a:ext>
                </a:extLst>
              </p:cNvPr>
              <p:cNvGrpSpPr/>
              <p:nvPr/>
            </p:nvGrpSpPr>
            <p:grpSpPr>
              <a:xfrm>
                <a:off x="10574447" y="3392962"/>
                <a:ext cx="1599783" cy="1120752"/>
                <a:chOff x="10574447" y="3392962"/>
                <a:chExt cx="1599783" cy="1120752"/>
              </a:xfrm>
            </p:grpSpPr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87515AC-AC7A-E847-99C8-C2CE5BF7D77D}"/>
                    </a:ext>
                  </a:extLst>
                </p:cNvPr>
                <p:cNvSpPr txBox="1"/>
                <p:nvPr/>
              </p:nvSpPr>
              <p:spPr>
                <a:xfrm>
                  <a:off x="10574447" y="4175248"/>
                  <a:ext cx="1599783" cy="3384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 defTabSz="914126">
                    <a:lnSpc>
                      <a:spcPct val="95000"/>
                    </a:lnSpc>
                    <a:defRPr/>
                  </a:pPr>
                  <a:r>
                    <a:rPr lang="en-US" sz="1600" dirty="0">
                      <a:solidFill>
                        <a:srgbClr val="000000"/>
                      </a:solidFill>
                      <a:latin typeface="Arial" panose="020B0604020202020204"/>
                    </a:rPr>
                    <a:t>Media</a:t>
                  </a:r>
                </a:p>
              </p:txBody>
            </p:sp>
            <p:pic>
              <p:nvPicPr>
                <p:cNvPr id="46" name="Picture 4" descr="Media, play, play button, play media icon">
                  <a:extLst>
                    <a:ext uri="{FF2B5EF4-FFF2-40B4-BE49-F238E27FC236}">
                      <a16:creationId xmlns:a16="http://schemas.microsoft.com/office/drawing/2014/main" id="{D383053A-601E-1940-A173-473B18217A9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013503" y="3392962"/>
                  <a:ext cx="721671" cy="72167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68BD36CD-782D-2043-A1D9-8AB0A800BFEE}"/>
                  </a:ext>
                </a:extLst>
              </p:cNvPr>
              <p:cNvGrpSpPr/>
              <p:nvPr/>
            </p:nvGrpSpPr>
            <p:grpSpPr>
              <a:xfrm>
                <a:off x="10574447" y="1853063"/>
                <a:ext cx="1599783" cy="1265079"/>
                <a:chOff x="10574447" y="1853063"/>
                <a:chExt cx="1599783" cy="1265079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CDC2F7F-249B-A34C-901D-1C5B7AC33ABA}"/>
                    </a:ext>
                  </a:extLst>
                </p:cNvPr>
                <p:cNvSpPr txBox="1"/>
                <p:nvPr/>
              </p:nvSpPr>
              <p:spPr>
                <a:xfrm>
                  <a:off x="10574447" y="2558135"/>
                  <a:ext cx="1599783" cy="5600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 defTabSz="914126">
                    <a:lnSpc>
                      <a:spcPct val="95000"/>
                    </a:lnSpc>
                    <a:defRPr/>
                  </a:pPr>
                  <a:r>
                    <a:rPr lang="en-US" sz="1600" dirty="0">
                      <a:solidFill>
                        <a:srgbClr val="000000"/>
                      </a:solidFill>
                      <a:latin typeface="Arial" panose="020B0604020202020204"/>
                    </a:rPr>
                    <a:t>Financial</a:t>
                  </a:r>
                  <a:br>
                    <a:rPr lang="en-US" sz="1600" dirty="0">
                      <a:solidFill>
                        <a:srgbClr val="000000"/>
                      </a:solidFill>
                      <a:latin typeface="Arial" panose="020B0604020202020204"/>
                    </a:rPr>
                  </a:br>
                  <a:r>
                    <a:rPr lang="en-US" sz="1600" dirty="0">
                      <a:solidFill>
                        <a:srgbClr val="000000"/>
                      </a:solidFill>
                      <a:latin typeface="Arial" panose="020B0604020202020204"/>
                    </a:rPr>
                    <a:t>services</a:t>
                  </a:r>
                </a:p>
              </p:txBody>
            </p:sp>
            <p:pic>
              <p:nvPicPr>
                <p:cNvPr id="74" name="Picture 8" descr="Financial Icon Png #249493 - Free Icons Library">
                  <a:extLst>
                    <a:ext uri="{FF2B5EF4-FFF2-40B4-BE49-F238E27FC236}">
                      <a16:creationId xmlns:a16="http://schemas.microsoft.com/office/drawing/2014/main" id="{6816B718-025D-144A-8419-DCA43D28734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biLevel thresh="75000"/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aturation sat="4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033045" y="1853063"/>
                  <a:ext cx="682587" cy="6825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89A66E43-74C3-8E45-9192-9DE525FE834C}"/>
                  </a:ext>
                </a:extLst>
              </p:cNvPr>
              <p:cNvSpPr txBox="1"/>
              <p:nvPr/>
            </p:nvSpPr>
            <p:spPr>
              <a:xfrm>
                <a:off x="10166009" y="3397469"/>
                <a:ext cx="729687" cy="7078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r"/>
                <a:r>
                  <a:rPr lang="en-US" sz="4000" b="1" spc="-100">
                    <a:solidFill>
                      <a:srgbClr val="5CC4FF"/>
                    </a:solidFill>
                  </a:rPr>
                  <a:t>10</a:t>
                </a:r>
                <a:endParaRPr lang="en-US" sz="4000" spc="-100">
                  <a:solidFill>
                    <a:srgbClr val="5CC4FF"/>
                  </a:solidFill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07708A38-C2FF-7446-8638-B47D18393E54}"/>
                  </a:ext>
                </a:extLst>
              </p:cNvPr>
              <p:cNvSpPr txBox="1"/>
              <p:nvPr/>
            </p:nvSpPr>
            <p:spPr>
              <a:xfrm>
                <a:off x="10438520" y="1821818"/>
                <a:ext cx="457176" cy="7078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r"/>
                <a:r>
                  <a:rPr lang="en-US" sz="4000" b="1" spc="-100" dirty="0">
                    <a:solidFill>
                      <a:srgbClr val="5CC4FF"/>
                    </a:solidFill>
                  </a:rPr>
                  <a:t>9</a:t>
                </a:r>
                <a:endParaRPr lang="en-US" sz="4000" spc="-100" dirty="0">
                  <a:solidFill>
                    <a:srgbClr val="5CC4FF"/>
                  </a:solidFill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6A657B9-7525-174C-B29C-B706CF7EAA97}"/>
                </a:ext>
              </a:extLst>
            </p:cNvPr>
            <p:cNvGrpSpPr/>
            <p:nvPr/>
          </p:nvGrpSpPr>
          <p:grpSpPr>
            <a:xfrm>
              <a:off x="361646" y="1821818"/>
              <a:ext cx="1970383" cy="4074818"/>
              <a:chOff x="361646" y="1821818"/>
              <a:chExt cx="1970383" cy="4074818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C373C0A2-4AFC-AC40-9137-2CC83C53D07D}"/>
                  </a:ext>
                </a:extLst>
              </p:cNvPr>
              <p:cNvGrpSpPr/>
              <p:nvPr/>
            </p:nvGrpSpPr>
            <p:grpSpPr>
              <a:xfrm>
                <a:off x="732246" y="3500653"/>
                <a:ext cx="1599783" cy="1013063"/>
                <a:chOff x="732246" y="3500653"/>
                <a:chExt cx="1599783" cy="1013063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4C392BD-20B7-D140-819E-3B208A7F255F}"/>
                    </a:ext>
                  </a:extLst>
                </p:cNvPr>
                <p:cNvSpPr txBox="1"/>
                <p:nvPr/>
              </p:nvSpPr>
              <p:spPr>
                <a:xfrm>
                  <a:off x="732246" y="4175250"/>
                  <a:ext cx="1599783" cy="3384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 defTabSz="914126">
                    <a:lnSpc>
                      <a:spcPct val="95000"/>
                    </a:lnSpc>
                    <a:defRPr/>
                  </a:pPr>
                  <a:r>
                    <a:rPr lang="en-US" sz="1600">
                      <a:solidFill>
                        <a:srgbClr val="000000"/>
                      </a:solidFill>
                      <a:latin typeface="Arial" panose="020B0604020202020204"/>
                    </a:rPr>
                    <a:t>Healthcare</a:t>
                  </a:r>
                </a:p>
              </p:txBody>
            </p:sp>
            <p:pic>
              <p:nvPicPr>
                <p:cNvPr id="43" name="Picture 4" descr="Healthcare Icon of Glyph style - Available in SVG, PNG, EPS, AI ...">
                  <a:extLst>
                    <a:ext uri="{FF2B5EF4-FFF2-40B4-BE49-F238E27FC236}">
                      <a16:creationId xmlns:a16="http://schemas.microsoft.com/office/drawing/2014/main" id="{3BC2377F-B2CD-B640-9066-8AF764405F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24639" y="3500653"/>
                  <a:ext cx="614996" cy="6149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2A006CE7-351F-D242-B839-92C09701A992}"/>
                  </a:ext>
                </a:extLst>
              </p:cNvPr>
              <p:cNvGrpSpPr/>
              <p:nvPr/>
            </p:nvGrpSpPr>
            <p:grpSpPr>
              <a:xfrm>
                <a:off x="732246" y="1842330"/>
                <a:ext cx="1599783" cy="1275812"/>
                <a:chOff x="732246" y="1842330"/>
                <a:chExt cx="1599783" cy="1275812"/>
              </a:xfrm>
            </p:grpSpPr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D33B7F5-E649-F349-AF68-87F879F7A1B2}"/>
                    </a:ext>
                  </a:extLst>
                </p:cNvPr>
                <p:cNvSpPr txBox="1"/>
                <p:nvPr/>
              </p:nvSpPr>
              <p:spPr>
                <a:xfrm>
                  <a:off x="732246" y="2558135"/>
                  <a:ext cx="1599783" cy="5600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 defTabSz="914126">
                    <a:lnSpc>
                      <a:spcPct val="95000"/>
                    </a:lnSpc>
                    <a:defRPr/>
                  </a:pPr>
                  <a:r>
                    <a:rPr lang="en-US" sz="1600">
                      <a:solidFill>
                        <a:srgbClr val="000000"/>
                      </a:solidFill>
                      <a:latin typeface="Arial" panose="020B0604020202020204"/>
                    </a:rPr>
                    <a:t>Aerospace </a:t>
                  </a:r>
                  <a:br>
                    <a:rPr lang="en-US" sz="1600">
                      <a:solidFill>
                        <a:srgbClr val="000000"/>
                      </a:solidFill>
                      <a:latin typeface="Arial" panose="020B0604020202020204"/>
                    </a:rPr>
                  </a:br>
                  <a:r>
                    <a:rPr lang="en-US" sz="1600">
                      <a:solidFill>
                        <a:srgbClr val="000000"/>
                      </a:solidFill>
                      <a:latin typeface="Arial" panose="020B0604020202020204"/>
                    </a:rPr>
                    <a:t>and defense</a:t>
                  </a:r>
                </a:p>
              </p:txBody>
            </p:sp>
            <p:pic>
              <p:nvPicPr>
                <p:cNvPr id="45" name="Picture 2" descr="Aerospace &amp; Defense News, Latest Products - everything RF">
                  <a:extLst>
                    <a:ext uri="{FF2B5EF4-FFF2-40B4-BE49-F238E27FC236}">
                      <a16:creationId xmlns:a16="http://schemas.microsoft.com/office/drawing/2014/main" id="{21CC8394-F92E-F946-AF66-607B7FB8CDF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biLevel thresh="75000"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rightnessContrast brigh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362" b="14119"/>
                <a:stretch/>
              </p:blipFill>
              <p:spPr bwMode="auto">
                <a:xfrm>
                  <a:off x="1084113" y="1842330"/>
                  <a:ext cx="896049" cy="6856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B59655F5-42BF-B04E-AAE7-56D29EBA7E0E}"/>
                  </a:ext>
                </a:extLst>
              </p:cNvPr>
              <p:cNvGrpSpPr/>
              <p:nvPr/>
            </p:nvGrpSpPr>
            <p:grpSpPr>
              <a:xfrm>
                <a:off x="732246" y="4766762"/>
                <a:ext cx="1599783" cy="1129874"/>
                <a:chOff x="732246" y="4766762"/>
                <a:chExt cx="1599783" cy="1129874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B220DB3-1E26-7145-969F-0D97FA984772}"/>
                    </a:ext>
                  </a:extLst>
                </p:cNvPr>
                <p:cNvSpPr txBox="1"/>
                <p:nvPr/>
              </p:nvSpPr>
              <p:spPr>
                <a:xfrm>
                  <a:off x="732246" y="5558170"/>
                  <a:ext cx="1599783" cy="3384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 defTabSz="914126">
                    <a:lnSpc>
                      <a:spcPct val="95000"/>
                    </a:lnSpc>
                    <a:defRPr/>
                  </a:pPr>
                  <a:r>
                    <a:rPr lang="en-US" sz="1600">
                      <a:solidFill>
                        <a:srgbClr val="000000"/>
                      </a:solidFill>
                      <a:latin typeface="Arial" panose="020B0604020202020204"/>
                    </a:rPr>
                    <a:t>Oil and gas</a:t>
                  </a:r>
                </a:p>
              </p:txBody>
            </p:sp>
            <p:pic>
              <p:nvPicPr>
                <p:cNvPr id="50" name="Picture 10" descr="Energy, oil and gas, petroleum, platform, rig, steelpiled icon">
                  <a:extLst>
                    <a:ext uri="{FF2B5EF4-FFF2-40B4-BE49-F238E27FC236}">
                      <a16:creationId xmlns:a16="http://schemas.microsoft.com/office/drawing/2014/main" id="{47E7AA04-791D-AF40-82BB-190D59304FA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07495" y="4766762"/>
                  <a:ext cx="849285" cy="8492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11AFD76-AE52-F740-9065-DEE29B515CC1}"/>
                  </a:ext>
                </a:extLst>
              </p:cNvPr>
              <p:cNvSpPr txBox="1"/>
              <p:nvPr/>
            </p:nvSpPr>
            <p:spPr>
              <a:xfrm>
                <a:off x="361646" y="3397469"/>
                <a:ext cx="729687" cy="7078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r"/>
                <a:r>
                  <a:rPr lang="en-US" sz="4000" b="1" spc="-100">
                    <a:solidFill>
                      <a:srgbClr val="5CC4FF"/>
                    </a:solidFill>
                  </a:rPr>
                  <a:t>10</a:t>
                </a:r>
                <a:endParaRPr lang="en-US" sz="4000" spc="-100">
                  <a:solidFill>
                    <a:srgbClr val="5CC4FF"/>
                  </a:solidFill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C8EA15E-95B8-0144-BC75-76CA0D08AA43}"/>
                  </a:ext>
                </a:extLst>
              </p:cNvPr>
              <p:cNvSpPr txBox="1"/>
              <p:nvPr/>
            </p:nvSpPr>
            <p:spPr>
              <a:xfrm>
                <a:off x="361646" y="1821818"/>
                <a:ext cx="729687" cy="7078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r"/>
                <a:r>
                  <a:rPr lang="en-US" sz="4000" b="1" spc="-100" dirty="0">
                    <a:solidFill>
                      <a:srgbClr val="5CC4FF"/>
                    </a:solidFill>
                  </a:rPr>
                  <a:t>10</a:t>
                </a:r>
                <a:endParaRPr lang="en-US" sz="4000" spc="-100" dirty="0">
                  <a:solidFill>
                    <a:srgbClr val="5CC4FF"/>
                  </a:solidFill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166DE7D8-E0C7-424E-9F12-96665724427B}"/>
                  </a:ext>
                </a:extLst>
              </p:cNvPr>
              <p:cNvSpPr txBox="1"/>
              <p:nvPr/>
            </p:nvSpPr>
            <p:spPr>
              <a:xfrm>
                <a:off x="693467" y="4847860"/>
                <a:ext cx="397866" cy="70788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en-US" sz="4000" b="1" spc="-100">
                    <a:solidFill>
                      <a:srgbClr val="5CC4FF"/>
                    </a:solidFill>
                  </a:rPr>
                  <a:t>9</a:t>
                </a:r>
                <a:endParaRPr lang="en-US" sz="4000" spc="-100">
                  <a:solidFill>
                    <a:srgbClr val="5CC4FF"/>
                  </a:solidFill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4AC78B5-3B73-EB4F-B718-82F1600A8736}"/>
                </a:ext>
              </a:extLst>
            </p:cNvPr>
            <p:cNvGrpSpPr/>
            <p:nvPr/>
          </p:nvGrpSpPr>
          <p:grpSpPr>
            <a:xfrm>
              <a:off x="6249244" y="1821818"/>
              <a:ext cx="1988105" cy="4074818"/>
              <a:chOff x="6249244" y="1821818"/>
              <a:chExt cx="1988105" cy="4074818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15CC2B34-E0C2-A342-88CF-DE603FC5A8CC}"/>
                  </a:ext>
                </a:extLst>
              </p:cNvPr>
              <p:cNvGrpSpPr/>
              <p:nvPr/>
            </p:nvGrpSpPr>
            <p:grpSpPr>
              <a:xfrm>
                <a:off x="6637566" y="3492737"/>
                <a:ext cx="1599783" cy="1020979"/>
                <a:chOff x="6637566" y="3492737"/>
                <a:chExt cx="1599783" cy="1020979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BF73035-B539-044F-835E-06C411EBB28D}"/>
                    </a:ext>
                  </a:extLst>
                </p:cNvPr>
                <p:cNvSpPr txBox="1"/>
                <p:nvPr/>
              </p:nvSpPr>
              <p:spPr>
                <a:xfrm>
                  <a:off x="6637566" y="4175250"/>
                  <a:ext cx="1599783" cy="3384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 defTabSz="914126">
                    <a:lnSpc>
                      <a:spcPct val="95000"/>
                    </a:lnSpc>
                    <a:defRPr/>
                  </a:pPr>
                  <a:r>
                    <a:rPr lang="en-US" sz="1600">
                      <a:solidFill>
                        <a:srgbClr val="000000"/>
                      </a:solidFill>
                      <a:latin typeface="Arial" panose="020B0604020202020204"/>
                    </a:rPr>
                    <a:t>Life science</a:t>
                  </a:r>
                </a:p>
              </p:txBody>
            </p:sp>
            <p:pic>
              <p:nvPicPr>
                <p:cNvPr id="51" name="Picture 14" descr="Life science Icon of Glyph style - Available in SVG, PNG, EPS, AI ...">
                  <a:extLst>
                    <a:ext uri="{FF2B5EF4-FFF2-40B4-BE49-F238E27FC236}">
                      <a16:creationId xmlns:a16="http://schemas.microsoft.com/office/drawing/2014/main" id="{09302ED3-DCC3-124A-8482-8B45DA45B1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21811" y="3492737"/>
                  <a:ext cx="631293" cy="63129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3EA85A36-1078-3847-9314-52C85B1422E3}"/>
                  </a:ext>
                </a:extLst>
              </p:cNvPr>
              <p:cNvGrpSpPr/>
              <p:nvPr/>
            </p:nvGrpSpPr>
            <p:grpSpPr>
              <a:xfrm>
                <a:off x="6637566" y="1909176"/>
                <a:ext cx="1599783" cy="987425"/>
                <a:chOff x="6637566" y="1909176"/>
                <a:chExt cx="1599783" cy="987425"/>
              </a:xfrm>
            </p:grpSpPr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29E43EB-B728-BB4E-9AF0-BDD1434F44A9}"/>
                    </a:ext>
                  </a:extLst>
                </p:cNvPr>
                <p:cNvSpPr txBox="1"/>
                <p:nvPr/>
              </p:nvSpPr>
              <p:spPr>
                <a:xfrm>
                  <a:off x="6637566" y="2558135"/>
                  <a:ext cx="1599783" cy="3384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 defTabSz="914126">
                    <a:lnSpc>
                      <a:spcPct val="95000"/>
                    </a:lnSpc>
                    <a:defRPr/>
                  </a:pPr>
                  <a:r>
                    <a:rPr lang="en-US" sz="1600">
                      <a:solidFill>
                        <a:srgbClr val="000000"/>
                      </a:solidFill>
                      <a:latin typeface="Arial" panose="020B0604020202020204"/>
                    </a:rPr>
                    <a:t>Construction</a:t>
                  </a:r>
                </a:p>
              </p:txBody>
            </p:sp>
            <p:pic>
              <p:nvPicPr>
                <p:cNvPr id="28" name="Picture 18" descr="Building construction, building development, hoisting crane, tower ...">
                  <a:extLst>
                    <a:ext uri="{FF2B5EF4-FFF2-40B4-BE49-F238E27FC236}">
                      <a16:creationId xmlns:a16="http://schemas.microsoft.com/office/drawing/2014/main" id="{ECA8DF4C-6C50-8348-BAC2-352B6E0ADAD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biLevel thresh="7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38190" y="1909176"/>
                  <a:ext cx="598535" cy="5985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A295D5E0-0458-934B-9916-43084A24C409}"/>
                  </a:ext>
                </a:extLst>
              </p:cNvPr>
              <p:cNvGrpSpPr/>
              <p:nvPr/>
            </p:nvGrpSpPr>
            <p:grpSpPr>
              <a:xfrm>
                <a:off x="6637566" y="4831403"/>
                <a:ext cx="1599783" cy="1065233"/>
                <a:chOff x="6637566" y="4831403"/>
                <a:chExt cx="1599783" cy="1065233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F11ECB1-00A7-0048-9453-56E64E1B888E}"/>
                    </a:ext>
                  </a:extLst>
                </p:cNvPr>
                <p:cNvSpPr txBox="1"/>
                <p:nvPr/>
              </p:nvSpPr>
              <p:spPr>
                <a:xfrm>
                  <a:off x="6637566" y="5558170"/>
                  <a:ext cx="1599783" cy="338466"/>
                </a:xfrm>
                <a:prstGeom prst="rect">
                  <a:avLst/>
                </a:prstGeom>
                <a:noFill/>
              </p:spPr>
              <p:txBody>
                <a:bodyPr wrap="square" lIns="91416" tIns="45708" rIns="91416" bIns="45708" rtlCol="0" anchor="t">
                  <a:noAutofit/>
                </a:bodyPr>
                <a:lstStyle/>
                <a:p>
                  <a:pPr algn="ctr" defTabSz="914126">
                    <a:lnSpc>
                      <a:spcPct val="95000"/>
                    </a:lnSpc>
                    <a:defRPr/>
                  </a:pPr>
                  <a:r>
                    <a:rPr lang="en-US" sz="1600">
                      <a:solidFill>
                        <a:srgbClr val="000000"/>
                      </a:solidFill>
                      <a:latin typeface="Arial" panose="020B0604020202020204"/>
                    </a:rPr>
                    <a:t>Telcos</a:t>
                  </a:r>
                </a:p>
              </p:txBody>
            </p:sp>
            <p:pic>
              <p:nvPicPr>
                <p:cNvPr id="76" name="Picture 22" descr="Telecom Icon of Glyph style - Available in SVG, PNG, EPS, AI ...">
                  <a:extLst>
                    <a:ext uri="{FF2B5EF4-FFF2-40B4-BE49-F238E27FC236}">
                      <a16:creationId xmlns:a16="http://schemas.microsoft.com/office/drawing/2014/main" id="{6F523489-34E8-3D4B-B522-D35CE45CEA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83991" y="4831403"/>
                  <a:ext cx="706933" cy="7069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987968C-E26B-AA49-B763-9434605F56CA}"/>
                  </a:ext>
                </a:extLst>
              </p:cNvPr>
              <p:cNvSpPr txBox="1"/>
              <p:nvPr/>
            </p:nvSpPr>
            <p:spPr>
              <a:xfrm>
                <a:off x="6249244" y="3397469"/>
                <a:ext cx="729687" cy="7078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r"/>
                <a:r>
                  <a:rPr lang="en-US" sz="4000" b="1" spc="-100">
                    <a:solidFill>
                      <a:srgbClr val="5CC4FF"/>
                    </a:solidFill>
                  </a:rPr>
                  <a:t>10</a:t>
                </a:r>
                <a:endParaRPr lang="en-US" sz="4000" spc="-100">
                  <a:solidFill>
                    <a:srgbClr val="5CC4FF"/>
                  </a:solidFill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91044F21-E947-2D4D-A5A3-8E44FB5D3E86}"/>
                  </a:ext>
                </a:extLst>
              </p:cNvPr>
              <p:cNvSpPr txBox="1"/>
              <p:nvPr/>
            </p:nvSpPr>
            <p:spPr>
              <a:xfrm>
                <a:off x="6521755" y="1821818"/>
                <a:ext cx="457176" cy="7078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r"/>
                <a:r>
                  <a:rPr lang="en-US" sz="4000" b="1" spc="-100" dirty="0">
                    <a:solidFill>
                      <a:srgbClr val="5CC4FF"/>
                    </a:solidFill>
                  </a:rPr>
                  <a:t>5</a:t>
                </a:r>
                <a:endParaRPr lang="en-US" sz="4000" spc="-100" dirty="0">
                  <a:solidFill>
                    <a:srgbClr val="5CC4FF"/>
                  </a:solidFill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D8C7D8D0-A1FB-0448-999B-174031EBC649}"/>
                  </a:ext>
                </a:extLst>
              </p:cNvPr>
              <p:cNvSpPr txBox="1"/>
              <p:nvPr/>
            </p:nvSpPr>
            <p:spPr>
              <a:xfrm>
                <a:off x="6249244" y="4847860"/>
                <a:ext cx="729687" cy="7078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r"/>
                <a:r>
                  <a:rPr lang="en-US" sz="4000" b="1" spc="-100">
                    <a:solidFill>
                      <a:srgbClr val="5CC4FF"/>
                    </a:solidFill>
                  </a:rPr>
                  <a:t>10</a:t>
                </a:r>
                <a:endParaRPr lang="en-US" sz="4000" spc="-100">
                  <a:solidFill>
                    <a:srgbClr val="5CC4FF"/>
                  </a:solidFill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B641391-D06D-2543-9DFE-9041F2519769}"/>
                </a:ext>
              </a:extLst>
            </p:cNvPr>
            <p:cNvGrpSpPr/>
            <p:nvPr/>
          </p:nvGrpSpPr>
          <p:grpSpPr>
            <a:xfrm>
              <a:off x="2334462" y="1821818"/>
              <a:ext cx="1966007" cy="4074818"/>
              <a:chOff x="2334462" y="1821818"/>
              <a:chExt cx="1966007" cy="4074818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B139B362-4C88-2149-9741-C345C47E0697}"/>
                  </a:ext>
                </a:extLst>
              </p:cNvPr>
              <p:cNvGrpSpPr/>
              <p:nvPr/>
            </p:nvGrpSpPr>
            <p:grpSpPr>
              <a:xfrm>
                <a:off x="2700686" y="3399523"/>
                <a:ext cx="1599783" cy="1114193"/>
                <a:chOff x="2700686" y="3399523"/>
                <a:chExt cx="1599783" cy="1114193"/>
              </a:xfrm>
            </p:grpSpPr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53B994B-96D5-8545-AD6B-39494C94742A}"/>
                    </a:ext>
                  </a:extLst>
                </p:cNvPr>
                <p:cNvSpPr txBox="1"/>
                <p:nvPr/>
              </p:nvSpPr>
              <p:spPr>
                <a:xfrm>
                  <a:off x="2700686" y="4175250"/>
                  <a:ext cx="1599783" cy="3384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 defTabSz="914126">
                    <a:lnSpc>
                      <a:spcPct val="95000"/>
                    </a:lnSpc>
                    <a:defRPr/>
                  </a:pPr>
                  <a:r>
                    <a:rPr lang="en-US" sz="1600">
                      <a:solidFill>
                        <a:srgbClr val="000000"/>
                      </a:solidFill>
                      <a:latin typeface="Arial" panose="020B0604020202020204"/>
                    </a:rPr>
                    <a:t>Hi-tech</a:t>
                  </a:r>
                </a:p>
              </p:txBody>
            </p:sp>
            <p:pic>
              <p:nvPicPr>
                <p:cNvPr id="44" name="Picture 12" descr="Hi Tech Icon #254369 - Free Icons Library">
                  <a:extLst>
                    <a:ext uri="{FF2B5EF4-FFF2-40B4-BE49-F238E27FC236}">
                      <a16:creationId xmlns:a16="http://schemas.microsoft.com/office/drawing/2014/main" id="{D202C4B2-0347-C44D-AB36-6EB2D62609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saturation sat="4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8324" y="3399523"/>
                  <a:ext cx="724506" cy="7245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5E22C4B-C0D1-2B4F-ACA5-7F65296F1993}"/>
                  </a:ext>
                </a:extLst>
              </p:cNvPr>
              <p:cNvGrpSpPr/>
              <p:nvPr/>
            </p:nvGrpSpPr>
            <p:grpSpPr>
              <a:xfrm>
                <a:off x="2700686" y="4902598"/>
                <a:ext cx="1599783" cy="994038"/>
                <a:chOff x="2700686" y="4902598"/>
                <a:chExt cx="1599783" cy="994038"/>
              </a:xfrm>
            </p:grpSpPr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53E94A9-D2DB-0843-AB85-EF375030493F}"/>
                    </a:ext>
                  </a:extLst>
                </p:cNvPr>
                <p:cNvSpPr txBox="1"/>
                <p:nvPr/>
              </p:nvSpPr>
              <p:spPr>
                <a:xfrm>
                  <a:off x="2700686" y="5558170"/>
                  <a:ext cx="1599783" cy="3384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 defTabSz="914126">
                    <a:lnSpc>
                      <a:spcPct val="95000"/>
                    </a:lnSpc>
                    <a:defRPr/>
                  </a:pPr>
                  <a:r>
                    <a:rPr lang="en-US" sz="1600">
                      <a:solidFill>
                        <a:srgbClr val="000000"/>
                      </a:solidFill>
                      <a:latin typeface="Arial" panose="020B0604020202020204"/>
                    </a:rPr>
                    <a:t>Retailers</a:t>
                  </a:r>
                </a:p>
              </p:txBody>
            </p:sp>
            <p:pic>
              <p:nvPicPr>
                <p:cNvPr id="47" name="Picture 10" descr="Download Find A Retailer - Retail Icon PNG Image with No ...">
                  <a:extLst>
                    <a:ext uri="{FF2B5EF4-FFF2-40B4-BE49-F238E27FC236}">
                      <a16:creationId xmlns:a16="http://schemas.microsoft.com/office/drawing/2014/main" id="{784C7986-54C6-604A-BFAD-0C2CD45220C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95045" y="4902598"/>
                  <a:ext cx="611065" cy="57032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F05D4D99-D6B0-7F44-ACEF-F270BB426F6D}"/>
                  </a:ext>
                </a:extLst>
              </p:cNvPr>
              <p:cNvGrpSpPr/>
              <p:nvPr/>
            </p:nvGrpSpPr>
            <p:grpSpPr>
              <a:xfrm>
                <a:off x="2700686" y="1866067"/>
                <a:ext cx="1599783" cy="1030534"/>
                <a:chOff x="2700686" y="1866067"/>
                <a:chExt cx="1599783" cy="1030534"/>
              </a:xfrm>
            </p:grpSpPr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6BBADF3-90B2-BB48-A6BA-A299AD24FF08}"/>
                    </a:ext>
                  </a:extLst>
                </p:cNvPr>
                <p:cNvSpPr txBox="1"/>
                <p:nvPr/>
              </p:nvSpPr>
              <p:spPr>
                <a:xfrm>
                  <a:off x="2700686" y="2558135"/>
                  <a:ext cx="1599783" cy="3384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 defTabSz="914126">
                    <a:lnSpc>
                      <a:spcPct val="95000"/>
                    </a:lnSpc>
                    <a:defRPr/>
                  </a:pPr>
                  <a:r>
                    <a:rPr lang="en-US" sz="1600">
                      <a:solidFill>
                        <a:srgbClr val="000000"/>
                      </a:solidFill>
                      <a:latin typeface="Arial" panose="020B0604020202020204"/>
                    </a:rPr>
                    <a:t>Automotive</a:t>
                  </a:r>
                </a:p>
              </p:txBody>
            </p:sp>
            <p:pic>
              <p:nvPicPr>
                <p:cNvPr id="77" name="Picture 24" descr="Automotive Icons - Free Download, PNG and SVG">
                  <a:extLst>
                    <a:ext uri="{FF2B5EF4-FFF2-40B4-BE49-F238E27FC236}">
                      <a16:creationId xmlns:a16="http://schemas.microsoft.com/office/drawing/2014/main" id="{D88E63A3-7B91-3B4F-A518-F21D77F421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0630" y="1866067"/>
                  <a:ext cx="739895" cy="73989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2BCD485-D912-0747-A236-2F44CE9BFF32}"/>
                  </a:ext>
                </a:extLst>
              </p:cNvPr>
              <p:cNvSpPr txBox="1"/>
              <p:nvPr/>
            </p:nvSpPr>
            <p:spPr>
              <a:xfrm>
                <a:off x="2334462" y="3397469"/>
                <a:ext cx="729687" cy="7078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r"/>
                <a:r>
                  <a:rPr lang="en-US" sz="4000" b="1" spc="-100">
                    <a:solidFill>
                      <a:srgbClr val="5CC4FF"/>
                    </a:solidFill>
                  </a:rPr>
                  <a:t>10</a:t>
                </a:r>
                <a:endParaRPr lang="en-US" sz="4000" spc="-100">
                  <a:solidFill>
                    <a:srgbClr val="5CC4FF"/>
                  </a:solidFill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0C813F1-0BA9-B445-8842-80B71C49B19A}"/>
                  </a:ext>
                </a:extLst>
              </p:cNvPr>
              <p:cNvSpPr txBox="1"/>
              <p:nvPr/>
            </p:nvSpPr>
            <p:spPr>
              <a:xfrm>
                <a:off x="2334462" y="4847860"/>
                <a:ext cx="729687" cy="7078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r"/>
                <a:r>
                  <a:rPr lang="en-US" sz="4000" b="1" spc="-100">
                    <a:solidFill>
                      <a:srgbClr val="5CC4FF"/>
                    </a:solidFill>
                  </a:rPr>
                  <a:t>10</a:t>
                </a:r>
                <a:endParaRPr lang="en-US" sz="4000" spc="-100">
                  <a:solidFill>
                    <a:srgbClr val="5CC4FF"/>
                  </a:solidFill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DBE970C-3499-EF43-AC7D-2790CA610776}"/>
                  </a:ext>
                </a:extLst>
              </p:cNvPr>
              <p:cNvSpPr txBox="1"/>
              <p:nvPr/>
            </p:nvSpPr>
            <p:spPr>
              <a:xfrm>
                <a:off x="2606973" y="1821818"/>
                <a:ext cx="457176" cy="7078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r"/>
                <a:r>
                  <a:rPr lang="en-US" sz="4000" b="1" spc="-100">
                    <a:solidFill>
                      <a:srgbClr val="5CC4FF"/>
                    </a:solidFill>
                  </a:rPr>
                  <a:t>9</a:t>
                </a:r>
                <a:endParaRPr lang="en-US" sz="4000" spc="-100">
                  <a:solidFill>
                    <a:srgbClr val="5CC4FF"/>
                  </a:solidFill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49A6E357-3ECD-0941-BD3A-953A1785F450}"/>
                </a:ext>
              </a:extLst>
            </p:cNvPr>
            <p:cNvGrpSpPr/>
            <p:nvPr/>
          </p:nvGrpSpPr>
          <p:grpSpPr>
            <a:xfrm>
              <a:off x="4292288" y="1821818"/>
              <a:ext cx="1976621" cy="4074818"/>
              <a:chOff x="4292288" y="1821818"/>
              <a:chExt cx="1976621" cy="407481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058D0692-315C-D04D-A5A3-13D7AA6BC64F}"/>
                  </a:ext>
                </a:extLst>
              </p:cNvPr>
              <p:cNvGrpSpPr/>
              <p:nvPr/>
            </p:nvGrpSpPr>
            <p:grpSpPr>
              <a:xfrm>
                <a:off x="4669126" y="4797872"/>
                <a:ext cx="1599783" cy="1098764"/>
                <a:chOff x="4669126" y="4797872"/>
                <a:chExt cx="1599783" cy="1098764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7294408C-9698-9B4B-936A-3F5E187F47C9}"/>
                    </a:ext>
                  </a:extLst>
                </p:cNvPr>
                <p:cNvSpPr txBox="1"/>
                <p:nvPr/>
              </p:nvSpPr>
              <p:spPr>
                <a:xfrm>
                  <a:off x="4669126" y="5558170"/>
                  <a:ext cx="1599783" cy="3384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algn="ctr" defTabSz="914126">
                    <a:lnSpc>
                      <a:spcPct val="95000"/>
                    </a:lnSpc>
                    <a:defRPr/>
                  </a:pPr>
                  <a:r>
                    <a:rPr lang="en-US" sz="1600">
                      <a:solidFill>
                        <a:srgbClr val="000000"/>
                      </a:solidFill>
                      <a:latin typeface="Arial" panose="020B0604020202020204"/>
                    </a:rPr>
                    <a:t>Software and IT</a:t>
                  </a:r>
                </a:p>
              </p:txBody>
            </p:sp>
            <p:pic>
              <p:nvPicPr>
                <p:cNvPr id="72" name="Picture 10" descr="Software Development Icons - Download Free Vector Icons | Noun Project">
                  <a:extLst>
                    <a:ext uri="{FF2B5EF4-FFF2-40B4-BE49-F238E27FC236}">
                      <a16:creationId xmlns:a16="http://schemas.microsoft.com/office/drawing/2014/main" id="{2724EC7C-2C19-0A46-B260-4E099C0A33B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artisticPhotocopy/>
                          </a14:imgEffect>
                          <a14:imgEffect>
                            <a14:brightnessContrast bright="-100000" contras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72881" y="4797872"/>
                  <a:ext cx="792273" cy="7262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853093CE-F4AA-7E45-A222-95110C77924D}"/>
                  </a:ext>
                </a:extLst>
              </p:cNvPr>
              <p:cNvGrpSpPr/>
              <p:nvPr/>
            </p:nvGrpSpPr>
            <p:grpSpPr>
              <a:xfrm>
                <a:off x="4669126" y="1967278"/>
                <a:ext cx="1599783" cy="1150863"/>
                <a:chOff x="4669126" y="1967278"/>
                <a:chExt cx="1599783" cy="1150863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A2B3D769-4E69-0743-AADD-128C45718D53}"/>
                    </a:ext>
                  </a:extLst>
                </p:cNvPr>
                <p:cNvSpPr txBox="1"/>
                <p:nvPr/>
              </p:nvSpPr>
              <p:spPr>
                <a:xfrm>
                  <a:off x="4669126" y="2558134"/>
                  <a:ext cx="1599783" cy="5600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 defTabSz="914126">
                    <a:lnSpc>
                      <a:spcPct val="95000"/>
                    </a:lnSpc>
                    <a:defRPr/>
                  </a:pPr>
                  <a:r>
                    <a:rPr lang="en-US" sz="1600">
                      <a:solidFill>
                        <a:srgbClr val="000000"/>
                      </a:solidFill>
                      <a:latin typeface="Arial" panose="020B0604020202020204"/>
                    </a:rPr>
                    <a:t>Business</a:t>
                  </a:r>
                  <a:br>
                    <a:rPr lang="en-US" sz="1600">
                      <a:solidFill>
                        <a:srgbClr val="000000"/>
                      </a:solidFill>
                      <a:latin typeface="Arial" panose="020B0604020202020204"/>
                    </a:rPr>
                  </a:br>
                  <a:r>
                    <a:rPr lang="en-US" sz="1600">
                      <a:solidFill>
                        <a:srgbClr val="000000"/>
                      </a:solidFill>
                      <a:latin typeface="Arial" panose="020B0604020202020204"/>
                    </a:rPr>
                    <a:t>services</a:t>
                  </a:r>
                </a:p>
              </p:txBody>
            </p:sp>
            <p:pic>
              <p:nvPicPr>
                <p:cNvPr id="75" name="Picture 14" descr="Small Business Svg Png Icon Free Download (#453823 ...">
                  <a:extLst>
                    <a:ext uri="{FF2B5EF4-FFF2-40B4-BE49-F238E27FC236}">
                      <a16:creationId xmlns:a16="http://schemas.microsoft.com/office/drawing/2014/main" id="{DF406638-6F6E-3446-BBB5-CBA4A55167A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99070" y="1967278"/>
                  <a:ext cx="739895" cy="5450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D0FB7E8C-2058-3C4C-A2E4-9EEFAADFBCCA}"/>
                  </a:ext>
                </a:extLst>
              </p:cNvPr>
              <p:cNvGrpSpPr/>
              <p:nvPr/>
            </p:nvGrpSpPr>
            <p:grpSpPr>
              <a:xfrm>
                <a:off x="4669126" y="3374927"/>
                <a:ext cx="1599783" cy="1138788"/>
                <a:chOff x="4669126" y="3374927"/>
                <a:chExt cx="1599783" cy="1138788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01188335-9BAC-844D-A7DE-623A057A1862}"/>
                    </a:ext>
                  </a:extLst>
                </p:cNvPr>
                <p:cNvSpPr txBox="1"/>
                <p:nvPr/>
              </p:nvSpPr>
              <p:spPr>
                <a:xfrm>
                  <a:off x="4669126" y="4175249"/>
                  <a:ext cx="1599783" cy="3384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 defTabSz="914126">
                    <a:lnSpc>
                      <a:spcPct val="95000"/>
                    </a:lnSpc>
                    <a:defRPr/>
                  </a:pPr>
                  <a:r>
                    <a:rPr lang="en-US" sz="1600">
                      <a:solidFill>
                        <a:srgbClr val="000000"/>
                      </a:solidFill>
                      <a:latin typeface="Arial" panose="020B0604020202020204"/>
                    </a:rPr>
                    <a:t>Insurance</a:t>
                  </a:r>
                </a:p>
              </p:txBody>
            </p:sp>
            <p:pic>
              <p:nvPicPr>
                <p:cNvPr id="78" name="Picture 16" descr="Business insurance, insurance, insurance company, insured money ...">
                  <a:extLst>
                    <a:ext uri="{FF2B5EF4-FFF2-40B4-BE49-F238E27FC236}">
                      <a16:creationId xmlns:a16="http://schemas.microsoft.com/office/drawing/2014/main" id="{1B1DFA94-6D6F-8045-8561-837FFD92851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96468" y="3374927"/>
                  <a:ext cx="745099" cy="745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E5CBF6B-D87E-5F4F-AE63-E8C95F8DE83A}"/>
                  </a:ext>
                </a:extLst>
              </p:cNvPr>
              <p:cNvSpPr txBox="1"/>
              <p:nvPr/>
            </p:nvSpPr>
            <p:spPr>
              <a:xfrm>
                <a:off x="4292288" y="4847860"/>
                <a:ext cx="729687" cy="7078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r"/>
                <a:r>
                  <a:rPr lang="en-US" sz="4000" b="1" spc="-100">
                    <a:solidFill>
                      <a:srgbClr val="5CC4FF"/>
                    </a:solidFill>
                  </a:rPr>
                  <a:t>10</a:t>
                </a:r>
                <a:endParaRPr lang="en-US" sz="4000" spc="-100">
                  <a:solidFill>
                    <a:srgbClr val="5CC4FF"/>
                  </a:solidFill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1C662BD4-6CA8-D54E-8F38-7AC10A3822D8}"/>
                  </a:ext>
                </a:extLst>
              </p:cNvPr>
              <p:cNvSpPr txBox="1"/>
              <p:nvPr/>
            </p:nvSpPr>
            <p:spPr>
              <a:xfrm>
                <a:off x="4564799" y="1821818"/>
                <a:ext cx="457176" cy="7078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r"/>
                <a:r>
                  <a:rPr lang="en-US" sz="4000" b="1" spc="-100" dirty="0">
                    <a:solidFill>
                      <a:srgbClr val="5CC4FF"/>
                    </a:solidFill>
                  </a:rPr>
                  <a:t>9</a:t>
                </a:r>
                <a:endParaRPr lang="en-US" sz="4000" spc="-100" dirty="0">
                  <a:solidFill>
                    <a:srgbClr val="5CC4FF"/>
                  </a:solidFill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D6BA2CB4-C420-A144-9AEE-53C643318DD2}"/>
                  </a:ext>
                </a:extLst>
              </p:cNvPr>
              <p:cNvSpPr txBox="1"/>
              <p:nvPr/>
            </p:nvSpPr>
            <p:spPr>
              <a:xfrm>
                <a:off x="4564799" y="3397469"/>
                <a:ext cx="457176" cy="7078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r"/>
                <a:r>
                  <a:rPr lang="en-US" sz="4000" b="1" spc="-100">
                    <a:solidFill>
                      <a:srgbClr val="5CC4FF"/>
                    </a:solidFill>
                  </a:rPr>
                  <a:t>8</a:t>
                </a:r>
                <a:endParaRPr lang="en-US" sz="4000" spc="-100">
                  <a:solidFill>
                    <a:srgbClr val="5CC4FF"/>
                  </a:solidFill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9BB06E7-24B8-6D44-91AA-6CCE5A9FCC9B}"/>
                </a:ext>
              </a:extLst>
            </p:cNvPr>
            <p:cNvGrpSpPr/>
            <p:nvPr/>
          </p:nvGrpSpPr>
          <p:grpSpPr>
            <a:xfrm>
              <a:off x="8164042" y="1801727"/>
              <a:ext cx="2041747" cy="4094909"/>
              <a:chOff x="8164042" y="1801727"/>
              <a:chExt cx="2041747" cy="4094909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AE9D34D8-6019-6D41-9799-AB53B7469FE3}"/>
                  </a:ext>
                </a:extLst>
              </p:cNvPr>
              <p:cNvSpPr txBox="1"/>
              <p:nvPr/>
            </p:nvSpPr>
            <p:spPr>
              <a:xfrm>
                <a:off x="8164042" y="3397469"/>
                <a:ext cx="729687" cy="7078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r"/>
                <a:r>
                  <a:rPr lang="en-US" sz="4000" b="1" spc="-100">
                    <a:solidFill>
                      <a:srgbClr val="5CC4FF"/>
                    </a:solidFill>
                  </a:rPr>
                  <a:t>10</a:t>
                </a:r>
                <a:endParaRPr lang="en-US" sz="4000" spc="-100">
                  <a:solidFill>
                    <a:srgbClr val="5CC4FF"/>
                  </a:solidFill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C27A986-BA6E-884B-A6CB-FC7209B27002}"/>
                  </a:ext>
                </a:extLst>
              </p:cNvPr>
              <p:cNvSpPr txBox="1"/>
              <p:nvPr/>
            </p:nvSpPr>
            <p:spPr>
              <a:xfrm>
                <a:off x="8164042" y="4847860"/>
                <a:ext cx="729687" cy="7078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r"/>
                <a:r>
                  <a:rPr lang="en-US" sz="4000" b="1" spc="-100">
                    <a:solidFill>
                      <a:srgbClr val="5CC4FF"/>
                    </a:solidFill>
                  </a:rPr>
                  <a:t>10</a:t>
                </a:r>
                <a:endParaRPr lang="en-US" sz="4000" spc="-100">
                  <a:solidFill>
                    <a:srgbClr val="5CC4FF"/>
                  </a:solidFill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4554F4A-14C7-AA49-8E25-AD1E2E97D077}"/>
                  </a:ext>
                </a:extLst>
              </p:cNvPr>
              <p:cNvSpPr txBox="1"/>
              <p:nvPr/>
            </p:nvSpPr>
            <p:spPr>
              <a:xfrm>
                <a:off x="8436553" y="1821818"/>
                <a:ext cx="457176" cy="7078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r"/>
                <a:r>
                  <a:rPr lang="en-US" sz="4000" b="1" spc="-100" dirty="0">
                    <a:solidFill>
                      <a:srgbClr val="5CC4FF"/>
                    </a:solidFill>
                  </a:rPr>
                  <a:t>8</a:t>
                </a:r>
                <a:endParaRPr lang="en-US" sz="4000" spc="-100" dirty="0">
                  <a:solidFill>
                    <a:srgbClr val="5CC4FF"/>
                  </a:solidFill>
                </a:endParaRPr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94974F10-7471-B74A-B449-42960A2F113F}"/>
                  </a:ext>
                </a:extLst>
              </p:cNvPr>
              <p:cNvGrpSpPr/>
              <p:nvPr/>
            </p:nvGrpSpPr>
            <p:grpSpPr>
              <a:xfrm>
                <a:off x="8606006" y="3351688"/>
                <a:ext cx="1599783" cy="1162028"/>
                <a:chOff x="8606006" y="3351688"/>
                <a:chExt cx="1599783" cy="1162028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2CE1944-B6BB-8847-8E98-33FD02718F58}"/>
                    </a:ext>
                  </a:extLst>
                </p:cNvPr>
                <p:cNvSpPr txBox="1"/>
                <p:nvPr/>
              </p:nvSpPr>
              <p:spPr>
                <a:xfrm>
                  <a:off x="8606006" y="4175250"/>
                  <a:ext cx="1599783" cy="3384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 defTabSz="914126">
                    <a:lnSpc>
                      <a:spcPct val="95000"/>
                    </a:lnSpc>
                    <a:defRPr/>
                  </a:pPr>
                  <a:r>
                    <a:rPr lang="en-US" sz="1600" dirty="0">
                      <a:solidFill>
                        <a:srgbClr val="000000"/>
                      </a:solidFill>
                      <a:latin typeface="Arial" panose="020B0604020202020204"/>
                    </a:rPr>
                    <a:t>Manufacturers</a:t>
                  </a:r>
                </a:p>
              </p:txBody>
            </p:sp>
            <p:pic>
              <p:nvPicPr>
                <p:cNvPr id="48" name="Picture 6" descr="Manufacturing Icons - Download Free Vector Icons | Noun Project">
                  <a:extLst>
                    <a:ext uri="{FF2B5EF4-FFF2-40B4-BE49-F238E27FC236}">
                      <a16:creationId xmlns:a16="http://schemas.microsoft.com/office/drawing/2014/main" id="{FDDE4FDB-7A92-1C49-B86B-2EDDFA4F26F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45062" y="3351688"/>
                  <a:ext cx="721671" cy="72167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42816280-8CB2-3B43-AED9-DC8A84FF6E4C}"/>
                  </a:ext>
                </a:extLst>
              </p:cNvPr>
              <p:cNvGrpSpPr/>
              <p:nvPr/>
            </p:nvGrpSpPr>
            <p:grpSpPr>
              <a:xfrm>
                <a:off x="8606006" y="4820459"/>
                <a:ext cx="1599783" cy="1076177"/>
                <a:chOff x="8606006" y="4820459"/>
                <a:chExt cx="1599783" cy="1076177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D09664A-5529-5542-8F87-BA846FF01D8F}"/>
                    </a:ext>
                  </a:extLst>
                </p:cNvPr>
                <p:cNvSpPr txBox="1"/>
                <p:nvPr/>
              </p:nvSpPr>
              <p:spPr>
                <a:xfrm>
                  <a:off x="8606006" y="5558170"/>
                  <a:ext cx="1599783" cy="3384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 defTabSz="914126">
                    <a:lnSpc>
                      <a:spcPct val="95000"/>
                    </a:lnSpc>
                    <a:defRPr/>
                  </a:pPr>
                  <a:r>
                    <a:rPr lang="en-US" sz="1600" dirty="0">
                      <a:solidFill>
                        <a:srgbClr val="000000"/>
                      </a:solidFill>
                      <a:latin typeface="Arial" panose="020B0604020202020204"/>
                    </a:rPr>
                    <a:t>Transportation</a:t>
                  </a:r>
                </a:p>
              </p:txBody>
            </p:sp>
            <p:pic>
              <p:nvPicPr>
                <p:cNvPr id="73" name="Picture 20" descr="Transportation Icon of Line style - Available in SVG, PNG, EPS, AI ...">
                  <a:extLst>
                    <a:ext uri="{FF2B5EF4-FFF2-40B4-BE49-F238E27FC236}">
                      <a16:creationId xmlns:a16="http://schemas.microsoft.com/office/drawing/2014/main" id="{1AF1E81E-305D-1E43-A274-D812247DB7D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94615" y="4820459"/>
                  <a:ext cx="622564" cy="6225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015A03A-AC02-2A43-93D1-E9ED35215AC8}"/>
                  </a:ext>
                </a:extLst>
              </p:cNvPr>
              <p:cNvGrpSpPr/>
              <p:nvPr/>
            </p:nvGrpSpPr>
            <p:grpSpPr>
              <a:xfrm>
                <a:off x="8606006" y="1801727"/>
                <a:ext cx="1599783" cy="1316414"/>
                <a:chOff x="8606006" y="1801727"/>
                <a:chExt cx="1599783" cy="1316414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1E4B8D4E-65D9-AE4C-9A37-3E8AD1E336BE}"/>
                    </a:ext>
                  </a:extLst>
                </p:cNvPr>
                <p:cNvSpPr txBox="1"/>
                <p:nvPr/>
              </p:nvSpPr>
              <p:spPr>
                <a:xfrm>
                  <a:off x="8606006" y="2558134"/>
                  <a:ext cx="1599783" cy="5600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 defTabSz="914126">
                    <a:lnSpc>
                      <a:spcPct val="95000"/>
                    </a:lnSpc>
                    <a:defRPr/>
                  </a:pPr>
                  <a:r>
                    <a:rPr lang="en-US" sz="1600">
                      <a:solidFill>
                        <a:srgbClr val="000000"/>
                      </a:solidFill>
                      <a:latin typeface="Arial" panose="020B0604020202020204"/>
                    </a:rPr>
                    <a:t>Consumer</a:t>
                  </a:r>
                  <a:br>
                    <a:rPr lang="en-US" sz="1600">
                      <a:solidFill>
                        <a:srgbClr val="000000"/>
                      </a:solidFill>
                      <a:latin typeface="Arial" panose="020B0604020202020204"/>
                    </a:rPr>
                  </a:br>
                  <a:r>
                    <a:rPr lang="en-US" sz="1600">
                      <a:solidFill>
                        <a:srgbClr val="000000"/>
                      </a:solidFill>
                      <a:latin typeface="Arial" panose="020B0604020202020204"/>
                    </a:rPr>
                    <a:t>product</a:t>
                  </a:r>
                </a:p>
              </p:txBody>
            </p:sp>
            <p:pic>
              <p:nvPicPr>
                <p:cNvPr id="127" name="Graphic 126">
                  <a:extLst>
                    <a:ext uri="{FF2B5EF4-FFF2-40B4-BE49-F238E27FC236}">
                      <a16:creationId xmlns:a16="http://schemas.microsoft.com/office/drawing/2014/main" id="{0366934B-782B-A549-988C-31E0327536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37697" y="1801727"/>
                  <a:ext cx="682586" cy="682586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21EBFA0-98A0-4899-82D5-6BE47158D9E7}"/>
              </a:ext>
            </a:extLst>
          </p:cNvPr>
          <p:cNvSpPr txBox="1">
            <a:spLocks/>
          </p:cNvSpPr>
          <p:nvPr/>
        </p:nvSpPr>
        <p:spPr>
          <a:xfrm>
            <a:off x="372076" y="6161632"/>
            <a:ext cx="9246040" cy="146078"/>
          </a:xfrm>
          <a:prstGeom prst="rect">
            <a:avLst/>
          </a:prstGeom>
        </p:spPr>
        <p:txBody>
          <a:bodyPr lIns="91392" tIns="45696" rIns="91392" bIns="45696" anchor="t"/>
          <a:lstStyle>
            <a:lvl1pPr marL="228531" indent="-228531" algn="l" defTabSz="91412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4813" indent="-176213" algn="l" defTabSz="914126" rtl="0" eaLnBrk="1" latinLnBrk="0" hangingPunct="1">
              <a:lnSpc>
                <a:spcPct val="95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4675" indent="-188913" algn="l" defTabSz="914126" rtl="0" eaLnBrk="1" latinLnBrk="0" hangingPunct="1">
              <a:lnSpc>
                <a:spcPct val="95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6125" indent="-177800" algn="l" defTabSz="914126" rtl="0" eaLnBrk="1" latinLnBrk="0" hangingPunct="1">
              <a:lnSpc>
                <a:spcPct val="95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5988" indent="-169863" algn="l" defTabSz="914126" rtl="0" eaLnBrk="1" latinLnBrk="0" hangingPunct="1">
              <a:lnSpc>
                <a:spcPct val="95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11077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90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Source: NetApp Corporate Strategy; includes customers of both on-premises solutions and public cloud services</a:t>
            </a:r>
          </a:p>
        </p:txBody>
      </p:sp>
      <p:sp>
        <p:nvSpPr>
          <p:cNvPr id="87" name="Text Placeholder 5">
            <a:extLst>
              <a:ext uri="{FF2B5EF4-FFF2-40B4-BE49-F238E27FC236}">
                <a16:creationId xmlns:a16="http://schemas.microsoft.com/office/drawing/2014/main" id="{5A2165E7-4F08-0349-8344-8F1C99FA1FA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74904" y="816432"/>
            <a:ext cx="11439144" cy="630936"/>
          </a:xfrm>
        </p:spPr>
        <p:txBody>
          <a:bodyPr/>
          <a:lstStyle/>
          <a:p>
            <a:r>
              <a:rPr lang="en-US" b="1">
                <a:solidFill>
                  <a:srgbClr val="5CC4FF"/>
                </a:solidFill>
              </a:rPr>
              <a:t>X</a:t>
            </a:r>
            <a:r>
              <a:rPr lang="en-US"/>
              <a:t> of the top </a:t>
            </a:r>
            <a:r>
              <a:rPr lang="en-US" b="1"/>
              <a:t>10</a:t>
            </a:r>
            <a:r>
              <a:rPr lang="en-US"/>
              <a:t> companies in their industries use NetApp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14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4FE84464-2F15-E147-8936-9273406000AA}"/>
              </a:ext>
            </a:extLst>
          </p:cNvPr>
          <p:cNvSpPr/>
          <p:nvPr/>
        </p:nvSpPr>
        <p:spPr>
          <a:xfrm flipH="1">
            <a:off x="0" y="2563907"/>
            <a:ext cx="5135554" cy="3028551"/>
          </a:xfrm>
          <a:custGeom>
            <a:avLst/>
            <a:gdLst>
              <a:gd name="connsiteX0" fmla="*/ 2286000 w 6484136"/>
              <a:gd name="connsiteY0" fmla="*/ 0 h 4572000"/>
              <a:gd name="connsiteX1" fmla="*/ 2314911 w 6484136"/>
              <a:gd name="connsiteY1" fmla="*/ 0 h 4572000"/>
              <a:gd name="connsiteX2" fmla="*/ 2675629 w 6484136"/>
              <a:gd name="connsiteY2" fmla="*/ 0 h 4572000"/>
              <a:gd name="connsiteX3" fmla="*/ 6484136 w 6484136"/>
              <a:gd name="connsiteY3" fmla="*/ 0 h 4572000"/>
              <a:gd name="connsiteX4" fmla="*/ 6484136 w 6484136"/>
              <a:gd name="connsiteY4" fmla="*/ 4572000 h 4572000"/>
              <a:gd name="connsiteX5" fmla="*/ 2675629 w 6484136"/>
              <a:gd name="connsiteY5" fmla="*/ 4572000 h 4572000"/>
              <a:gd name="connsiteX6" fmla="*/ 2314911 w 6484136"/>
              <a:gd name="connsiteY6" fmla="*/ 4572000 h 4572000"/>
              <a:gd name="connsiteX7" fmla="*/ 2286000 w 6484136"/>
              <a:gd name="connsiteY7" fmla="*/ 4572000 h 4572000"/>
              <a:gd name="connsiteX8" fmla="*/ 0 w 6484136"/>
              <a:gd name="connsiteY8" fmla="*/ 2286000 h 4572000"/>
              <a:gd name="connsiteX9" fmla="*/ 2286000 w 6484136"/>
              <a:gd name="connsiteY9" fmla="*/ 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84136" h="4572000">
                <a:moveTo>
                  <a:pt x="2286000" y="0"/>
                </a:moveTo>
                <a:lnTo>
                  <a:pt x="2314911" y="0"/>
                </a:lnTo>
                <a:lnTo>
                  <a:pt x="2675629" y="0"/>
                </a:lnTo>
                <a:lnTo>
                  <a:pt x="6484136" y="0"/>
                </a:lnTo>
                <a:lnTo>
                  <a:pt x="6484136" y="4572000"/>
                </a:lnTo>
                <a:lnTo>
                  <a:pt x="2675629" y="4572000"/>
                </a:lnTo>
                <a:lnTo>
                  <a:pt x="2314911" y="4572000"/>
                </a:lnTo>
                <a:lnTo>
                  <a:pt x="2286000" y="4572000"/>
                </a:lnTo>
                <a:cubicBezTo>
                  <a:pt x="1023477" y="4572000"/>
                  <a:pt x="0" y="3548523"/>
                  <a:pt x="0" y="2286000"/>
                </a:cubicBezTo>
                <a:cubicBezTo>
                  <a:pt x="0" y="1023477"/>
                  <a:pt x="1023477" y="0"/>
                  <a:pt x="228600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0"/>
            </a:scheme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5216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14FBF3ED-7F96-7246-A825-86B561732EC7}"/>
              </a:ext>
            </a:extLst>
          </p:cNvPr>
          <p:cNvSpPr/>
          <p:nvPr/>
        </p:nvSpPr>
        <p:spPr>
          <a:xfrm>
            <a:off x="7013449" y="2560231"/>
            <a:ext cx="5175377" cy="3032227"/>
          </a:xfrm>
          <a:custGeom>
            <a:avLst/>
            <a:gdLst>
              <a:gd name="connsiteX0" fmla="*/ 2286000 w 6484136"/>
              <a:gd name="connsiteY0" fmla="*/ 0 h 4572000"/>
              <a:gd name="connsiteX1" fmla="*/ 2314911 w 6484136"/>
              <a:gd name="connsiteY1" fmla="*/ 0 h 4572000"/>
              <a:gd name="connsiteX2" fmla="*/ 2675629 w 6484136"/>
              <a:gd name="connsiteY2" fmla="*/ 0 h 4572000"/>
              <a:gd name="connsiteX3" fmla="*/ 6484136 w 6484136"/>
              <a:gd name="connsiteY3" fmla="*/ 0 h 4572000"/>
              <a:gd name="connsiteX4" fmla="*/ 6484136 w 6484136"/>
              <a:gd name="connsiteY4" fmla="*/ 4572000 h 4572000"/>
              <a:gd name="connsiteX5" fmla="*/ 2675629 w 6484136"/>
              <a:gd name="connsiteY5" fmla="*/ 4572000 h 4572000"/>
              <a:gd name="connsiteX6" fmla="*/ 2314911 w 6484136"/>
              <a:gd name="connsiteY6" fmla="*/ 4572000 h 4572000"/>
              <a:gd name="connsiteX7" fmla="*/ 2286000 w 6484136"/>
              <a:gd name="connsiteY7" fmla="*/ 4572000 h 4572000"/>
              <a:gd name="connsiteX8" fmla="*/ 0 w 6484136"/>
              <a:gd name="connsiteY8" fmla="*/ 2286000 h 4572000"/>
              <a:gd name="connsiteX9" fmla="*/ 2286000 w 6484136"/>
              <a:gd name="connsiteY9" fmla="*/ 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84136" h="4572000">
                <a:moveTo>
                  <a:pt x="2286000" y="0"/>
                </a:moveTo>
                <a:lnTo>
                  <a:pt x="2314911" y="0"/>
                </a:lnTo>
                <a:lnTo>
                  <a:pt x="2675629" y="0"/>
                </a:lnTo>
                <a:lnTo>
                  <a:pt x="6484136" y="0"/>
                </a:lnTo>
                <a:lnTo>
                  <a:pt x="6484136" y="4572000"/>
                </a:lnTo>
                <a:lnTo>
                  <a:pt x="2675629" y="4572000"/>
                </a:lnTo>
                <a:lnTo>
                  <a:pt x="2314911" y="4572000"/>
                </a:lnTo>
                <a:lnTo>
                  <a:pt x="2286000" y="4572000"/>
                </a:lnTo>
                <a:cubicBezTo>
                  <a:pt x="1023477" y="4572000"/>
                  <a:pt x="0" y="3548523"/>
                  <a:pt x="0" y="2286000"/>
                </a:cubicBezTo>
                <a:cubicBezTo>
                  <a:pt x="0" y="1023477"/>
                  <a:pt x="1023477" y="0"/>
                  <a:pt x="228600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5216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Footer Placeholder 5">
            <a:extLst>
              <a:ext uri="{FF2B5EF4-FFF2-40B4-BE49-F238E27FC236}">
                <a16:creationId xmlns:a16="http://schemas.microsoft.com/office/drawing/2014/main" id="{7D6064E8-B124-E441-9818-7C70C7DB4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US" noProof="0"/>
              <a:t>© 2020 NetApp, Inc. All rights reserved. 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5F8522-D7B5-2541-B0A4-E1CE8735D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B071A5F3-A4FF-4CEE-8215-C08835B585C1}" type="slidenum">
              <a:rPr lang="en-US" noProof="0"/>
              <a:pPr lvl="0"/>
              <a:t>5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7F0065-D210-FC4F-AA42-04BF7702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828" y="1431206"/>
            <a:ext cx="11439144" cy="329184"/>
          </a:xfrm>
        </p:spPr>
        <p:txBody>
          <a:bodyPr/>
          <a:lstStyle/>
          <a:p>
            <a:r>
              <a:rPr lang="en-US" sz="3600" dirty="0"/>
              <a:t>NetApp: </a:t>
            </a:r>
            <a:r>
              <a:rPr lang="ru-RU" sz="3600" dirty="0"/>
              <a:t> </a:t>
            </a:r>
            <a:br>
              <a:rPr lang="ru-RU" sz="3600" dirty="0"/>
            </a:br>
            <a:r>
              <a:rPr lang="ru-RU" sz="3600" dirty="0"/>
              <a:t> 		</a:t>
            </a:r>
            <a:r>
              <a:rPr lang="en-US" sz="3600" dirty="0"/>
              <a:t>(a V b ), </a:t>
            </a:r>
            <a:r>
              <a:rPr lang="ru-RU" sz="3600" dirty="0"/>
              <a:t>где </a:t>
            </a:r>
            <a:r>
              <a:rPr lang="en-US" sz="3600" dirty="0"/>
              <a:t>a=</a:t>
            </a:r>
            <a:r>
              <a:rPr lang="ru-RU" sz="3600" dirty="0"/>
              <a:t>«</a:t>
            </a:r>
            <a:r>
              <a:rPr lang="en-US" sz="3600" dirty="0"/>
              <a:t>on-prem</a:t>
            </a:r>
            <a:r>
              <a:rPr lang="ru-RU" sz="3600" dirty="0"/>
              <a:t>»</a:t>
            </a:r>
            <a:r>
              <a:rPr lang="en-US" sz="3600" dirty="0"/>
              <a:t>, b=</a:t>
            </a:r>
            <a:r>
              <a:rPr lang="ru-RU" sz="3600" dirty="0"/>
              <a:t>«облако»</a:t>
            </a:r>
            <a:endParaRPr lang="en-US" sz="3600" dirty="0"/>
          </a:p>
        </p:txBody>
      </p:sp>
      <p:sp>
        <p:nvSpPr>
          <p:cNvPr id="8" name="Graphic 35">
            <a:extLst>
              <a:ext uri="{FF2B5EF4-FFF2-40B4-BE49-F238E27FC236}">
                <a16:creationId xmlns:a16="http://schemas.microsoft.com/office/drawing/2014/main" id="{73815512-2113-E04A-A80A-B7A5CC46BF80}"/>
              </a:ext>
            </a:extLst>
          </p:cNvPr>
          <p:cNvSpPr/>
          <p:nvPr/>
        </p:nvSpPr>
        <p:spPr>
          <a:xfrm>
            <a:off x="1195979" y="3463861"/>
            <a:ext cx="1031819" cy="992637"/>
          </a:xfrm>
          <a:custGeom>
            <a:avLst/>
            <a:gdLst>
              <a:gd name="connsiteX0" fmla="*/ 500710 w 752475"/>
              <a:gd name="connsiteY0" fmla="*/ 597675 h 723900"/>
              <a:gd name="connsiteX1" fmla="*/ 610657 w 752475"/>
              <a:gd name="connsiteY1" fmla="*/ 597675 h 723900"/>
              <a:gd name="connsiteX2" fmla="*/ 620182 w 752475"/>
              <a:gd name="connsiteY2" fmla="*/ 588150 h 723900"/>
              <a:gd name="connsiteX3" fmla="*/ 610657 w 752475"/>
              <a:gd name="connsiteY3" fmla="*/ 578625 h 723900"/>
              <a:gd name="connsiteX4" fmla="*/ 500710 w 752475"/>
              <a:gd name="connsiteY4" fmla="*/ 578625 h 723900"/>
              <a:gd name="connsiteX5" fmla="*/ 491185 w 752475"/>
              <a:gd name="connsiteY5" fmla="*/ 588150 h 723900"/>
              <a:gd name="connsiteX6" fmla="*/ 500710 w 752475"/>
              <a:gd name="connsiteY6" fmla="*/ 597675 h 723900"/>
              <a:gd name="connsiteX7" fmla="*/ 500710 w 752475"/>
              <a:gd name="connsiteY7" fmla="*/ 475879 h 723900"/>
              <a:gd name="connsiteX8" fmla="*/ 610657 w 752475"/>
              <a:gd name="connsiteY8" fmla="*/ 475879 h 723900"/>
              <a:gd name="connsiteX9" fmla="*/ 620182 w 752475"/>
              <a:gd name="connsiteY9" fmla="*/ 466354 h 723900"/>
              <a:gd name="connsiteX10" fmla="*/ 610657 w 752475"/>
              <a:gd name="connsiteY10" fmla="*/ 456829 h 723900"/>
              <a:gd name="connsiteX11" fmla="*/ 500710 w 752475"/>
              <a:gd name="connsiteY11" fmla="*/ 456829 h 723900"/>
              <a:gd name="connsiteX12" fmla="*/ 491185 w 752475"/>
              <a:gd name="connsiteY12" fmla="*/ 466354 h 723900"/>
              <a:gd name="connsiteX13" fmla="*/ 500710 w 752475"/>
              <a:gd name="connsiteY13" fmla="*/ 475879 h 723900"/>
              <a:gd name="connsiteX14" fmla="*/ 637680 w 752475"/>
              <a:gd name="connsiteY14" fmla="*/ 421729 h 723900"/>
              <a:gd name="connsiteX15" fmla="*/ 473659 w 752475"/>
              <a:gd name="connsiteY15" fmla="*/ 421729 h 723900"/>
              <a:gd name="connsiteX16" fmla="*/ 464134 w 752475"/>
              <a:gd name="connsiteY16" fmla="*/ 431254 h 723900"/>
              <a:gd name="connsiteX17" fmla="*/ 464134 w 752475"/>
              <a:gd name="connsiteY17" fmla="*/ 623249 h 723900"/>
              <a:gd name="connsiteX18" fmla="*/ 473659 w 752475"/>
              <a:gd name="connsiteY18" fmla="*/ 632774 h 723900"/>
              <a:gd name="connsiteX19" fmla="*/ 637689 w 752475"/>
              <a:gd name="connsiteY19" fmla="*/ 632774 h 723900"/>
              <a:gd name="connsiteX20" fmla="*/ 647214 w 752475"/>
              <a:gd name="connsiteY20" fmla="*/ 623249 h 723900"/>
              <a:gd name="connsiteX21" fmla="*/ 647214 w 752475"/>
              <a:gd name="connsiteY21" fmla="*/ 431254 h 723900"/>
              <a:gd name="connsiteX22" fmla="*/ 637680 w 752475"/>
              <a:gd name="connsiteY22" fmla="*/ 421729 h 723900"/>
              <a:gd name="connsiteX23" fmla="*/ 628155 w 752475"/>
              <a:gd name="connsiteY23" fmla="*/ 613724 h 723900"/>
              <a:gd name="connsiteX24" fmla="*/ 483184 w 752475"/>
              <a:gd name="connsiteY24" fmla="*/ 613724 h 723900"/>
              <a:gd name="connsiteX25" fmla="*/ 483184 w 752475"/>
              <a:gd name="connsiteY25" fmla="*/ 440779 h 723900"/>
              <a:gd name="connsiteX26" fmla="*/ 628164 w 752475"/>
              <a:gd name="connsiteY26" fmla="*/ 440779 h 723900"/>
              <a:gd name="connsiteX27" fmla="*/ 628164 w 752475"/>
              <a:gd name="connsiteY27" fmla="*/ 613724 h 723900"/>
              <a:gd name="connsiteX28" fmla="*/ 500710 w 752475"/>
              <a:gd name="connsiteY28" fmla="*/ 557079 h 723900"/>
              <a:gd name="connsiteX29" fmla="*/ 610657 w 752475"/>
              <a:gd name="connsiteY29" fmla="*/ 557079 h 723900"/>
              <a:gd name="connsiteX30" fmla="*/ 620182 w 752475"/>
              <a:gd name="connsiteY30" fmla="*/ 547554 h 723900"/>
              <a:gd name="connsiteX31" fmla="*/ 610657 w 752475"/>
              <a:gd name="connsiteY31" fmla="*/ 538029 h 723900"/>
              <a:gd name="connsiteX32" fmla="*/ 500710 w 752475"/>
              <a:gd name="connsiteY32" fmla="*/ 538029 h 723900"/>
              <a:gd name="connsiteX33" fmla="*/ 491185 w 752475"/>
              <a:gd name="connsiteY33" fmla="*/ 547554 h 723900"/>
              <a:gd name="connsiteX34" fmla="*/ 500710 w 752475"/>
              <a:gd name="connsiteY34" fmla="*/ 557079 h 723900"/>
              <a:gd name="connsiteX35" fmla="*/ 500710 w 752475"/>
              <a:gd name="connsiteY35" fmla="*/ 516474 h 723900"/>
              <a:gd name="connsiteX36" fmla="*/ 610657 w 752475"/>
              <a:gd name="connsiteY36" fmla="*/ 516474 h 723900"/>
              <a:gd name="connsiteX37" fmla="*/ 620182 w 752475"/>
              <a:gd name="connsiteY37" fmla="*/ 506949 h 723900"/>
              <a:gd name="connsiteX38" fmla="*/ 610657 w 752475"/>
              <a:gd name="connsiteY38" fmla="*/ 497424 h 723900"/>
              <a:gd name="connsiteX39" fmla="*/ 500710 w 752475"/>
              <a:gd name="connsiteY39" fmla="*/ 497424 h 723900"/>
              <a:gd name="connsiteX40" fmla="*/ 491185 w 752475"/>
              <a:gd name="connsiteY40" fmla="*/ 506949 h 723900"/>
              <a:gd name="connsiteX41" fmla="*/ 500710 w 752475"/>
              <a:gd name="connsiteY41" fmla="*/ 516474 h 723900"/>
              <a:gd name="connsiteX42" fmla="*/ 627698 w 752475"/>
              <a:gd name="connsiteY42" fmla="*/ 352244 h 723900"/>
              <a:gd name="connsiteX43" fmla="*/ 565204 w 752475"/>
              <a:gd name="connsiteY43" fmla="*/ 338804 h 723900"/>
              <a:gd name="connsiteX44" fmla="*/ 565204 w 752475"/>
              <a:gd name="connsiteY44" fmla="*/ 245574 h 723900"/>
              <a:gd name="connsiteX45" fmla="*/ 533390 w 752475"/>
              <a:gd name="connsiteY45" fmla="*/ 213770 h 723900"/>
              <a:gd name="connsiteX46" fmla="*/ 38948 w 752475"/>
              <a:gd name="connsiteY46" fmla="*/ 213770 h 723900"/>
              <a:gd name="connsiteX47" fmla="*/ 7144 w 752475"/>
              <a:gd name="connsiteY47" fmla="*/ 245574 h 723900"/>
              <a:gd name="connsiteX48" fmla="*/ 7144 w 752475"/>
              <a:gd name="connsiteY48" fmla="*/ 353730 h 723900"/>
              <a:gd name="connsiteX49" fmla="*/ 38948 w 752475"/>
              <a:gd name="connsiteY49" fmla="*/ 385534 h 723900"/>
              <a:gd name="connsiteX50" fmla="*/ 429406 w 752475"/>
              <a:gd name="connsiteY50" fmla="*/ 385534 h 723900"/>
              <a:gd name="connsiteX51" fmla="*/ 404479 w 752475"/>
              <a:gd name="connsiteY51" fmla="*/ 411413 h 723900"/>
              <a:gd name="connsiteX52" fmla="*/ 38948 w 752475"/>
              <a:gd name="connsiteY52" fmla="*/ 411413 h 723900"/>
              <a:gd name="connsiteX53" fmla="*/ 7144 w 752475"/>
              <a:gd name="connsiteY53" fmla="*/ 443208 h 723900"/>
              <a:gd name="connsiteX54" fmla="*/ 7144 w 752475"/>
              <a:gd name="connsiteY54" fmla="*/ 551374 h 723900"/>
              <a:gd name="connsiteX55" fmla="*/ 38948 w 752475"/>
              <a:gd name="connsiteY55" fmla="*/ 583178 h 723900"/>
              <a:gd name="connsiteX56" fmla="*/ 369922 w 752475"/>
              <a:gd name="connsiteY56" fmla="*/ 583178 h 723900"/>
              <a:gd name="connsiteX57" fmla="*/ 555679 w 752475"/>
              <a:gd name="connsiteY57" fmla="*/ 724395 h 723900"/>
              <a:gd name="connsiteX58" fmla="*/ 748713 w 752475"/>
              <a:gd name="connsiteY58" fmla="*/ 531381 h 723900"/>
              <a:gd name="connsiteX59" fmla="*/ 627698 w 752475"/>
              <a:gd name="connsiteY59" fmla="*/ 352244 h 723900"/>
              <a:gd name="connsiteX60" fmla="*/ 38948 w 752475"/>
              <a:gd name="connsiteY60" fmla="*/ 366484 h 723900"/>
              <a:gd name="connsiteX61" fmla="*/ 26194 w 752475"/>
              <a:gd name="connsiteY61" fmla="*/ 353730 h 723900"/>
              <a:gd name="connsiteX62" fmla="*/ 26194 w 752475"/>
              <a:gd name="connsiteY62" fmla="*/ 245574 h 723900"/>
              <a:gd name="connsiteX63" fmla="*/ 38948 w 752475"/>
              <a:gd name="connsiteY63" fmla="*/ 232820 h 723900"/>
              <a:gd name="connsiteX64" fmla="*/ 533400 w 752475"/>
              <a:gd name="connsiteY64" fmla="*/ 232820 h 723900"/>
              <a:gd name="connsiteX65" fmla="*/ 546164 w 752475"/>
              <a:gd name="connsiteY65" fmla="*/ 245574 h 723900"/>
              <a:gd name="connsiteX66" fmla="*/ 546164 w 752475"/>
              <a:gd name="connsiteY66" fmla="*/ 338804 h 723900"/>
              <a:gd name="connsiteX67" fmla="*/ 455409 w 752475"/>
              <a:gd name="connsiteY67" fmla="*/ 366493 h 723900"/>
              <a:gd name="connsiteX68" fmla="*/ 38948 w 752475"/>
              <a:gd name="connsiteY68" fmla="*/ 366493 h 723900"/>
              <a:gd name="connsiteX69" fmla="*/ 365646 w 752475"/>
              <a:gd name="connsiteY69" fmla="*/ 564128 h 723900"/>
              <a:gd name="connsiteX70" fmla="*/ 38938 w 752475"/>
              <a:gd name="connsiteY70" fmla="*/ 564128 h 723900"/>
              <a:gd name="connsiteX71" fmla="*/ 26184 w 752475"/>
              <a:gd name="connsiteY71" fmla="*/ 551374 h 723900"/>
              <a:gd name="connsiteX72" fmla="*/ 26184 w 752475"/>
              <a:gd name="connsiteY72" fmla="*/ 443208 h 723900"/>
              <a:gd name="connsiteX73" fmla="*/ 38938 w 752475"/>
              <a:gd name="connsiteY73" fmla="*/ 430463 h 723900"/>
              <a:gd name="connsiteX74" fmla="*/ 391297 w 752475"/>
              <a:gd name="connsiteY74" fmla="*/ 430463 h 723900"/>
              <a:gd name="connsiteX75" fmla="*/ 364131 w 752475"/>
              <a:gd name="connsiteY75" fmla="*/ 507406 h 723900"/>
              <a:gd name="connsiteX76" fmla="*/ 362655 w 752475"/>
              <a:gd name="connsiteY76" fmla="*/ 531390 h 723900"/>
              <a:gd name="connsiteX77" fmla="*/ 365646 w 752475"/>
              <a:gd name="connsiteY77" fmla="*/ 564128 h 723900"/>
              <a:gd name="connsiteX78" fmla="*/ 555679 w 752475"/>
              <a:gd name="connsiteY78" fmla="*/ 705345 h 723900"/>
              <a:gd name="connsiteX79" fmla="*/ 381705 w 752475"/>
              <a:gd name="connsiteY79" fmla="*/ 531381 h 723900"/>
              <a:gd name="connsiteX80" fmla="*/ 383038 w 752475"/>
              <a:gd name="connsiteY80" fmla="*/ 509749 h 723900"/>
              <a:gd name="connsiteX81" fmla="*/ 555308 w 752475"/>
              <a:gd name="connsiteY81" fmla="*/ 357426 h 723900"/>
              <a:gd name="connsiteX82" fmla="*/ 555679 w 752475"/>
              <a:gd name="connsiteY82" fmla="*/ 357502 h 723900"/>
              <a:gd name="connsiteX83" fmla="*/ 556050 w 752475"/>
              <a:gd name="connsiteY83" fmla="*/ 357426 h 723900"/>
              <a:gd name="connsiteX84" fmla="*/ 620582 w 752475"/>
              <a:gd name="connsiteY84" fmla="*/ 369913 h 723900"/>
              <a:gd name="connsiteX85" fmla="*/ 729653 w 752475"/>
              <a:gd name="connsiteY85" fmla="*/ 531390 h 723900"/>
              <a:gd name="connsiteX86" fmla="*/ 555679 w 752475"/>
              <a:gd name="connsiteY86" fmla="*/ 705345 h 723900"/>
              <a:gd name="connsiteX87" fmla="*/ 221704 w 752475"/>
              <a:gd name="connsiteY87" fmla="*/ 109623 h 723900"/>
              <a:gd name="connsiteX88" fmla="*/ 238296 w 752475"/>
              <a:gd name="connsiteY88" fmla="*/ 93031 h 723900"/>
              <a:gd name="connsiteX89" fmla="*/ 221704 w 752475"/>
              <a:gd name="connsiteY89" fmla="*/ 76438 h 723900"/>
              <a:gd name="connsiteX90" fmla="*/ 205111 w 752475"/>
              <a:gd name="connsiteY90" fmla="*/ 93031 h 723900"/>
              <a:gd name="connsiteX91" fmla="*/ 221704 w 752475"/>
              <a:gd name="connsiteY91" fmla="*/ 109623 h 723900"/>
              <a:gd name="connsiteX92" fmla="*/ 221704 w 752475"/>
              <a:gd name="connsiteY92" fmla="*/ 90573 h 723900"/>
              <a:gd name="connsiteX93" fmla="*/ 224161 w 752475"/>
              <a:gd name="connsiteY93" fmla="*/ 93031 h 723900"/>
              <a:gd name="connsiteX94" fmla="*/ 219246 w 752475"/>
              <a:gd name="connsiteY94" fmla="*/ 93031 h 723900"/>
              <a:gd name="connsiteX95" fmla="*/ 221704 w 752475"/>
              <a:gd name="connsiteY95" fmla="*/ 90573 h 723900"/>
              <a:gd name="connsiteX96" fmla="*/ 83591 w 752475"/>
              <a:gd name="connsiteY96" fmla="*/ 109623 h 723900"/>
              <a:gd name="connsiteX97" fmla="*/ 100184 w 752475"/>
              <a:gd name="connsiteY97" fmla="*/ 93031 h 723900"/>
              <a:gd name="connsiteX98" fmla="*/ 83591 w 752475"/>
              <a:gd name="connsiteY98" fmla="*/ 76438 h 723900"/>
              <a:gd name="connsiteX99" fmla="*/ 66999 w 752475"/>
              <a:gd name="connsiteY99" fmla="*/ 93031 h 723900"/>
              <a:gd name="connsiteX100" fmla="*/ 83591 w 752475"/>
              <a:gd name="connsiteY100" fmla="*/ 109623 h 723900"/>
              <a:gd name="connsiteX101" fmla="*/ 83591 w 752475"/>
              <a:gd name="connsiteY101" fmla="*/ 90573 h 723900"/>
              <a:gd name="connsiteX102" fmla="*/ 86049 w 752475"/>
              <a:gd name="connsiteY102" fmla="*/ 93031 h 723900"/>
              <a:gd name="connsiteX103" fmla="*/ 81134 w 752475"/>
              <a:gd name="connsiteY103" fmla="*/ 93031 h 723900"/>
              <a:gd name="connsiteX104" fmla="*/ 83591 w 752475"/>
              <a:gd name="connsiteY104" fmla="*/ 90573 h 723900"/>
              <a:gd name="connsiteX105" fmla="*/ 152648 w 752475"/>
              <a:gd name="connsiteY105" fmla="*/ 109623 h 723900"/>
              <a:gd name="connsiteX106" fmla="*/ 169240 w 752475"/>
              <a:gd name="connsiteY106" fmla="*/ 93031 h 723900"/>
              <a:gd name="connsiteX107" fmla="*/ 152648 w 752475"/>
              <a:gd name="connsiteY107" fmla="*/ 76438 h 723900"/>
              <a:gd name="connsiteX108" fmla="*/ 136055 w 752475"/>
              <a:gd name="connsiteY108" fmla="*/ 93031 h 723900"/>
              <a:gd name="connsiteX109" fmla="*/ 152648 w 752475"/>
              <a:gd name="connsiteY109" fmla="*/ 109623 h 723900"/>
              <a:gd name="connsiteX110" fmla="*/ 152648 w 752475"/>
              <a:gd name="connsiteY110" fmla="*/ 90573 h 723900"/>
              <a:gd name="connsiteX111" fmla="*/ 155105 w 752475"/>
              <a:gd name="connsiteY111" fmla="*/ 93031 h 723900"/>
              <a:gd name="connsiteX112" fmla="*/ 150190 w 752475"/>
              <a:gd name="connsiteY112" fmla="*/ 93031 h 723900"/>
              <a:gd name="connsiteX113" fmla="*/ 152648 w 752475"/>
              <a:gd name="connsiteY113" fmla="*/ 90573 h 723900"/>
              <a:gd name="connsiteX114" fmla="*/ 221704 w 752475"/>
              <a:gd name="connsiteY114" fmla="*/ 283054 h 723900"/>
              <a:gd name="connsiteX115" fmla="*/ 205111 w 752475"/>
              <a:gd name="connsiteY115" fmla="*/ 299647 h 723900"/>
              <a:gd name="connsiteX116" fmla="*/ 221704 w 752475"/>
              <a:gd name="connsiteY116" fmla="*/ 316240 h 723900"/>
              <a:gd name="connsiteX117" fmla="*/ 238296 w 752475"/>
              <a:gd name="connsiteY117" fmla="*/ 299647 h 723900"/>
              <a:gd name="connsiteX118" fmla="*/ 221704 w 752475"/>
              <a:gd name="connsiteY118" fmla="*/ 283054 h 723900"/>
              <a:gd name="connsiteX119" fmla="*/ 219246 w 752475"/>
              <a:gd name="connsiteY119" fmla="*/ 299656 h 723900"/>
              <a:gd name="connsiteX120" fmla="*/ 221704 w 752475"/>
              <a:gd name="connsiteY120" fmla="*/ 297199 h 723900"/>
              <a:gd name="connsiteX121" fmla="*/ 224161 w 752475"/>
              <a:gd name="connsiteY121" fmla="*/ 299656 h 723900"/>
              <a:gd name="connsiteX122" fmla="*/ 219246 w 752475"/>
              <a:gd name="connsiteY122" fmla="*/ 299656 h 723900"/>
              <a:gd name="connsiteX123" fmla="*/ 83591 w 752475"/>
              <a:gd name="connsiteY123" fmla="*/ 480698 h 723900"/>
              <a:gd name="connsiteX124" fmla="*/ 66999 w 752475"/>
              <a:gd name="connsiteY124" fmla="*/ 497291 h 723900"/>
              <a:gd name="connsiteX125" fmla="*/ 83591 w 752475"/>
              <a:gd name="connsiteY125" fmla="*/ 513883 h 723900"/>
              <a:gd name="connsiteX126" fmla="*/ 100184 w 752475"/>
              <a:gd name="connsiteY126" fmla="*/ 497291 h 723900"/>
              <a:gd name="connsiteX127" fmla="*/ 83591 w 752475"/>
              <a:gd name="connsiteY127" fmla="*/ 480698 h 723900"/>
              <a:gd name="connsiteX128" fmla="*/ 81134 w 752475"/>
              <a:gd name="connsiteY128" fmla="*/ 497300 h 723900"/>
              <a:gd name="connsiteX129" fmla="*/ 83591 w 752475"/>
              <a:gd name="connsiteY129" fmla="*/ 494843 h 723900"/>
              <a:gd name="connsiteX130" fmla="*/ 86049 w 752475"/>
              <a:gd name="connsiteY130" fmla="*/ 497300 h 723900"/>
              <a:gd name="connsiteX131" fmla="*/ 81134 w 752475"/>
              <a:gd name="connsiteY131" fmla="*/ 497300 h 723900"/>
              <a:gd name="connsiteX132" fmla="*/ 38948 w 752475"/>
              <a:gd name="connsiteY132" fmla="*/ 178918 h 723900"/>
              <a:gd name="connsiteX133" fmla="*/ 533400 w 752475"/>
              <a:gd name="connsiteY133" fmla="*/ 178918 h 723900"/>
              <a:gd name="connsiteX134" fmla="*/ 565214 w 752475"/>
              <a:gd name="connsiteY134" fmla="*/ 147114 h 723900"/>
              <a:gd name="connsiteX135" fmla="*/ 565214 w 752475"/>
              <a:gd name="connsiteY135" fmla="*/ 38948 h 723900"/>
              <a:gd name="connsiteX136" fmla="*/ 533400 w 752475"/>
              <a:gd name="connsiteY136" fmla="*/ 7144 h 723900"/>
              <a:gd name="connsiteX137" fmla="*/ 38948 w 752475"/>
              <a:gd name="connsiteY137" fmla="*/ 7144 h 723900"/>
              <a:gd name="connsiteX138" fmla="*/ 7144 w 752475"/>
              <a:gd name="connsiteY138" fmla="*/ 38948 h 723900"/>
              <a:gd name="connsiteX139" fmla="*/ 7144 w 752475"/>
              <a:gd name="connsiteY139" fmla="*/ 147104 h 723900"/>
              <a:gd name="connsiteX140" fmla="*/ 38948 w 752475"/>
              <a:gd name="connsiteY140" fmla="*/ 178918 h 723900"/>
              <a:gd name="connsiteX141" fmla="*/ 26194 w 752475"/>
              <a:gd name="connsiteY141" fmla="*/ 38948 h 723900"/>
              <a:gd name="connsiteX142" fmla="*/ 38948 w 752475"/>
              <a:gd name="connsiteY142" fmla="*/ 26194 h 723900"/>
              <a:gd name="connsiteX143" fmla="*/ 533400 w 752475"/>
              <a:gd name="connsiteY143" fmla="*/ 26194 h 723900"/>
              <a:gd name="connsiteX144" fmla="*/ 546164 w 752475"/>
              <a:gd name="connsiteY144" fmla="*/ 38948 h 723900"/>
              <a:gd name="connsiteX145" fmla="*/ 546164 w 752475"/>
              <a:gd name="connsiteY145" fmla="*/ 147104 h 723900"/>
              <a:gd name="connsiteX146" fmla="*/ 533400 w 752475"/>
              <a:gd name="connsiteY146" fmla="*/ 159858 h 723900"/>
              <a:gd name="connsiteX147" fmla="*/ 38948 w 752475"/>
              <a:gd name="connsiteY147" fmla="*/ 159858 h 723900"/>
              <a:gd name="connsiteX148" fmla="*/ 26194 w 752475"/>
              <a:gd name="connsiteY148" fmla="*/ 147104 h 723900"/>
              <a:gd name="connsiteX149" fmla="*/ 26194 w 752475"/>
              <a:gd name="connsiteY149" fmla="*/ 38948 h 723900"/>
              <a:gd name="connsiteX150" fmla="*/ 152648 w 752475"/>
              <a:gd name="connsiteY150" fmla="*/ 480698 h 723900"/>
              <a:gd name="connsiteX151" fmla="*/ 136055 w 752475"/>
              <a:gd name="connsiteY151" fmla="*/ 497291 h 723900"/>
              <a:gd name="connsiteX152" fmla="*/ 152648 w 752475"/>
              <a:gd name="connsiteY152" fmla="*/ 513883 h 723900"/>
              <a:gd name="connsiteX153" fmla="*/ 169240 w 752475"/>
              <a:gd name="connsiteY153" fmla="*/ 497291 h 723900"/>
              <a:gd name="connsiteX154" fmla="*/ 152648 w 752475"/>
              <a:gd name="connsiteY154" fmla="*/ 480698 h 723900"/>
              <a:gd name="connsiteX155" fmla="*/ 150190 w 752475"/>
              <a:gd name="connsiteY155" fmla="*/ 497300 h 723900"/>
              <a:gd name="connsiteX156" fmla="*/ 152648 w 752475"/>
              <a:gd name="connsiteY156" fmla="*/ 494843 h 723900"/>
              <a:gd name="connsiteX157" fmla="*/ 155105 w 752475"/>
              <a:gd name="connsiteY157" fmla="*/ 497300 h 723900"/>
              <a:gd name="connsiteX158" fmla="*/ 150190 w 752475"/>
              <a:gd name="connsiteY158" fmla="*/ 497300 h 723900"/>
              <a:gd name="connsiteX159" fmla="*/ 221704 w 752475"/>
              <a:gd name="connsiteY159" fmla="*/ 480698 h 723900"/>
              <a:gd name="connsiteX160" fmla="*/ 205111 w 752475"/>
              <a:gd name="connsiteY160" fmla="*/ 497291 h 723900"/>
              <a:gd name="connsiteX161" fmla="*/ 221704 w 752475"/>
              <a:gd name="connsiteY161" fmla="*/ 513883 h 723900"/>
              <a:gd name="connsiteX162" fmla="*/ 238296 w 752475"/>
              <a:gd name="connsiteY162" fmla="*/ 497291 h 723900"/>
              <a:gd name="connsiteX163" fmla="*/ 221704 w 752475"/>
              <a:gd name="connsiteY163" fmla="*/ 480698 h 723900"/>
              <a:gd name="connsiteX164" fmla="*/ 219246 w 752475"/>
              <a:gd name="connsiteY164" fmla="*/ 497300 h 723900"/>
              <a:gd name="connsiteX165" fmla="*/ 221704 w 752475"/>
              <a:gd name="connsiteY165" fmla="*/ 494843 h 723900"/>
              <a:gd name="connsiteX166" fmla="*/ 224161 w 752475"/>
              <a:gd name="connsiteY166" fmla="*/ 497300 h 723900"/>
              <a:gd name="connsiteX167" fmla="*/ 219246 w 752475"/>
              <a:gd name="connsiteY167" fmla="*/ 497300 h 723900"/>
              <a:gd name="connsiteX168" fmla="*/ 83591 w 752475"/>
              <a:gd name="connsiteY168" fmla="*/ 283054 h 723900"/>
              <a:gd name="connsiteX169" fmla="*/ 66999 w 752475"/>
              <a:gd name="connsiteY169" fmla="*/ 299647 h 723900"/>
              <a:gd name="connsiteX170" fmla="*/ 83591 w 752475"/>
              <a:gd name="connsiteY170" fmla="*/ 316240 h 723900"/>
              <a:gd name="connsiteX171" fmla="*/ 100184 w 752475"/>
              <a:gd name="connsiteY171" fmla="*/ 299647 h 723900"/>
              <a:gd name="connsiteX172" fmla="*/ 83591 w 752475"/>
              <a:gd name="connsiteY172" fmla="*/ 283054 h 723900"/>
              <a:gd name="connsiteX173" fmla="*/ 81134 w 752475"/>
              <a:gd name="connsiteY173" fmla="*/ 299656 h 723900"/>
              <a:gd name="connsiteX174" fmla="*/ 83591 w 752475"/>
              <a:gd name="connsiteY174" fmla="*/ 297199 h 723900"/>
              <a:gd name="connsiteX175" fmla="*/ 86049 w 752475"/>
              <a:gd name="connsiteY175" fmla="*/ 299656 h 723900"/>
              <a:gd name="connsiteX176" fmla="*/ 81134 w 752475"/>
              <a:gd name="connsiteY176" fmla="*/ 299656 h 723900"/>
              <a:gd name="connsiteX177" fmla="*/ 152648 w 752475"/>
              <a:gd name="connsiteY177" fmla="*/ 283054 h 723900"/>
              <a:gd name="connsiteX178" fmla="*/ 136055 w 752475"/>
              <a:gd name="connsiteY178" fmla="*/ 299647 h 723900"/>
              <a:gd name="connsiteX179" fmla="*/ 152648 w 752475"/>
              <a:gd name="connsiteY179" fmla="*/ 316240 h 723900"/>
              <a:gd name="connsiteX180" fmla="*/ 169240 w 752475"/>
              <a:gd name="connsiteY180" fmla="*/ 299647 h 723900"/>
              <a:gd name="connsiteX181" fmla="*/ 152648 w 752475"/>
              <a:gd name="connsiteY181" fmla="*/ 283054 h 723900"/>
              <a:gd name="connsiteX182" fmla="*/ 150190 w 752475"/>
              <a:gd name="connsiteY182" fmla="*/ 299656 h 723900"/>
              <a:gd name="connsiteX183" fmla="*/ 152648 w 752475"/>
              <a:gd name="connsiteY183" fmla="*/ 297199 h 723900"/>
              <a:gd name="connsiteX184" fmla="*/ 155105 w 752475"/>
              <a:gd name="connsiteY184" fmla="*/ 299656 h 723900"/>
              <a:gd name="connsiteX185" fmla="*/ 150190 w 752475"/>
              <a:gd name="connsiteY185" fmla="*/ 299656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752475" h="723900">
                <a:moveTo>
                  <a:pt x="500710" y="597675"/>
                </a:moveTo>
                <a:lnTo>
                  <a:pt x="610657" y="597675"/>
                </a:lnTo>
                <a:cubicBezTo>
                  <a:pt x="615925" y="597675"/>
                  <a:pt x="620182" y="593417"/>
                  <a:pt x="620182" y="588150"/>
                </a:cubicBezTo>
                <a:cubicBezTo>
                  <a:pt x="620182" y="582882"/>
                  <a:pt x="615925" y="578625"/>
                  <a:pt x="610657" y="578625"/>
                </a:cubicBezTo>
                <a:lnTo>
                  <a:pt x="500710" y="578625"/>
                </a:lnTo>
                <a:cubicBezTo>
                  <a:pt x="495443" y="578625"/>
                  <a:pt x="491185" y="582882"/>
                  <a:pt x="491185" y="588150"/>
                </a:cubicBezTo>
                <a:cubicBezTo>
                  <a:pt x="491185" y="593417"/>
                  <a:pt x="495443" y="597675"/>
                  <a:pt x="500710" y="597675"/>
                </a:cubicBezTo>
                <a:close/>
                <a:moveTo>
                  <a:pt x="500710" y="475879"/>
                </a:moveTo>
                <a:lnTo>
                  <a:pt x="610657" y="475879"/>
                </a:lnTo>
                <a:cubicBezTo>
                  <a:pt x="615925" y="475879"/>
                  <a:pt x="620182" y="471621"/>
                  <a:pt x="620182" y="466354"/>
                </a:cubicBezTo>
                <a:cubicBezTo>
                  <a:pt x="620182" y="461086"/>
                  <a:pt x="615925" y="456829"/>
                  <a:pt x="610657" y="456829"/>
                </a:cubicBezTo>
                <a:lnTo>
                  <a:pt x="500710" y="456829"/>
                </a:lnTo>
                <a:cubicBezTo>
                  <a:pt x="495443" y="456829"/>
                  <a:pt x="491185" y="461086"/>
                  <a:pt x="491185" y="466354"/>
                </a:cubicBezTo>
                <a:cubicBezTo>
                  <a:pt x="491185" y="471621"/>
                  <a:pt x="495443" y="475879"/>
                  <a:pt x="500710" y="475879"/>
                </a:cubicBezTo>
                <a:close/>
                <a:moveTo>
                  <a:pt x="637680" y="421729"/>
                </a:moveTo>
                <a:lnTo>
                  <a:pt x="473659" y="421729"/>
                </a:lnTo>
                <a:cubicBezTo>
                  <a:pt x="468392" y="421729"/>
                  <a:pt x="464134" y="425987"/>
                  <a:pt x="464134" y="431254"/>
                </a:cubicBezTo>
                <a:lnTo>
                  <a:pt x="464134" y="623249"/>
                </a:lnTo>
                <a:cubicBezTo>
                  <a:pt x="464134" y="628517"/>
                  <a:pt x="468392" y="632774"/>
                  <a:pt x="473659" y="632774"/>
                </a:cubicBezTo>
                <a:lnTo>
                  <a:pt x="637689" y="632774"/>
                </a:lnTo>
                <a:cubicBezTo>
                  <a:pt x="642957" y="632774"/>
                  <a:pt x="647214" y="628517"/>
                  <a:pt x="647214" y="623249"/>
                </a:cubicBezTo>
                <a:lnTo>
                  <a:pt x="647214" y="431254"/>
                </a:lnTo>
                <a:cubicBezTo>
                  <a:pt x="647205" y="425987"/>
                  <a:pt x="642947" y="421729"/>
                  <a:pt x="637680" y="421729"/>
                </a:cubicBezTo>
                <a:close/>
                <a:moveTo>
                  <a:pt x="628155" y="613724"/>
                </a:moveTo>
                <a:lnTo>
                  <a:pt x="483184" y="613724"/>
                </a:lnTo>
                <a:lnTo>
                  <a:pt x="483184" y="440779"/>
                </a:lnTo>
                <a:lnTo>
                  <a:pt x="628164" y="440779"/>
                </a:lnTo>
                <a:lnTo>
                  <a:pt x="628164" y="613724"/>
                </a:lnTo>
                <a:close/>
                <a:moveTo>
                  <a:pt x="500710" y="557079"/>
                </a:moveTo>
                <a:lnTo>
                  <a:pt x="610657" y="557079"/>
                </a:lnTo>
                <a:cubicBezTo>
                  <a:pt x="615925" y="557079"/>
                  <a:pt x="620182" y="552822"/>
                  <a:pt x="620182" y="547554"/>
                </a:cubicBezTo>
                <a:cubicBezTo>
                  <a:pt x="620182" y="542287"/>
                  <a:pt x="615925" y="538029"/>
                  <a:pt x="610657" y="538029"/>
                </a:cubicBezTo>
                <a:lnTo>
                  <a:pt x="500710" y="538029"/>
                </a:lnTo>
                <a:cubicBezTo>
                  <a:pt x="495443" y="538029"/>
                  <a:pt x="491185" y="542287"/>
                  <a:pt x="491185" y="547554"/>
                </a:cubicBezTo>
                <a:cubicBezTo>
                  <a:pt x="491185" y="552822"/>
                  <a:pt x="495443" y="557079"/>
                  <a:pt x="500710" y="557079"/>
                </a:cubicBezTo>
                <a:close/>
                <a:moveTo>
                  <a:pt x="500710" y="516474"/>
                </a:moveTo>
                <a:lnTo>
                  <a:pt x="610657" y="516474"/>
                </a:lnTo>
                <a:cubicBezTo>
                  <a:pt x="615925" y="516474"/>
                  <a:pt x="620182" y="512216"/>
                  <a:pt x="620182" y="506949"/>
                </a:cubicBezTo>
                <a:cubicBezTo>
                  <a:pt x="620182" y="501682"/>
                  <a:pt x="615925" y="497424"/>
                  <a:pt x="610657" y="497424"/>
                </a:cubicBezTo>
                <a:lnTo>
                  <a:pt x="500710" y="497424"/>
                </a:lnTo>
                <a:cubicBezTo>
                  <a:pt x="495443" y="497424"/>
                  <a:pt x="491185" y="501682"/>
                  <a:pt x="491185" y="506949"/>
                </a:cubicBezTo>
                <a:cubicBezTo>
                  <a:pt x="491185" y="512216"/>
                  <a:pt x="495443" y="516474"/>
                  <a:pt x="500710" y="516474"/>
                </a:cubicBezTo>
                <a:close/>
                <a:moveTo>
                  <a:pt x="627698" y="352244"/>
                </a:moveTo>
                <a:cubicBezTo>
                  <a:pt x="607743" y="344214"/>
                  <a:pt x="586740" y="339852"/>
                  <a:pt x="565204" y="338804"/>
                </a:cubicBezTo>
                <a:lnTo>
                  <a:pt x="565204" y="245574"/>
                </a:lnTo>
                <a:cubicBezTo>
                  <a:pt x="565204" y="228038"/>
                  <a:pt x="550936" y="213770"/>
                  <a:pt x="533390" y="213770"/>
                </a:cubicBezTo>
                <a:lnTo>
                  <a:pt x="38948" y="213770"/>
                </a:lnTo>
                <a:cubicBezTo>
                  <a:pt x="21412" y="213770"/>
                  <a:pt x="7144" y="228038"/>
                  <a:pt x="7144" y="245574"/>
                </a:cubicBezTo>
                <a:lnTo>
                  <a:pt x="7144" y="353730"/>
                </a:lnTo>
                <a:cubicBezTo>
                  <a:pt x="7144" y="371265"/>
                  <a:pt x="21412" y="385534"/>
                  <a:pt x="38948" y="385534"/>
                </a:cubicBezTo>
                <a:lnTo>
                  <a:pt x="429406" y="385534"/>
                </a:lnTo>
                <a:cubicBezTo>
                  <a:pt x="420338" y="393373"/>
                  <a:pt x="411966" y="402003"/>
                  <a:pt x="404479" y="411413"/>
                </a:cubicBezTo>
                <a:lnTo>
                  <a:pt x="38948" y="411413"/>
                </a:lnTo>
                <a:cubicBezTo>
                  <a:pt x="21412" y="411413"/>
                  <a:pt x="7144" y="425672"/>
                  <a:pt x="7144" y="443208"/>
                </a:cubicBezTo>
                <a:lnTo>
                  <a:pt x="7144" y="551374"/>
                </a:lnTo>
                <a:cubicBezTo>
                  <a:pt x="7144" y="568909"/>
                  <a:pt x="21412" y="583178"/>
                  <a:pt x="38948" y="583178"/>
                </a:cubicBezTo>
                <a:lnTo>
                  <a:pt x="369922" y="583178"/>
                </a:lnTo>
                <a:cubicBezTo>
                  <a:pt x="392640" y="664493"/>
                  <a:pt x="467211" y="724395"/>
                  <a:pt x="555679" y="724395"/>
                </a:cubicBezTo>
                <a:cubicBezTo>
                  <a:pt x="662121" y="724395"/>
                  <a:pt x="748713" y="637813"/>
                  <a:pt x="748713" y="531381"/>
                </a:cubicBezTo>
                <a:cubicBezTo>
                  <a:pt x="748713" y="452133"/>
                  <a:pt x="701202" y="381819"/>
                  <a:pt x="627698" y="352244"/>
                </a:cubicBezTo>
                <a:close/>
                <a:moveTo>
                  <a:pt x="38948" y="366484"/>
                </a:moveTo>
                <a:cubicBezTo>
                  <a:pt x="31918" y="366484"/>
                  <a:pt x="26194" y="360759"/>
                  <a:pt x="26194" y="353730"/>
                </a:cubicBezTo>
                <a:lnTo>
                  <a:pt x="26194" y="245574"/>
                </a:lnTo>
                <a:cubicBezTo>
                  <a:pt x="26194" y="238535"/>
                  <a:pt x="31918" y="232820"/>
                  <a:pt x="38948" y="232820"/>
                </a:cubicBezTo>
                <a:lnTo>
                  <a:pt x="533400" y="232820"/>
                </a:lnTo>
                <a:cubicBezTo>
                  <a:pt x="540439" y="232820"/>
                  <a:pt x="546164" y="238544"/>
                  <a:pt x="546164" y="245574"/>
                </a:cubicBezTo>
                <a:lnTo>
                  <a:pt x="546164" y="338804"/>
                </a:lnTo>
                <a:cubicBezTo>
                  <a:pt x="513217" y="340424"/>
                  <a:pt x="482194" y="350177"/>
                  <a:pt x="455409" y="366493"/>
                </a:cubicBezTo>
                <a:lnTo>
                  <a:pt x="38948" y="366493"/>
                </a:lnTo>
                <a:close/>
                <a:moveTo>
                  <a:pt x="365646" y="564128"/>
                </a:moveTo>
                <a:lnTo>
                  <a:pt x="38938" y="564128"/>
                </a:lnTo>
                <a:cubicBezTo>
                  <a:pt x="31909" y="564128"/>
                  <a:pt x="26184" y="558403"/>
                  <a:pt x="26184" y="551374"/>
                </a:cubicBezTo>
                <a:lnTo>
                  <a:pt x="26184" y="443208"/>
                </a:lnTo>
                <a:cubicBezTo>
                  <a:pt x="26184" y="436188"/>
                  <a:pt x="31909" y="430463"/>
                  <a:pt x="38938" y="430463"/>
                </a:cubicBezTo>
                <a:lnTo>
                  <a:pt x="391297" y="430463"/>
                </a:lnTo>
                <a:cubicBezTo>
                  <a:pt x="377219" y="453314"/>
                  <a:pt x="367608" y="479308"/>
                  <a:pt x="364131" y="507406"/>
                </a:cubicBezTo>
                <a:cubicBezTo>
                  <a:pt x="363150" y="515283"/>
                  <a:pt x="362655" y="523361"/>
                  <a:pt x="362655" y="531390"/>
                </a:cubicBezTo>
                <a:cubicBezTo>
                  <a:pt x="362655" y="542573"/>
                  <a:pt x="363817" y="553460"/>
                  <a:pt x="365646" y="564128"/>
                </a:cubicBezTo>
                <a:close/>
                <a:moveTo>
                  <a:pt x="555679" y="705345"/>
                </a:moveTo>
                <a:cubicBezTo>
                  <a:pt x="459753" y="705345"/>
                  <a:pt x="381705" y="627307"/>
                  <a:pt x="381705" y="531381"/>
                </a:cubicBezTo>
                <a:cubicBezTo>
                  <a:pt x="381705" y="524132"/>
                  <a:pt x="382153" y="516855"/>
                  <a:pt x="383038" y="509749"/>
                </a:cubicBezTo>
                <a:cubicBezTo>
                  <a:pt x="393773" y="423024"/>
                  <a:pt x="467801" y="357607"/>
                  <a:pt x="555308" y="357426"/>
                </a:cubicBezTo>
                <a:cubicBezTo>
                  <a:pt x="555441" y="357426"/>
                  <a:pt x="555546" y="357502"/>
                  <a:pt x="555679" y="357502"/>
                </a:cubicBezTo>
                <a:cubicBezTo>
                  <a:pt x="555812" y="357502"/>
                  <a:pt x="555917" y="357435"/>
                  <a:pt x="556050" y="357426"/>
                </a:cubicBezTo>
                <a:cubicBezTo>
                  <a:pt x="578368" y="357473"/>
                  <a:pt x="600075" y="361664"/>
                  <a:pt x="620582" y="369913"/>
                </a:cubicBezTo>
                <a:cubicBezTo>
                  <a:pt x="686838" y="396564"/>
                  <a:pt x="729653" y="459953"/>
                  <a:pt x="729653" y="531390"/>
                </a:cubicBezTo>
                <a:cubicBezTo>
                  <a:pt x="729663" y="627307"/>
                  <a:pt x="651605" y="705345"/>
                  <a:pt x="555679" y="705345"/>
                </a:cubicBezTo>
                <a:close/>
                <a:moveTo>
                  <a:pt x="221704" y="109623"/>
                </a:moveTo>
                <a:cubicBezTo>
                  <a:pt x="230848" y="109623"/>
                  <a:pt x="238296" y="102175"/>
                  <a:pt x="238296" y="93031"/>
                </a:cubicBezTo>
                <a:cubicBezTo>
                  <a:pt x="238296" y="83887"/>
                  <a:pt x="230848" y="76438"/>
                  <a:pt x="221704" y="76438"/>
                </a:cubicBezTo>
                <a:cubicBezTo>
                  <a:pt x="212560" y="76438"/>
                  <a:pt x="205111" y="83887"/>
                  <a:pt x="205111" y="93031"/>
                </a:cubicBezTo>
                <a:cubicBezTo>
                  <a:pt x="205111" y="102175"/>
                  <a:pt x="212560" y="109623"/>
                  <a:pt x="221704" y="109623"/>
                </a:cubicBezTo>
                <a:close/>
                <a:moveTo>
                  <a:pt x="221704" y="90573"/>
                </a:moveTo>
                <a:cubicBezTo>
                  <a:pt x="223056" y="90573"/>
                  <a:pt x="224161" y="91678"/>
                  <a:pt x="224161" y="93031"/>
                </a:cubicBezTo>
                <a:cubicBezTo>
                  <a:pt x="224161" y="95736"/>
                  <a:pt x="219246" y="95736"/>
                  <a:pt x="219246" y="93031"/>
                </a:cubicBezTo>
                <a:cubicBezTo>
                  <a:pt x="219246" y="91678"/>
                  <a:pt x="220351" y="90573"/>
                  <a:pt x="221704" y="90573"/>
                </a:cubicBezTo>
                <a:close/>
                <a:moveTo>
                  <a:pt x="83591" y="109623"/>
                </a:moveTo>
                <a:cubicBezTo>
                  <a:pt x="92735" y="109623"/>
                  <a:pt x="100184" y="102175"/>
                  <a:pt x="100184" y="93031"/>
                </a:cubicBezTo>
                <a:cubicBezTo>
                  <a:pt x="100184" y="83887"/>
                  <a:pt x="92735" y="76438"/>
                  <a:pt x="83591" y="76438"/>
                </a:cubicBezTo>
                <a:cubicBezTo>
                  <a:pt x="74447" y="76438"/>
                  <a:pt x="66999" y="83887"/>
                  <a:pt x="66999" y="93031"/>
                </a:cubicBezTo>
                <a:cubicBezTo>
                  <a:pt x="66999" y="102175"/>
                  <a:pt x="74447" y="109623"/>
                  <a:pt x="83591" y="109623"/>
                </a:cubicBezTo>
                <a:close/>
                <a:moveTo>
                  <a:pt x="83591" y="90573"/>
                </a:moveTo>
                <a:cubicBezTo>
                  <a:pt x="84944" y="90573"/>
                  <a:pt x="86049" y="91678"/>
                  <a:pt x="86049" y="93031"/>
                </a:cubicBezTo>
                <a:cubicBezTo>
                  <a:pt x="86049" y="95736"/>
                  <a:pt x="81134" y="95736"/>
                  <a:pt x="81134" y="93031"/>
                </a:cubicBezTo>
                <a:cubicBezTo>
                  <a:pt x="81134" y="91678"/>
                  <a:pt x="82239" y="90573"/>
                  <a:pt x="83591" y="90573"/>
                </a:cubicBezTo>
                <a:close/>
                <a:moveTo>
                  <a:pt x="152648" y="109623"/>
                </a:moveTo>
                <a:cubicBezTo>
                  <a:pt x="161792" y="109623"/>
                  <a:pt x="169240" y="102175"/>
                  <a:pt x="169240" y="93031"/>
                </a:cubicBezTo>
                <a:cubicBezTo>
                  <a:pt x="169240" y="83887"/>
                  <a:pt x="161792" y="76438"/>
                  <a:pt x="152648" y="76438"/>
                </a:cubicBezTo>
                <a:cubicBezTo>
                  <a:pt x="143504" y="76438"/>
                  <a:pt x="136055" y="83887"/>
                  <a:pt x="136055" y="93031"/>
                </a:cubicBezTo>
                <a:cubicBezTo>
                  <a:pt x="136055" y="102175"/>
                  <a:pt x="143504" y="109623"/>
                  <a:pt x="152648" y="109623"/>
                </a:cubicBezTo>
                <a:close/>
                <a:moveTo>
                  <a:pt x="152648" y="90573"/>
                </a:moveTo>
                <a:cubicBezTo>
                  <a:pt x="154000" y="90573"/>
                  <a:pt x="155105" y="91678"/>
                  <a:pt x="155105" y="93031"/>
                </a:cubicBezTo>
                <a:cubicBezTo>
                  <a:pt x="155105" y="95736"/>
                  <a:pt x="150190" y="95736"/>
                  <a:pt x="150190" y="93031"/>
                </a:cubicBezTo>
                <a:cubicBezTo>
                  <a:pt x="150190" y="91678"/>
                  <a:pt x="151295" y="90573"/>
                  <a:pt x="152648" y="90573"/>
                </a:cubicBezTo>
                <a:close/>
                <a:moveTo>
                  <a:pt x="221704" y="283054"/>
                </a:moveTo>
                <a:cubicBezTo>
                  <a:pt x="212560" y="283054"/>
                  <a:pt x="205111" y="290503"/>
                  <a:pt x="205111" y="299647"/>
                </a:cubicBezTo>
                <a:cubicBezTo>
                  <a:pt x="205111" y="308791"/>
                  <a:pt x="212560" y="316240"/>
                  <a:pt x="221704" y="316240"/>
                </a:cubicBezTo>
                <a:cubicBezTo>
                  <a:pt x="230848" y="316240"/>
                  <a:pt x="238296" y="308791"/>
                  <a:pt x="238296" y="299647"/>
                </a:cubicBezTo>
                <a:cubicBezTo>
                  <a:pt x="238296" y="290503"/>
                  <a:pt x="230857" y="283054"/>
                  <a:pt x="221704" y="283054"/>
                </a:cubicBezTo>
                <a:close/>
                <a:moveTo>
                  <a:pt x="219246" y="299656"/>
                </a:moveTo>
                <a:cubicBezTo>
                  <a:pt x="219246" y="298304"/>
                  <a:pt x="220351" y="297199"/>
                  <a:pt x="221704" y="297199"/>
                </a:cubicBezTo>
                <a:cubicBezTo>
                  <a:pt x="223056" y="297199"/>
                  <a:pt x="224161" y="298304"/>
                  <a:pt x="224161" y="299656"/>
                </a:cubicBezTo>
                <a:cubicBezTo>
                  <a:pt x="224161" y="302362"/>
                  <a:pt x="219246" y="302362"/>
                  <a:pt x="219246" y="299656"/>
                </a:cubicBezTo>
                <a:close/>
                <a:moveTo>
                  <a:pt x="83591" y="480698"/>
                </a:moveTo>
                <a:cubicBezTo>
                  <a:pt x="74447" y="480698"/>
                  <a:pt x="66999" y="488137"/>
                  <a:pt x="66999" y="497291"/>
                </a:cubicBezTo>
                <a:cubicBezTo>
                  <a:pt x="66999" y="506444"/>
                  <a:pt x="74447" y="513883"/>
                  <a:pt x="83591" y="513883"/>
                </a:cubicBezTo>
                <a:cubicBezTo>
                  <a:pt x="92735" y="513883"/>
                  <a:pt x="100184" y="506444"/>
                  <a:pt x="100184" y="497291"/>
                </a:cubicBezTo>
                <a:cubicBezTo>
                  <a:pt x="100184" y="488137"/>
                  <a:pt x="92745" y="480698"/>
                  <a:pt x="83591" y="480698"/>
                </a:cubicBezTo>
                <a:close/>
                <a:moveTo>
                  <a:pt x="81134" y="497300"/>
                </a:moveTo>
                <a:cubicBezTo>
                  <a:pt x="81134" y="495938"/>
                  <a:pt x="82239" y="494843"/>
                  <a:pt x="83591" y="494843"/>
                </a:cubicBezTo>
                <a:cubicBezTo>
                  <a:pt x="84944" y="494843"/>
                  <a:pt x="86049" y="495938"/>
                  <a:pt x="86049" y="497300"/>
                </a:cubicBezTo>
                <a:cubicBezTo>
                  <a:pt x="86049" y="500015"/>
                  <a:pt x="81134" y="500015"/>
                  <a:pt x="81134" y="497300"/>
                </a:cubicBezTo>
                <a:close/>
                <a:moveTo>
                  <a:pt x="38948" y="178918"/>
                </a:moveTo>
                <a:lnTo>
                  <a:pt x="533400" y="178918"/>
                </a:lnTo>
                <a:cubicBezTo>
                  <a:pt x="550945" y="178918"/>
                  <a:pt x="565214" y="164649"/>
                  <a:pt x="565214" y="147114"/>
                </a:cubicBezTo>
                <a:lnTo>
                  <a:pt x="565214" y="38948"/>
                </a:lnTo>
                <a:cubicBezTo>
                  <a:pt x="565214" y="21412"/>
                  <a:pt x="550945" y="7144"/>
                  <a:pt x="533400" y="7144"/>
                </a:cubicBezTo>
                <a:lnTo>
                  <a:pt x="38948" y="7144"/>
                </a:lnTo>
                <a:cubicBezTo>
                  <a:pt x="21412" y="7144"/>
                  <a:pt x="7144" y="21412"/>
                  <a:pt x="7144" y="38948"/>
                </a:cubicBezTo>
                <a:lnTo>
                  <a:pt x="7144" y="147104"/>
                </a:lnTo>
                <a:cubicBezTo>
                  <a:pt x="7144" y="164649"/>
                  <a:pt x="21412" y="178918"/>
                  <a:pt x="38948" y="178918"/>
                </a:cubicBezTo>
                <a:close/>
                <a:moveTo>
                  <a:pt x="26194" y="38948"/>
                </a:moveTo>
                <a:cubicBezTo>
                  <a:pt x="26194" y="31909"/>
                  <a:pt x="31918" y="26194"/>
                  <a:pt x="38948" y="26194"/>
                </a:cubicBezTo>
                <a:lnTo>
                  <a:pt x="533400" y="26194"/>
                </a:lnTo>
                <a:cubicBezTo>
                  <a:pt x="540439" y="26194"/>
                  <a:pt x="546164" y="31918"/>
                  <a:pt x="546164" y="38948"/>
                </a:cubicBezTo>
                <a:lnTo>
                  <a:pt x="546164" y="147104"/>
                </a:lnTo>
                <a:cubicBezTo>
                  <a:pt x="546164" y="154143"/>
                  <a:pt x="540439" y="159858"/>
                  <a:pt x="533400" y="159858"/>
                </a:cubicBezTo>
                <a:lnTo>
                  <a:pt x="38948" y="159858"/>
                </a:lnTo>
                <a:cubicBezTo>
                  <a:pt x="31918" y="159858"/>
                  <a:pt x="26194" y="154134"/>
                  <a:pt x="26194" y="147104"/>
                </a:cubicBezTo>
                <a:lnTo>
                  <a:pt x="26194" y="38948"/>
                </a:lnTo>
                <a:close/>
                <a:moveTo>
                  <a:pt x="152648" y="480698"/>
                </a:moveTo>
                <a:cubicBezTo>
                  <a:pt x="143504" y="480698"/>
                  <a:pt x="136055" y="488137"/>
                  <a:pt x="136055" y="497291"/>
                </a:cubicBezTo>
                <a:cubicBezTo>
                  <a:pt x="136055" y="506444"/>
                  <a:pt x="143504" y="513883"/>
                  <a:pt x="152648" y="513883"/>
                </a:cubicBezTo>
                <a:cubicBezTo>
                  <a:pt x="161792" y="513883"/>
                  <a:pt x="169240" y="506444"/>
                  <a:pt x="169240" y="497291"/>
                </a:cubicBezTo>
                <a:cubicBezTo>
                  <a:pt x="169240" y="488137"/>
                  <a:pt x="161801" y="480698"/>
                  <a:pt x="152648" y="480698"/>
                </a:cubicBezTo>
                <a:close/>
                <a:moveTo>
                  <a:pt x="150190" y="497300"/>
                </a:moveTo>
                <a:cubicBezTo>
                  <a:pt x="150190" y="495938"/>
                  <a:pt x="151295" y="494843"/>
                  <a:pt x="152648" y="494843"/>
                </a:cubicBezTo>
                <a:cubicBezTo>
                  <a:pt x="154000" y="494843"/>
                  <a:pt x="155105" y="495938"/>
                  <a:pt x="155105" y="497300"/>
                </a:cubicBezTo>
                <a:cubicBezTo>
                  <a:pt x="155105" y="500015"/>
                  <a:pt x="150190" y="500015"/>
                  <a:pt x="150190" y="497300"/>
                </a:cubicBezTo>
                <a:close/>
                <a:moveTo>
                  <a:pt x="221704" y="480698"/>
                </a:moveTo>
                <a:cubicBezTo>
                  <a:pt x="212560" y="480698"/>
                  <a:pt x="205111" y="488137"/>
                  <a:pt x="205111" y="497291"/>
                </a:cubicBezTo>
                <a:cubicBezTo>
                  <a:pt x="205111" y="506444"/>
                  <a:pt x="212560" y="513883"/>
                  <a:pt x="221704" y="513883"/>
                </a:cubicBezTo>
                <a:cubicBezTo>
                  <a:pt x="230848" y="513883"/>
                  <a:pt x="238296" y="506444"/>
                  <a:pt x="238296" y="497291"/>
                </a:cubicBezTo>
                <a:cubicBezTo>
                  <a:pt x="238296" y="488137"/>
                  <a:pt x="230857" y="480698"/>
                  <a:pt x="221704" y="480698"/>
                </a:cubicBezTo>
                <a:close/>
                <a:moveTo>
                  <a:pt x="219246" y="497300"/>
                </a:moveTo>
                <a:cubicBezTo>
                  <a:pt x="219246" y="495938"/>
                  <a:pt x="220351" y="494843"/>
                  <a:pt x="221704" y="494843"/>
                </a:cubicBezTo>
                <a:cubicBezTo>
                  <a:pt x="223056" y="494843"/>
                  <a:pt x="224161" y="495938"/>
                  <a:pt x="224161" y="497300"/>
                </a:cubicBezTo>
                <a:cubicBezTo>
                  <a:pt x="224161" y="500015"/>
                  <a:pt x="219246" y="500015"/>
                  <a:pt x="219246" y="497300"/>
                </a:cubicBezTo>
                <a:close/>
                <a:moveTo>
                  <a:pt x="83591" y="283054"/>
                </a:moveTo>
                <a:cubicBezTo>
                  <a:pt x="74447" y="283054"/>
                  <a:pt x="66999" y="290503"/>
                  <a:pt x="66999" y="299647"/>
                </a:cubicBezTo>
                <a:cubicBezTo>
                  <a:pt x="66999" y="308791"/>
                  <a:pt x="74447" y="316240"/>
                  <a:pt x="83591" y="316240"/>
                </a:cubicBezTo>
                <a:cubicBezTo>
                  <a:pt x="92735" y="316240"/>
                  <a:pt x="100184" y="308791"/>
                  <a:pt x="100184" y="299647"/>
                </a:cubicBezTo>
                <a:cubicBezTo>
                  <a:pt x="100184" y="290503"/>
                  <a:pt x="92745" y="283054"/>
                  <a:pt x="83591" y="283054"/>
                </a:cubicBezTo>
                <a:close/>
                <a:moveTo>
                  <a:pt x="81134" y="299656"/>
                </a:moveTo>
                <a:cubicBezTo>
                  <a:pt x="81134" y="298304"/>
                  <a:pt x="82239" y="297199"/>
                  <a:pt x="83591" y="297199"/>
                </a:cubicBezTo>
                <a:cubicBezTo>
                  <a:pt x="84944" y="297199"/>
                  <a:pt x="86049" y="298304"/>
                  <a:pt x="86049" y="299656"/>
                </a:cubicBezTo>
                <a:cubicBezTo>
                  <a:pt x="86049" y="302362"/>
                  <a:pt x="81134" y="302362"/>
                  <a:pt x="81134" y="299656"/>
                </a:cubicBezTo>
                <a:close/>
                <a:moveTo>
                  <a:pt x="152648" y="283054"/>
                </a:moveTo>
                <a:cubicBezTo>
                  <a:pt x="143504" y="283054"/>
                  <a:pt x="136055" y="290503"/>
                  <a:pt x="136055" y="299647"/>
                </a:cubicBezTo>
                <a:cubicBezTo>
                  <a:pt x="136055" y="308791"/>
                  <a:pt x="143504" y="316240"/>
                  <a:pt x="152648" y="316240"/>
                </a:cubicBezTo>
                <a:cubicBezTo>
                  <a:pt x="161792" y="316240"/>
                  <a:pt x="169240" y="308791"/>
                  <a:pt x="169240" y="299647"/>
                </a:cubicBezTo>
                <a:cubicBezTo>
                  <a:pt x="169240" y="290503"/>
                  <a:pt x="161801" y="283054"/>
                  <a:pt x="152648" y="283054"/>
                </a:cubicBezTo>
                <a:close/>
                <a:moveTo>
                  <a:pt x="150190" y="299656"/>
                </a:moveTo>
                <a:cubicBezTo>
                  <a:pt x="150190" y="298304"/>
                  <a:pt x="151295" y="297199"/>
                  <a:pt x="152648" y="297199"/>
                </a:cubicBezTo>
                <a:cubicBezTo>
                  <a:pt x="154000" y="297199"/>
                  <a:pt x="155105" y="298304"/>
                  <a:pt x="155105" y="299656"/>
                </a:cubicBezTo>
                <a:cubicBezTo>
                  <a:pt x="155105" y="302362"/>
                  <a:pt x="150190" y="302362"/>
                  <a:pt x="150190" y="299656"/>
                </a:cubicBezTo>
                <a:close/>
              </a:path>
            </a:pathLst>
          </a:custGeom>
          <a:solidFill>
            <a:schemeClr val="accent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342484-8C8C-AC4C-94A2-F8365A679B25}"/>
              </a:ext>
            </a:extLst>
          </p:cNvPr>
          <p:cNvSpPr txBox="1"/>
          <p:nvPr/>
        </p:nvSpPr>
        <p:spPr>
          <a:xfrm>
            <a:off x="793916" y="2798616"/>
            <a:ext cx="1835944" cy="3847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>
                <a:srgbClr val="0067C5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small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on-premises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8BD4E0-46AD-FF43-8F0D-04E9156C3DAF}"/>
              </a:ext>
            </a:extLst>
          </p:cNvPr>
          <p:cNvSpPr txBox="1"/>
          <p:nvPr/>
        </p:nvSpPr>
        <p:spPr>
          <a:xfrm>
            <a:off x="8523891" y="2795409"/>
            <a:ext cx="2801959" cy="3847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>
                <a:srgbClr val="0067C5"/>
              </a:buClr>
              <a:buSzTx/>
              <a:buFontTx/>
              <a:buNone/>
              <a:tabLst/>
              <a:defRPr/>
            </a:pPr>
            <a:r>
              <a:rPr lang="ru-RU" sz="2000" b="1" cap="small" dirty="0">
                <a:solidFill>
                  <a:sysClr val="windowText" lastClr="000000"/>
                </a:solidFill>
                <a:latin typeface="Arial"/>
              </a:rPr>
              <a:t>публичные облака</a:t>
            </a:r>
            <a:endParaRPr kumimoji="0" lang="en-US" sz="2000" b="1" i="0" u="none" strike="noStrike" kern="1200" cap="sm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4D28D9-2644-5A47-AD2C-9A61804C9184}"/>
              </a:ext>
            </a:extLst>
          </p:cNvPr>
          <p:cNvGrpSpPr/>
          <p:nvPr/>
        </p:nvGrpSpPr>
        <p:grpSpPr>
          <a:xfrm>
            <a:off x="9366877" y="3092493"/>
            <a:ext cx="1760668" cy="1735372"/>
            <a:chOff x="9432005" y="837509"/>
            <a:chExt cx="2103523" cy="20733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0F9C50F-11C2-304B-9115-24A93B08EDF4}"/>
                </a:ext>
              </a:extLst>
            </p:cNvPr>
            <p:cNvGrpSpPr/>
            <p:nvPr/>
          </p:nvGrpSpPr>
          <p:grpSpPr>
            <a:xfrm>
              <a:off x="9432005" y="837509"/>
              <a:ext cx="2103523" cy="2073300"/>
              <a:chOff x="8922096" y="2226411"/>
              <a:chExt cx="2103523" cy="2073300"/>
            </a:xfrm>
          </p:grpSpPr>
          <p:pic>
            <p:nvPicPr>
              <p:cNvPr id="18" name="Graphic 17" descr="Cloud">
                <a:extLst>
                  <a:ext uri="{FF2B5EF4-FFF2-40B4-BE49-F238E27FC236}">
                    <a16:creationId xmlns:a16="http://schemas.microsoft.com/office/drawing/2014/main" id="{23084E2D-7BBA-D94B-A359-00DB439EEE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52319" y="2226411"/>
                <a:ext cx="2073300" cy="2073300"/>
              </a:xfrm>
              <a:prstGeom prst="rect">
                <a:avLst/>
              </a:prstGeom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ED69CDC-2482-FD4C-9522-F129A4755B2F}"/>
                  </a:ext>
                </a:extLst>
              </p:cNvPr>
              <p:cNvSpPr/>
              <p:nvPr/>
            </p:nvSpPr>
            <p:spPr>
              <a:xfrm>
                <a:off x="10281040" y="3466937"/>
                <a:ext cx="571142" cy="527334"/>
              </a:xfrm>
              <a:prstGeom prst="ellipse">
                <a:avLst/>
              </a:prstGeom>
              <a:solidFill>
                <a:schemeClr val="accent1"/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FC82351-CC30-DF4E-8D18-065F4FD9EBB6}"/>
                  </a:ext>
                </a:extLst>
              </p:cNvPr>
              <p:cNvGrpSpPr/>
              <p:nvPr/>
            </p:nvGrpSpPr>
            <p:grpSpPr>
              <a:xfrm>
                <a:off x="10451214" y="3566959"/>
                <a:ext cx="230774" cy="327290"/>
                <a:chOff x="2472012" y="5244941"/>
                <a:chExt cx="291152" cy="309349"/>
              </a:xfrm>
              <a:solidFill>
                <a:schemeClr val="accent1"/>
              </a:solidFill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EDAF1A2-8D91-D149-8309-F0D8407FEFE3}"/>
                    </a:ext>
                  </a:extLst>
                </p:cNvPr>
                <p:cNvSpPr/>
                <p:nvPr/>
              </p:nvSpPr>
              <p:spPr>
                <a:xfrm>
                  <a:off x="2472012" y="5244941"/>
                  <a:ext cx="291152" cy="309349"/>
                </a:xfrm>
                <a:prstGeom prst="rect">
                  <a:avLst/>
                </a:prstGeom>
                <a:grpFill/>
                <a:ln w="1905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1B6D5988-E82A-C14C-9572-7BB975C1D2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09751" y="5316517"/>
                  <a:ext cx="218884" cy="0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250C8A2A-4798-7249-9999-6197EA9BE2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09751" y="5372578"/>
                  <a:ext cx="218884" cy="0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9D846469-67FD-8E40-A4A9-525F7698BE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09751" y="5428639"/>
                  <a:ext cx="218884" cy="0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D99EBB64-7002-4E43-ADDC-2FB9AA6731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09751" y="5484700"/>
                  <a:ext cx="218884" cy="0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C6E85F2D-7B56-2842-A0B4-7A162BD0BCDA}"/>
                  </a:ext>
                </a:extLst>
              </p:cNvPr>
              <p:cNvGrpSpPr/>
              <p:nvPr/>
            </p:nvGrpSpPr>
            <p:grpSpPr>
              <a:xfrm>
                <a:off x="8922096" y="2884562"/>
                <a:ext cx="1054328" cy="595597"/>
                <a:chOff x="4640010" y="3635973"/>
                <a:chExt cx="2489498" cy="1406334"/>
              </a:xfrm>
            </p:grpSpPr>
            <p:sp>
              <p:nvSpPr>
                <p:cNvPr id="26" name="Freeform 6">
                  <a:extLst>
                    <a:ext uri="{FF2B5EF4-FFF2-40B4-BE49-F238E27FC236}">
                      <a16:creationId xmlns:a16="http://schemas.microsoft.com/office/drawing/2014/main" id="{A462812F-73FB-DB46-92A6-6E8F77E6F0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0010" y="3635973"/>
                  <a:ext cx="2489498" cy="1406334"/>
                </a:xfrm>
                <a:custGeom>
                  <a:avLst/>
                  <a:gdLst>
                    <a:gd name="T0" fmla="*/ 716 w 807"/>
                    <a:gd name="T1" fmla="*/ 199 h 427"/>
                    <a:gd name="T2" fmla="*/ 567 w 807"/>
                    <a:gd name="T3" fmla="*/ 72 h 427"/>
                    <a:gd name="T4" fmla="*/ 505 w 807"/>
                    <a:gd name="T5" fmla="*/ 85 h 427"/>
                    <a:gd name="T6" fmla="*/ 505 w 807"/>
                    <a:gd name="T7" fmla="*/ 85 h 427"/>
                    <a:gd name="T8" fmla="*/ 505 w 807"/>
                    <a:gd name="T9" fmla="*/ 85 h 427"/>
                    <a:gd name="T10" fmla="*/ 346 w 807"/>
                    <a:gd name="T11" fmla="*/ 0 h 427"/>
                    <a:gd name="T12" fmla="*/ 346 w 807"/>
                    <a:gd name="T13" fmla="*/ 0 h 427"/>
                    <a:gd name="T14" fmla="*/ 346 w 807"/>
                    <a:gd name="T15" fmla="*/ 0 h 427"/>
                    <a:gd name="T16" fmla="*/ 346 w 807"/>
                    <a:gd name="T17" fmla="*/ 0 h 427"/>
                    <a:gd name="T18" fmla="*/ 163 w 807"/>
                    <a:gd name="T19" fmla="*/ 134 h 427"/>
                    <a:gd name="T20" fmla="*/ 163 w 807"/>
                    <a:gd name="T21" fmla="*/ 134 h 427"/>
                    <a:gd name="T22" fmla="*/ 147 w 807"/>
                    <a:gd name="T23" fmla="*/ 133 h 427"/>
                    <a:gd name="T24" fmla="*/ 0 w 807"/>
                    <a:gd name="T25" fmla="*/ 279 h 427"/>
                    <a:gd name="T26" fmla="*/ 147 w 807"/>
                    <a:gd name="T27" fmla="*/ 427 h 427"/>
                    <a:gd name="T28" fmla="*/ 692 w 807"/>
                    <a:gd name="T29" fmla="*/ 427 h 427"/>
                    <a:gd name="T30" fmla="*/ 807 w 807"/>
                    <a:gd name="T31" fmla="*/ 311 h 427"/>
                    <a:gd name="T32" fmla="*/ 716 w 807"/>
                    <a:gd name="T33" fmla="*/ 199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7" h="427">
                      <a:moveTo>
                        <a:pt x="716" y="199"/>
                      </a:moveTo>
                      <a:cubicBezTo>
                        <a:pt x="704" y="127"/>
                        <a:pt x="642" y="72"/>
                        <a:pt x="567" y="72"/>
                      </a:cubicBezTo>
                      <a:cubicBezTo>
                        <a:pt x="545" y="72"/>
                        <a:pt x="524" y="76"/>
                        <a:pt x="505" y="85"/>
                      </a:cubicBezTo>
                      <a:cubicBezTo>
                        <a:pt x="505" y="85"/>
                        <a:pt x="505" y="85"/>
                        <a:pt x="505" y="85"/>
                      </a:cubicBezTo>
                      <a:cubicBezTo>
                        <a:pt x="505" y="85"/>
                        <a:pt x="505" y="85"/>
                        <a:pt x="505" y="85"/>
                      </a:cubicBezTo>
                      <a:cubicBezTo>
                        <a:pt x="470" y="33"/>
                        <a:pt x="411" y="0"/>
                        <a:pt x="346" y="0"/>
                      </a:cubicBezTo>
                      <a:cubicBezTo>
                        <a:pt x="346" y="0"/>
                        <a:pt x="346" y="0"/>
                        <a:pt x="346" y="0"/>
                      </a:cubicBezTo>
                      <a:cubicBezTo>
                        <a:pt x="346" y="0"/>
                        <a:pt x="346" y="0"/>
                        <a:pt x="346" y="0"/>
                      </a:cubicBezTo>
                      <a:cubicBezTo>
                        <a:pt x="346" y="0"/>
                        <a:pt x="346" y="0"/>
                        <a:pt x="346" y="0"/>
                      </a:cubicBezTo>
                      <a:cubicBezTo>
                        <a:pt x="262" y="0"/>
                        <a:pt x="188" y="55"/>
                        <a:pt x="163" y="134"/>
                      </a:cubicBezTo>
                      <a:cubicBezTo>
                        <a:pt x="163" y="134"/>
                        <a:pt x="163" y="134"/>
                        <a:pt x="163" y="134"/>
                      </a:cubicBezTo>
                      <a:cubicBezTo>
                        <a:pt x="158" y="134"/>
                        <a:pt x="153" y="133"/>
                        <a:pt x="147" y="133"/>
                      </a:cubicBezTo>
                      <a:cubicBezTo>
                        <a:pt x="66" y="133"/>
                        <a:pt x="0" y="199"/>
                        <a:pt x="0" y="279"/>
                      </a:cubicBezTo>
                      <a:cubicBezTo>
                        <a:pt x="0" y="361"/>
                        <a:pt x="66" y="427"/>
                        <a:pt x="147" y="427"/>
                      </a:cubicBezTo>
                      <a:cubicBezTo>
                        <a:pt x="692" y="427"/>
                        <a:pt x="692" y="427"/>
                        <a:pt x="692" y="427"/>
                      </a:cubicBezTo>
                      <a:cubicBezTo>
                        <a:pt x="756" y="427"/>
                        <a:pt x="807" y="375"/>
                        <a:pt x="807" y="311"/>
                      </a:cubicBezTo>
                      <a:cubicBezTo>
                        <a:pt x="807" y="257"/>
                        <a:pt x="768" y="211"/>
                        <a:pt x="716" y="1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  <a:sp3d prstMaterial="matte"/>
              </p:spPr>
              <p:txBody>
                <a:bodyPr vert="horz" wrap="square" lIns="67691" tIns="33846" rIns="67691" bIns="3384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0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7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79F5510B-A817-044A-AD3F-F0055ACAEB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4037" y="4215742"/>
                  <a:ext cx="839869" cy="536676"/>
                </a:xfrm>
                <a:prstGeom prst="rect">
                  <a:avLst/>
                </a:prstGeom>
              </p:spPr>
            </p:pic>
          </p:grpSp>
          <p:sp>
            <p:nvSpPr>
              <p:cNvPr id="22" name="Freeform 6">
                <a:extLst>
                  <a:ext uri="{FF2B5EF4-FFF2-40B4-BE49-F238E27FC236}">
                    <a16:creationId xmlns:a16="http://schemas.microsoft.com/office/drawing/2014/main" id="{C4203DA8-CB3B-B145-B00B-1C2F6E66C3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59581" y="2417587"/>
                <a:ext cx="1108025" cy="624126"/>
              </a:xfrm>
              <a:custGeom>
                <a:avLst/>
                <a:gdLst>
                  <a:gd name="T0" fmla="*/ 716 w 807"/>
                  <a:gd name="T1" fmla="*/ 199 h 427"/>
                  <a:gd name="T2" fmla="*/ 567 w 807"/>
                  <a:gd name="T3" fmla="*/ 72 h 427"/>
                  <a:gd name="T4" fmla="*/ 505 w 807"/>
                  <a:gd name="T5" fmla="*/ 85 h 427"/>
                  <a:gd name="T6" fmla="*/ 505 w 807"/>
                  <a:gd name="T7" fmla="*/ 85 h 427"/>
                  <a:gd name="T8" fmla="*/ 505 w 807"/>
                  <a:gd name="T9" fmla="*/ 85 h 427"/>
                  <a:gd name="T10" fmla="*/ 346 w 807"/>
                  <a:gd name="T11" fmla="*/ 0 h 427"/>
                  <a:gd name="T12" fmla="*/ 346 w 807"/>
                  <a:gd name="T13" fmla="*/ 0 h 427"/>
                  <a:gd name="T14" fmla="*/ 346 w 807"/>
                  <a:gd name="T15" fmla="*/ 0 h 427"/>
                  <a:gd name="T16" fmla="*/ 346 w 807"/>
                  <a:gd name="T17" fmla="*/ 0 h 427"/>
                  <a:gd name="T18" fmla="*/ 163 w 807"/>
                  <a:gd name="T19" fmla="*/ 134 h 427"/>
                  <a:gd name="T20" fmla="*/ 163 w 807"/>
                  <a:gd name="T21" fmla="*/ 134 h 427"/>
                  <a:gd name="T22" fmla="*/ 147 w 807"/>
                  <a:gd name="T23" fmla="*/ 133 h 427"/>
                  <a:gd name="T24" fmla="*/ 0 w 807"/>
                  <a:gd name="T25" fmla="*/ 279 h 427"/>
                  <a:gd name="T26" fmla="*/ 147 w 807"/>
                  <a:gd name="T27" fmla="*/ 427 h 427"/>
                  <a:gd name="T28" fmla="*/ 692 w 807"/>
                  <a:gd name="T29" fmla="*/ 427 h 427"/>
                  <a:gd name="T30" fmla="*/ 807 w 807"/>
                  <a:gd name="T31" fmla="*/ 311 h 427"/>
                  <a:gd name="T32" fmla="*/ 716 w 807"/>
                  <a:gd name="T33" fmla="*/ 199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07" h="427">
                    <a:moveTo>
                      <a:pt x="716" y="199"/>
                    </a:moveTo>
                    <a:cubicBezTo>
                      <a:pt x="704" y="127"/>
                      <a:pt x="642" y="72"/>
                      <a:pt x="567" y="72"/>
                    </a:cubicBezTo>
                    <a:cubicBezTo>
                      <a:pt x="545" y="72"/>
                      <a:pt x="524" y="76"/>
                      <a:pt x="505" y="85"/>
                    </a:cubicBezTo>
                    <a:cubicBezTo>
                      <a:pt x="505" y="85"/>
                      <a:pt x="505" y="85"/>
                      <a:pt x="505" y="85"/>
                    </a:cubicBezTo>
                    <a:cubicBezTo>
                      <a:pt x="505" y="85"/>
                      <a:pt x="505" y="85"/>
                      <a:pt x="505" y="85"/>
                    </a:cubicBezTo>
                    <a:cubicBezTo>
                      <a:pt x="470" y="33"/>
                      <a:pt x="411" y="0"/>
                      <a:pt x="346" y="0"/>
                    </a:cubicBezTo>
                    <a:cubicBezTo>
                      <a:pt x="346" y="0"/>
                      <a:pt x="346" y="0"/>
                      <a:pt x="346" y="0"/>
                    </a:cubicBezTo>
                    <a:cubicBezTo>
                      <a:pt x="346" y="0"/>
                      <a:pt x="346" y="0"/>
                      <a:pt x="346" y="0"/>
                    </a:cubicBezTo>
                    <a:cubicBezTo>
                      <a:pt x="346" y="0"/>
                      <a:pt x="346" y="0"/>
                      <a:pt x="346" y="0"/>
                    </a:cubicBezTo>
                    <a:cubicBezTo>
                      <a:pt x="262" y="0"/>
                      <a:pt x="188" y="55"/>
                      <a:pt x="163" y="134"/>
                    </a:cubicBezTo>
                    <a:cubicBezTo>
                      <a:pt x="163" y="134"/>
                      <a:pt x="163" y="134"/>
                      <a:pt x="163" y="134"/>
                    </a:cubicBezTo>
                    <a:cubicBezTo>
                      <a:pt x="158" y="134"/>
                      <a:pt x="153" y="133"/>
                      <a:pt x="147" y="133"/>
                    </a:cubicBezTo>
                    <a:cubicBezTo>
                      <a:pt x="66" y="133"/>
                      <a:pt x="0" y="199"/>
                      <a:pt x="0" y="279"/>
                    </a:cubicBezTo>
                    <a:cubicBezTo>
                      <a:pt x="0" y="361"/>
                      <a:pt x="66" y="427"/>
                      <a:pt x="147" y="427"/>
                    </a:cubicBezTo>
                    <a:cubicBezTo>
                      <a:pt x="692" y="427"/>
                      <a:pt x="692" y="427"/>
                      <a:pt x="692" y="427"/>
                    </a:cubicBezTo>
                    <a:cubicBezTo>
                      <a:pt x="756" y="427"/>
                      <a:pt x="807" y="375"/>
                      <a:pt x="807" y="311"/>
                    </a:cubicBezTo>
                    <a:cubicBezTo>
                      <a:pt x="807" y="257"/>
                      <a:pt x="768" y="211"/>
                      <a:pt x="716" y="199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  <a:sp3d prstMaterial="matte"/>
            </p:spPr>
            <p:txBody>
              <a:bodyPr vert="horz" wrap="square" lIns="67691" tIns="33846" rIns="67691" bIns="3384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0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"/>
                  <a:cs typeface=""/>
                </a:endParaRP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515BCFB-4865-F141-A6F5-1CA1A1C5EA4B}"/>
                  </a:ext>
                </a:extLst>
              </p:cNvPr>
              <p:cNvGrpSpPr/>
              <p:nvPr/>
            </p:nvGrpSpPr>
            <p:grpSpPr>
              <a:xfrm>
                <a:off x="9755788" y="2826050"/>
                <a:ext cx="1054334" cy="595598"/>
                <a:chOff x="8505116" y="3389117"/>
                <a:chExt cx="2489511" cy="1406335"/>
              </a:xfrm>
            </p:grpSpPr>
            <p:sp>
              <p:nvSpPr>
                <p:cNvPr id="24" name="Freeform 6">
                  <a:extLst>
                    <a:ext uri="{FF2B5EF4-FFF2-40B4-BE49-F238E27FC236}">
                      <a16:creationId xmlns:a16="http://schemas.microsoft.com/office/drawing/2014/main" id="{A36F5AC5-1696-3240-9C93-2EF04DD20E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05116" y="3389117"/>
                  <a:ext cx="2489511" cy="1406335"/>
                </a:xfrm>
                <a:custGeom>
                  <a:avLst/>
                  <a:gdLst>
                    <a:gd name="T0" fmla="*/ 716 w 807"/>
                    <a:gd name="T1" fmla="*/ 199 h 427"/>
                    <a:gd name="T2" fmla="*/ 567 w 807"/>
                    <a:gd name="T3" fmla="*/ 72 h 427"/>
                    <a:gd name="T4" fmla="*/ 505 w 807"/>
                    <a:gd name="T5" fmla="*/ 85 h 427"/>
                    <a:gd name="T6" fmla="*/ 505 w 807"/>
                    <a:gd name="T7" fmla="*/ 85 h 427"/>
                    <a:gd name="T8" fmla="*/ 505 w 807"/>
                    <a:gd name="T9" fmla="*/ 85 h 427"/>
                    <a:gd name="T10" fmla="*/ 346 w 807"/>
                    <a:gd name="T11" fmla="*/ 0 h 427"/>
                    <a:gd name="T12" fmla="*/ 346 w 807"/>
                    <a:gd name="T13" fmla="*/ 0 h 427"/>
                    <a:gd name="T14" fmla="*/ 346 w 807"/>
                    <a:gd name="T15" fmla="*/ 0 h 427"/>
                    <a:gd name="T16" fmla="*/ 346 w 807"/>
                    <a:gd name="T17" fmla="*/ 0 h 427"/>
                    <a:gd name="T18" fmla="*/ 163 w 807"/>
                    <a:gd name="T19" fmla="*/ 134 h 427"/>
                    <a:gd name="T20" fmla="*/ 163 w 807"/>
                    <a:gd name="T21" fmla="*/ 134 h 427"/>
                    <a:gd name="T22" fmla="*/ 147 w 807"/>
                    <a:gd name="T23" fmla="*/ 133 h 427"/>
                    <a:gd name="T24" fmla="*/ 0 w 807"/>
                    <a:gd name="T25" fmla="*/ 279 h 427"/>
                    <a:gd name="T26" fmla="*/ 147 w 807"/>
                    <a:gd name="T27" fmla="*/ 427 h 427"/>
                    <a:gd name="T28" fmla="*/ 692 w 807"/>
                    <a:gd name="T29" fmla="*/ 427 h 427"/>
                    <a:gd name="T30" fmla="*/ 807 w 807"/>
                    <a:gd name="T31" fmla="*/ 311 h 427"/>
                    <a:gd name="T32" fmla="*/ 716 w 807"/>
                    <a:gd name="T33" fmla="*/ 199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7" h="427">
                      <a:moveTo>
                        <a:pt x="716" y="199"/>
                      </a:moveTo>
                      <a:cubicBezTo>
                        <a:pt x="704" y="127"/>
                        <a:pt x="642" y="72"/>
                        <a:pt x="567" y="72"/>
                      </a:cubicBezTo>
                      <a:cubicBezTo>
                        <a:pt x="545" y="72"/>
                        <a:pt x="524" y="76"/>
                        <a:pt x="505" y="85"/>
                      </a:cubicBezTo>
                      <a:cubicBezTo>
                        <a:pt x="505" y="85"/>
                        <a:pt x="505" y="85"/>
                        <a:pt x="505" y="85"/>
                      </a:cubicBezTo>
                      <a:cubicBezTo>
                        <a:pt x="505" y="85"/>
                        <a:pt x="505" y="85"/>
                        <a:pt x="505" y="85"/>
                      </a:cubicBezTo>
                      <a:cubicBezTo>
                        <a:pt x="470" y="33"/>
                        <a:pt x="411" y="0"/>
                        <a:pt x="346" y="0"/>
                      </a:cubicBezTo>
                      <a:cubicBezTo>
                        <a:pt x="346" y="0"/>
                        <a:pt x="346" y="0"/>
                        <a:pt x="346" y="0"/>
                      </a:cubicBezTo>
                      <a:cubicBezTo>
                        <a:pt x="346" y="0"/>
                        <a:pt x="346" y="0"/>
                        <a:pt x="346" y="0"/>
                      </a:cubicBezTo>
                      <a:cubicBezTo>
                        <a:pt x="346" y="0"/>
                        <a:pt x="346" y="0"/>
                        <a:pt x="346" y="0"/>
                      </a:cubicBezTo>
                      <a:cubicBezTo>
                        <a:pt x="262" y="0"/>
                        <a:pt x="188" y="55"/>
                        <a:pt x="163" y="134"/>
                      </a:cubicBezTo>
                      <a:cubicBezTo>
                        <a:pt x="163" y="134"/>
                        <a:pt x="163" y="134"/>
                        <a:pt x="163" y="134"/>
                      </a:cubicBezTo>
                      <a:cubicBezTo>
                        <a:pt x="158" y="134"/>
                        <a:pt x="153" y="133"/>
                        <a:pt x="147" y="133"/>
                      </a:cubicBezTo>
                      <a:cubicBezTo>
                        <a:pt x="66" y="133"/>
                        <a:pt x="0" y="199"/>
                        <a:pt x="0" y="279"/>
                      </a:cubicBezTo>
                      <a:cubicBezTo>
                        <a:pt x="0" y="361"/>
                        <a:pt x="66" y="427"/>
                        <a:pt x="147" y="427"/>
                      </a:cubicBezTo>
                      <a:cubicBezTo>
                        <a:pt x="692" y="427"/>
                        <a:pt x="692" y="427"/>
                        <a:pt x="692" y="427"/>
                      </a:cubicBezTo>
                      <a:cubicBezTo>
                        <a:pt x="756" y="427"/>
                        <a:pt x="807" y="375"/>
                        <a:pt x="807" y="311"/>
                      </a:cubicBezTo>
                      <a:cubicBezTo>
                        <a:pt x="807" y="257"/>
                        <a:pt x="768" y="211"/>
                        <a:pt x="716" y="1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  <a:sp3d prstMaterial="matte"/>
              </p:spPr>
              <p:txBody>
                <a:bodyPr vert="horz" wrap="square" lIns="67691" tIns="33846" rIns="67691" bIns="3384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00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7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E9703CA9-201E-EA41-8F8F-A78E62E979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852256" y="3604532"/>
                  <a:ext cx="1710899" cy="1106735"/>
                </a:xfrm>
                <a:prstGeom prst="rect">
                  <a:avLst/>
                </a:prstGeom>
              </p:spPr>
            </p:pic>
          </p:grp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24E2FB3-02B7-7A40-B9B7-F2FA1E7E4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06851" y="1288427"/>
              <a:ext cx="626951" cy="177439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E2156E2F-9268-5544-AD9A-B554BD8447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7772" y="2402014"/>
            <a:ext cx="3120346" cy="3120346"/>
          </a:xfrm>
          <a:prstGeom prst="rect">
            <a:avLst/>
          </a:prstGeom>
        </p:spPr>
      </p:pic>
      <p:sp>
        <p:nvSpPr>
          <p:cNvPr id="3" name="AutoShape 2" descr="a\lor b">
            <a:extLst>
              <a:ext uri="{FF2B5EF4-FFF2-40B4-BE49-F238E27FC236}">
                <a16:creationId xmlns:a16="http://schemas.microsoft.com/office/drawing/2014/main" id="{C0E539BD-0478-3F42-A655-7C08866ECA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87469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46634-2B9E-B94C-9433-ED4763DC6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Тренды в управлении 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AE0D11-4FF5-4840-8ED9-1B14FA492EB6}"/>
              </a:ext>
            </a:extLst>
          </p:cNvPr>
          <p:cNvGrpSpPr/>
          <p:nvPr/>
        </p:nvGrpSpPr>
        <p:grpSpPr>
          <a:xfrm>
            <a:off x="264551" y="1573142"/>
            <a:ext cx="3926946" cy="1451478"/>
            <a:chOff x="-6453" y="1494895"/>
            <a:chExt cx="4197453" cy="1451856"/>
          </a:xfrm>
          <a:solidFill>
            <a:schemeClr val="accent2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2EA2266-5C83-AE41-99DB-B6A205642FFD}"/>
                </a:ext>
              </a:extLst>
            </p:cNvPr>
            <p:cNvSpPr/>
            <p:nvPr/>
          </p:nvSpPr>
          <p:spPr>
            <a:xfrm>
              <a:off x="-6453" y="1494895"/>
              <a:ext cx="4197453" cy="1451856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endParaRPr lang="en-US" sz="1899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A8E61E2-DA7B-AA43-9BEF-70663A13CB6B}"/>
                </a:ext>
              </a:extLst>
            </p:cNvPr>
            <p:cNvGrpSpPr/>
            <p:nvPr/>
          </p:nvGrpSpPr>
          <p:grpSpPr>
            <a:xfrm>
              <a:off x="706033" y="1658162"/>
              <a:ext cx="2503396" cy="892667"/>
              <a:chOff x="7237179" y="7141738"/>
              <a:chExt cx="3885761" cy="1385594"/>
            </a:xfrm>
            <a:grpFill/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B6FC4D7B-DF59-F446-95C4-49A8667CC7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237179" y="7141738"/>
                <a:ext cx="1385594" cy="1385594"/>
              </a:xfrm>
              <a:prstGeom prst="rect">
                <a:avLst/>
              </a:prstGeom>
            </p:spPr>
          </p:pic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20E8FB7C-A810-FE46-B626-3CC39B7A30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617339" y="7169324"/>
                <a:ext cx="1203236" cy="1257300"/>
              </a:xfrm>
              <a:prstGeom prst="rect">
                <a:avLst/>
              </a:prstGeom>
            </p:spPr>
          </p:pic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02E3EEAE-274A-F84F-91EC-CEBC075A96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122604" y="7315200"/>
                <a:ext cx="806338" cy="806338"/>
              </a:xfrm>
              <a:prstGeom prst="rect">
                <a:avLst/>
              </a:prstGeom>
            </p:spPr>
          </p:pic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851C08EF-EC68-974C-B11A-7070A729EC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0592745" y="7453271"/>
                <a:ext cx="530195" cy="530195"/>
              </a:xfrm>
              <a:prstGeom prst="rect">
                <a:avLst/>
              </a:prstGeom>
            </p:spPr>
          </p:pic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30DCDB8C-A3CE-FE4D-927E-405FB257C0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985249" y="7510082"/>
                <a:ext cx="575783" cy="575783"/>
              </a:xfrm>
              <a:prstGeom prst="rect">
                <a:avLst/>
              </a:prstGeom>
            </p:spPr>
          </p:pic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EBD8900-A388-A84C-8D44-14CB1D59380A}"/>
              </a:ext>
            </a:extLst>
          </p:cNvPr>
          <p:cNvGrpSpPr/>
          <p:nvPr/>
        </p:nvGrpSpPr>
        <p:grpSpPr>
          <a:xfrm>
            <a:off x="261728" y="3219448"/>
            <a:ext cx="3926946" cy="1286122"/>
            <a:chOff x="-9276" y="3184123"/>
            <a:chExt cx="4197453" cy="1286457"/>
          </a:xfrm>
          <a:solidFill>
            <a:schemeClr val="accent2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74CEE91-3030-1B41-BACC-1AF038FAE562}"/>
                </a:ext>
              </a:extLst>
            </p:cNvPr>
            <p:cNvSpPr/>
            <p:nvPr/>
          </p:nvSpPr>
          <p:spPr>
            <a:xfrm>
              <a:off x="-9276" y="3184123"/>
              <a:ext cx="4197453" cy="1286457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endParaRPr lang="en-US" sz="1899" err="1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EE66F5-D4CE-A84D-B529-59FE8C3F803D}"/>
                </a:ext>
              </a:extLst>
            </p:cNvPr>
            <p:cNvGrpSpPr/>
            <p:nvPr/>
          </p:nvGrpSpPr>
          <p:grpSpPr>
            <a:xfrm>
              <a:off x="1480327" y="3349947"/>
              <a:ext cx="954808" cy="954808"/>
              <a:chOff x="5467350" y="2800350"/>
              <a:chExt cx="1257300" cy="1257300"/>
            </a:xfrm>
            <a:grpFill/>
          </p:grpSpPr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65EF97ED-37BA-1F43-861F-57148DF77F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467350" y="2800350"/>
                <a:ext cx="1257300" cy="1257300"/>
              </a:xfrm>
              <a:prstGeom prst="rect">
                <a:avLst/>
              </a:prstGeom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145C2858-09DF-2F44-BAF9-613677C91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723967" y="3056967"/>
                <a:ext cx="744066" cy="744066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BFDAD17-C8A2-1546-8D30-42123A5F9DB1}"/>
              </a:ext>
            </a:extLst>
          </p:cNvPr>
          <p:cNvGrpSpPr/>
          <p:nvPr/>
        </p:nvGrpSpPr>
        <p:grpSpPr>
          <a:xfrm>
            <a:off x="261727" y="4291401"/>
            <a:ext cx="3926946" cy="2056864"/>
            <a:chOff x="-9277" y="4275888"/>
            <a:chExt cx="4197453" cy="2057400"/>
          </a:xfrm>
          <a:solidFill>
            <a:schemeClr val="accent4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D05E9C6-AFA8-C34C-8EE3-91461B8C74DB}"/>
                </a:ext>
              </a:extLst>
            </p:cNvPr>
            <p:cNvSpPr/>
            <p:nvPr/>
          </p:nvSpPr>
          <p:spPr>
            <a:xfrm>
              <a:off x="-9277" y="4736794"/>
              <a:ext cx="4197453" cy="1135588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endParaRPr lang="en-US" sz="1899" err="1"/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B9989A23-DC32-ED47-ADD2-3721CC360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57231" y="4275888"/>
              <a:ext cx="2057400" cy="2057400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BD70E0D-6665-2546-A317-F94410746C53}"/>
              </a:ext>
            </a:extLst>
          </p:cNvPr>
          <p:cNvSpPr/>
          <p:nvPr/>
        </p:nvSpPr>
        <p:spPr>
          <a:xfrm>
            <a:off x="4293191" y="1291551"/>
            <a:ext cx="7818564" cy="4677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99" b="1" dirty="0"/>
              <a:t>Изменение в ролях управления и потребления ресурсами  хранения</a:t>
            </a:r>
            <a:endParaRPr lang="en-US" sz="1999" b="1" dirty="0"/>
          </a:p>
          <a:p>
            <a:pPr marL="342797" indent="-342797">
              <a:buFont typeface="Wingdings" pitchFamily="2" charset="2"/>
              <a:buChar char="§"/>
            </a:pPr>
            <a:r>
              <a:rPr lang="ru-RU" dirty="0"/>
              <a:t>Администраторы СХД </a:t>
            </a:r>
            <a:r>
              <a:rPr lang="en-US" dirty="0"/>
              <a:t>☛  </a:t>
            </a:r>
            <a:r>
              <a:rPr lang="ru-RU" dirty="0"/>
              <a:t>админы инфраструктуры </a:t>
            </a:r>
            <a:r>
              <a:rPr lang="en-US" dirty="0"/>
              <a:t>/</a:t>
            </a:r>
            <a:r>
              <a:rPr lang="ru-RU" dirty="0"/>
              <a:t>ИТ универсалы</a:t>
            </a:r>
            <a:endParaRPr lang="en-US" dirty="0"/>
          </a:p>
          <a:p>
            <a:pPr marL="342797" indent="-342797">
              <a:buFont typeface="Wingdings" pitchFamily="2" charset="2"/>
              <a:buChar char="§"/>
            </a:pPr>
            <a:r>
              <a:rPr lang="en-US" dirty="0"/>
              <a:t>DevOps</a:t>
            </a:r>
            <a:r>
              <a:rPr lang="ru-RU" dirty="0"/>
              <a:t> – потребители, которым нужен автоматизированное самообслуживание</a:t>
            </a:r>
            <a:endParaRPr lang="en-US" dirty="0"/>
          </a:p>
          <a:p>
            <a:pPr marL="342797" indent="-342797">
              <a:buFont typeface="Wingdings" pitchFamily="2" charset="2"/>
              <a:buChar char="§"/>
            </a:pPr>
            <a:r>
              <a:rPr lang="ru-RU" dirty="0"/>
              <a:t>Администрирование без разделения на </a:t>
            </a:r>
            <a:r>
              <a:rPr lang="en-US" dirty="0"/>
              <a:t>on-premises </a:t>
            </a:r>
            <a:r>
              <a:rPr lang="ru-RU" dirty="0"/>
              <a:t>и облака</a:t>
            </a:r>
            <a:endParaRPr lang="en-US" dirty="0"/>
          </a:p>
          <a:p>
            <a:endParaRPr lang="en-US" sz="1899" dirty="0">
              <a:sym typeface="Wingdings" pitchFamily="2" charset="2"/>
            </a:endParaRPr>
          </a:p>
          <a:p>
            <a:r>
              <a:rPr lang="ru-RU" sz="1999" b="1" dirty="0">
                <a:sym typeface="Wingdings" pitchFamily="2" charset="2"/>
              </a:rPr>
              <a:t>Самоуправление СХД</a:t>
            </a:r>
            <a:r>
              <a:rPr lang="en-US" sz="1999" b="1" dirty="0">
                <a:sym typeface="Wingdings" pitchFamily="2" charset="2"/>
              </a:rPr>
              <a:t> / </a:t>
            </a:r>
            <a:r>
              <a:rPr lang="ru-RU" sz="1999" b="1" dirty="0">
                <a:sym typeface="Wingdings" pitchFamily="2" charset="2"/>
              </a:rPr>
              <a:t>масштабируемость</a:t>
            </a:r>
            <a:r>
              <a:rPr lang="en-US" sz="1999" b="1" dirty="0">
                <a:sym typeface="Wingdings" pitchFamily="2" charset="2"/>
              </a:rPr>
              <a:t> </a:t>
            </a:r>
          </a:p>
          <a:p>
            <a:pPr marL="342797" indent="-342797">
              <a:buFont typeface="Wingdings" pitchFamily="2" charset="2"/>
              <a:buChar char="§"/>
            </a:pPr>
            <a:r>
              <a:rPr lang="ru-RU" dirty="0">
                <a:sym typeface="Wingdings" pitchFamily="2" charset="2"/>
              </a:rPr>
              <a:t>Управление на основе политик. Гибкость и контроль ресурсов.</a:t>
            </a:r>
            <a:endParaRPr lang="en-US" dirty="0">
              <a:sym typeface="Wingdings" pitchFamily="2" charset="2"/>
            </a:endParaRPr>
          </a:p>
          <a:p>
            <a:pPr marL="342797" indent="-342797">
              <a:buFont typeface="Wingdings" pitchFamily="2" charset="2"/>
              <a:buChar char="§"/>
            </a:pPr>
            <a:r>
              <a:rPr lang="ru-RU" dirty="0">
                <a:sym typeface="Wingdings" pitchFamily="2" charset="2"/>
              </a:rPr>
              <a:t>Аналитика, </a:t>
            </a:r>
            <a:r>
              <a:rPr lang="en-US" dirty="0">
                <a:sym typeface="Wingdings" pitchFamily="2" charset="2"/>
              </a:rPr>
              <a:t>DL / ML </a:t>
            </a:r>
            <a:r>
              <a:rPr lang="ru-RU" dirty="0">
                <a:sym typeface="Wingdings" pitchFamily="2" charset="2"/>
              </a:rPr>
              <a:t>для самоуправления</a:t>
            </a:r>
            <a:endParaRPr lang="en-US" dirty="0">
              <a:sym typeface="Wingdings" pitchFamily="2" charset="2"/>
            </a:endParaRPr>
          </a:p>
          <a:p>
            <a:pPr marL="342797" indent="-342797">
              <a:buFont typeface="Wingdings" pitchFamily="2" charset="2"/>
              <a:buChar char="§"/>
            </a:pPr>
            <a:r>
              <a:rPr lang="ru-RU" dirty="0">
                <a:sym typeface="Wingdings" pitchFamily="2" charset="2"/>
              </a:rPr>
              <a:t>Простое управление  масштабируемыми ресурсами </a:t>
            </a:r>
            <a:r>
              <a:rPr lang="en-US" dirty="0">
                <a:sym typeface="Wingdings" pitchFamily="2" charset="2"/>
              </a:rPr>
              <a:t>on-premises </a:t>
            </a:r>
            <a:r>
              <a:rPr lang="ru-RU" dirty="0">
                <a:sym typeface="Wingdings" pitchFamily="2" charset="2"/>
              </a:rPr>
              <a:t>как в облаке </a:t>
            </a:r>
          </a:p>
          <a:p>
            <a:endParaRPr lang="en-US" sz="1899" dirty="0">
              <a:sym typeface="Wingdings" pitchFamily="2" charset="2"/>
            </a:endParaRPr>
          </a:p>
          <a:p>
            <a:r>
              <a:rPr lang="ru-RU" sz="1999" b="1" dirty="0"/>
              <a:t>Открытые </a:t>
            </a:r>
            <a:r>
              <a:rPr lang="en-US" sz="1999" b="1" dirty="0"/>
              <a:t>Framework</a:t>
            </a:r>
            <a:r>
              <a:rPr lang="ru-RU" sz="1999" b="1" dirty="0"/>
              <a:t> управления ресурсами</a:t>
            </a:r>
            <a:endParaRPr lang="en-US" sz="1999" b="1" dirty="0"/>
          </a:p>
          <a:p>
            <a:pPr marL="342797" indent="-342797">
              <a:buFont typeface="Wingdings" pitchFamily="2" charset="2"/>
              <a:buChar char="§"/>
            </a:pPr>
            <a:r>
              <a:rPr lang="en-US" dirty="0"/>
              <a:t>Infrastructure as code (Ansible &amp; Terraform)</a:t>
            </a:r>
          </a:p>
          <a:p>
            <a:pPr marL="342797" indent="-342797">
              <a:buFont typeface="Wingdings" pitchFamily="2" charset="2"/>
              <a:buChar char="§"/>
            </a:pPr>
            <a:r>
              <a:rPr lang="en-US" dirty="0"/>
              <a:t>RESTful API</a:t>
            </a:r>
            <a:r>
              <a:rPr lang="ru-RU" dirty="0"/>
              <a:t> повсеместно</a:t>
            </a:r>
            <a:endParaRPr lang="en-US" dirty="0"/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2A2858BF-A7ED-4B18-875E-9F8B7A09E6F9}"/>
              </a:ext>
            </a:extLst>
          </p:cNvPr>
          <p:cNvSpPr txBox="1">
            <a:spLocks/>
          </p:cNvSpPr>
          <p:nvPr/>
        </p:nvSpPr>
        <p:spPr>
          <a:xfrm>
            <a:off x="316961" y="6472749"/>
            <a:ext cx="6041313" cy="240489"/>
          </a:xfrm>
          <a:prstGeom prst="rect">
            <a:avLst/>
          </a:prstGeom>
        </p:spPr>
        <p:txBody>
          <a:bodyPr vert="horz" wrap="square" lIns="91521" tIns="45761" rIns="91521" bIns="45761" rtlCol="0" anchor="b">
            <a:noAutofit/>
          </a:bodyPr>
          <a:lstStyle>
            <a:defPPr>
              <a:defRPr lang="en-US"/>
            </a:defPPr>
            <a:lvl1pPr marL="0" algn="l" defTabSz="915216" rtl="0" eaLnBrk="1" latinLnBrk="0" hangingPunct="1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608" algn="l" defTabSz="9152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216" algn="l" defTabSz="9152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2822" algn="l" defTabSz="9152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0430" algn="l" defTabSz="9152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8038" algn="l" defTabSz="9152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5646" algn="l" defTabSz="9152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3253" algn="l" defTabSz="9152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60861" algn="l" defTabSz="9152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/>
                </a:solidFill>
              </a:rPr>
              <a:t>© 2019 NetApp, Inc. All rights reserved.  --- NETAPP CONFIDENTIAL ---</a:t>
            </a:r>
          </a:p>
        </p:txBody>
      </p:sp>
    </p:spTree>
    <p:extLst>
      <p:ext uri="{BB962C8B-B14F-4D97-AF65-F5344CB8AC3E}">
        <p14:creationId xmlns:p14="http://schemas.microsoft.com/office/powerpoint/2010/main" val="169172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2E2121BB-5A3A-486F-93DB-76721B20D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914126">
              <a:defRPr/>
            </a:pPr>
            <a:r>
              <a:rPr lang="en-US">
                <a:solidFill>
                  <a:srgbClr val="A2A5A2">
                    <a:lumMod val="50000"/>
                  </a:srgbClr>
                </a:solidFill>
                <a:latin typeface="Arial"/>
              </a:rPr>
              <a:t>© 2020 NetApp, Inc. All rights reserved.  --- NETAPP CONFIDENTIAL ---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126">
              <a:defRPr/>
            </a:pPr>
            <a:fld id="{B071A5F3-A4FF-4CEE-8215-C08835B585C1}" type="slidenum">
              <a:rPr lang="fi-FI">
                <a:solidFill>
                  <a:srgbClr val="A2A5A2">
                    <a:lumMod val="50000"/>
                  </a:srgbClr>
                </a:solidFill>
                <a:latin typeface="Arial"/>
              </a:rPr>
              <a:pPr defTabSz="914126">
                <a:defRPr/>
              </a:pPr>
              <a:t>7</a:t>
            </a:fld>
            <a:endParaRPr lang="fi-FI">
              <a:solidFill>
                <a:srgbClr val="A2A5A2">
                  <a:lumMod val="50000"/>
                </a:srgbClr>
              </a:solidFill>
              <a:latin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883FC5-2B9D-49DF-A7CB-D7150C50960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/>
              <a:t>Industry leadership as first end-to-end </a:t>
            </a:r>
            <a:br>
              <a:rPr lang="en-US"/>
            </a:br>
            <a:r>
              <a:rPr lang="en-US"/>
              <a:t>enterprise NVMe offering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Making NVMe Ubiquitous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85CFF2F3-EF39-4F12-A7BF-B50EEB0A765D}"/>
              </a:ext>
            </a:extLst>
          </p:cNvPr>
          <p:cNvSpPr txBox="1">
            <a:spLocks/>
          </p:cNvSpPr>
          <p:nvPr/>
        </p:nvSpPr>
        <p:spPr>
          <a:xfrm>
            <a:off x="4009155" y="3218455"/>
            <a:ext cx="7585470" cy="1318874"/>
          </a:xfrm>
          <a:prstGeom prst="rect">
            <a:avLst/>
          </a:prstGeom>
        </p:spPr>
        <p:txBody>
          <a:bodyPr vert="horz" wrap="square" lIns="91521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2336" indent="-173736" algn="l" defTabSz="914400" rtl="0" eaLnBrk="1" latinLnBrk="0" hangingPunct="1">
              <a:lnSpc>
                <a:spcPct val="95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indent="-173736" algn="l" defTabSz="914400" rtl="0" eaLnBrk="1" latinLnBrk="0" hangingPunct="1">
              <a:lnSpc>
                <a:spcPct val="95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73736" algn="l" defTabSz="914400" rtl="0" eaLnBrk="1" latinLnBrk="0" hangingPunct="1">
              <a:lnSpc>
                <a:spcPct val="95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73736" algn="l" defTabSz="914400" rtl="0" eaLnBrk="1" latinLnBrk="0" hangingPunct="1">
              <a:lnSpc>
                <a:spcPct val="95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880" indent="-234880">
              <a:spcBef>
                <a:spcPts val="0"/>
              </a:spcBef>
            </a:pPr>
            <a:endParaRPr lang="en-US" sz="2399">
              <a:cs typeface="Arial"/>
            </a:endParaRPr>
          </a:p>
          <a:p>
            <a:pPr marL="234880" indent="-234880">
              <a:spcBef>
                <a:spcPts val="0"/>
              </a:spcBef>
            </a:pPr>
            <a:endParaRPr lang="en-US" sz="2399"/>
          </a:p>
          <a:p>
            <a:pPr marL="234880" indent="-234880"/>
            <a:endParaRPr lang="en-US" sz="2399" b="1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AEB76B-0179-3C49-B5D8-C7F763E55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00" y="0"/>
            <a:ext cx="6093103" cy="6858000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3C4A7C7-23F1-E34B-A964-C3AAD1CE396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6473825" y="1924192"/>
            <a:ext cx="5340350" cy="392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5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8676623-013E-4C47-B93B-0A016DC13774}"/>
              </a:ext>
            </a:extLst>
          </p:cNvPr>
          <p:cNvSpPr/>
          <p:nvPr/>
        </p:nvSpPr>
        <p:spPr>
          <a:xfrm>
            <a:off x="24125" y="4300179"/>
            <a:ext cx="9576390" cy="1828799"/>
          </a:xfrm>
          <a:prstGeom prst="rect">
            <a:avLst/>
          </a:prstGeom>
          <a:solidFill>
            <a:srgbClr val="ECECEC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GB" err="1"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725D8-B79F-495B-838A-ED601A01B84C}"/>
              </a:ext>
            </a:extLst>
          </p:cNvPr>
          <p:cNvSpPr/>
          <p:nvPr/>
        </p:nvSpPr>
        <p:spPr>
          <a:xfrm>
            <a:off x="142211" y="4253356"/>
            <a:ext cx="9709730" cy="46146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GB" err="1">
              <a:latin typeface="+mj-lt"/>
              <a:cs typeface="Segoe UI Light" panose="020B0502040204020203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B8921E8-56BF-402F-8F92-54A9EE035425}"/>
              </a:ext>
            </a:extLst>
          </p:cNvPr>
          <p:cNvGrpSpPr/>
          <p:nvPr/>
        </p:nvGrpSpPr>
        <p:grpSpPr>
          <a:xfrm>
            <a:off x="14234" y="4918257"/>
            <a:ext cx="9868190" cy="772987"/>
            <a:chOff x="14234" y="4918257"/>
            <a:chExt cx="9868190" cy="772987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5F8110C-5339-41ED-B971-E9F873146B44}"/>
                </a:ext>
              </a:extLst>
            </p:cNvPr>
            <p:cNvSpPr txBox="1"/>
            <p:nvPr/>
          </p:nvSpPr>
          <p:spPr>
            <a:xfrm>
              <a:off x="14234" y="5052012"/>
              <a:ext cx="1597644" cy="355482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  <a:buSzTx/>
                <a:tabLst/>
              </a:pPr>
              <a:r>
                <a:rPr lang="ru-RU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Segoe UI Light" panose="020B0502040204020203" pitchFamily="34" charset="0"/>
                </a:rPr>
                <a:t>мсек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011C5CE-0F0C-4735-893A-19DD6238E74E}"/>
                </a:ext>
              </a:extLst>
            </p:cNvPr>
            <p:cNvCxnSpPr>
              <a:cxnSpLocks/>
            </p:cNvCxnSpPr>
            <p:nvPr/>
          </p:nvCxnSpPr>
          <p:spPr>
            <a:xfrm>
              <a:off x="1123971" y="4918257"/>
              <a:ext cx="0" cy="66533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4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141C9BB-F233-4070-B28E-6FF7B8D091B6}"/>
                </a:ext>
              </a:extLst>
            </p:cNvPr>
            <p:cNvSpPr txBox="1"/>
            <p:nvPr/>
          </p:nvSpPr>
          <p:spPr>
            <a:xfrm>
              <a:off x="1114250" y="5057550"/>
              <a:ext cx="1437005" cy="355482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  <a:buSzTx/>
                <a:tabLst/>
              </a:pPr>
              <a:r>
                <a:rPr kumimoji="0" lang="ru-RU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</a:t>
              </a:r>
              <a:r>
                <a:rPr lang="ru-RU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Segoe UI Light" panose="020B0502040204020203" pitchFamily="34" charset="0"/>
                </a:rPr>
                <a:t>ТБ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/RU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B557C4D-A438-43FB-9A21-70A53D8CF094}"/>
                </a:ext>
              </a:extLst>
            </p:cNvPr>
            <p:cNvSpPr txBox="1"/>
            <p:nvPr/>
          </p:nvSpPr>
          <p:spPr>
            <a:xfrm>
              <a:off x="2095944" y="5072613"/>
              <a:ext cx="1546778" cy="355482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  <a:buSzTx/>
                <a:tabLst/>
              </a:pPr>
              <a:r>
                <a:rPr kumimoji="0" lang="ru-RU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ГБ/сек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139DE23-26EE-46C4-BA1D-1A1E3D1E7307}"/>
                </a:ext>
              </a:extLst>
            </p:cNvPr>
            <p:cNvSpPr txBox="1"/>
            <p:nvPr/>
          </p:nvSpPr>
          <p:spPr>
            <a:xfrm>
              <a:off x="3495838" y="5072613"/>
              <a:ext cx="1396397" cy="355482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  <a:buSzTx/>
                <a:tabLst/>
              </a:pP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RTO / RPO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E202C2E-741D-48DE-929F-441566EC4343}"/>
                </a:ext>
              </a:extLst>
            </p:cNvPr>
            <p:cNvSpPr txBox="1"/>
            <p:nvPr/>
          </p:nvSpPr>
          <p:spPr>
            <a:xfrm>
              <a:off x="4844940" y="4930239"/>
              <a:ext cx="1546778" cy="618631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  <a:buSzTx/>
                <a:tabLst/>
              </a:pP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Cloud Connected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F28A503-5016-4393-8F55-7455A62EEBB4}"/>
                </a:ext>
              </a:extLst>
            </p:cNvPr>
            <p:cNvSpPr txBox="1"/>
            <p:nvPr/>
          </p:nvSpPr>
          <p:spPr>
            <a:xfrm>
              <a:off x="6180525" y="5072613"/>
              <a:ext cx="953694" cy="355482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  <a:buSzTx/>
                <a:tabLst/>
              </a:pP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WORM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01B5E36-1CC7-4B64-8E66-1BB523262551}"/>
                </a:ext>
              </a:extLst>
            </p:cNvPr>
            <p:cNvSpPr txBox="1"/>
            <p:nvPr/>
          </p:nvSpPr>
          <p:spPr>
            <a:xfrm>
              <a:off x="7167604" y="5057550"/>
              <a:ext cx="953695" cy="355482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  <a:buSzTx/>
                <a:tabLst/>
              </a:pPr>
              <a:r>
                <a:rPr kumimoji="0" lang="ru-RU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Тиринг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8C5ED24-814A-4618-8207-3AB9FFEBB08F}"/>
                </a:ext>
              </a:extLst>
            </p:cNvPr>
            <p:cNvSpPr txBox="1"/>
            <p:nvPr/>
          </p:nvSpPr>
          <p:spPr>
            <a:xfrm>
              <a:off x="9346702" y="5023437"/>
              <a:ext cx="535722" cy="355482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  <a:buSzTx/>
                <a:tabLst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…</a:t>
              </a: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6EA1E0A-718D-4855-9969-0D7C5A7806F8}"/>
                </a:ext>
              </a:extLst>
            </p:cNvPr>
            <p:cNvCxnSpPr>
              <a:cxnSpLocks/>
            </p:cNvCxnSpPr>
            <p:nvPr/>
          </p:nvCxnSpPr>
          <p:spPr>
            <a:xfrm>
              <a:off x="2087377" y="4918257"/>
              <a:ext cx="0" cy="66533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4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629597D-A5DA-46C9-8E19-8A4146EF4617}"/>
                </a:ext>
              </a:extLst>
            </p:cNvPr>
            <p:cNvCxnSpPr>
              <a:cxnSpLocks/>
            </p:cNvCxnSpPr>
            <p:nvPr/>
          </p:nvCxnSpPr>
          <p:spPr>
            <a:xfrm>
              <a:off x="3482789" y="4918257"/>
              <a:ext cx="0" cy="66533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4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81FB82E-BC2D-4393-B534-DD13DEE174A7}"/>
                </a:ext>
              </a:extLst>
            </p:cNvPr>
            <p:cNvCxnSpPr>
              <a:cxnSpLocks/>
            </p:cNvCxnSpPr>
            <p:nvPr/>
          </p:nvCxnSpPr>
          <p:spPr>
            <a:xfrm>
              <a:off x="4805495" y="4918257"/>
              <a:ext cx="0" cy="66533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4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5DF35967-109E-4147-AF43-F9CE5999E630}"/>
                </a:ext>
              </a:extLst>
            </p:cNvPr>
            <p:cNvCxnSpPr>
              <a:cxnSpLocks/>
            </p:cNvCxnSpPr>
            <p:nvPr/>
          </p:nvCxnSpPr>
          <p:spPr>
            <a:xfrm>
              <a:off x="6166178" y="4918257"/>
              <a:ext cx="0" cy="66533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4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735BA2A-A112-43B7-8D75-40186B637D27}"/>
                </a:ext>
              </a:extLst>
            </p:cNvPr>
            <p:cNvCxnSpPr>
              <a:cxnSpLocks/>
            </p:cNvCxnSpPr>
            <p:nvPr/>
          </p:nvCxnSpPr>
          <p:spPr>
            <a:xfrm>
              <a:off x="7146835" y="4918257"/>
              <a:ext cx="0" cy="66533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4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9D0D9E3-DE0B-45EA-9417-845F7FB4F150}"/>
                </a:ext>
              </a:extLst>
            </p:cNvPr>
            <p:cNvCxnSpPr>
              <a:cxnSpLocks/>
            </p:cNvCxnSpPr>
            <p:nvPr/>
          </p:nvCxnSpPr>
          <p:spPr>
            <a:xfrm>
              <a:off x="8055142" y="4918257"/>
              <a:ext cx="0" cy="66533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4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476E3AFE-0D55-460C-A438-DC8C3EBDF894}"/>
                </a:ext>
              </a:extLst>
            </p:cNvPr>
            <p:cNvSpPr txBox="1"/>
            <p:nvPr/>
          </p:nvSpPr>
          <p:spPr>
            <a:xfrm>
              <a:off x="8066176" y="5072613"/>
              <a:ext cx="1361291" cy="618631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  <a:buSzTx/>
                <a:tabLst/>
              </a:pPr>
              <a:r>
                <a:rPr lang="ru-RU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Segoe UI Light" panose="020B0502040204020203" pitchFamily="34" charset="0"/>
                </a:rPr>
                <a:t>Р</a:t>
              </a:r>
              <a:r>
                <a:rPr kumimoji="0" lang="ru-RU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езервные</a:t>
              </a:r>
              <a:r>
                <a:rPr kumimoji="0" lang="ru-RU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копии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9DF12985-47D7-416C-AB39-3DE7D74FCD22}"/>
                </a:ext>
              </a:extLst>
            </p:cNvPr>
            <p:cNvCxnSpPr>
              <a:cxnSpLocks/>
            </p:cNvCxnSpPr>
            <p:nvPr/>
          </p:nvCxnSpPr>
          <p:spPr>
            <a:xfrm>
              <a:off x="9341137" y="4930239"/>
              <a:ext cx="0" cy="66533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4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03387C7-67F9-4349-9739-80CA361C39AE}"/>
              </a:ext>
            </a:extLst>
          </p:cNvPr>
          <p:cNvGrpSpPr/>
          <p:nvPr/>
        </p:nvGrpSpPr>
        <p:grpSpPr>
          <a:xfrm>
            <a:off x="9920174" y="4295551"/>
            <a:ext cx="2076893" cy="1828799"/>
            <a:chOff x="9920174" y="4295551"/>
            <a:chExt cx="2076893" cy="182879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9075318-0685-4B0C-8FEB-782F397F26F4}"/>
                </a:ext>
              </a:extLst>
            </p:cNvPr>
            <p:cNvSpPr/>
            <p:nvPr/>
          </p:nvSpPr>
          <p:spPr>
            <a:xfrm>
              <a:off x="9920174" y="4295551"/>
              <a:ext cx="2076893" cy="1828799"/>
            </a:xfrm>
            <a:prstGeom prst="rect">
              <a:avLst/>
            </a:prstGeom>
            <a:solidFill>
              <a:srgbClr val="ECECE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endParaRPr lang="en-GB" err="1"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B7B9A5-56E6-4E29-BA62-3947A7ABF003}"/>
                </a:ext>
              </a:extLst>
            </p:cNvPr>
            <p:cNvSpPr txBox="1"/>
            <p:nvPr/>
          </p:nvSpPr>
          <p:spPr>
            <a:xfrm>
              <a:off x="10373185" y="4348716"/>
              <a:ext cx="1133644" cy="61863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  <a:buSzTx/>
                <a:tabLst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IaaS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0" name="Arrow: Down 19">
              <a:extLst>
                <a:ext uri="{FF2B5EF4-FFF2-40B4-BE49-F238E27FC236}">
                  <a16:creationId xmlns:a16="http://schemas.microsoft.com/office/drawing/2014/main" id="{6EBEF302-1931-404F-B0E5-A34FC264DB53}"/>
                </a:ext>
              </a:extLst>
            </p:cNvPr>
            <p:cNvSpPr/>
            <p:nvPr/>
          </p:nvSpPr>
          <p:spPr>
            <a:xfrm>
              <a:off x="11206176" y="5098485"/>
              <a:ext cx="457200" cy="903768"/>
            </a:xfrm>
            <a:prstGeom prst="downArrow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endParaRPr lang="en-GB" err="1"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2F3997FB-8C74-4122-AF82-CAFE37511CB5}"/>
                </a:ext>
              </a:extLst>
            </p:cNvPr>
            <p:cNvSpPr/>
            <p:nvPr/>
          </p:nvSpPr>
          <p:spPr>
            <a:xfrm>
              <a:off x="10270043" y="5098485"/>
              <a:ext cx="457200" cy="903768"/>
            </a:xfrm>
            <a:prstGeom prst="downArrow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endParaRPr lang="en-GB" err="1"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ECDBA3-8358-4963-951F-9EEE9B7B532F}"/>
                </a:ext>
              </a:extLst>
            </p:cNvPr>
            <p:cNvSpPr txBox="1"/>
            <p:nvPr/>
          </p:nvSpPr>
          <p:spPr>
            <a:xfrm>
              <a:off x="10141751" y="5316635"/>
              <a:ext cx="675185" cy="297004"/>
            </a:xfrm>
            <a:prstGeom prst="rect">
              <a:avLst/>
            </a:prstGeom>
            <a:solidFill>
              <a:srgbClr val="ECECEC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  <a:buSzTx/>
                <a:tabLst/>
              </a:pPr>
              <a:r>
                <a:rPr lang="ru-RU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Segoe UI Light" panose="020B0502040204020203" pitchFamily="34" charset="0"/>
                </a:rPr>
                <a:t>Риски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A1DEC58-1AD6-4D72-82FA-0880041094B8}"/>
                </a:ext>
              </a:extLst>
            </p:cNvPr>
            <p:cNvSpPr txBox="1"/>
            <p:nvPr/>
          </p:nvSpPr>
          <p:spPr>
            <a:xfrm>
              <a:off x="10920692" y="5316277"/>
              <a:ext cx="877228" cy="297004"/>
            </a:xfrm>
            <a:prstGeom prst="rect">
              <a:avLst/>
            </a:prstGeom>
            <a:solidFill>
              <a:srgbClr val="ECECEC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  <a:buSzTx/>
                <a:tabLst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Затраты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</p:grp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2734564-F324-4F84-89F4-98096830DCE4}"/>
              </a:ext>
            </a:extLst>
          </p:cNvPr>
          <p:cNvCxnSpPr>
            <a:cxnSpLocks/>
          </p:cNvCxnSpPr>
          <p:nvPr/>
        </p:nvCxnSpPr>
        <p:spPr>
          <a:xfrm>
            <a:off x="2987123" y="4479598"/>
            <a:ext cx="0" cy="57108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72D81EC-E835-4E6D-BFF0-39D2DED5E3E1}"/>
              </a:ext>
            </a:extLst>
          </p:cNvPr>
          <p:cNvSpPr/>
          <p:nvPr/>
        </p:nvSpPr>
        <p:spPr>
          <a:xfrm>
            <a:off x="3013249" y="4537569"/>
            <a:ext cx="6524543" cy="4431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Segoe UI Light" panose="020B0502040204020203" pitchFamily="34" charset="0"/>
              </a:rPr>
              <a:t>Ethernet, iSCSI, FC, NVMe, NFS, SMB, REST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381CBD4B-CFA2-4CC3-A71B-5B9FA0EB1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3147" y="4766143"/>
            <a:ext cx="1028507" cy="365264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8E9A3123-9333-4F39-AC42-635CA65C7FAF}"/>
              </a:ext>
            </a:extLst>
          </p:cNvPr>
          <p:cNvSpPr txBox="1"/>
          <p:nvPr/>
        </p:nvSpPr>
        <p:spPr>
          <a:xfrm>
            <a:off x="3894634" y="5142944"/>
            <a:ext cx="819263" cy="26776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R="0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Tx/>
              <a:tabLst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rPr>
              <a:t>Объекты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cs typeface="Segoe UI Light" panose="020B0502040204020203" pitchFamily="34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EB0B49E0-1E69-4352-9C52-E6D7D51069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3364" y="4758228"/>
            <a:ext cx="1042168" cy="372531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787189F4-4217-4BEC-961D-9F98E87FDE71}"/>
              </a:ext>
            </a:extLst>
          </p:cNvPr>
          <p:cNvSpPr txBox="1"/>
          <p:nvPr/>
        </p:nvSpPr>
        <p:spPr>
          <a:xfrm>
            <a:off x="2865357" y="5174166"/>
            <a:ext cx="449162" cy="26776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R="0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Tx/>
              <a:tabLst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rPr>
              <a:t>HCI</a:t>
            </a:r>
          </a:p>
        </p:txBody>
      </p:sp>
      <p:pic>
        <p:nvPicPr>
          <p:cNvPr id="70" name="image30.png">
            <a:extLst>
              <a:ext uri="{FF2B5EF4-FFF2-40B4-BE49-F238E27FC236}">
                <a16:creationId xmlns:a16="http://schemas.microsoft.com/office/drawing/2014/main" id="{3D15C2FC-53EA-4EC8-B443-52411E1EB2F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4618" y="4767699"/>
            <a:ext cx="1041131" cy="366323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764E040B-FE37-4C40-8BE4-0E7254F4BE83}"/>
              </a:ext>
            </a:extLst>
          </p:cNvPr>
          <p:cNvSpPr txBox="1"/>
          <p:nvPr/>
        </p:nvSpPr>
        <p:spPr>
          <a:xfrm>
            <a:off x="1590002" y="5159420"/>
            <a:ext cx="764953" cy="26776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R="0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Tx/>
              <a:tabLst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rPr>
              <a:t>E Series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98BC218-BA09-479C-B992-3FDB21C69CDA}"/>
              </a:ext>
            </a:extLst>
          </p:cNvPr>
          <p:cNvSpPr txBox="1"/>
          <p:nvPr/>
        </p:nvSpPr>
        <p:spPr>
          <a:xfrm>
            <a:off x="224313" y="5139676"/>
            <a:ext cx="1268471" cy="44319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R="0" algn="ctr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Tx/>
              <a:tabLst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rPr>
              <a:t>Next Gen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Segoe UI Light" panose="020B0502040204020203" pitchFamily="34" charset="0"/>
              </a:rPr>
              <a:t>SAN/NAS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cs typeface="Segoe UI Light" panose="020B0502040204020203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046A0DCE-DDF4-435A-80BC-D92CF26D0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129" y="4769710"/>
            <a:ext cx="1012874" cy="365760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698015DA-B08E-401F-84AE-FA27F2429F71}"/>
              </a:ext>
            </a:extLst>
          </p:cNvPr>
          <p:cNvSpPr txBox="1"/>
          <p:nvPr/>
        </p:nvSpPr>
        <p:spPr>
          <a:xfrm>
            <a:off x="4812320" y="5139676"/>
            <a:ext cx="1353036" cy="44319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</a:pPr>
            <a:r>
              <a:rPr lang="ru-RU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Segoe UI Light" panose="020B0502040204020203" pitchFamily="34" charset="0"/>
              </a:rPr>
              <a:t>программно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Segoe UI Light" panose="020B0502040204020203" pitchFamily="34" charset="0"/>
              </a:rPr>
              <a:t> определяемые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E816A21-8CE2-44D5-B836-1D01D7A27B78}"/>
              </a:ext>
            </a:extLst>
          </p:cNvPr>
          <p:cNvSpPr/>
          <p:nvPr/>
        </p:nvSpPr>
        <p:spPr>
          <a:xfrm>
            <a:off x="4959270" y="4765581"/>
            <a:ext cx="1003801" cy="362177"/>
          </a:xfrm>
          <a:prstGeom prst="rect">
            <a:avLst/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GB" err="1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Segoe UI Light" panose="020B0502040204020203" pitchFamily="34" charset="0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5FCD7C5-4A4E-4E55-A485-A23093D485B2}"/>
              </a:ext>
            </a:extLst>
          </p:cNvPr>
          <p:cNvGrpSpPr/>
          <p:nvPr/>
        </p:nvGrpSpPr>
        <p:grpSpPr>
          <a:xfrm>
            <a:off x="6300687" y="4651256"/>
            <a:ext cx="1050775" cy="563323"/>
            <a:chOff x="478680" y="2889297"/>
            <a:chExt cx="1967381" cy="1054719"/>
          </a:xfrm>
        </p:grpSpPr>
        <p:sp>
          <p:nvSpPr>
            <p:cNvPr id="93" name="Freeform 6">
              <a:extLst>
                <a:ext uri="{FF2B5EF4-FFF2-40B4-BE49-F238E27FC236}">
                  <a16:creationId xmlns:a16="http://schemas.microsoft.com/office/drawing/2014/main" id="{BA61048B-EF4B-45B6-9805-A555AF83A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680" y="2889297"/>
              <a:ext cx="1967381" cy="991834"/>
            </a:xfrm>
            <a:custGeom>
              <a:avLst/>
              <a:gdLst>
                <a:gd name="T0" fmla="*/ 716 w 807"/>
                <a:gd name="T1" fmla="*/ 199 h 427"/>
                <a:gd name="T2" fmla="*/ 567 w 807"/>
                <a:gd name="T3" fmla="*/ 72 h 427"/>
                <a:gd name="T4" fmla="*/ 505 w 807"/>
                <a:gd name="T5" fmla="*/ 85 h 427"/>
                <a:gd name="T6" fmla="*/ 505 w 807"/>
                <a:gd name="T7" fmla="*/ 85 h 427"/>
                <a:gd name="T8" fmla="*/ 505 w 807"/>
                <a:gd name="T9" fmla="*/ 85 h 427"/>
                <a:gd name="T10" fmla="*/ 346 w 807"/>
                <a:gd name="T11" fmla="*/ 0 h 427"/>
                <a:gd name="T12" fmla="*/ 346 w 807"/>
                <a:gd name="T13" fmla="*/ 0 h 427"/>
                <a:gd name="T14" fmla="*/ 346 w 807"/>
                <a:gd name="T15" fmla="*/ 0 h 427"/>
                <a:gd name="T16" fmla="*/ 346 w 807"/>
                <a:gd name="T17" fmla="*/ 0 h 427"/>
                <a:gd name="T18" fmla="*/ 163 w 807"/>
                <a:gd name="T19" fmla="*/ 134 h 427"/>
                <a:gd name="T20" fmla="*/ 163 w 807"/>
                <a:gd name="T21" fmla="*/ 134 h 427"/>
                <a:gd name="T22" fmla="*/ 147 w 807"/>
                <a:gd name="T23" fmla="*/ 133 h 427"/>
                <a:gd name="T24" fmla="*/ 0 w 807"/>
                <a:gd name="T25" fmla="*/ 279 h 427"/>
                <a:gd name="T26" fmla="*/ 147 w 807"/>
                <a:gd name="T27" fmla="*/ 427 h 427"/>
                <a:gd name="T28" fmla="*/ 692 w 807"/>
                <a:gd name="T29" fmla="*/ 427 h 427"/>
                <a:gd name="T30" fmla="*/ 807 w 807"/>
                <a:gd name="T31" fmla="*/ 311 h 427"/>
                <a:gd name="T32" fmla="*/ 716 w 807"/>
                <a:gd name="T33" fmla="*/ 199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07" h="427">
                  <a:moveTo>
                    <a:pt x="716" y="199"/>
                  </a:moveTo>
                  <a:cubicBezTo>
                    <a:pt x="704" y="127"/>
                    <a:pt x="642" y="72"/>
                    <a:pt x="567" y="72"/>
                  </a:cubicBezTo>
                  <a:cubicBezTo>
                    <a:pt x="545" y="72"/>
                    <a:pt x="524" y="76"/>
                    <a:pt x="505" y="85"/>
                  </a:cubicBezTo>
                  <a:cubicBezTo>
                    <a:pt x="505" y="85"/>
                    <a:pt x="505" y="85"/>
                    <a:pt x="505" y="85"/>
                  </a:cubicBezTo>
                  <a:cubicBezTo>
                    <a:pt x="505" y="85"/>
                    <a:pt x="505" y="85"/>
                    <a:pt x="505" y="85"/>
                  </a:cubicBezTo>
                  <a:cubicBezTo>
                    <a:pt x="470" y="33"/>
                    <a:pt x="411" y="0"/>
                    <a:pt x="346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262" y="0"/>
                    <a:pt x="188" y="55"/>
                    <a:pt x="163" y="134"/>
                  </a:cubicBezTo>
                  <a:cubicBezTo>
                    <a:pt x="163" y="134"/>
                    <a:pt x="163" y="134"/>
                    <a:pt x="163" y="134"/>
                  </a:cubicBezTo>
                  <a:cubicBezTo>
                    <a:pt x="158" y="134"/>
                    <a:pt x="153" y="133"/>
                    <a:pt x="147" y="133"/>
                  </a:cubicBezTo>
                  <a:cubicBezTo>
                    <a:pt x="66" y="133"/>
                    <a:pt x="0" y="199"/>
                    <a:pt x="0" y="279"/>
                  </a:cubicBezTo>
                  <a:cubicBezTo>
                    <a:pt x="0" y="361"/>
                    <a:pt x="66" y="427"/>
                    <a:pt x="147" y="427"/>
                  </a:cubicBezTo>
                  <a:cubicBezTo>
                    <a:pt x="692" y="427"/>
                    <a:pt x="692" y="427"/>
                    <a:pt x="692" y="427"/>
                  </a:cubicBezTo>
                  <a:cubicBezTo>
                    <a:pt x="756" y="427"/>
                    <a:pt x="807" y="375"/>
                    <a:pt x="807" y="311"/>
                  </a:cubicBezTo>
                  <a:cubicBezTo>
                    <a:pt x="807" y="257"/>
                    <a:pt x="768" y="211"/>
                    <a:pt x="716" y="19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p3d prstMaterial="matte"/>
          </p:spPr>
          <p:txBody>
            <a:bodyPr vert="horz" wrap="square" lIns="67709" tIns="33855" rIns="67709" bIns="33855" numCol="1" anchor="t" anchorCtr="0" compatLnSpc="1">
              <a:prstTxWarp prst="textNoShape">
                <a:avLst/>
              </a:prstTxWarp>
            </a:bodyPr>
            <a:lstStyle/>
            <a:p>
              <a:pPr defTabSz="914279">
                <a:defRPr/>
              </a:pPr>
              <a:endParaRPr lang="en-US" sz="7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"/>
                <a:cs typeface="Segoe UI Light" panose="020B0502040204020203" pitchFamily="34" charset="0"/>
              </a:endParaRPr>
            </a:p>
          </p:txBody>
        </p:sp>
        <p:pic>
          <p:nvPicPr>
            <p:cNvPr id="94" name="Picture 2" descr="Image result for azure logo">
              <a:extLst>
                <a:ext uri="{FF2B5EF4-FFF2-40B4-BE49-F238E27FC236}">
                  <a16:creationId xmlns:a16="http://schemas.microsoft.com/office/drawing/2014/main" id="{4F991481-D390-4460-B4CA-CEBA1A99F3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973" y="3084941"/>
              <a:ext cx="1718148" cy="859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0C95CCF-75E5-416F-B761-963B315111B7}"/>
              </a:ext>
            </a:extLst>
          </p:cNvPr>
          <p:cNvGrpSpPr/>
          <p:nvPr/>
        </p:nvGrpSpPr>
        <p:grpSpPr>
          <a:xfrm>
            <a:off x="7482380" y="4642586"/>
            <a:ext cx="1104289" cy="555109"/>
            <a:chOff x="2156135" y="1655738"/>
            <a:chExt cx="2067579" cy="1039340"/>
          </a:xfrm>
        </p:grpSpPr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id="{0BC4A9FD-7A14-4BE8-A7BF-407A0C61C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6135" y="1655738"/>
              <a:ext cx="2067579" cy="1039340"/>
            </a:xfrm>
            <a:custGeom>
              <a:avLst/>
              <a:gdLst>
                <a:gd name="T0" fmla="*/ 716 w 807"/>
                <a:gd name="T1" fmla="*/ 199 h 427"/>
                <a:gd name="T2" fmla="*/ 567 w 807"/>
                <a:gd name="T3" fmla="*/ 72 h 427"/>
                <a:gd name="T4" fmla="*/ 505 w 807"/>
                <a:gd name="T5" fmla="*/ 85 h 427"/>
                <a:gd name="T6" fmla="*/ 505 w 807"/>
                <a:gd name="T7" fmla="*/ 85 h 427"/>
                <a:gd name="T8" fmla="*/ 505 w 807"/>
                <a:gd name="T9" fmla="*/ 85 h 427"/>
                <a:gd name="T10" fmla="*/ 346 w 807"/>
                <a:gd name="T11" fmla="*/ 0 h 427"/>
                <a:gd name="T12" fmla="*/ 346 w 807"/>
                <a:gd name="T13" fmla="*/ 0 h 427"/>
                <a:gd name="T14" fmla="*/ 346 w 807"/>
                <a:gd name="T15" fmla="*/ 0 h 427"/>
                <a:gd name="T16" fmla="*/ 346 w 807"/>
                <a:gd name="T17" fmla="*/ 0 h 427"/>
                <a:gd name="T18" fmla="*/ 163 w 807"/>
                <a:gd name="T19" fmla="*/ 134 h 427"/>
                <a:gd name="T20" fmla="*/ 163 w 807"/>
                <a:gd name="T21" fmla="*/ 134 h 427"/>
                <a:gd name="T22" fmla="*/ 147 w 807"/>
                <a:gd name="T23" fmla="*/ 133 h 427"/>
                <a:gd name="T24" fmla="*/ 0 w 807"/>
                <a:gd name="T25" fmla="*/ 279 h 427"/>
                <a:gd name="T26" fmla="*/ 147 w 807"/>
                <a:gd name="T27" fmla="*/ 427 h 427"/>
                <a:gd name="T28" fmla="*/ 692 w 807"/>
                <a:gd name="T29" fmla="*/ 427 h 427"/>
                <a:gd name="T30" fmla="*/ 807 w 807"/>
                <a:gd name="T31" fmla="*/ 311 h 427"/>
                <a:gd name="T32" fmla="*/ 716 w 807"/>
                <a:gd name="T33" fmla="*/ 199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07" h="427">
                  <a:moveTo>
                    <a:pt x="716" y="199"/>
                  </a:moveTo>
                  <a:cubicBezTo>
                    <a:pt x="704" y="127"/>
                    <a:pt x="642" y="72"/>
                    <a:pt x="567" y="72"/>
                  </a:cubicBezTo>
                  <a:cubicBezTo>
                    <a:pt x="545" y="72"/>
                    <a:pt x="524" y="76"/>
                    <a:pt x="505" y="85"/>
                  </a:cubicBezTo>
                  <a:cubicBezTo>
                    <a:pt x="505" y="85"/>
                    <a:pt x="505" y="85"/>
                    <a:pt x="505" y="85"/>
                  </a:cubicBezTo>
                  <a:cubicBezTo>
                    <a:pt x="505" y="85"/>
                    <a:pt x="505" y="85"/>
                    <a:pt x="505" y="85"/>
                  </a:cubicBezTo>
                  <a:cubicBezTo>
                    <a:pt x="470" y="33"/>
                    <a:pt x="411" y="0"/>
                    <a:pt x="346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262" y="0"/>
                    <a:pt x="188" y="55"/>
                    <a:pt x="163" y="134"/>
                  </a:cubicBezTo>
                  <a:cubicBezTo>
                    <a:pt x="163" y="134"/>
                    <a:pt x="163" y="134"/>
                    <a:pt x="163" y="134"/>
                  </a:cubicBezTo>
                  <a:cubicBezTo>
                    <a:pt x="158" y="134"/>
                    <a:pt x="153" y="133"/>
                    <a:pt x="147" y="133"/>
                  </a:cubicBezTo>
                  <a:cubicBezTo>
                    <a:pt x="66" y="133"/>
                    <a:pt x="0" y="199"/>
                    <a:pt x="0" y="279"/>
                  </a:cubicBezTo>
                  <a:cubicBezTo>
                    <a:pt x="0" y="361"/>
                    <a:pt x="66" y="427"/>
                    <a:pt x="147" y="427"/>
                  </a:cubicBezTo>
                  <a:cubicBezTo>
                    <a:pt x="692" y="427"/>
                    <a:pt x="692" y="427"/>
                    <a:pt x="692" y="427"/>
                  </a:cubicBezTo>
                  <a:cubicBezTo>
                    <a:pt x="756" y="427"/>
                    <a:pt x="807" y="375"/>
                    <a:pt x="807" y="311"/>
                  </a:cubicBezTo>
                  <a:cubicBezTo>
                    <a:pt x="807" y="257"/>
                    <a:pt x="768" y="211"/>
                    <a:pt x="716" y="19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p3d prstMaterial="matte"/>
          </p:spPr>
          <p:txBody>
            <a:bodyPr vert="horz" wrap="square" lIns="67709" tIns="33855" rIns="67709" bIns="33855" numCol="1" anchor="t" anchorCtr="0" compatLnSpc="1">
              <a:prstTxWarp prst="textNoShape">
                <a:avLst/>
              </a:prstTxWarp>
            </a:bodyPr>
            <a:lstStyle/>
            <a:p>
              <a:pPr defTabSz="914279">
                <a:defRPr/>
              </a:pPr>
              <a:endParaRPr lang="en-US" sz="7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"/>
                <a:cs typeface="Segoe UI Light" panose="020B0502040204020203" pitchFamily="34" charset="0"/>
              </a:endParaRPr>
            </a:p>
          </p:txBody>
        </p:sp>
        <p:pic>
          <p:nvPicPr>
            <p:cNvPr id="97" name="Picture 4" descr="Image result for AWS logo">
              <a:extLst>
                <a:ext uri="{FF2B5EF4-FFF2-40B4-BE49-F238E27FC236}">
                  <a16:creationId xmlns:a16="http://schemas.microsoft.com/office/drawing/2014/main" id="{42E703AA-542E-46AA-9B18-06935192EA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6746" y="1954009"/>
              <a:ext cx="1112010" cy="665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24CC1AAB-F90E-4A6B-AC6B-CE2DB3DE52FC}"/>
              </a:ext>
            </a:extLst>
          </p:cNvPr>
          <p:cNvGrpSpPr/>
          <p:nvPr/>
        </p:nvGrpSpPr>
        <p:grpSpPr>
          <a:xfrm>
            <a:off x="8669047" y="4645094"/>
            <a:ext cx="1050780" cy="581507"/>
            <a:chOff x="5117263" y="1295019"/>
            <a:chExt cx="1967392" cy="1088769"/>
          </a:xfrm>
        </p:grpSpPr>
        <p:sp>
          <p:nvSpPr>
            <p:cNvPr id="99" name="Freeform 6">
              <a:extLst>
                <a:ext uri="{FF2B5EF4-FFF2-40B4-BE49-F238E27FC236}">
                  <a16:creationId xmlns:a16="http://schemas.microsoft.com/office/drawing/2014/main" id="{B48BF4AC-3154-462F-A736-4BD4D28FD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7263" y="1295019"/>
              <a:ext cx="1967392" cy="991831"/>
            </a:xfrm>
            <a:custGeom>
              <a:avLst/>
              <a:gdLst>
                <a:gd name="T0" fmla="*/ 716 w 807"/>
                <a:gd name="T1" fmla="*/ 199 h 427"/>
                <a:gd name="T2" fmla="*/ 567 w 807"/>
                <a:gd name="T3" fmla="*/ 72 h 427"/>
                <a:gd name="T4" fmla="*/ 505 w 807"/>
                <a:gd name="T5" fmla="*/ 85 h 427"/>
                <a:gd name="T6" fmla="*/ 505 w 807"/>
                <a:gd name="T7" fmla="*/ 85 h 427"/>
                <a:gd name="T8" fmla="*/ 505 w 807"/>
                <a:gd name="T9" fmla="*/ 85 h 427"/>
                <a:gd name="T10" fmla="*/ 346 w 807"/>
                <a:gd name="T11" fmla="*/ 0 h 427"/>
                <a:gd name="T12" fmla="*/ 346 w 807"/>
                <a:gd name="T13" fmla="*/ 0 h 427"/>
                <a:gd name="T14" fmla="*/ 346 w 807"/>
                <a:gd name="T15" fmla="*/ 0 h 427"/>
                <a:gd name="T16" fmla="*/ 346 w 807"/>
                <a:gd name="T17" fmla="*/ 0 h 427"/>
                <a:gd name="T18" fmla="*/ 163 w 807"/>
                <a:gd name="T19" fmla="*/ 134 h 427"/>
                <a:gd name="T20" fmla="*/ 163 w 807"/>
                <a:gd name="T21" fmla="*/ 134 h 427"/>
                <a:gd name="T22" fmla="*/ 147 w 807"/>
                <a:gd name="T23" fmla="*/ 133 h 427"/>
                <a:gd name="T24" fmla="*/ 0 w 807"/>
                <a:gd name="T25" fmla="*/ 279 h 427"/>
                <a:gd name="T26" fmla="*/ 147 w 807"/>
                <a:gd name="T27" fmla="*/ 427 h 427"/>
                <a:gd name="T28" fmla="*/ 692 w 807"/>
                <a:gd name="T29" fmla="*/ 427 h 427"/>
                <a:gd name="T30" fmla="*/ 807 w 807"/>
                <a:gd name="T31" fmla="*/ 311 h 427"/>
                <a:gd name="T32" fmla="*/ 716 w 807"/>
                <a:gd name="T33" fmla="*/ 199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07" h="427">
                  <a:moveTo>
                    <a:pt x="716" y="199"/>
                  </a:moveTo>
                  <a:cubicBezTo>
                    <a:pt x="704" y="127"/>
                    <a:pt x="642" y="72"/>
                    <a:pt x="567" y="72"/>
                  </a:cubicBezTo>
                  <a:cubicBezTo>
                    <a:pt x="545" y="72"/>
                    <a:pt x="524" y="76"/>
                    <a:pt x="505" y="85"/>
                  </a:cubicBezTo>
                  <a:cubicBezTo>
                    <a:pt x="505" y="85"/>
                    <a:pt x="505" y="85"/>
                    <a:pt x="505" y="85"/>
                  </a:cubicBezTo>
                  <a:cubicBezTo>
                    <a:pt x="505" y="85"/>
                    <a:pt x="505" y="85"/>
                    <a:pt x="505" y="85"/>
                  </a:cubicBezTo>
                  <a:cubicBezTo>
                    <a:pt x="470" y="33"/>
                    <a:pt x="411" y="0"/>
                    <a:pt x="346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262" y="0"/>
                    <a:pt x="188" y="55"/>
                    <a:pt x="163" y="134"/>
                  </a:cubicBezTo>
                  <a:cubicBezTo>
                    <a:pt x="163" y="134"/>
                    <a:pt x="163" y="134"/>
                    <a:pt x="163" y="134"/>
                  </a:cubicBezTo>
                  <a:cubicBezTo>
                    <a:pt x="158" y="134"/>
                    <a:pt x="153" y="133"/>
                    <a:pt x="147" y="133"/>
                  </a:cubicBezTo>
                  <a:cubicBezTo>
                    <a:pt x="66" y="133"/>
                    <a:pt x="0" y="199"/>
                    <a:pt x="0" y="279"/>
                  </a:cubicBezTo>
                  <a:cubicBezTo>
                    <a:pt x="0" y="361"/>
                    <a:pt x="66" y="427"/>
                    <a:pt x="147" y="427"/>
                  </a:cubicBezTo>
                  <a:cubicBezTo>
                    <a:pt x="692" y="427"/>
                    <a:pt x="692" y="427"/>
                    <a:pt x="692" y="427"/>
                  </a:cubicBezTo>
                  <a:cubicBezTo>
                    <a:pt x="756" y="427"/>
                    <a:pt x="807" y="375"/>
                    <a:pt x="807" y="311"/>
                  </a:cubicBezTo>
                  <a:cubicBezTo>
                    <a:pt x="807" y="257"/>
                    <a:pt x="768" y="211"/>
                    <a:pt x="716" y="19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p3d prstMaterial="matte"/>
          </p:spPr>
          <p:txBody>
            <a:bodyPr vert="horz" wrap="square" lIns="67709" tIns="33855" rIns="67709" bIns="33855" numCol="1" anchor="t" anchorCtr="0" compatLnSpc="1">
              <a:prstTxWarp prst="textNoShape">
                <a:avLst/>
              </a:prstTxWarp>
            </a:bodyPr>
            <a:lstStyle/>
            <a:p>
              <a:pPr defTabSz="914279">
                <a:defRPr/>
              </a:pPr>
              <a:endParaRPr lang="en-US" sz="7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"/>
                <a:cs typeface="Segoe UI Light" panose="020B0502040204020203" pitchFamily="34" charset="0"/>
              </a:endParaRPr>
            </a:p>
          </p:txBody>
        </p:sp>
        <p:pic>
          <p:nvPicPr>
            <p:cNvPr id="103" name="Picture 6" descr="Image result for GCP logo">
              <a:extLst>
                <a:ext uri="{FF2B5EF4-FFF2-40B4-BE49-F238E27FC236}">
                  <a16:creationId xmlns:a16="http://schemas.microsoft.com/office/drawing/2014/main" id="{3FF5940C-24D5-49A7-866D-3B32400117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6167" y="1313209"/>
              <a:ext cx="1209580" cy="1070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1EC32F0-72EF-47C2-94D3-FEF64A295EF9}"/>
              </a:ext>
            </a:extLst>
          </p:cNvPr>
          <p:cNvSpPr/>
          <p:nvPr/>
        </p:nvSpPr>
        <p:spPr>
          <a:xfrm>
            <a:off x="7440796" y="5169549"/>
            <a:ext cx="9181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Segoe UI Light" panose="020B0502040204020203" pitchFamily="34" charset="0"/>
              </a:rPr>
              <a:t>Облачные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Segoe UI Light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F1F5A0-E9AC-46D5-95F7-8B15A4741DB9}"/>
              </a:ext>
            </a:extLst>
          </p:cNvPr>
          <p:cNvGrpSpPr/>
          <p:nvPr/>
        </p:nvGrpSpPr>
        <p:grpSpPr>
          <a:xfrm>
            <a:off x="172691" y="4273676"/>
            <a:ext cx="9601200" cy="345440"/>
            <a:chOff x="172691" y="3907916"/>
            <a:chExt cx="9601200" cy="345440"/>
          </a:xfrm>
        </p:grpSpPr>
        <p:sp>
          <p:nvSpPr>
            <p:cNvPr id="51" name="Left Bracket 50">
              <a:extLst>
                <a:ext uri="{FF2B5EF4-FFF2-40B4-BE49-F238E27FC236}">
                  <a16:creationId xmlns:a16="http://schemas.microsoft.com/office/drawing/2014/main" id="{8567B873-F8C3-4DFE-BD94-FC47EE5BD8C9}"/>
                </a:ext>
              </a:extLst>
            </p:cNvPr>
            <p:cNvSpPr/>
            <p:nvPr/>
          </p:nvSpPr>
          <p:spPr>
            <a:xfrm rot="5400000">
              <a:off x="4938568" y="-700929"/>
              <a:ext cx="69446" cy="9601200"/>
            </a:xfrm>
            <a:prstGeom prst="leftBracket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013C0A4-4FE8-463C-A09E-17E334B850E6}"/>
                </a:ext>
              </a:extLst>
            </p:cNvPr>
            <p:cNvSpPr/>
            <p:nvPr/>
          </p:nvSpPr>
          <p:spPr>
            <a:xfrm>
              <a:off x="4033520" y="3907916"/>
              <a:ext cx="2267167" cy="34544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endParaRPr lang="en-GB" err="1">
                <a:latin typeface="+mj-lt"/>
                <a:cs typeface="Segoe UI Light" panose="020B0502040204020203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D9794EE-AE34-4946-BFE1-F5E5E8EC4141}"/>
              </a:ext>
            </a:extLst>
          </p:cNvPr>
          <p:cNvSpPr/>
          <p:nvPr/>
        </p:nvSpPr>
        <p:spPr>
          <a:xfrm>
            <a:off x="636910" y="4539039"/>
            <a:ext cx="2366444" cy="44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Segoe UI Light" panose="020B0502040204020203" pitchFamily="34" charset="0"/>
              </a:rPr>
              <a:t>Storage Fabric</a:t>
            </a:r>
            <a:endParaRPr lang="en-US" sz="240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5734CC9-1DDD-42F9-89D7-FF7FA024C952}"/>
              </a:ext>
            </a:extLst>
          </p:cNvPr>
          <p:cNvSpPr/>
          <p:nvPr/>
        </p:nvSpPr>
        <p:spPr>
          <a:xfrm>
            <a:off x="194929" y="2349794"/>
            <a:ext cx="9576390" cy="1828799"/>
          </a:xfrm>
          <a:prstGeom prst="rect">
            <a:avLst/>
          </a:prstGeom>
          <a:solidFill>
            <a:srgbClr val="ECECEC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GB" err="1">
              <a:latin typeface="+mj-lt"/>
              <a:cs typeface="Segoe UI Light" panose="020B0502040204020203" pitchFamily="3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85E49E5-C58D-47C0-8C7B-E12720386776}"/>
              </a:ext>
            </a:extLst>
          </p:cNvPr>
          <p:cNvGrpSpPr/>
          <p:nvPr/>
        </p:nvGrpSpPr>
        <p:grpSpPr>
          <a:xfrm>
            <a:off x="9920174" y="2349794"/>
            <a:ext cx="2076893" cy="1828799"/>
            <a:chOff x="9920174" y="2349794"/>
            <a:chExt cx="2076893" cy="182879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895382C-6593-4546-B54D-F552CA9F9E1D}"/>
                </a:ext>
              </a:extLst>
            </p:cNvPr>
            <p:cNvSpPr/>
            <p:nvPr/>
          </p:nvSpPr>
          <p:spPr>
            <a:xfrm>
              <a:off x="9920174" y="2349794"/>
              <a:ext cx="2076893" cy="1828799"/>
            </a:xfrm>
            <a:prstGeom prst="rect">
              <a:avLst/>
            </a:prstGeom>
            <a:solidFill>
              <a:srgbClr val="ECECE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endParaRPr lang="en-GB" err="1"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C22A225-4115-4F93-B40A-5A07BF4D55E2}"/>
                </a:ext>
              </a:extLst>
            </p:cNvPr>
            <p:cNvSpPr txBox="1"/>
            <p:nvPr/>
          </p:nvSpPr>
          <p:spPr>
            <a:xfrm>
              <a:off x="10346540" y="2367173"/>
              <a:ext cx="1313180" cy="61863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  <a:buSzTx/>
                <a:tabLst/>
              </a:pPr>
              <a:r>
                <a:rPr lang="en-US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Segoe UI Light" panose="020B0502040204020203" pitchFamily="34" charset="0"/>
                </a:rPr>
                <a:t>P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aaS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63" name="Arrow: Down 62">
              <a:extLst>
                <a:ext uri="{FF2B5EF4-FFF2-40B4-BE49-F238E27FC236}">
                  <a16:creationId xmlns:a16="http://schemas.microsoft.com/office/drawing/2014/main" id="{F239C3BF-8B67-4D62-812B-B3F32F00C249}"/>
                </a:ext>
              </a:extLst>
            </p:cNvPr>
            <p:cNvSpPr/>
            <p:nvPr/>
          </p:nvSpPr>
          <p:spPr>
            <a:xfrm rot="10800000">
              <a:off x="11206176" y="3130314"/>
              <a:ext cx="457200" cy="903768"/>
            </a:xfrm>
            <a:prstGeom prst="downArrow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endParaRPr lang="en-GB" err="1"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64" name="Arrow: Down 63">
              <a:extLst>
                <a:ext uri="{FF2B5EF4-FFF2-40B4-BE49-F238E27FC236}">
                  <a16:creationId xmlns:a16="http://schemas.microsoft.com/office/drawing/2014/main" id="{B3404276-57CB-4F8C-9651-B5704805E763}"/>
                </a:ext>
              </a:extLst>
            </p:cNvPr>
            <p:cNvSpPr/>
            <p:nvPr/>
          </p:nvSpPr>
          <p:spPr>
            <a:xfrm>
              <a:off x="10270043" y="3130314"/>
              <a:ext cx="457200" cy="903768"/>
            </a:xfrm>
            <a:prstGeom prst="downArrow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endParaRPr lang="en-GB" err="1"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3020665-640C-4222-A32A-78A10E69C000}"/>
                </a:ext>
              </a:extLst>
            </p:cNvPr>
            <p:cNvSpPr txBox="1"/>
            <p:nvPr/>
          </p:nvSpPr>
          <p:spPr>
            <a:xfrm>
              <a:off x="10130537" y="3339682"/>
              <a:ext cx="675185" cy="297004"/>
            </a:xfrm>
            <a:prstGeom prst="rect">
              <a:avLst/>
            </a:prstGeom>
            <a:solidFill>
              <a:srgbClr val="ECECEC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  <a:buSzTx/>
                <a:tabLst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Риски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165596F-D99F-4FFE-9128-31964BA45A6A}"/>
                </a:ext>
              </a:extLst>
            </p:cNvPr>
            <p:cNvSpPr txBox="1"/>
            <p:nvPr/>
          </p:nvSpPr>
          <p:spPr>
            <a:xfrm>
              <a:off x="10945680" y="3533959"/>
              <a:ext cx="1018227" cy="297004"/>
            </a:xfrm>
            <a:prstGeom prst="rect">
              <a:avLst/>
            </a:prstGeom>
            <a:solidFill>
              <a:srgbClr val="ECECEC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</a:pPr>
              <a:r>
                <a:rPr lang="ru-RU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Segoe UI Light" panose="020B0502040204020203" pitchFamily="34" charset="0"/>
                </a:rPr>
                <a:t>Аджилити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37271ED-7EEB-4B36-BE64-8025C08195A1}"/>
              </a:ext>
            </a:extLst>
          </p:cNvPr>
          <p:cNvGrpSpPr/>
          <p:nvPr/>
        </p:nvGrpSpPr>
        <p:grpSpPr>
          <a:xfrm>
            <a:off x="156397" y="2752371"/>
            <a:ext cx="9878943" cy="1111707"/>
            <a:chOff x="156397" y="2752371"/>
            <a:chExt cx="9878943" cy="1111707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1E331117-41A7-4378-959D-D8D9749E1E20}"/>
                </a:ext>
              </a:extLst>
            </p:cNvPr>
            <p:cNvGrpSpPr/>
            <p:nvPr/>
          </p:nvGrpSpPr>
          <p:grpSpPr>
            <a:xfrm>
              <a:off x="156397" y="2791699"/>
              <a:ext cx="9878943" cy="944988"/>
              <a:chOff x="17323" y="2448773"/>
              <a:chExt cx="9878943" cy="944988"/>
            </a:xfrm>
          </p:grpSpPr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17234C2B-D471-4F59-817C-303B97B3AEB8}"/>
                  </a:ext>
                </a:extLst>
              </p:cNvPr>
              <p:cNvSpPr txBox="1"/>
              <p:nvPr/>
            </p:nvSpPr>
            <p:spPr>
              <a:xfrm>
                <a:off x="17323" y="3024429"/>
                <a:ext cx="17765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78">
                  <a:defRPr/>
                </a:pPr>
                <a:r>
                  <a:rPr lang="ru-RU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cs typeface="Segoe UI Light" panose="020B0502040204020203" pitchFamily="34" charset="0"/>
                  </a:rPr>
                  <a:t>Мониторинг</a:t>
                </a:r>
                <a:endPara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1834CF02-7E54-40A9-A171-9A7B72F98C2C}"/>
                  </a:ext>
                </a:extLst>
              </p:cNvPr>
              <p:cNvSpPr txBox="1"/>
              <p:nvPr/>
            </p:nvSpPr>
            <p:spPr>
              <a:xfrm>
                <a:off x="5390049" y="3024429"/>
                <a:ext cx="19351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78">
                  <a:defRPr/>
                </a:pPr>
                <a:r>
                  <a:rPr lang="ru-RU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cs typeface="Segoe UI Light" panose="020B0502040204020203" pitchFamily="34" charset="0"/>
                  </a:rPr>
                  <a:t>Оптимизация</a:t>
                </a:r>
                <a:endPara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C2B5ED31-5B28-44F1-8644-A887D6696311}"/>
                  </a:ext>
                </a:extLst>
              </p:cNvPr>
              <p:cNvSpPr txBox="1"/>
              <p:nvPr/>
            </p:nvSpPr>
            <p:spPr>
              <a:xfrm>
                <a:off x="1660688" y="3024429"/>
                <a:ext cx="16926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78">
                  <a:defRPr/>
                </a:pPr>
                <a:r>
                  <a:rPr lang="ru-RU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cs typeface="Segoe UI Light" panose="020B0502040204020203" pitchFamily="34" charset="0"/>
                  </a:rPr>
                  <a:t>Интеграция</a:t>
                </a:r>
                <a:endPara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08349766-DE0E-4E26-B295-9F58F17182A2}"/>
                  </a:ext>
                </a:extLst>
              </p:cNvPr>
              <p:cNvSpPr txBox="1"/>
              <p:nvPr/>
            </p:nvSpPr>
            <p:spPr>
              <a:xfrm>
                <a:off x="3497709" y="3024429"/>
                <a:ext cx="20093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78">
                  <a:defRPr/>
                </a:pPr>
                <a:r>
                  <a:rPr lang="ru-RU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cs typeface="Segoe UI Light" panose="020B0502040204020203" pitchFamily="34" charset="0"/>
                  </a:rPr>
                  <a:t>Автоматизация</a:t>
                </a:r>
                <a:endPara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E65BD7DF-4A33-4CBB-AEB9-40D5C2CE6871}"/>
                  </a:ext>
                </a:extLst>
              </p:cNvPr>
              <p:cNvSpPr txBox="1"/>
              <p:nvPr/>
            </p:nvSpPr>
            <p:spPr>
              <a:xfrm>
                <a:off x="7083979" y="3024429"/>
                <a:ext cx="13050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78">
                  <a:defRPr/>
                </a:pPr>
                <a:r>
                  <a:rPr lang="ru-RU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cs typeface="Segoe UI Light" panose="020B0502040204020203" pitchFamily="34" charset="0"/>
                  </a:rPr>
                  <a:t>Защита</a:t>
                </a:r>
                <a:endPara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ACEA19C8-8A79-46B5-95A6-B0160B1049FA}"/>
                  </a:ext>
                </a:extLst>
              </p:cNvPr>
              <p:cNvSpPr txBox="1"/>
              <p:nvPr/>
            </p:nvSpPr>
            <p:spPr>
              <a:xfrm>
                <a:off x="8035354" y="3024429"/>
                <a:ext cx="18609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78">
                  <a:defRPr/>
                </a:pPr>
                <a:r>
                  <a:rPr lang="ru-RU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cs typeface="Segoe UI Light" panose="020B0502040204020203" pitchFamily="34" charset="0"/>
                  </a:rPr>
                  <a:t>Безопасность</a:t>
                </a:r>
                <a:endPara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Segoe UI Light" panose="020B0502040204020203" pitchFamily="34" charset="0"/>
                </a:endParaRPr>
              </a:p>
            </p:txBody>
          </p:sp>
          <p:pic>
            <p:nvPicPr>
              <p:cNvPr id="112" name="Graphic 111" descr="Lock">
                <a:extLst>
                  <a:ext uri="{FF2B5EF4-FFF2-40B4-BE49-F238E27FC236}">
                    <a16:creationId xmlns:a16="http://schemas.microsoft.com/office/drawing/2014/main" id="{C860BB1D-B2FF-4654-B89D-21EDD301FA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623428" y="2452538"/>
                <a:ext cx="589492" cy="589492"/>
              </a:xfrm>
              <a:prstGeom prst="rect">
                <a:avLst/>
              </a:prstGeom>
            </p:spPr>
          </p:pic>
          <p:pic>
            <p:nvPicPr>
              <p:cNvPr id="113" name="Graphic 112" descr="Umbrella">
                <a:extLst>
                  <a:ext uri="{FF2B5EF4-FFF2-40B4-BE49-F238E27FC236}">
                    <a16:creationId xmlns:a16="http://schemas.microsoft.com/office/drawing/2014/main" id="{49FA0620-25F9-4571-8733-2B20FE8FE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7516571" y="2452824"/>
                <a:ext cx="611265" cy="611265"/>
              </a:xfrm>
              <a:prstGeom prst="rect">
                <a:avLst/>
              </a:prstGeom>
            </p:spPr>
          </p:pic>
          <p:pic>
            <p:nvPicPr>
              <p:cNvPr id="114" name="Graphic 113" descr="Eye">
                <a:extLst>
                  <a:ext uri="{FF2B5EF4-FFF2-40B4-BE49-F238E27FC236}">
                    <a16:creationId xmlns:a16="http://schemas.microsoft.com/office/drawing/2014/main" id="{2DBCF24E-43D3-4553-A8A2-4633037C00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711978" y="2458663"/>
                <a:ext cx="589492" cy="589492"/>
              </a:xfrm>
              <a:prstGeom prst="rect">
                <a:avLst/>
              </a:prstGeom>
            </p:spPr>
          </p:pic>
          <p:pic>
            <p:nvPicPr>
              <p:cNvPr id="115" name="Graphic 114" descr="Gears">
                <a:extLst>
                  <a:ext uri="{FF2B5EF4-FFF2-40B4-BE49-F238E27FC236}">
                    <a16:creationId xmlns:a16="http://schemas.microsoft.com/office/drawing/2014/main" id="{7A522EB8-D7C2-453B-9910-4D48DB11EB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4268003" y="2460907"/>
                <a:ext cx="589492" cy="589492"/>
              </a:xfrm>
              <a:prstGeom prst="rect">
                <a:avLst/>
              </a:prstGeom>
            </p:spPr>
          </p:pic>
          <p:pic>
            <p:nvPicPr>
              <p:cNvPr id="116" name="Graphic 115" descr="Gauge">
                <a:extLst>
                  <a:ext uri="{FF2B5EF4-FFF2-40B4-BE49-F238E27FC236}">
                    <a16:creationId xmlns:a16="http://schemas.microsoft.com/office/drawing/2014/main" id="{882BFE43-B9A0-4D3C-A268-1548A6B7F1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5636398" y="2478003"/>
                <a:ext cx="514992" cy="514992"/>
              </a:xfrm>
              <a:prstGeom prst="rect">
                <a:avLst/>
              </a:prstGeom>
            </p:spPr>
          </p:pic>
          <p:pic>
            <p:nvPicPr>
              <p:cNvPr id="117" name="Graphic 116" descr="Puzzle pieces">
                <a:extLst>
                  <a:ext uri="{FF2B5EF4-FFF2-40B4-BE49-F238E27FC236}">
                    <a16:creationId xmlns:a16="http://schemas.microsoft.com/office/drawing/2014/main" id="{4BD94B0A-D70C-495D-806C-F13FC3B393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2032362" y="2448773"/>
                <a:ext cx="544222" cy="544222"/>
              </a:xfrm>
              <a:prstGeom prst="rect">
                <a:avLst/>
              </a:prstGeom>
            </p:spPr>
          </p:pic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6083CED0-C01F-4ED2-AE28-2D337D725F89}"/>
                </a:ext>
              </a:extLst>
            </p:cNvPr>
            <p:cNvCxnSpPr/>
            <p:nvPr/>
          </p:nvCxnSpPr>
          <p:spPr>
            <a:xfrm>
              <a:off x="3550046" y="2752371"/>
              <a:ext cx="0" cy="1111707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13DA601-0484-463A-8FA7-923E82F7D28E}"/>
                </a:ext>
              </a:extLst>
            </p:cNvPr>
            <p:cNvCxnSpPr/>
            <p:nvPr/>
          </p:nvCxnSpPr>
          <p:spPr>
            <a:xfrm>
              <a:off x="6993608" y="2752371"/>
              <a:ext cx="0" cy="1111707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F3A77474-AF5F-4A54-8582-F44147EC2E64}"/>
              </a:ext>
            </a:extLst>
          </p:cNvPr>
          <p:cNvSpPr txBox="1"/>
          <p:nvPr/>
        </p:nvSpPr>
        <p:spPr>
          <a:xfrm>
            <a:off x="3132882" y="3463047"/>
            <a:ext cx="1097280" cy="4572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R="0" algn="ctr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Tx/>
              <a:tabLst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cs typeface="Segoe UI Light" panose="020B0502040204020203" pitchFamily="34" charset="0"/>
              </a:rPr>
              <a:t>Cloud Compliance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194DCB3-7EB8-4790-AF8B-03D939CC7D03}"/>
              </a:ext>
            </a:extLst>
          </p:cNvPr>
          <p:cNvSpPr txBox="1"/>
          <p:nvPr/>
        </p:nvSpPr>
        <p:spPr>
          <a:xfrm>
            <a:off x="4017446" y="3478287"/>
            <a:ext cx="1097280" cy="26776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R="0" algn="ctr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Tx/>
              <a:tabLst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Segoe UI Light" panose="020B0502040204020203" pitchFamily="34" charset="0"/>
              </a:rPr>
              <a:t>Cloud Sync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9C1152B3-E9CD-4C91-9D12-2B3D2D34318F}"/>
              </a:ext>
            </a:extLst>
          </p:cNvPr>
          <p:cNvSpPr txBox="1"/>
          <p:nvPr/>
        </p:nvSpPr>
        <p:spPr>
          <a:xfrm>
            <a:off x="4909630" y="3478287"/>
            <a:ext cx="1097280" cy="44319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R="0" algn="ctr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Tx/>
              <a:tabLst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cs typeface="Segoe UI Light" panose="020B0502040204020203" pitchFamily="34" charset="0"/>
              </a:rPr>
              <a:t>Cloud Secure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15E81B41-FC08-4EC8-A88E-9C5E1ADD5E31}"/>
              </a:ext>
            </a:extLst>
          </p:cNvPr>
          <p:cNvSpPr txBox="1"/>
          <p:nvPr/>
        </p:nvSpPr>
        <p:spPr>
          <a:xfrm>
            <a:off x="5832294" y="3463047"/>
            <a:ext cx="1097280" cy="44319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R="0" algn="ctr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Tx/>
              <a:tabLst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Segoe UI Light" panose="020B0502040204020203" pitchFamily="34" charset="0"/>
              </a:rPr>
              <a:t>SaaS Backup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F8048C2-4BE6-4370-9152-06B044B7E0D8}"/>
              </a:ext>
            </a:extLst>
          </p:cNvPr>
          <p:cNvSpPr txBox="1"/>
          <p:nvPr/>
        </p:nvSpPr>
        <p:spPr>
          <a:xfrm>
            <a:off x="6762578" y="3470667"/>
            <a:ext cx="1097280" cy="26776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R="0" algn="ctr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Tx/>
              <a:tabLst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cs typeface="Segoe UI Light" panose="020B0502040204020203" pitchFamily="34" charset="0"/>
              </a:rPr>
              <a:t>Cloud Tiering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1E9639F-C22B-4104-B0E1-FF211F3E1493}"/>
              </a:ext>
            </a:extLst>
          </p:cNvPr>
          <p:cNvSpPr txBox="1"/>
          <p:nvPr/>
        </p:nvSpPr>
        <p:spPr>
          <a:xfrm>
            <a:off x="7692862" y="3470667"/>
            <a:ext cx="1097280" cy="44319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R="0" algn="ctr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Tx/>
              <a:tabLst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cs typeface="Segoe UI Light" panose="020B0502040204020203" pitchFamily="34" charset="0"/>
              </a:rPr>
              <a:t>Cloud Backup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3BDEBFE-C126-4AFD-AC0D-2A0013A9683F}"/>
              </a:ext>
            </a:extLst>
          </p:cNvPr>
          <p:cNvSpPr txBox="1"/>
          <p:nvPr/>
        </p:nvSpPr>
        <p:spPr>
          <a:xfrm>
            <a:off x="8585043" y="3470667"/>
            <a:ext cx="1097280" cy="4572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R="0" algn="ctr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Tx/>
              <a:tabLst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cs typeface="Segoe UI Light" panose="020B0502040204020203" pitchFamily="34" charset="0"/>
              </a:rPr>
              <a:t>OCI / Cloud Insights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2FD9979-D63D-44AF-B90E-DA5069D0D326}"/>
              </a:ext>
            </a:extLst>
          </p:cNvPr>
          <p:cNvSpPr txBox="1"/>
          <p:nvPr/>
        </p:nvSpPr>
        <p:spPr>
          <a:xfrm>
            <a:off x="404895" y="3470667"/>
            <a:ext cx="1097280" cy="4572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R="0" algn="ctr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Tx/>
              <a:tabLst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Segoe UI Light" panose="020B0502040204020203" pitchFamily="34" charset="0"/>
              </a:rPr>
              <a:t>Cloud Manager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7EEB4823-E688-4075-B0D1-74C79911C287}"/>
              </a:ext>
            </a:extLst>
          </p:cNvPr>
          <p:cNvSpPr txBox="1"/>
          <p:nvPr/>
        </p:nvSpPr>
        <p:spPr>
          <a:xfrm>
            <a:off x="4009822" y="4535869"/>
            <a:ext cx="1359668" cy="32624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R="0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Tx/>
              <a:tabLst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rPr>
              <a:t>(API Driven)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D78434AD-FDC2-493B-9734-E3E028BC3E7F}"/>
              </a:ext>
            </a:extLst>
          </p:cNvPr>
          <p:cNvSpPr/>
          <p:nvPr/>
        </p:nvSpPr>
        <p:spPr>
          <a:xfrm>
            <a:off x="194931" y="283717"/>
            <a:ext cx="9576390" cy="1828799"/>
          </a:xfrm>
          <a:prstGeom prst="rect">
            <a:avLst/>
          </a:prstGeom>
          <a:solidFill>
            <a:srgbClr val="ECECEC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GB" err="1">
              <a:latin typeface="+mj-lt"/>
              <a:cs typeface="Segoe UI Light" panose="020B0502040204020203" pitchFamily="34" charset="0"/>
            </a:endParaRP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23061AF6-3A63-4A4B-95AA-415B512C0555}"/>
              </a:ext>
            </a:extLst>
          </p:cNvPr>
          <p:cNvGrpSpPr/>
          <p:nvPr/>
        </p:nvGrpSpPr>
        <p:grpSpPr>
          <a:xfrm>
            <a:off x="9880685" y="283717"/>
            <a:ext cx="2116384" cy="1828799"/>
            <a:chOff x="9880685" y="404037"/>
            <a:chExt cx="2116384" cy="1828799"/>
          </a:xfrm>
        </p:grpSpPr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90ECA122-6EDF-4891-9888-BC5FCF8C0BF5}"/>
                </a:ext>
              </a:extLst>
            </p:cNvPr>
            <p:cNvSpPr/>
            <p:nvPr/>
          </p:nvSpPr>
          <p:spPr>
            <a:xfrm>
              <a:off x="9920176" y="404037"/>
              <a:ext cx="2076893" cy="1828799"/>
            </a:xfrm>
            <a:prstGeom prst="rect">
              <a:avLst/>
            </a:prstGeom>
            <a:solidFill>
              <a:srgbClr val="ECECE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endParaRPr lang="en-GB" err="1"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EE463564-3F5B-4C22-8E03-9B39CEB90F92}"/>
                </a:ext>
              </a:extLst>
            </p:cNvPr>
            <p:cNvSpPr txBox="1"/>
            <p:nvPr/>
          </p:nvSpPr>
          <p:spPr>
            <a:xfrm>
              <a:off x="10314406" y="424334"/>
              <a:ext cx="1313180" cy="61863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  <a:buSzTx/>
                <a:tabLst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SaaS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46" name="Arrow: Down 145">
              <a:extLst>
                <a:ext uri="{FF2B5EF4-FFF2-40B4-BE49-F238E27FC236}">
                  <a16:creationId xmlns:a16="http://schemas.microsoft.com/office/drawing/2014/main" id="{94DF848D-C2F6-41E0-98D2-2AEFBC236BC0}"/>
                </a:ext>
              </a:extLst>
            </p:cNvPr>
            <p:cNvSpPr/>
            <p:nvPr/>
          </p:nvSpPr>
          <p:spPr>
            <a:xfrm rot="10800000">
              <a:off x="11206176" y="1162143"/>
              <a:ext cx="457200" cy="903768"/>
            </a:xfrm>
            <a:prstGeom prst="downArrow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endParaRPr lang="en-GB" err="1"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47" name="Arrow: Down 146">
              <a:extLst>
                <a:ext uri="{FF2B5EF4-FFF2-40B4-BE49-F238E27FC236}">
                  <a16:creationId xmlns:a16="http://schemas.microsoft.com/office/drawing/2014/main" id="{62685512-316C-40D6-BB01-8044FAC1102E}"/>
                </a:ext>
              </a:extLst>
            </p:cNvPr>
            <p:cNvSpPr/>
            <p:nvPr/>
          </p:nvSpPr>
          <p:spPr>
            <a:xfrm rot="10800000">
              <a:off x="10270043" y="1162143"/>
              <a:ext cx="457200" cy="903768"/>
            </a:xfrm>
            <a:prstGeom prst="downArrow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endParaRPr lang="en-GB" err="1"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C801E6ED-3A02-4385-8111-2174170510EF}"/>
                </a:ext>
              </a:extLst>
            </p:cNvPr>
            <p:cNvSpPr txBox="1"/>
            <p:nvPr/>
          </p:nvSpPr>
          <p:spPr>
            <a:xfrm>
              <a:off x="9880685" y="1562522"/>
              <a:ext cx="1127873" cy="297004"/>
            </a:xfrm>
            <a:prstGeom prst="rect">
              <a:avLst/>
            </a:prstGeom>
            <a:solidFill>
              <a:srgbClr val="ECECEC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  <a:buSzTx/>
                <a:tabLst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Результаты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7394B7E4-6986-4140-A7EF-8D4C18F991FF}"/>
                </a:ext>
              </a:extLst>
            </p:cNvPr>
            <p:cNvSpPr txBox="1"/>
            <p:nvPr/>
          </p:nvSpPr>
          <p:spPr>
            <a:xfrm>
              <a:off x="10942751" y="1579901"/>
              <a:ext cx="1018227" cy="297004"/>
            </a:xfrm>
            <a:prstGeom prst="rect">
              <a:avLst/>
            </a:prstGeom>
            <a:solidFill>
              <a:srgbClr val="ECECEC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</a:pPr>
              <a:r>
                <a:rPr lang="ru-RU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Segoe UI Light" panose="020B0502040204020203" pitchFamily="34" charset="0"/>
                </a:rPr>
                <a:t>Аджилити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</p:grpSp>
      <p:sp>
        <p:nvSpPr>
          <p:cNvPr id="150" name="TextBox 149">
            <a:extLst>
              <a:ext uri="{FF2B5EF4-FFF2-40B4-BE49-F238E27FC236}">
                <a16:creationId xmlns:a16="http://schemas.microsoft.com/office/drawing/2014/main" id="{F4CD0BAF-7EB1-42D6-BD6D-B1B5F280AAC5}"/>
              </a:ext>
            </a:extLst>
          </p:cNvPr>
          <p:cNvSpPr txBox="1"/>
          <p:nvPr/>
        </p:nvSpPr>
        <p:spPr>
          <a:xfrm>
            <a:off x="4194036" y="760364"/>
            <a:ext cx="1525669" cy="8817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>
                <a:srgbClr val="0067C5"/>
              </a:buClr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Segoe UI Light" panose="020B0502040204020203" pitchFamily="34" charset="0"/>
              </a:rPr>
              <a:t>Удаленные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rPr>
              <a:t>рабочие места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EAD89685-95E5-4D19-AEBF-5C3A59140B31}"/>
              </a:ext>
            </a:extLst>
          </p:cNvPr>
          <p:cNvSpPr txBox="1"/>
          <p:nvPr/>
        </p:nvSpPr>
        <p:spPr>
          <a:xfrm>
            <a:off x="2469948" y="762288"/>
            <a:ext cx="1665951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ja-JP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メイリオ" panose="020B0604030504040204" pitchFamily="50" charset="-128"/>
                <a:cs typeface="Segoe UI Light" panose="020B0502040204020203" pitchFamily="34" charset="0"/>
              </a:rPr>
              <a:t>Критичные приложения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F833AAC6-4104-4AE2-B38A-B2B8AA0700DD}"/>
              </a:ext>
            </a:extLst>
          </p:cNvPr>
          <p:cNvSpPr txBox="1"/>
          <p:nvPr/>
        </p:nvSpPr>
        <p:spPr>
          <a:xfrm>
            <a:off x="5710637" y="1020375"/>
            <a:ext cx="1569815" cy="35548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>
                <a:srgbClr val="0067C5"/>
              </a:buClr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rPr>
              <a:t>IoT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0BF748AE-EF65-4294-A16F-EFBAD5F2DB3D}"/>
              </a:ext>
            </a:extLst>
          </p:cNvPr>
          <p:cNvSpPr txBox="1"/>
          <p:nvPr/>
        </p:nvSpPr>
        <p:spPr>
          <a:xfrm>
            <a:off x="7503460" y="1020375"/>
            <a:ext cx="1569815" cy="35548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>
                <a:srgbClr val="0067C5"/>
              </a:buClr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rPr>
              <a:t>Аналитика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cs typeface="Segoe UI Light" panose="020B0502040204020203" pitchFamily="34" charset="0"/>
            </a:endParaRPr>
          </a:p>
        </p:txBody>
      </p: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A5850A1B-8901-4E99-810B-4C6A01D61924}"/>
              </a:ext>
            </a:extLst>
          </p:cNvPr>
          <p:cNvCxnSpPr/>
          <p:nvPr/>
        </p:nvCxnSpPr>
        <p:spPr>
          <a:xfrm>
            <a:off x="4221259" y="812422"/>
            <a:ext cx="0" cy="88035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47843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1519282E-DCDB-45E5-9C84-05D0503F3431}"/>
              </a:ext>
            </a:extLst>
          </p:cNvPr>
          <p:cNvCxnSpPr/>
          <p:nvPr/>
        </p:nvCxnSpPr>
        <p:spPr>
          <a:xfrm>
            <a:off x="5677661" y="812422"/>
            <a:ext cx="0" cy="88035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47843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53850837-96A2-44E6-89E5-7A5B75F8DEA8}"/>
              </a:ext>
            </a:extLst>
          </p:cNvPr>
          <p:cNvCxnSpPr/>
          <p:nvPr/>
        </p:nvCxnSpPr>
        <p:spPr>
          <a:xfrm>
            <a:off x="7418196" y="812422"/>
            <a:ext cx="0" cy="88035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47843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55D4FF39-356C-4909-9B97-5D9B43F1198F}"/>
              </a:ext>
            </a:extLst>
          </p:cNvPr>
          <p:cNvCxnSpPr/>
          <p:nvPr/>
        </p:nvCxnSpPr>
        <p:spPr>
          <a:xfrm>
            <a:off x="2384588" y="812422"/>
            <a:ext cx="0" cy="88035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47843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>
            <a:extLst>
              <a:ext uri="{FF2B5EF4-FFF2-40B4-BE49-F238E27FC236}">
                <a16:creationId xmlns:a16="http://schemas.microsoft.com/office/drawing/2014/main" id="{52A96082-C189-4B68-A6D8-789AF13D0DCC}"/>
              </a:ext>
            </a:extLst>
          </p:cNvPr>
          <p:cNvSpPr txBox="1"/>
          <p:nvPr/>
        </p:nvSpPr>
        <p:spPr>
          <a:xfrm>
            <a:off x="412438" y="776139"/>
            <a:ext cx="1886791" cy="6186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>
                <a:srgbClr val="0067C5"/>
              </a:buClr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rPr>
              <a:t>Автоматизация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Segoe UI Light" panose="020B0502040204020203" pitchFamily="34" charset="0"/>
              </a:rPr>
              <a:t>,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rPr>
              <a:t> Kubernetes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cs typeface="Segoe UI Light" panose="020B0502040204020203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848D34-F039-4AA6-A46C-6B28F76018B0}"/>
              </a:ext>
            </a:extLst>
          </p:cNvPr>
          <p:cNvGrpSpPr/>
          <p:nvPr/>
        </p:nvGrpSpPr>
        <p:grpSpPr>
          <a:xfrm>
            <a:off x="630800" y="2661762"/>
            <a:ext cx="8810441" cy="674256"/>
            <a:chOff x="630800" y="2920842"/>
            <a:chExt cx="8810441" cy="67425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B8DAD00-D020-42B4-82AC-B5594FB2D231}"/>
                </a:ext>
              </a:extLst>
            </p:cNvPr>
            <p:cNvGrpSpPr/>
            <p:nvPr/>
          </p:nvGrpSpPr>
          <p:grpSpPr>
            <a:xfrm>
              <a:off x="630800" y="2920842"/>
              <a:ext cx="8810441" cy="674256"/>
              <a:chOff x="630800" y="2654142"/>
              <a:chExt cx="8810441" cy="674256"/>
            </a:xfrm>
          </p:grpSpPr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F4A0A4BA-B23A-4E4E-91E9-A8086C4CD9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358977" y="2664776"/>
                <a:ext cx="639927" cy="652988"/>
              </a:xfrm>
              <a:prstGeom prst="rect">
                <a:avLst/>
              </a:prstGeom>
            </p:spPr>
          </p:pic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C43C6AB5-DB31-44A4-8B8B-D3EC523615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239400" y="2660752"/>
                <a:ext cx="661036" cy="661036"/>
              </a:xfrm>
              <a:prstGeom prst="rect">
                <a:avLst/>
              </a:prstGeom>
            </p:spPr>
          </p:pic>
          <p:pic>
            <p:nvPicPr>
              <p:cNvPr id="123" name="Picture 122">
                <a:extLst>
                  <a:ext uri="{FF2B5EF4-FFF2-40B4-BE49-F238E27FC236}">
                    <a16:creationId xmlns:a16="http://schemas.microsoft.com/office/drawing/2014/main" id="{31FDBD87-E963-480D-B1EB-D585A64F20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037460" y="2664776"/>
                <a:ext cx="679107" cy="652988"/>
              </a:xfrm>
              <a:prstGeom prst="rect">
                <a:avLst/>
              </a:prstGeom>
            </p:spPr>
          </p:pic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43A14FBF-4DCF-4899-8CF3-15CD3A399A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957063" y="2664777"/>
                <a:ext cx="718286" cy="652987"/>
              </a:xfrm>
              <a:prstGeom prst="rect">
                <a:avLst/>
              </a:prstGeom>
            </p:spPr>
          </p:pic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990E70C0-553B-4D47-BD82-3C7EFEA6C8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915845" y="2661225"/>
                <a:ext cx="633147" cy="660090"/>
              </a:xfrm>
              <a:prstGeom prst="rect">
                <a:avLst/>
              </a:prstGeom>
            </p:spPr>
          </p:pic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0013D90F-E25A-46BF-B714-6E8C8951BE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789485" y="2661268"/>
                <a:ext cx="651756" cy="660004"/>
              </a:xfrm>
              <a:prstGeom prst="rect">
                <a:avLst/>
              </a:prstGeom>
            </p:spPr>
          </p:pic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F5921BAD-21A7-411D-8029-35F029A74F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8"/>
              <a:srcRect l="17979" t="20109" r="16344" b="21124"/>
              <a:stretch/>
            </p:blipFill>
            <p:spPr>
              <a:xfrm>
                <a:off x="630800" y="2668853"/>
                <a:ext cx="678671" cy="644834"/>
              </a:xfrm>
              <a:prstGeom prst="rect">
                <a:avLst/>
              </a:prstGeom>
            </p:spPr>
          </p:pic>
          <p:pic>
            <p:nvPicPr>
              <p:cNvPr id="136" name="Picture 135">
                <a:extLst>
                  <a:ext uri="{FF2B5EF4-FFF2-40B4-BE49-F238E27FC236}">
                    <a16:creationId xmlns:a16="http://schemas.microsoft.com/office/drawing/2014/main" id="{D27A8AA2-22F1-4F98-8B80-31A05E7A85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140932" y="2654142"/>
                <a:ext cx="656032" cy="674256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202D2B8-865E-4DB3-96C8-D1476453B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549967" y="2931814"/>
              <a:ext cx="686388" cy="65231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CD29FEE-B405-45AD-9F3E-4D6A3108A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2476851" y="2937155"/>
              <a:ext cx="641630" cy="641630"/>
            </a:xfrm>
            <a:prstGeom prst="rect">
              <a:avLst/>
            </a:prstGeom>
          </p:spPr>
        </p:pic>
      </p:grpSp>
      <p:sp>
        <p:nvSpPr>
          <p:cNvPr id="153" name="TextBox 152">
            <a:extLst>
              <a:ext uri="{FF2B5EF4-FFF2-40B4-BE49-F238E27FC236}">
                <a16:creationId xmlns:a16="http://schemas.microsoft.com/office/drawing/2014/main" id="{2EE3E48D-E2D4-4E03-94EE-30E427D0AA35}"/>
              </a:ext>
            </a:extLst>
          </p:cNvPr>
          <p:cNvSpPr txBox="1"/>
          <p:nvPr/>
        </p:nvSpPr>
        <p:spPr>
          <a:xfrm>
            <a:off x="1337084" y="3470667"/>
            <a:ext cx="1097280" cy="6186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R="0" algn="ctr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Tx/>
              <a:tabLst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Segoe UI Light" panose="020B0502040204020203" pitchFamily="34" charset="0"/>
              </a:rPr>
              <a:t>Virtual Desktop Services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CB3011C3-74E3-4C9F-8C8C-55AAD0BBD3BC}"/>
              </a:ext>
            </a:extLst>
          </p:cNvPr>
          <p:cNvSpPr txBox="1"/>
          <p:nvPr/>
        </p:nvSpPr>
        <p:spPr>
          <a:xfrm>
            <a:off x="2248318" y="3470667"/>
            <a:ext cx="1097280" cy="4572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R="0" algn="ctr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Tx/>
              <a:tabLst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Segoe UI Light" panose="020B0502040204020203" pitchFamily="34" charset="0"/>
              </a:rPr>
              <a:t>Global File Cache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30442C79-9E3B-4F62-ADFD-E371D923E6EC}"/>
              </a:ext>
            </a:extLst>
          </p:cNvPr>
          <p:cNvSpPr/>
          <p:nvPr/>
        </p:nvSpPr>
        <p:spPr>
          <a:xfrm>
            <a:off x="134249" y="2321863"/>
            <a:ext cx="9709730" cy="46146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GB" err="1">
              <a:latin typeface="+mj-lt"/>
              <a:cs typeface="Segoe UI Light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4AEF552-65F4-4A02-A0C2-8939C36964B4}"/>
              </a:ext>
            </a:extLst>
          </p:cNvPr>
          <p:cNvGrpSpPr/>
          <p:nvPr/>
        </p:nvGrpSpPr>
        <p:grpSpPr>
          <a:xfrm>
            <a:off x="183606" y="2242550"/>
            <a:ext cx="9601200" cy="443198"/>
            <a:chOff x="183606" y="2242550"/>
            <a:chExt cx="9601200" cy="443198"/>
          </a:xfrm>
        </p:grpSpPr>
        <p:sp>
          <p:nvSpPr>
            <p:cNvPr id="140" name="Left Bracket 139">
              <a:extLst>
                <a:ext uri="{FF2B5EF4-FFF2-40B4-BE49-F238E27FC236}">
                  <a16:creationId xmlns:a16="http://schemas.microsoft.com/office/drawing/2014/main" id="{19E9AF9B-72AC-432D-92D3-5E0A7D75F324}"/>
                </a:ext>
              </a:extLst>
            </p:cNvPr>
            <p:cNvSpPr/>
            <p:nvPr/>
          </p:nvSpPr>
          <p:spPr>
            <a:xfrm rot="5400000">
              <a:off x="4949483" y="-2297659"/>
              <a:ext cx="69446" cy="9601200"/>
            </a:xfrm>
            <a:prstGeom prst="leftBracket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6559FA61-7002-470F-89E8-EAE7FD040363}"/>
                </a:ext>
              </a:extLst>
            </p:cNvPr>
            <p:cNvSpPr/>
            <p:nvPr/>
          </p:nvSpPr>
          <p:spPr>
            <a:xfrm>
              <a:off x="3377694" y="2242550"/>
              <a:ext cx="3010090" cy="4431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</a:pPr>
              <a:r>
                <a:rPr lang="ru-RU" sz="2400" b="1" dirty="0">
                  <a:solidFill>
                    <a:srgbClr val="0070C0"/>
                  </a:solidFill>
                  <a:latin typeface="+mj-lt"/>
                  <a:cs typeface="Segoe UI Light" panose="020B0502040204020203" pitchFamily="34" charset="0"/>
                </a:rPr>
                <a:t>Ваша</a:t>
              </a:r>
              <a:r>
                <a: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Segoe UI Light" panose="020B0502040204020203" pitchFamily="34" charset="0"/>
                </a:rPr>
                <a:t> Data Fabric</a:t>
              </a:r>
              <a:endPara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Segoe UI Light" panose="020B0502040204020203" pitchFamily="34" charset="0"/>
              </a:endParaRPr>
            </a:p>
          </p:txBody>
        </p:sp>
      </p:grp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E6EBB6AD-0E05-42D3-8AB7-72FF992118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A2A5A2">
                    <a:lumMod val="50000"/>
                  </a:srgbClr>
                </a:solidFill>
                <a:latin typeface="+mj-lt"/>
              </a:rPr>
              <a:t>© 2020 NetApp, Inc. All rights reserved.  — NETAPP CONFIDENTIAL —  Limited Use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83F09-3637-4D75-8AA6-94AA7D17C7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71A5F3-A4FF-4CEE-8215-C08835B585C1}" type="slidenum">
              <a:rPr lang="en-US" smtClean="0">
                <a:solidFill>
                  <a:srgbClr val="A2A5A2">
                    <a:lumMod val="50000"/>
                  </a:srgbClr>
                </a:solidFill>
              </a:rPr>
              <a:pPr/>
              <a:t>8</a:t>
            </a:fld>
            <a:endParaRPr lang="en-US">
              <a:solidFill>
                <a:srgbClr val="A2A5A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421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42" presetClass="path" presetSubtype="0" accel="36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2.96296E-6 L 4.16667E-6 0.0757 " pathEditMode="relative" rAng="0" ptsTypes="AA" p14:bounceEnd="42000">
                                          <p:cBhvr>
                                            <p:cTn id="48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7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42" presetClass="path" presetSubtype="0" accel="36000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1.11111E-6 L 0.00118 0.07477 " pathEditMode="relative" rAng="0" ptsTypes="AA" p14:bounceEnd="42000">
                                          <p:cBhvr>
                                            <p:cTn id="50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372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accel="36000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4.07407E-6 L 3.33333E-6 0.07685 " pathEditMode="relative" rAng="0" ptsTypes="AA" p14:bounceEnd="42000">
                                          <p:cBhvr>
                                            <p:cTn id="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accel="36000" fill="hold" grpId="1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2.59259E-6 L 0.00143 0.07639 " pathEditMode="relative" rAng="0" ptsTypes="AA" p14:bounceEnd="42000">
                                          <p:cBhvr>
                                            <p:cTn id="54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" y="3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accel="50000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5E-6 1.11111E-6 L -3.75E-6 0.08588 " pathEditMode="relative" rAng="0" ptsTypes="AA" p14:bounceEnd="42000">
                                          <p:cBhvr>
                                            <p:cTn id="56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28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50000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7.40741E-7 L -0.00079 0.08449 " pathEditMode="relative" rAng="0" ptsTypes="AA" p14:bounceEnd="42000">
                                          <p:cBhvr>
                                            <p:cTn id="5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42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42" presetClass="path" presetSubtype="0" accel="50000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3.33333E-6 L -4.58333E-6 0.08403 " pathEditMode="relative" rAng="0" ptsTypes="AA" p14:bounceEnd="42000">
                                          <p:cBhvr>
                                            <p:cTn id="60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2.22222E-6 L -4.375E-6 0.08217 " pathEditMode="relative" rAng="0" ptsTypes="AA" p14:bounceEnd="42000">
                                          <p:cBhvr>
                                            <p:cTn id="6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0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42" presetClass="path" presetSubtype="0" accel="50000" fill="hold" grpId="1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7037E-6 L 3.33333E-6 0.07963 " pathEditMode="relative" rAng="0" ptsTypes="AA" p14:bounceEnd="42000">
                                          <p:cBhvr>
                                            <p:cTn id="6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9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accel="50000" fill="hold" grpId="1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-2.96296E-6 L -2.08333E-7 0.08334 " pathEditMode="relative" rAng="0" ptsTypes="AA" p14:bounceEnd="42000">
                                          <p:cBhvr>
                                            <p:cTn id="66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accel="50000" fill="hold" grpId="1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-4.44444E-6 L -2.29167E-6 0.08102 " pathEditMode="relative" rAng="0" ptsTypes="AA" p14:bounceEnd="42000">
                                          <p:cBhvr>
                                            <p:cTn id="68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accel="50000" fill="hold" grpId="1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2.59259E-6 L 4.58333E-6 0.07639 " pathEditMode="relative" rAng="0" ptsTypes="AA" p14:bounceEnd="42000">
                                          <p:cBhvr>
                                            <p:cTn id="70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50000" fill="hold" grpId="1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7.40741E-7 L -0.00039 0.08055 " pathEditMode="relative" rAng="0" ptsTypes="AA" p14:bounceEnd="42000">
                                          <p:cBhvr>
                                            <p:cTn id="7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402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fill="hold" grpId="1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2.96296E-6 L -0.00013 0.08056 " pathEditMode="relative" rAng="0" ptsTypes="AA" p14:bounceEnd="42000">
                                          <p:cBhvr>
                                            <p:cTn id="74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402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42" presetClass="path" presetSubtype="0" accel="40000" fill="hold" grpId="1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1.48148E-6 L 0.2763 -0.04722 " pathEditMode="relative" rAng="0" ptsTypes="AA" p14:bounceEnd="30000">
                                          <p:cBhvr>
                                            <p:cTn id="8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15" y="-236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entr" presetSubtype="0" fill="hold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" presetClass="entr" presetSubtype="0" fill="hold" nodeType="click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1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0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6" fill="hold">
                          <p:stCondLst>
                            <p:cond delay="indefinite"/>
                          </p:stCondLst>
                          <p:childTnLst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1.48148E-6 L -8.33333E-7 0.07477 " pathEditMode="relative" rAng="0" ptsTypes="AA">
                                          <p:cBhvr>
                                            <p:cTn id="16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72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0" presetID="1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2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4" fill="hold">
                          <p:stCondLst>
                            <p:cond delay="indefinite"/>
                          </p:stCondLst>
                          <p:childTnLst>
                            <p:par>
                              <p:cTn id="1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2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4" grpId="0" animBg="1"/>
          <p:bldP spid="8" grpId="0"/>
          <p:bldP spid="8" grpId="1"/>
          <p:bldP spid="67" grpId="0"/>
          <p:bldP spid="67" grpId="1"/>
          <p:bldP spid="67" grpId="2"/>
          <p:bldP spid="69" grpId="0"/>
          <p:bldP spid="69" grpId="1"/>
          <p:bldP spid="69" grpId="2"/>
          <p:bldP spid="71" grpId="0"/>
          <p:bldP spid="71" grpId="1"/>
          <p:bldP spid="71" grpId="2"/>
          <p:bldP spid="72" grpId="0"/>
          <p:bldP spid="72" grpId="1"/>
          <p:bldP spid="72" grpId="2"/>
          <p:bldP spid="74" grpId="0"/>
          <p:bldP spid="74" grpId="1"/>
          <p:bldP spid="74" grpId="2"/>
          <p:bldP spid="75" grpId="0" animBg="1"/>
          <p:bldP spid="75" grpId="1" animBg="1"/>
          <p:bldP spid="104" grpId="0"/>
          <p:bldP spid="104" grpId="1"/>
          <p:bldP spid="104" grpId="2"/>
          <p:bldP spid="10" grpId="0"/>
          <p:bldP spid="10" grpId="1"/>
          <p:bldP spid="55" grpId="0" animBg="1"/>
          <p:bldP spid="119" grpId="0"/>
          <p:bldP spid="119" grpId="1"/>
          <p:bldP spid="121" grpId="0"/>
          <p:bldP spid="121" grpId="1"/>
          <p:bldP spid="122" grpId="0"/>
          <p:bldP spid="122" grpId="1"/>
          <p:bldP spid="124" grpId="0"/>
          <p:bldP spid="124" grpId="1"/>
          <p:bldP spid="126" grpId="0"/>
          <p:bldP spid="126" grpId="1"/>
          <p:bldP spid="128" grpId="0"/>
          <p:bldP spid="128" grpId="1"/>
          <p:bldP spid="130" grpId="0"/>
          <p:bldP spid="130" grpId="1"/>
          <p:bldP spid="131" grpId="0"/>
          <p:bldP spid="131" grpId="1"/>
          <p:bldP spid="138" grpId="0"/>
          <p:bldP spid="142" grpId="0" animBg="1"/>
          <p:bldP spid="150" grpId="0"/>
          <p:bldP spid="151" grpId="0"/>
          <p:bldP spid="152" grpId="0"/>
          <p:bldP spid="155" grpId="0"/>
          <p:bldP spid="161" grpId="0"/>
          <p:bldP spid="153" grpId="0"/>
          <p:bldP spid="153" grpId="1"/>
          <p:bldP spid="154" grpId="0"/>
          <p:bldP spid="154" grpId="1"/>
          <p:bldP spid="13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42" presetClass="path" presetSubtype="0" accel="3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2.96296E-6 L 4.16667E-6 0.0757 " pathEditMode="relative" rAng="0" ptsTypes="AA">
                                          <p:cBhvr>
                                            <p:cTn id="48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7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42" presetClass="path" presetSubtype="0" accel="3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1.11111E-6 L 0.00118 0.07477 " pathEditMode="relative" rAng="0" ptsTypes="AA">
                                          <p:cBhvr>
                                            <p:cTn id="50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372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accel="3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4.07407E-6 L 3.33333E-6 0.07685 " pathEditMode="relative" rAng="0" ptsTypes="AA">
                                          <p:cBhvr>
                                            <p:cTn id="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accel="36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2.59259E-6 L 0.00143 0.07639 " pathEditMode="relative" rAng="0" ptsTypes="AA">
                                          <p:cBhvr>
                                            <p:cTn id="54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" y="3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5E-6 1.11111E-6 L -3.75E-6 0.08588 " pathEditMode="relative" rAng="0" ptsTypes="AA">
                                          <p:cBhvr>
                                            <p:cTn id="56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28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7.40741E-7 L -0.00079 0.08449 " pathEditMode="relative" rAng="0" ptsTypes="AA">
                                          <p:cBhvr>
                                            <p:cTn id="5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42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42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3.33333E-6 L -4.58333E-6 0.08403 " pathEditMode="relative" rAng="0" ptsTypes="AA">
                                          <p:cBhvr>
                                            <p:cTn id="60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2.22222E-6 L -4.375E-6 0.08217 " pathEditMode="relative" rAng="0" ptsTypes="AA">
                                          <p:cBhvr>
                                            <p:cTn id="6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0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42" presetClass="path" presetSubtype="0" ac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7037E-6 L 3.33333E-6 0.07963 " pathEditMode="relative" rAng="0" ptsTypes="AA">
                                          <p:cBhvr>
                                            <p:cTn id="6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9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ac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-2.96296E-6 L -2.08333E-7 0.08334 " pathEditMode="relative" rAng="0" ptsTypes="AA">
                                          <p:cBhvr>
                                            <p:cTn id="66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ac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-4.44444E-6 L -2.29167E-6 0.08102 " pathEditMode="relative" rAng="0" ptsTypes="AA">
                                          <p:cBhvr>
                                            <p:cTn id="68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ac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2.59259E-6 L 4.58333E-6 0.07639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7.40741E-7 L -0.00039 0.08055 " pathEditMode="relative" rAng="0" ptsTypes="AA">
                                          <p:cBhvr>
                                            <p:cTn id="7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402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2.96296E-6 L -0.00013 0.08056 " pathEditMode="relative" rAng="0" ptsTypes="AA">
                                          <p:cBhvr>
                                            <p:cTn id="74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402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42" presetClass="path" presetSubtype="0" accel="4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1.48148E-6 L 0.2763 -0.04722 " pathEditMode="relative" rAng="0" ptsTypes="AA">
                                          <p:cBhvr>
                                            <p:cTn id="8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15" y="-236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entr" presetSubtype="0" fill="hold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" presetClass="entr" presetSubtype="0" fill="hold" nodeType="click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1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0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6" fill="hold">
                          <p:stCondLst>
                            <p:cond delay="indefinite"/>
                          </p:stCondLst>
                          <p:childTnLst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1.48148E-6 L -8.33333E-7 0.07477 " pathEditMode="relative" rAng="0" ptsTypes="AA">
                                          <p:cBhvr>
                                            <p:cTn id="16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72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0" presetID="1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2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4" fill="hold">
                          <p:stCondLst>
                            <p:cond delay="indefinite"/>
                          </p:stCondLst>
                          <p:childTnLst>
                            <p:par>
                              <p:cTn id="1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2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4" grpId="0" animBg="1"/>
          <p:bldP spid="8" grpId="0"/>
          <p:bldP spid="8" grpId="1"/>
          <p:bldP spid="67" grpId="0"/>
          <p:bldP spid="67" grpId="1"/>
          <p:bldP spid="67" grpId="2"/>
          <p:bldP spid="69" grpId="0"/>
          <p:bldP spid="69" grpId="1"/>
          <p:bldP spid="69" grpId="2"/>
          <p:bldP spid="71" grpId="0"/>
          <p:bldP spid="71" grpId="1"/>
          <p:bldP spid="71" grpId="2"/>
          <p:bldP spid="72" grpId="0"/>
          <p:bldP spid="72" grpId="1"/>
          <p:bldP spid="72" grpId="2"/>
          <p:bldP spid="74" grpId="0"/>
          <p:bldP spid="74" grpId="1"/>
          <p:bldP spid="74" grpId="2"/>
          <p:bldP spid="75" grpId="0" animBg="1"/>
          <p:bldP spid="75" grpId="1" animBg="1"/>
          <p:bldP spid="104" grpId="0"/>
          <p:bldP spid="104" grpId="1"/>
          <p:bldP spid="104" grpId="2"/>
          <p:bldP spid="10" grpId="0"/>
          <p:bldP spid="10" grpId="1"/>
          <p:bldP spid="55" grpId="0" animBg="1"/>
          <p:bldP spid="119" grpId="0"/>
          <p:bldP spid="119" grpId="1"/>
          <p:bldP spid="121" grpId="0"/>
          <p:bldP spid="121" grpId="1"/>
          <p:bldP spid="122" grpId="0"/>
          <p:bldP spid="122" grpId="1"/>
          <p:bldP spid="124" grpId="0"/>
          <p:bldP spid="124" grpId="1"/>
          <p:bldP spid="126" grpId="0"/>
          <p:bldP spid="126" grpId="1"/>
          <p:bldP spid="128" grpId="0"/>
          <p:bldP spid="128" grpId="1"/>
          <p:bldP spid="130" grpId="0"/>
          <p:bldP spid="130" grpId="1"/>
          <p:bldP spid="131" grpId="0"/>
          <p:bldP spid="131" grpId="1"/>
          <p:bldP spid="138" grpId="0"/>
          <p:bldP spid="142" grpId="0" animBg="1"/>
          <p:bldP spid="150" grpId="0"/>
          <p:bldP spid="151" grpId="0"/>
          <p:bldP spid="152" grpId="0"/>
          <p:bldP spid="155" grpId="0"/>
          <p:bldP spid="161" grpId="0"/>
          <p:bldP spid="153" grpId="0"/>
          <p:bldP spid="153" grpId="1"/>
          <p:bldP spid="154" grpId="0"/>
          <p:bldP spid="154" grpId="1"/>
          <p:bldP spid="139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46634-2B9E-B94C-9433-ED4763DC6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ONTAP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E46DA1-560A-5246-978B-CD4FD1664DE8}"/>
              </a:ext>
            </a:extLst>
          </p:cNvPr>
          <p:cNvGrpSpPr/>
          <p:nvPr/>
        </p:nvGrpSpPr>
        <p:grpSpPr>
          <a:xfrm>
            <a:off x="8229045" y="765398"/>
            <a:ext cx="3451751" cy="5272952"/>
            <a:chOff x="0" y="0"/>
            <a:chExt cx="2872852" cy="438861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AEE446C-B6A5-2448-B707-415AC4416CF6}"/>
                </a:ext>
              </a:extLst>
            </p:cNvPr>
            <p:cNvGrpSpPr/>
            <p:nvPr/>
          </p:nvGrpSpPr>
          <p:grpSpPr>
            <a:xfrm>
              <a:off x="809438" y="3249281"/>
              <a:ext cx="1251627" cy="1139336"/>
              <a:chOff x="-6697" y="18341"/>
              <a:chExt cx="1251626" cy="1139336"/>
            </a:xfrm>
          </p:grpSpPr>
          <p:sp>
            <p:nvSpPr>
              <p:cNvPr id="37" name="Shape 1076">
                <a:extLst>
                  <a:ext uri="{FF2B5EF4-FFF2-40B4-BE49-F238E27FC236}">
                    <a16:creationId xmlns:a16="http://schemas.microsoft.com/office/drawing/2014/main" id="{90A07155-E89D-4F4D-979B-E72EEC706795}"/>
                  </a:ext>
                </a:extLst>
              </p:cNvPr>
              <p:cNvSpPr/>
              <p:nvPr/>
            </p:nvSpPr>
            <p:spPr>
              <a:xfrm>
                <a:off x="-6697" y="18341"/>
                <a:ext cx="1251626" cy="2239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2" h="19746" extrusionOk="0">
                    <a:moveTo>
                      <a:pt x="0" y="0"/>
                    </a:moveTo>
                    <a:cubicBezTo>
                      <a:pt x="638" y="9058"/>
                      <a:pt x="2602" y="14632"/>
                      <a:pt x="4516" y="16258"/>
                    </a:cubicBezTo>
                    <a:cubicBezTo>
                      <a:pt x="9082" y="21600"/>
                      <a:pt x="13942" y="20671"/>
                      <a:pt x="18409" y="14400"/>
                    </a:cubicBezTo>
                    <a:cubicBezTo>
                      <a:pt x="19342" y="13006"/>
                      <a:pt x="20324" y="11381"/>
                      <a:pt x="20864" y="7432"/>
                    </a:cubicBezTo>
                    <a:cubicBezTo>
                      <a:pt x="21158" y="6271"/>
                      <a:pt x="21600" y="1161"/>
                      <a:pt x="21256" y="929"/>
                    </a:cubicBezTo>
                    <a:cubicBezTo>
                      <a:pt x="18851" y="10219"/>
                      <a:pt x="15709" y="13471"/>
                      <a:pt x="12665" y="14400"/>
                    </a:cubicBezTo>
                    <a:cubicBezTo>
                      <a:pt x="9229" y="14865"/>
                      <a:pt x="5645" y="13935"/>
                      <a:pt x="2504" y="6968"/>
                    </a:cubicBezTo>
                    <a:cubicBezTo>
                      <a:pt x="1620" y="5110"/>
                      <a:pt x="785" y="2787"/>
                      <a:pt x="0" y="0"/>
                    </a:cubicBezTo>
                    <a:close/>
                  </a:path>
                </a:pathLst>
              </a:custGeom>
              <a:solidFill>
                <a:srgbClr val="D7DEE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07" tIns="45707" rIns="45707" bIns="45707" numCol="1" anchor="t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9pPr>
              </a:lstStyle>
              <a:p>
                <a:pPr>
                  <a:defRPr sz="2400"/>
                </a:pPr>
                <a:endParaRPr sz="2399"/>
              </a:p>
            </p:txBody>
          </p:sp>
          <p:sp>
            <p:nvSpPr>
              <p:cNvPr id="38" name="Shape 1077">
                <a:extLst>
                  <a:ext uri="{FF2B5EF4-FFF2-40B4-BE49-F238E27FC236}">
                    <a16:creationId xmlns:a16="http://schemas.microsoft.com/office/drawing/2014/main" id="{1F4232F6-F124-164D-82D9-7F16B4E2CCBD}"/>
                  </a:ext>
                </a:extLst>
              </p:cNvPr>
              <p:cNvSpPr/>
              <p:nvPr/>
            </p:nvSpPr>
            <p:spPr>
              <a:xfrm>
                <a:off x="322446" y="923676"/>
                <a:ext cx="652363" cy="2295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490" extrusionOk="0">
                    <a:moveTo>
                      <a:pt x="21600" y="1059"/>
                    </a:moveTo>
                    <a:cubicBezTo>
                      <a:pt x="20078" y="6141"/>
                      <a:pt x="18555" y="11012"/>
                      <a:pt x="17033" y="16094"/>
                    </a:cubicBezTo>
                    <a:cubicBezTo>
                      <a:pt x="15320" y="17365"/>
                      <a:pt x="8849" y="21600"/>
                      <a:pt x="3711" y="14400"/>
                    </a:cubicBezTo>
                    <a:cubicBezTo>
                      <a:pt x="2474" y="9529"/>
                      <a:pt x="1237" y="4871"/>
                      <a:pt x="0" y="0"/>
                    </a:cubicBezTo>
                    <a:cubicBezTo>
                      <a:pt x="7803" y="9106"/>
                      <a:pt x="20078" y="2541"/>
                      <a:pt x="21600" y="1059"/>
                    </a:cubicBezTo>
                    <a:close/>
                  </a:path>
                </a:pathLst>
              </a:custGeom>
              <a:solidFill>
                <a:srgbClr val="0C0D0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07" tIns="45707" rIns="45707" bIns="45707" numCol="1" anchor="t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9pPr>
              </a:lstStyle>
              <a:p>
                <a:pPr>
                  <a:defRPr sz="2400"/>
                </a:pPr>
                <a:endParaRPr sz="2399"/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29E2BE1C-0E02-A545-98CE-77C09787EFB8}"/>
                  </a:ext>
                </a:extLst>
              </p:cNvPr>
              <p:cNvGrpSpPr/>
              <p:nvPr/>
            </p:nvGrpSpPr>
            <p:grpSpPr>
              <a:xfrm>
                <a:off x="8955" y="105364"/>
                <a:ext cx="1227097" cy="1052313"/>
                <a:chOff x="-1" y="-1"/>
                <a:chExt cx="1227095" cy="1052313"/>
              </a:xfrm>
            </p:grpSpPr>
            <p:sp>
              <p:nvSpPr>
                <p:cNvPr id="42" name="Shape 1078">
                  <a:extLst>
                    <a:ext uri="{FF2B5EF4-FFF2-40B4-BE49-F238E27FC236}">
                      <a16:creationId xmlns:a16="http://schemas.microsoft.com/office/drawing/2014/main" id="{610BFD1A-D51A-194B-AC9C-0ABB34F90565}"/>
                    </a:ext>
                  </a:extLst>
                </p:cNvPr>
                <p:cNvSpPr/>
                <p:nvPr/>
              </p:nvSpPr>
              <p:spPr>
                <a:xfrm>
                  <a:off x="301547" y="804627"/>
                  <a:ext cx="677740" cy="247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142" y="2298"/>
                      </a:moveTo>
                      <a:cubicBezTo>
                        <a:pt x="20959" y="2068"/>
                        <a:pt x="20959" y="2068"/>
                        <a:pt x="20959" y="2068"/>
                      </a:cubicBezTo>
                      <a:cubicBezTo>
                        <a:pt x="19495" y="7583"/>
                        <a:pt x="18031" y="12868"/>
                        <a:pt x="16566" y="18383"/>
                      </a:cubicBezTo>
                      <a:cubicBezTo>
                        <a:pt x="16749" y="18613"/>
                        <a:pt x="16749" y="18613"/>
                        <a:pt x="16749" y="18613"/>
                      </a:cubicBezTo>
                      <a:cubicBezTo>
                        <a:pt x="16658" y="18153"/>
                        <a:pt x="16658" y="18153"/>
                        <a:pt x="16658" y="18153"/>
                      </a:cubicBezTo>
                      <a:cubicBezTo>
                        <a:pt x="15742" y="19072"/>
                        <a:pt x="13363" y="20911"/>
                        <a:pt x="10525" y="20911"/>
                      </a:cubicBezTo>
                      <a:cubicBezTo>
                        <a:pt x="8420" y="20911"/>
                        <a:pt x="6132" y="19762"/>
                        <a:pt x="4027" y="16545"/>
                      </a:cubicBezTo>
                      <a:cubicBezTo>
                        <a:pt x="3936" y="16774"/>
                        <a:pt x="3936" y="16774"/>
                        <a:pt x="3936" y="16774"/>
                      </a:cubicBezTo>
                      <a:cubicBezTo>
                        <a:pt x="4119" y="16545"/>
                        <a:pt x="4119" y="16545"/>
                        <a:pt x="4119" y="16545"/>
                      </a:cubicBezTo>
                      <a:cubicBezTo>
                        <a:pt x="2929" y="11489"/>
                        <a:pt x="1739" y="6204"/>
                        <a:pt x="549" y="919"/>
                      </a:cubicBezTo>
                      <a:cubicBezTo>
                        <a:pt x="366" y="1149"/>
                        <a:pt x="366" y="1149"/>
                        <a:pt x="366" y="1149"/>
                      </a:cubicBezTo>
                      <a:cubicBezTo>
                        <a:pt x="275" y="1379"/>
                        <a:pt x="275" y="1379"/>
                        <a:pt x="275" y="1379"/>
                      </a:cubicBezTo>
                      <a:cubicBezTo>
                        <a:pt x="3295" y="5515"/>
                        <a:pt x="6956" y="6664"/>
                        <a:pt x="10342" y="6664"/>
                      </a:cubicBezTo>
                      <a:cubicBezTo>
                        <a:pt x="12997" y="6664"/>
                        <a:pt x="15468" y="5974"/>
                        <a:pt x="17390" y="5055"/>
                      </a:cubicBezTo>
                      <a:cubicBezTo>
                        <a:pt x="18397" y="4596"/>
                        <a:pt x="19220" y="4136"/>
                        <a:pt x="19861" y="3677"/>
                      </a:cubicBezTo>
                      <a:cubicBezTo>
                        <a:pt x="20502" y="3217"/>
                        <a:pt x="20959" y="2987"/>
                        <a:pt x="21142" y="2757"/>
                      </a:cubicBezTo>
                      <a:cubicBezTo>
                        <a:pt x="21142" y="2298"/>
                        <a:pt x="21142" y="2298"/>
                        <a:pt x="21142" y="2298"/>
                      </a:cubicBezTo>
                      <a:cubicBezTo>
                        <a:pt x="20959" y="2068"/>
                        <a:pt x="20959" y="2068"/>
                        <a:pt x="20959" y="2068"/>
                      </a:cubicBezTo>
                      <a:cubicBezTo>
                        <a:pt x="21142" y="2298"/>
                        <a:pt x="21142" y="2298"/>
                        <a:pt x="21142" y="2298"/>
                      </a:cubicBezTo>
                      <a:cubicBezTo>
                        <a:pt x="21051" y="1838"/>
                        <a:pt x="21051" y="1838"/>
                        <a:pt x="21051" y="1838"/>
                      </a:cubicBezTo>
                      <a:cubicBezTo>
                        <a:pt x="20868" y="2068"/>
                        <a:pt x="20410" y="2528"/>
                        <a:pt x="19769" y="2987"/>
                      </a:cubicBezTo>
                      <a:cubicBezTo>
                        <a:pt x="17847" y="4136"/>
                        <a:pt x="14278" y="5745"/>
                        <a:pt x="10342" y="5745"/>
                      </a:cubicBezTo>
                      <a:cubicBezTo>
                        <a:pt x="7047" y="5974"/>
                        <a:pt x="3386" y="4596"/>
                        <a:pt x="458" y="68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75" y="1379"/>
                        <a:pt x="275" y="1379"/>
                        <a:pt x="275" y="1379"/>
                      </a:cubicBezTo>
                      <a:cubicBezTo>
                        <a:pt x="1464" y="6664"/>
                        <a:pt x="2654" y="11719"/>
                        <a:pt x="3844" y="17004"/>
                      </a:cubicBezTo>
                      <a:cubicBezTo>
                        <a:pt x="3844" y="17234"/>
                        <a:pt x="3844" y="17234"/>
                        <a:pt x="3844" y="17234"/>
                      </a:cubicBezTo>
                      <a:cubicBezTo>
                        <a:pt x="3844" y="17234"/>
                        <a:pt x="3844" y="17234"/>
                        <a:pt x="3844" y="17234"/>
                      </a:cubicBezTo>
                      <a:cubicBezTo>
                        <a:pt x="6041" y="20681"/>
                        <a:pt x="8420" y="21600"/>
                        <a:pt x="10525" y="21600"/>
                      </a:cubicBezTo>
                      <a:cubicBezTo>
                        <a:pt x="13363" y="21600"/>
                        <a:pt x="15834" y="19762"/>
                        <a:pt x="16749" y="19072"/>
                      </a:cubicBezTo>
                      <a:cubicBezTo>
                        <a:pt x="16841" y="19072"/>
                        <a:pt x="16841" y="19072"/>
                        <a:pt x="16841" y="19072"/>
                      </a:cubicBezTo>
                      <a:cubicBezTo>
                        <a:pt x="16841" y="18843"/>
                        <a:pt x="16841" y="18843"/>
                        <a:pt x="16841" y="18843"/>
                      </a:cubicBezTo>
                      <a:cubicBezTo>
                        <a:pt x="18305" y="13328"/>
                        <a:pt x="19769" y="8043"/>
                        <a:pt x="21234" y="2528"/>
                      </a:cubicBezTo>
                      <a:cubicBezTo>
                        <a:pt x="21600" y="1379"/>
                        <a:pt x="21600" y="1379"/>
                        <a:pt x="21600" y="1379"/>
                      </a:cubicBezTo>
                      <a:cubicBezTo>
                        <a:pt x="21051" y="1838"/>
                        <a:pt x="21051" y="1838"/>
                        <a:pt x="21051" y="1838"/>
                      </a:cubicBezTo>
                      <a:lnTo>
                        <a:pt x="21142" y="2298"/>
                      </a:lnTo>
                      <a:close/>
                    </a:path>
                  </a:pathLst>
                </a:custGeom>
                <a:solidFill>
                  <a:srgbClr val="01010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07" tIns="45707" rIns="45707" bIns="45707" numCol="1" anchor="t">
                  <a:noAutofit/>
                </a:bodyPr>
                <a:lstStyle>
                  <a:def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defRPr>
                  </a:lvl1pPr>
                  <a:lvl2pPr marL="0" marR="0" indent="457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defRPr>
                  </a:lvl2pPr>
                  <a:lvl3pPr marL="0" marR="0" indent="914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defRPr>
                  </a:lvl3pPr>
                  <a:lvl4pPr marL="0" marR="0" indent="1371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defRPr>
                  </a:lvl4pPr>
                  <a:lvl5pPr marL="0" marR="0" indent="18288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defRPr>
                  </a:lvl5pPr>
                  <a:lvl6pPr marL="0" marR="0" indent="22860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defRPr>
                  </a:lvl6pPr>
                  <a:lvl7pPr marL="0" marR="0" indent="2743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defRPr>
                  </a:lvl7pPr>
                  <a:lvl8pPr marL="0" marR="0" indent="3200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defRPr>
                  </a:lvl8pPr>
                  <a:lvl9pPr marL="0" marR="0" indent="3657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defRPr>
                  </a:lvl9pPr>
                </a:lstStyle>
                <a:p>
                  <a:pPr>
                    <a:defRPr sz="2400"/>
                  </a:pPr>
                  <a:endParaRPr sz="2399"/>
                </a:p>
              </p:txBody>
            </p:sp>
            <p:sp>
              <p:nvSpPr>
                <p:cNvPr id="43" name="Shape 1079">
                  <a:extLst>
                    <a:ext uri="{FF2B5EF4-FFF2-40B4-BE49-F238E27FC236}">
                      <a16:creationId xmlns:a16="http://schemas.microsoft.com/office/drawing/2014/main" id="{451CB3E7-22D7-1C45-820B-A42881E52621}"/>
                    </a:ext>
                  </a:extLst>
                </p:cNvPr>
                <p:cNvSpPr/>
                <p:nvPr/>
              </p:nvSpPr>
              <p:spPr>
                <a:xfrm>
                  <a:off x="-1" y="-1"/>
                  <a:ext cx="1227095" cy="8730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841" y="260"/>
                      </a:moveTo>
                      <a:cubicBezTo>
                        <a:pt x="20942" y="846"/>
                        <a:pt x="20993" y="1366"/>
                        <a:pt x="21044" y="1952"/>
                      </a:cubicBezTo>
                      <a:cubicBezTo>
                        <a:pt x="21246" y="2017"/>
                        <a:pt x="21398" y="2082"/>
                        <a:pt x="21600" y="2212"/>
                      </a:cubicBezTo>
                      <a:cubicBezTo>
                        <a:pt x="21600" y="2537"/>
                        <a:pt x="21600" y="2863"/>
                        <a:pt x="21600" y="3253"/>
                      </a:cubicBezTo>
                      <a:cubicBezTo>
                        <a:pt x="21398" y="3318"/>
                        <a:pt x="21246" y="3448"/>
                        <a:pt x="21044" y="3513"/>
                      </a:cubicBezTo>
                      <a:cubicBezTo>
                        <a:pt x="20993" y="4164"/>
                        <a:pt x="20942" y="4814"/>
                        <a:pt x="20892" y="5465"/>
                      </a:cubicBezTo>
                      <a:cubicBezTo>
                        <a:pt x="21044" y="5465"/>
                        <a:pt x="21145" y="5530"/>
                        <a:pt x="21296" y="5530"/>
                      </a:cubicBezTo>
                      <a:cubicBezTo>
                        <a:pt x="21296" y="6116"/>
                        <a:pt x="21246" y="6636"/>
                        <a:pt x="21246" y="7157"/>
                      </a:cubicBezTo>
                      <a:cubicBezTo>
                        <a:pt x="21094" y="7352"/>
                        <a:pt x="20942" y="7547"/>
                        <a:pt x="20791" y="7742"/>
                      </a:cubicBezTo>
                      <a:cubicBezTo>
                        <a:pt x="20841" y="8002"/>
                        <a:pt x="20892" y="8328"/>
                        <a:pt x="20892" y="8588"/>
                      </a:cubicBezTo>
                      <a:cubicBezTo>
                        <a:pt x="21094" y="8848"/>
                        <a:pt x="21347" y="9108"/>
                        <a:pt x="21549" y="9369"/>
                      </a:cubicBezTo>
                      <a:cubicBezTo>
                        <a:pt x="21499" y="9629"/>
                        <a:pt x="21499" y="9889"/>
                        <a:pt x="21499" y="10149"/>
                      </a:cubicBezTo>
                      <a:cubicBezTo>
                        <a:pt x="21347" y="10345"/>
                        <a:pt x="21195" y="10540"/>
                        <a:pt x="21044" y="10800"/>
                      </a:cubicBezTo>
                      <a:cubicBezTo>
                        <a:pt x="20993" y="10865"/>
                        <a:pt x="20942" y="10995"/>
                        <a:pt x="20892" y="11125"/>
                      </a:cubicBezTo>
                      <a:cubicBezTo>
                        <a:pt x="20841" y="11320"/>
                        <a:pt x="20791" y="11516"/>
                        <a:pt x="20740" y="11711"/>
                      </a:cubicBezTo>
                      <a:cubicBezTo>
                        <a:pt x="20740" y="11971"/>
                        <a:pt x="20791" y="12166"/>
                        <a:pt x="20791" y="12427"/>
                      </a:cubicBezTo>
                      <a:cubicBezTo>
                        <a:pt x="20892" y="12622"/>
                        <a:pt x="20993" y="12817"/>
                        <a:pt x="21094" y="13012"/>
                      </a:cubicBezTo>
                      <a:cubicBezTo>
                        <a:pt x="21094" y="13402"/>
                        <a:pt x="21044" y="13858"/>
                        <a:pt x="20993" y="14248"/>
                      </a:cubicBezTo>
                      <a:cubicBezTo>
                        <a:pt x="19931" y="16135"/>
                        <a:pt x="18868" y="18022"/>
                        <a:pt x="17756" y="19908"/>
                      </a:cubicBezTo>
                      <a:cubicBezTo>
                        <a:pt x="17503" y="20039"/>
                        <a:pt x="17300" y="20169"/>
                        <a:pt x="17047" y="20364"/>
                      </a:cubicBezTo>
                      <a:cubicBezTo>
                        <a:pt x="16440" y="20559"/>
                        <a:pt x="15833" y="20819"/>
                        <a:pt x="15226" y="21080"/>
                      </a:cubicBezTo>
                      <a:cubicBezTo>
                        <a:pt x="14113" y="21275"/>
                        <a:pt x="13000" y="21405"/>
                        <a:pt x="11888" y="21600"/>
                      </a:cubicBezTo>
                      <a:cubicBezTo>
                        <a:pt x="11230" y="21535"/>
                        <a:pt x="10522" y="21470"/>
                        <a:pt x="9864" y="21470"/>
                      </a:cubicBezTo>
                      <a:cubicBezTo>
                        <a:pt x="9308" y="21405"/>
                        <a:pt x="8751" y="21405"/>
                        <a:pt x="8195" y="21405"/>
                      </a:cubicBezTo>
                      <a:cubicBezTo>
                        <a:pt x="7487" y="21145"/>
                        <a:pt x="6728" y="20949"/>
                        <a:pt x="6020" y="20689"/>
                      </a:cubicBezTo>
                      <a:cubicBezTo>
                        <a:pt x="5817" y="20494"/>
                        <a:pt x="5564" y="20234"/>
                        <a:pt x="5311" y="19973"/>
                      </a:cubicBezTo>
                      <a:cubicBezTo>
                        <a:pt x="4704" y="19453"/>
                        <a:pt x="4097" y="18867"/>
                        <a:pt x="3440" y="18347"/>
                      </a:cubicBezTo>
                      <a:cubicBezTo>
                        <a:pt x="2479" y="16981"/>
                        <a:pt x="1467" y="15549"/>
                        <a:pt x="506" y="14183"/>
                      </a:cubicBezTo>
                      <a:cubicBezTo>
                        <a:pt x="506" y="13858"/>
                        <a:pt x="506" y="13533"/>
                        <a:pt x="506" y="13207"/>
                      </a:cubicBezTo>
                      <a:cubicBezTo>
                        <a:pt x="658" y="13207"/>
                        <a:pt x="860" y="13207"/>
                        <a:pt x="1012" y="13207"/>
                      </a:cubicBezTo>
                      <a:cubicBezTo>
                        <a:pt x="911" y="12947"/>
                        <a:pt x="809" y="12622"/>
                        <a:pt x="759" y="12296"/>
                      </a:cubicBezTo>
                      <a:cubicBezTo>
                        <a:pt x="506" y="11711"/>
                        <a:pt x="304" y="11125"/>
                        <a:pt x="51" y="10540"/>
                      </a:cubicBezTo>
                      <a:cubicBezTo>
                        <a:pt x="51" y="10345"/>
                        <a:pt x="51" y="10149"/>
                        <a:pt x="51" y="9954"/>
                      </a:cubicBezTo>
                      <a:cubicBezTo>
                        <a:pt x="354" y="9629"/>
                        <a:pt x="658" y="9304"/>
                        <a:pt x="961" y="8978"/>
                      </a:cubicBezTo>
                      <a:cubicBezTo>
                        <a:pt x="708" y="8393"/>
                        <a:pt x="455" y="7872"/>
                        <a:pt x="152" y="7287"/>
                      </a:cubicBezTo>
                      <a:cubicBezTo>
                        <a:pt x="152" y="7222"/>
                        <a:pt x="152" y="7092"/>
                        <a:pt x="101" y="7027"/>
                      </a:cubicBezTo>
                      <a:cubicBezTo>
                        <a:pt x="405" y="6571"/>
                        <a:pt x="658" y="6116"/>
                        <a:pt x="911" y="5595"/>
                      </a:cubicBezTo>
                      <a:cubicBezTo>
                        <a:pt x="860" y="5335"/>
                        <a:pt x="759" y="5075"/>
                        <a:pt x="708" y="4749"/>
                      </a:cubicBezTo>
                      <a:cubicBezTo>
                        <a:pt x="506" y="4489"/>
                        <a:pt x="354" y="4164"/>
                        <a:pt x="152" y="3904"/>
                      </a:cubicBezTo>
                      <a:cubicBezTo>
                        <a:pt x="101" y="3708"/>
                        <a:pt x="51" y="3448"/>
                        <a:pt x="0" y="3253"/>
                      </a:cubicBezTo>
                      <a:cubicBezTo>
                        <a:pt x="253" y="2863"/>
                        <a:pt x="455" y="2472"/>
                        <a:pt x="708" y="2147"/>
                      </a:cubicBezTo>
                      <a:cubicBezTo>
                        <a:pt x="658" y="1757"/>
                        <a:pt x="658" y="1431"/>
                        <a:pt x="658" y="1106"/>
                      </a:cubicBezTo>
                      <a:cubicBezTo>
                        <a:pt x="556" y="911"/>
                        <a:pt x="506" y="781"/>
                        <a:pt x="405" y="586"/>
                      </a:cubicBezTo>
                      <a:cubicBezTo>
                        <a:pt x="405" y="390"/>
                        <a:pt x="455" y="195"/>
                        <a:pt x="455" y="65"/>
                      </a:cubicBezTo>
                      <a:cubicBezTo>
                        <a:pt x="607" y="0"/>
                        <a:pt x="759" y="0"/>
                        <a:pt x="860" y="0"/>
                      </a:cubicBezTo>
                      <a:cubicBezTo>
                        <a:pt x="1518" y="520"/>
                        <a:pt x="2175" y="1106"/>
                        <a:pt x="2782" y="1627"/>
                      </a:cubicBezTo>
                      <a:cubicBezTo>
                        <a:pt x="6374" y="3578"/>
                        <a:pt x="15226" y="4684"/>
                        <a:pt x="20841" y="26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07" tIns="45707" rIns="45707" bIns="45707" numCol="1" anchor="t">
                  <a:noAutofit/>
                </a:bodyPr>
                <a:lstStyle>
                  <a:def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defRPr>
                  </a:lvl1pPr>
                  <a:lvl2pPr marL="0" marR="0" indent="457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defRPr>
                  </a:lvl2pPr>
                  <a:lvl3pPr marL="0" marR="0" indent="914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defRPr>
                  </a:lvl3pPr>
                  <a:lvl4pPr marL="0" marR="0" indent="1371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defRPr>
                  </a:lvl4pPr>
                  <a:lvl5pPr marL="0" marR="0" indent="18288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defRPr>
                  </a:lvl5pPr>
                  <a:lvl6pPr marL="0" marR="0" indent="22860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defRPr>
                  </a:lvl6pPr>
                  <a:lvl7pPr marL="0" marR="0" indent="27432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defRPr>
                  </a:lvl7pPr>
                  <a:lvl8pPr marL="0" marR="0" indent="32004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defRPr>
                  </a:lvl8pPr>
                  <a:lvl9pPr marL="0" marR="0" indent="365760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defRPr>
                  </a:lvl9pPr>
                </a:lstStyle>
                <a:p>
                  <a:pPr>
                    <a:defRPr sz="2400"/>
                  </a:pPr>
                  <a:endParaRPr sz="2399"/>
                </a:p>
              </p:txBody>
            </p:sp>
          </p:grpSp>
          <p:sp>
            <p:nvSpPr>
              <p:cNvPr id="40" name="Shape 1081">
                <a:extLst>
                  <a:ext uri="{FF2B5EF4-FFF2-40B4-BE49-F238E27FC236}">
                    <a16:creationId xmlns:a16="http://schemas.microsoft.com/office/drawing/2014/main" id="{33FBD2C8-D789-B64F-97E5-0C823219B971}"/>
                  </a:ext>
                </a:extLst>
              </p:cNvPr>
              <p:cNvSpPr/>
              <p:nvPr/>
            </p:nvSpPr>
            <p:spPr>
              <a:xfrm>
                <a:off x="25377" y="119052"/>
                <a:ext cx="1139019" cy="8251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655" y="21600"/>
                    </a:moveTo>
                    <a:cubicBezTo>
                      <a:pt x="15600" y="21325"/>
                      <a:pt x="15982" y="21394"/>
                      <a:pt x="15873" y="21118"/>
                    </a:cubicBezTo>
                    <a:cubicBezTo>
                      <a:pt x="14236" y="21050"/>
                      <a:pt x="12600" y="21050"/>
                      <a:pt x="11018" y="21050"/>
                    </a:cubicBezTo>
                    <a:cubicBezTo>
                      <a:pt x="11018" y="20912"/>
                      <a:pt x="11018" y="20843"/>
                      <a:pt x="11018" y="20775"/>
                    </a:cubicBezTo>
                    <a:cubicBezTo>
                      <a:pt x="12218" y="20706"/>
                      <a:pt x="13473" y="20706"/>
                      <a:pt x="14673" y="20637"/>
                    </a:cubicBezTo>
                    <a:cubicBezTo>
                      <a:pt x="15327" y="20499"/>
                      <a:pt x="15927" y="20362"/>
                      <a:pt x="16527" y="20155"/>
                    </a:cubicBezTo>
                    <a:cubicBezTo>
                      <a:pt x="16855" y="20087"/>
                      <a:pt x="17182" y="20087"/>
                      <a:pt x="17509" y="20018"/>
                    </a:cubicBezTo>
                    <a:cubicBezTo>
                      <a:pt x="18218" y="19399"/>
                      <a:pt x="18873" y="18848"/>
                      <a:pt x="19527" y="18298"/>
                    </a:cubicBezTo>
                    <a:cubicBezTo>
                      <a:pt x="19527" y="18229"/>
                      <a:pt x="19473" y="18161"/>
                      <a:pt x="19473" y="18023"/>
                    </a:cubicBezTo>
                    <a:cubicBezTo>
                      <a:pt x="18164" y="18161"/>
                      <a:pt x="16855" y="18298"/>
                      <a:pt x="15600" y="18436"/>
                    </a:cubicBezTo>
                    <a:cubicBezTo>
                      <a:pt x="15109" y="18573"/>
                      <a:pt x="14673" y="18642"/>
                      <a:pt x="14182" y="18780"/>
                    </a:cubicBezTo>
                    <a:cubicBezTo>
                      <a:pt x="13309" y="18711"/>
                      <a:pt x="12491" y="18642"/>
                      <a:pt x="11618" y="18573"/>
                    </a:cubicBezTo>
                    <a:cubicBezTo>
                      <a:pt x="11291" y="18504"/>
                      <a:pt x="10964" y="18504"/>
                      <a:pt x="10636" y="18436"/>
                    </a:cubicBezTo>
                    <a:cubicBezTo>
                      <a:pt x="10145" y="18161"/>
                      <a:pt x="9600" y="17817"/>
                      <a:pt x="9109" y="17541"/>
                    </a:cubicBezTo>
                    <a:cubicBezTo>
                      <a:pt x="12764" y="17266"/>
                      <a:pt x="17182" y="17266"/>
                      <a:pt x="21164" y="13620"/>
                    </a:cubicBezTo>
                    <a:cubicBezTo>
                      <a:pt x="15982" y="15890"/>
                      <a:pt x="11618" y="15340"/>
                      <a:pt x="8073" y="14721"/>
                    </a:cubicBezTo>
                    <a:cubicBezTo>
                      <a:pt x="12600" y="13689"/>
                      <a:pt x="17127" y="13414"/>
                      <a:pt x="21600" y="9355"/>
                    </a:cubicBezTo>
                    <a:cubicBezTo>
                      <a:pt x="15109" y="12382"/>
                      <a:pt x="10527" y="11350"/>
                      <a:pt x="6818" y="10869"/>
                    </a:cubicBezTo>
                    <a:cubicBezTo>
                      <a:pt x="11673" y="9562"/>
                      <a:pt x="18655" y="9287"/>
                      <a:pt x="21000" y="6122"/>
                    </a:cubicBezTo>
                    <a:cubicBezTo>
                      <a:pt x="14182" y="8392"/>
                      <a:pt x="8291" y="7980"/>
                      <a:pt x="4527" y="6879"/>
                    </a:cubicBezTo>
                    <a:cubicBezTo>
                      <a:pt x="7582" y="6397"/>
                      <a:pt x="10636" y="5847"/>
                      <a:pt x="13745" y="5366"/>
                    </a:cubicBezTo>
                    <a:cubicBezTo>
                      <a:pt x="12218" y="5159"/>
                      <a:pt x="10745" y="5022"/>
                      <a:pt x="9273" y="4815"/>
                    </a:cubicBezTo>
                    <a:cubicBezTo>
                      <a:pt x="12055" y="4196"/>
                      <a:pt x="14891" y="3577"/>
                      <a:pt x="17673" y="3027"/>
                    </a:cubicBezTo>
                    <a:cubicBezTo>
                      <a:pt x="13909" y="3233"/>
                      <a:pt x="6218" y="4540"/>
                      <a:pt x="382" y="0"/>
                    </a:cubicBezTo>
                    <a:cubicBezTo>
                      <a:pt x="1200" y="894"/>
                      <a:pt x="2291" y="1513"/>
                      <a:pt x="2891" y="2614"/>
                    </a:cubicBezTo>
                    <a:cubicBezTo>
                      <a:pt x="2018" y="2476"/>
                      <a:pt x="1145" y="2339"/>
                      <a:pt x="327" y="2201"/>
                    </a:cubicBezTo>
                    <a:cubicBezTo>
                      <a:pt x="327" y="2614"/>
                      <a:pt x="382" y="2958"/>
                      <a:pt x="436" y="3302"/>
                    </a:cubicBezTo>
                    <a:cubicBezTo>
                      <a:pt x="1309" y="3990"/>
                      <a:pt x="2182" y="4678"/>
                      <a:pt x="3055" y="5366"/>
                    </a:cubicBezTo>
                    <a:cubicBezTo>
                      <a:pt x="2073" y="5985"/>
                      <a:pt x="1036" y="6604"/>
                      <a:pt x="0" y="7223"/>
                    </a:cubicBezTo>
                    <a:cubicBezTo>
                      <a:pt x="1255" y="7704"/>
                      <a:pt x="2564" y="8255"/>
                      <a:pt x="3873" y="8805"/>
                    </a:cubicBezTo>
                    <a:cubicBezTo>
                      <a:pt x="2618" y="9424"/>
                      <a:pt x="982" y="8805"/>
                      <a:pt x="164" y="10731"/>
                    </a:cubicBezTo>
                    <a:cubicBezTo>
                      <a:pt x="1636" y="11625"/>
                      <a:pt x="3764" y="11763"/>
                      <a:pt x="4636" y="13345"/>
                    </a:cubicBezTo>
                    <a:cubicBezTo>
                      <a:pt x="3327" y="13483"/>
                      <a:pt x="1909" y="12313"/>
                      <a:pt x="764" y="13758"/>
                    </a:cubicBezTo>
                    <a:cubicBezTo>
                      <a:pt x="2127" y="14790"/>
                      <a:pt x="3436" y="15753"/>
                      <a:pt x="4800" y="16716"/>
                    </a:cubicBezTo>
                    <a:cubicBezTo>
                      <a:pt x="4036" y="16647"/>
                      <a:pt x="3327" y="16510"/>
                      <a:pt x="2564" y="16372"/>
                    </a:cubicBezTo>
                    <a:cubicBezTo>
                      <a:pt x="3600" y="17817"/>
                      <a:pt x="5073" y="18986"/>
                      <a:pt x="6109" y="20431"/>
                    </a:cubicBezTo>
                    <a:cubicBezTo>
                      <a:pt x="9600" y="20843"/>
                      <a:pt x="12164" y="21187"/>
                      <a:pt x="15655" y="21600"/>
                    </a:cubicBezTo>
                    <a:close/>
                  </a:path>
                </a:pathLst>
              </a:custGeom>
              <a:solidFill>
                <a:srgbClr val="A6A6A6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07" tIns="45707" rIns="45707" bIns="45707" numCol="1" anchor="t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9pPr>
              </a:lstStyle>
              <a:p>
                <a:pPr>
                  <a:defRPr sz="2400"/>
                </a:pPr>
                <a:endParaRPr sz="2399"/>
              </a:p>
            </p:txBody>
          </p:sp>
          <p:sp>
            <p:nvSpPr>
              <p:cNvPr id="41" name="Shape 1082">
                <a:extLst>
                  <a:ext uri="{FF2B5EF4-FFF2-40B4-BE49-F238E27FC236}">
                    <a16:creationId xmlns:a16="http://schemas.microsoft.com/office/drawing/2014/main" id="{9E1A47B3-B7DC-ED43-9344-ADA7740D3C66}"/>
                  </a:ext>
                </a:extLst>
              </p:cNvPr>
              <p:cNvSpPr/>
              <p:nvPr/>
            </p:nvSpPr>
            <p:spPr>
              <a:xfrm>
                <a:off x="170179" y="161471"/>
                <a:ext cx="918083" cy="764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2844" extrusionOk="0">
                    <a:moveTo>
                      <a:pt x="21600" y="0"/>
                    </a:moveTo>
                    <a:cubicBezTo>
                      <a:pt x="12218" y="19396"/>
                      <a:pt x="4455" y="8816"/>
                      <a:pt x="0" y="0"/>
                    </a:cubicBezTo>
                    <a:cubicBezTo>
                      <a:pt x="540" y="1322"/>
                      <a:pt x="1080" y="2204"/>
                      <a:pt x="1620" y="3527"/>
                    </a:cubicBezTo>
                    <a:cubicBezTo>
                      <a:pt x="9383" y="21600"/>
                      <a:pt x="17888" y="8816"/>
                      <a:pt x="20858" y="3086"/>
                    </a:cubicBezTo>
                    <a:cubicBezTo>
                      <a:pt x="21128" y="2204"/>
                      <a:pt x="21397" y="882"/>
                      <a:pt x="21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07" tIns="45707" rIns="45707" bIns="45707" numCol="1" anchor="t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9pPr>
              </a:lstStyle>
              <a:p>
                <a:pPr>
                  <a:defRPr sz="2400"/>
                </a:pPr>
                <a:endParaRPr sz="2399"/>
              </a:p>
            </p:txBody>
          </p:sp>
        </p:grpSp>
        <p:sp>
          <p:nvSpPr>
            <p:cNvPr id="11" name="Shape 1084">
              <a:extLst>
                <a:ext uri="{FF2B5EF4-FFF2-40B4-BE49-F238E27FC236}">
                  <a16:creationId xmlns:a16="http://schemas.microsoft.com/office/drawing/2014/main" id="{B58B1956-F54B-0B4C-9456-8F1DF81B39B6}"/>
                </a:ext>
              </a:extLst>
            </p:cNvPr>
            <p:cNvSpPr/>
            <p:nvPr/>
          </p:nvSpPr>
          <p:spPr>
            <a:xfrm>
              <a:off x="1459504" y="65227"/>
              <a:ext cx="954520" cy="960511"/>
            </a:xfrm>
            <a:prstGeom prst="ellipse">
              <a:avLst/>
            </a:prstGeom>
            <a:solidFill>
              <a:srgbClr val="895881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ctr">
                <a:defRPr sz="11700">
                  <a:solidFill>
                    <a:srgbClr val="FFFFFF"/>
                  </a:solidFill>
                </a:defRPr>
              </a:pPr>
              <a:endParaRPr sz="11696"/>
            </a:p>
          </p:txBody>
        </p:sp>
        <p:sp>
          <p:nvSpPr>
            <p:cNvPr id="12" name="Shape 1085">
              <a:extLst>
                <a:ext uri="{FF2B5EF4-FFF2-40B4-BE49-F238E27FC236}">
                  <a16:creationId xmlns:a16="http://schemas.microsoft.com/office/drawing/2014/main" id="{860563A1-0687-6C4E-9C18-0BB8E7A3E832}"/>
                </a:ext>
              </a:extLst>
            </p:cNvPr>
            <p:cNvSpPr/>
            <p:nvPr/>
          </p:nvSpPr>
          <p:spPr>
            <a:xfrm>
              <a:off x="383983" y="2123605"/>
              <a:ext cx="511397" cy="514605"/>
            </a:xfrm>
            <a:prstGeom prst="ellipse">
              <a:avLst/>
            </a:prstGeom>
            <a:solidFill>
              <a:srgbClr val="297F9D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ctr">
                <a:defRPr sz="11700">
                  <a:solidFill>
                    <a:srgbClr val="FFFFFF"/>
                  </a:solidFill>
                </a:defRPr>
              </a:pPr>
              <a:endParaRPr sz="11696"/>
            </a:p>
          </p:txBody>
        </p:sp>
        <p:sp>
          <p:nvSpPr>
            <p:cNvPr id="13" name="Shape 1086">
              <a:extLst>
                <a:ext uri="{FF2B5EF4-FFF2-40B4-BE49-F238E27FC236}">
                  <a16:creationId xmlns:a16="http://schemas.microsoft.com/office/drawing/2014/main" id="{99ABEAA8-1350-A04C-8F6F-5EDA5B8241DF}"/>
                </a:ext>
              </a:extLst>
            </p:cNvPr>
            <p:cNvSpPr/>
            <p:nvPr/>
          </p:nvSpPr>
          <p:spPr>
            <a:xfrm>
              <a:off x="788713" y="1577792"/>
              <a:ext cx="690979" cy="695317"/>
            </a:xfrm>
            <a:prstGeom prst="ellipse">
              <a:avLst/>
            </a:prstGeom>
            <a:solidFill>
              <a:srgbClr val="895881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ctr">
                <a:defRPr sz="11700">
                  <a:solidFill>
                    <a:srgbClr val="FFFFFF"/>
                  </a:solidFill>
                </a:defRPr>
              </a:pPr>
              <a:endParaRPr sz="11696"/>
            </a:p>
          </p:txBody>
        </p:sp>
        <p:sp>
          <p:nvSpPr>
            <p:cNvPr id="14" name="Shape 1087">
              <a:extLst>
                <a:ext uri="{FF2B5EF4-FFF2-40B4-BE49-F238E27FC236}">
                  <a16:creationId xmlns:a16="http://schemas.microsoft.com/office/drawing/2014/main" id="{E0F7DA47-D58A-0746-A22B-8C65A963768F}"/>
                </a:ext>
              </a:extLst>
            </p:cNvPr>
            <p:cNvSpPr/>
            <p:nvPr/>
          </p:nvSpPr>
          <p:spPr>
            <a:xfrm>
              <a:off x="2196924" y="1460141"/>
              <a:ext cx="504655" cy="507823"/>
            </a:xfrm>
            <a:prstGeom prst="ellipse">
              <a:avLst/>
            </a:prstGeom>
            <a:solidFill>
              <a:srgbClr val="F23B48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ctr">
                <a:defRPr sz="11700">
                  <a:solidFill>
                    <a:srgbClr val="FFFFFF"/>
                  </a:solidFill>
                </a:defRPr>
              </a:pPr>
              <a:endParaRPr sz="11696"/>
            </a:p>
          </p:txBody>
        </p:sp>
        <p:sp>
          <p:nvSpPr>
            <p:cNvPr id="15" name="Shape 1088">
              <a:extLst>
                <a:ext uri="{FF2B5EF4-FFF2-40B4-BE49-F238E27FC236}">
                  <a16:creationId xmlns:a16="http://schemas.microsoft.com/office/drawing/2014/main" id="{E23362D5-9C49-B141-A86C-5B9C1E34AF2C}"/>
                </a:ext>
              </a:extLst>
            </p:cNvPr>
            <p:cNvSpPr/>
            <p:nvPr/>
          </p:nvSpPr>
          <p:spPr>
            <a:xfrm>
              <a:off x="118458" y="1240796"/>
              <a:ext cx="690980" cy="695317"/>
            </a:xfrm>
            <a:prstGeom prst="ellipse">
              <a:avLst/>
            </a:prstGeom>
            <a:solidFill>
              <a:srgbClr val="F23B48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ctr">
                <a:defRPr sz="11700">
                  <a:solidFill>
                    <a:srgbClr val="FFFFFF"/>
                  </a:solidFill>
                </a:defRPr>
              </a:pPr>
              <a:endParaRPr sz="11696"/>
            </a:p>
          </p:txBody>
        </p:sp>
        <p:sp>
          <p:nvSpPr>
            <p:cNvPr id="16" name="Shape 1089">
              <a:extLst>
                <a:ext uri="{FF2B5EF4-FFF2-40B4-BE49-F238E27FC236}">
                  <a16:creationId xmlns:a16="http://schemas.microsoft.com/office/drawing/2014/main" id="{FAB01567-1A7A-8641-81C7-AFAAF86A7707}"/>
                </a:ext>
              </a:extLst>
            </p:cNvPr>
            <p:cNvSpPr/>
            <p:nvPr/>
          </p:nvSpPr>
          <p:spPr>
            <a:xfrm>
              <a:off x="781148" y="833477"/>
              <a:ext cx="690980" cy="695317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ctr">
                <a:defRPr sz="11700">
                  <a:solidFill>
                    <a:srgbClr val="FFFFFF"/>
                  </a:solidFill>
                </a:defRPr>
              </a:pPr>
              <a:endParaRPr sz="11696"/>
            </a:p>
          </p:txBody>
        </p:sp>
        <p:sp>
          <p:nvSpPr>
            <p:cNvPr id="17" name="Shape 1090">
              <a:extLst>
                <a:ext uri="{FF2B5EF4-FFF2-40B4-BE49-F238E27FC236}">
                  <a16:creationId xmlns:a16="http://schemas.microsoft.com/office/drawing/2014/main" id="{3AE9C8B0-8E2D-2D47-BFD2-32F793CEE263}"/>
                </a:ext>
              </a:extLst>
            </p:cNvPr>
            <p:cNvSpPr/>
            <p:nvPr/>
          </p:nvSpPr>
          <p:spPr>
            <a:xfrm>
              <a:off x="1443377" y="1792851"/>
              <a:ext cx="954520" cy="960511"/>
            </a:xfrm>
            <a:prstGeom prst="ellipse">
              <a:avLst/>
            </a:prstGeom>
            <a:solidFill>
              <a:srgbClr val="B2D235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ctr">
                <a:defRPr sz="11700">
                  <a:solidFill>
                    <a:srgbClr val="FFFFFF"/>
                  </a:solidFill>
                </a:defRPr>
              </a:pPr>
              <a:endParaRPr sz="11696"/>
            </a:p>
          </p:txBody>
        </p:sp>
        <p:sp>
          <p:nvSpPr>
            <p:cNvPr id="18" name="Shape 1091">
              <a:extLst>
                <a:ext uri="{FF2B5EF4-FFF2-40B4-BE49-F238E27FC236}">
                  <a16:creationId xmlns:a16="http://schemas.microsoft.com/office/drawing/2014/main" id="{44513D64-907F-3249-BCBE-FAA63DA064B8}"/>
                </a:ext>
              </a:extLst>
            </p:cNvPr>
            <p:cNvSpPr/>
            <p:nvPr/>
          </p:nvSpPr>
          <p:spPr>
            <a:xfrm>
              <a:off x="720042" y="41056"/>
              <a:ext cx="690979" cy="695316"/>
            </a:xfrm>
            <a:prstGeom prst="ellipse">
              <a:avLst/>
            </a:prstGeom>
            <a:solidFill>
              <a:srgbClr val="B2D235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ctr">
                <a:defRPr sz="11700">
                  <a:solidFill>
                    <a:srgbClr val="FFFFFF"/>
                  </a:solidFill>
                </a:defRPr>
              </a:pPr>
              <a:endParaRPr sz="11696"/>
            </a:p>
          </p:txBody>
        </p:sp>
        <p:sp>
          <p:nvSpPr>
            <p:cNvPr id="19" name="Shape 1092">
              <a:extLst>
                <a:ext uri="{FF2B5EF4-FFF2-40B4-BE49-F238E27FC236}">
                  <a16:creationId xmlns:a16="http://schemas.microsoft.com/office/drawing/2014/main" id="{50B5B7B1-800C-924C-8B82-EA24FF83C636}"/>
                </a:ext>
              </a:extLst>
            </p:cNvPr>
            <p:cNvSpPr/>
            <p:nvPr/>
          </p:nvSpPr>
          <p:spPr>
            <a:xfrm>
              <a:off x="108076" y="499583"/>
              <a:ext cx="690980" cy="695317"/>
            </a:xfrm>
            <a:prstGeom prst="ellipse">
              <a:avLst/>
            </a:prstGeom>
            <a:solidFill>
              <a:srgbClr val="00BBD6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ctr">
                <a:defRPr sz="11700">
                  <a:solidFill>
                    <a:srgbClr val="FFFFFF"/>
                  </a:solidFill>
                </a:defRPr>
              </a:pPr>
              <a:endParaRPr sz="11696"/>
            </a:p>
          </p:txBody>
        </p:sp>
        <p:sp>
          <p:nvSpPr>
            <p:cNvPr id="20" name="Shape 1093">
              <a:extLst>
                <a:ext uri="{FF2B5EF4-FFF2-40B4-BE49-F238E27FC236}">
                  <a16:creationId xmlns:a16="http://schemas.microsoft.com/office/drawing/2014/main" id="{39E0B9EC-935B-AF46-8855-0D374B09CCA0}"/>
                </a:ext>
              </a:extLst>
            </p:cNvPr>
            <p:cNvSpPr/>
            <p:nvPr/>
          </p:nvSpPr>
          <p:spPr>
            <a:xfrm>
              <a:off x="1558906" y="1066092"/>
              <a:ext cx="690979" cy="695316"/>
            </a:xfrm>
            <a:prstGeom prst="ellipse">
              <a:avLst/>
            </a:prstGeom>
            <a:solidFill>
              <a:srgbClr val="A5A5A5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ctr">
                <a:defRPr sz="11700">
                  <a:solidFill>
                    <a:srgbClr val="FFFFFF"/>
                  </a:solidFill>
                </a:defRPr>
              </a:pPr>
              <a:endParaRPr sz="11696"/>
            </a:p>
          </p:txBody>
        </p:sp>
        <p:sp>
          <p:nvSpPr>
            <p:cNvPr id="21" name="Shape 1094">
              <a:extLst>
                <a:ext uri="{FF2B5EF4-FFF2-40B4-BE49-F238E27FC236}">
                  <a16:creationId xmlns:a16="http://schemas.microsoft.com/office/drawing/2014/main" id="{7D38D210-A1C4-0D43-9E0E-879D8C3A1CD1}"/>
                </a:ext>
              </a:extLst>
            </p:cNvPr>
            <p:cNvSpPr/>
            <p:nvPr/>
          </p:nvSpPr>
          <p:spPr>
            <a:xfrm>
              <a:off x="757193" y="2564209"/>
              <a:ext cx="690982" cy="695319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ctr">
                <a:defRPr sz="11700">
                  <a:solidFill>
                    <a:srgbClr val="FFFFFF"/>
                  </a:solidFill>
                </a:defRPr>
              </a:pPr>
              <a:endParaRPr sz="11696"/>
            </a:p>
          </p:txBody>
        </p:sp>
        <p:sp>
          <p:nvSpPr>
            <p:cNvPr id="22" name="Shape 1095">
              <a:extLst>
                <a:ext uri="{FF2B5EF4-FFF2-40B4-BE49-F238E27FC236}">
                  <a16:creationId xmlns:a16="http://schemas.microsoft.com/office/drawing/2014/main" id="{3A81C687-9095-6342-AFCF-9C15CDDA33F3}"/>
                </a:ext>
              </a:extLst>
            </p:cNvPr>
            <p:cNvSpPr/>
            <p:nvPr/>
          </p:nvSpPr>
          <p:spPr>
            <a:xfrm>
              <a:off x="2249884" y="822976"/>
              <a:ext cx="591105" cy="594816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ctr">
                <a:defRPr sz="11700">
                  <a:solidFill>
                    <a:srgbClr val="FFFFFF"/>
                  </a:solidFill>
                </a:defRPr>
              </a:pPr>
              <a:endParaRPr sz="11696"/>
            </a:p>
          </p:txBody>
        </p:sp>
        <p:sp>
          <p:nvSpPr>
            <p:cNvPr id="23" name="Shape 1096">
              <a:extLst>
                <a:ext uri="{FF2B5EF4-FFF2-40B4-BE49-F238E27FC236}">
                  <a16:creationId xmlns:a16="http://schemas.microsoft.com/office/drawing/2014/main" id="{5C8D2217-1FB9-0A45-BB1F-560A589B129F}"/>
                </a:ext>
              </a:extLst>
            </p:cNvPr>
            <p:cNvSpPr/>
            <p:nvPr/>
          </p:nvSpPr>
          <p:spPr>
            <a:xfrm>
              <a:off x="1442067" y="2753362"/>
              <a:ext cx="621938" cy="625839"/>
            </a:xfrm>
            <a:prstGeom prst="ellipse">
              <a:avLst/>
            </a:prstGeom>
            <a:solidFill>
              <a:srgbClr val="F23B48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ctr">
                <a:defRPr sz="11700">
                  <a:solidFill>
                    <a:srgbClr val="FFFFFF"/>
                  </a:solidFill>
                </a:defRPr>
              </a:pPr>
              <a:endParaRPr sz="11696"/>
            </a:p>
          </p:txBody>
        </p:sp>
        <p:sp>
          <p:nvSpPr>
            <p:cNvPr id="24" name="Shape 1097">
              <a:extLst>
                <a:ext uri="{FF2B5EF4-FFF2-40B4-BE49-F238E27FC236}">
                  <a16:creationId xmlns:a16="http://schemas.microsoft.com/office/drawing/2014/main" id="{490B37DE-E18A-A944-B948-9CE3A738F1A6}"/>
                </a:ext>
              </a:extLst>
            </p:cNvPr>
            <p:cNvSpPr/>
            <p:nvPr/>
          </p:nvSpPr>
          <p:spPr>
            <a:xfrm>
              <a:off x="204687" y="1956610"/>
              <a:ext cx="255699" cy="257303"/>
            </a:xfrm>
            <a:prstGeom prst="ellipse">
              <a:avLst/>
            </a:prstGeom>
            <a:solidFill>
              <a:srgbClr val="9CBC58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ctr">
                <a:defRPr sz="11700">
                  <a:solidFill>
                    <a:srgbClr val="FFFFFF"/>
                  </a:solidFill>
                </a:defRPr>
              </a:pPr>
              <a:endParaRPr sz="11696"/>
            </a:p>
          </p:txBody>
        </p:sp>
        <p:sp>
          <p:nvSpPr>
            <p:cNvPr id="25" name="Shape 1098">
              <a:extLst>
                <a:ext uri="{FF2B5EF4-FFF2-40B4-BE49-F238E27FC236}">
                  <a16:creationId xmlns:a16="http://schemas.microsoft.com/office/drawing/2014/main" id="{6FB4B840-E20B-BD4F-A5A4-C4E7FACCBB8B}"/>
                </a:ext>
              </a:extLst>
            </p:cNvPr>
            <p:cNvSpPr/>
            <p:nvPr/>
          </p:nvSpPr>
          <p:spPr>
            <a:xfrm>
              <a:off x="1479690" y="940681"/>
              <a:ext cx="236919" cy="238405"/>
            </a:xfrm>
            <a:prstGeom prst="ellipse">
              <a:avLst/>
            </a:prstGeom>
            <a:solidFill>
              <a:srgbClr val="00BBD6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ctr">
                <a:defRPr sz="11700">
                  <a:solidFill>
                    <a:srgbClr val="FFFFFF"/>
                  </a:solidFill>
                </a:defRPr>
              </a:pPr>
              <a:endParaRPr sz="11696"/>
            </a:p>
          </p:txBody>
        </p:sp>
        <p:sp>
          <p:nvSpPr>
            <p:cNvPr id="26" name="Shape 1099">
              <a:extLst>
                <a:ext uri="{FF2B5EF4-FFF2-40B4-BE49-F238E27FC236}">
                  <a16:creationId xmlns:a16="http://schemas.microsoft.com/office/drawing/2014/main" id="{5923DAEB-3E6E-6343-9CB0-FCC143E6008C}"/>
                </a:ext>
              </a:extLst>
            </p:cNvPr>
            <p:cNvSpPr/>
            <p:nvPr/>
          </p:nvSpPr>
          <p:spPr>
            <a:xfrm>
              <a:off x="1464762" y="1637319"/>
              <a:ext cx="236919" cy="238405"/>
            </a:xfrm>
            <a:prstGeom prst="ellipse">
              <a:avLst/>
            </a:prstGeom>
            <a:solidFill>
              <a:srgbClr val="C3382B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ctr">
                <a:defRPr sz="11700">
                  <a:solidFill>
                    <a:srgbClr val="FFFFFF"/>
                  </a:solidFill>
                </a:defRPr>
              </a:pPr>
              <a:endParaRPr sz="11696"/>
            </a:p>
          </p:txBody>
        </p:sp>
        <p:sp>
          <p:nvSpPr>
            <p:cNvPr id="27" name="Shape 1100">
              <a:extLst>
                <a:ext uri="{FF2B5EF4-FFF2-40B4-BE49-F238E27FC236}">
                  <a16:creationId xmlns:a16="http://schemas.microsoft.com/office/drawing/2014/main" id="{A2D6765A-B645-DF4A-950D-A54087C98760}"/>
                </a:ext>
              </a:extLst>
            </p:cNvPr>
            <p:cNvSpPr/>
            <p:nvPr/>
          </p:nvSpPr>
          <p:spPr>
            <a:xfrm>
              <a:off x="453564" y="238403"/>
              <a:ext cx="236919" cy="238405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ctr">
                <a:defRPr sz="11700">
                  <a:solidFill>
                    <a:srgbClr val="FFFFFF"/>
                  </a:solidFill>
                </a:defRPr>
              </a:pPr>
              <a:endParaRPr sz="11696"/>
            </a:p>
          </p:txBody>
        </p:sp>
        <p:sp>
          <p:nvSpPr>
            <p:cNvPr id="28" name="Shape 1101">
              <a:extLst>
                <a:ext uri="{FF2B5EF4-FFF2-40B4-BE49-F238E27FC236}">
                  <a16:creationId xmlns:a16="http://schemas.microsoft.com/office/drawing/2014/main" id="{6B5176FD-2DD8-414F-AC6A-41C9B51FDA33}"/>
                </a:ext>
              </a:extLst>
            </p:cNvPr>
            <p:cNvSpPr/>
            <p:nvPr/>
          </p:nvSpPr>
          <p:spPr>
            <a:xfrm>
              <a:off x="1186503" y="2294576"/>
              <a:ext cx="236919" cy="238406"/>
            </a:xfrm>
            <a:prstGeom prst="ellipse">
              <a:avLst/>
            </a:prstGeom>
            <a:solidFill>
              <a:srgbClr val="00BBD6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ctr">
                <a:defRPr sz="11700">
                  <a:solidFill>
                    <a:srgbClr val="FFFFFF"/>
                  </a:solidFill>
                </a:defRPr>
              </a:pPr>
              <a:endParaRPr sz="11696"/>
            </a:p>
          </p:txBody>
        </p:sp>
        <p:sp>
          <p:nvSpPr>
            <p:cNvPr id="29" name="Shape 1102">
              <a:extLst>
                <a:ext uri="{FF2B5EF4-FFF2-40B4-BE49-F238E27FC236}">
                  <a16:creationId xmlns:a16="http://schemas.microsoft.com/office/drawing/2014/main" id="{97D7C15B-CAD7-CD40-AE67-00C8C6B8ED65}"/>
                </a:ext>
              </a:extLst>
            </p:cNvPr>
            <p:cNvSpPr/>
            <p:nvPr/>
          </p:nvSpPr>
          <p:spPr>
            <a:xfrm>
              <a:off x="908879" y="2292528"/>
              <a:ext cx="236919" cy="238405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ctr">
                <a:defRPr sz="11700">
                  <a:solidFill>
                    <a:srgbClr val="FFFFFF"/>
                  </a:solidFill>
                </a:defRPr>
              </a:pPr>
              <a:endParaRPr sz="11696"/>
            </a:p>
          </p:txBody>
        </p:sp>
        <p:sp>
          <p:nvSpPr>
            <p:cNvPr id="30" name="Shape 1103">
              <a:extLst>
                <a:ext uri="{FF2B5EF4-FFF2-40B4-BE49-F238E27FC236}">
                  <a16:creationId xmlns:a16="http://schemas.microsoft.com/office/drawing/2014/main" id="{C967C979-5A04-A64B-B3D1-691D17B72A3B}"/>
                </a:ext>
              </a:extLst>
            </p:cNvPr>
            <p:cNvSpPr/>
            <p:nvPr/>
          </p:nvSpPr>
          <p:spPr>
            <a:xfrm>
              <a:off x="509013" y="2803953"/>
              <a:ext cx="236919" cy="238405"/>
            </a:xfrm>
            <a:prstGeom prst="ellipse">
              <a:avLst/>
            </a:prstGeom>
            <a:solidFill>
              <a:srgbClr val="B2D235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ctr">
                <a:defRPr sz="11700">
                  <a:solidFill>
                    <a:srgbClr val="FFFFFF"/>
                  </a:solidFill>
                </a:defRPr>
              </a:pPr>
              <a:endParaRPr sz="11696"/>
            </a:p>
          </p:txBody>
        </p:sp>
        <p:sp>
          <p:nvSpPr>
            <p:cNvPr id="31" name="Shape 1104">
              <a:extLst>
                <a:ext uri="{FF2B5EF4-FFF2-40B4-BE49-F238E27FC236}">
                  <a16:creationId xmlns:a16="http://schemas.microsoft.com/office/drawing/2014/main" id="{16DB2902-F669-D040-9F6C-F37B07984FE4}"/>
                </a:ext>
              </a:extLst>
            </p:cNvPr>
            <p:cNvSpPr/>
            <p:nvPr/>
          </p:nvSpPr>
          <p:spPr>
            <a:xfrm>
              <a:off x="2057462" y="2737437"/>
              <a:ext cx="236919" cy="238405"/>
            </a:xfrm>
            <a:prstGeom prst="ellipse">
              <a:avLst/>
            </a:prstGeom>
            <a:solidFill>
              <a:srgbClr val="00BBD6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ctr">
                <a:defRPr sz="11700">
                  <a:solidFill>
                    <a:srgbClr val="FFFFFF"/>
                  </a:solidFill>
                </a:defRPr>
              </a:pPr>
              <a:endParaRPr sz="11696"/>
            </a:p>
          </p:txBody>
        </p:sp>
        <p:sp>
          <p:nvSpPr>
            <p:cNvPr id="32" name="Shape 1105">
              <a:extLst>
                <a:ext uri="{FF2B5EF4-FFF2-40B4-BE49-F238E27FC236}">
                  <a16:creationId xmlns:a16="http://schemas.microsoft.com/office/drawing/2014/main" id="{BA494A8A-6D6E-514C-B1A9-3C2D770AF5C3}"/>
                </a:ext>
              </a:extLst>
            </p:cNvPr>
            <p:cNvSpPr/>
            <p:nvPr/>
          </p:nvSpPr>
          <p:spPr>
            <a:xfrm>
              <a:off x="2418922" y="562659"/>
              <a:ext cx="236919" cy="238405"/>
            </a:xfrm>
            <a:prstGeom prst="ellipse">
              <a:avLst/>
            </a:prstGeom>
            <a:solidFill>
              <a:srgbClr val="F23B48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ctr">
                <a:defRPr sz="11700">
                  <a:solidFill>
                    <a:srgbClr val="FFFFFF"/>
                  </a:solidFill>
                </a:defRPr>
              </a:pPr>
              <a:endParaRPr sz="11696"/>
            </a:p>
          </p:txBody>
        </p:sp>
        <p:sp>
          <p:nvSpPr>
            <p:cNvPr id="33" name="Shape 1106">
              <a:extLst>
                <a:ext uri="{FF2B5EF4-FFF2-40B4-BE49-F238E27FC236}">
                  <a16:creationId xmlns:a16="http://schemas.microsoft.com/office/drawing/2014/main" id="{AAAA5BE5-38E8-F649-B757-734618930556}"/>
                </a:ext>
              </a:extLst>
            </p:cNvPr>
            <p:cNvSpPr/>
            <p:nvPr/>
          </p:nvSpPr>
          <p:spPr>
            <a:xfrm>
              <a:off x="0" y="1088560"/>
              <a:ext cx="236919" cy="238405"/>
            </a:xfrm>
            <a:prstGeom prst="ellipse">
              <a:avLst/>
            </a:prstGeom>
            <a:solidFill>
              <a:srgbClr val="895881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ctr">
                <a:defRPr sz="11700">
                  <a:solidFill>
                    <a:srgbClr val="FFFFFF"/>
                  </a:solidFill>
                </a:defRPr>
              </a:pPr>
              <a:endParaRPr sz="11696"/>
            </a:p>
          </p:txBody>
        </p:sp>
        <p:sp>
          <p:nvSpPr>
            <p:cNvPr id="34" name="Shape 1107">
              <a:extLst>
                <a:ext uri="{FF2B5EF4-FFF2-40B4-BE49-F238E27FC236}">
                  <a16:creationId xmlns:a16="http://schemas.microsoft.com/office/drawing/2014/main" id="{DED29278-3FE7-A64E-BB2E-935FA86FB874}"/>
                </a:ext>
              </a:extLst>
            </p:cNvPr>
            <p:cNvSpPr/>
            <p:nvPr/>
          </p:nvSpPr>
          <p:spPr>
            <a:xfrm>
              <a:off x="1361232" y="0"/>
              <a:ext cx="236919" cy="238405"/>
            </a:xfrm>
            <a:prstGeom prst="ellipse">
              <a:avLst/>
            </a:prstGeom>
            <a:solidFill>
              <a:srgbClr val="445468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ctr">
                <a:defRPr sz="11700">
                  <a:solidFill>
                    <a:srgbClr val="FFFFFF"/>
                  </a:solidFill>
                </a:defRPr>
              </a:pPr>
              <a:endParaRPr sz="11696"/>
            </a:p>
          </p:txBody>
        </p:sp>
        <p:sp>
          <p:nvSpPr>
            <p:cNvPr id="35" name="Shape 1108">
              <a:extLst>
                <a:ext uri="{FF2B5EF4-FFF2-40B4-BE49-F238E27FC236}">
                  <a16:creationId xmlns:a16="http://schemas.microsoft.com/office/drawing/2014/main" id="{F3C2821B-04C6-4D49-AFC3-C7255CDC0963}"/>
                </a:ext>
              </a:extLst>
            </p:cNvPr>
            <p:cNvSpPr/>
            <p:nvPr/>
          </p:nvSpPr>
          <p:spPr>
            <a:xfrm>
              <a:off x="2391361" y="1983638"/>
              <a:ext cx="236919" cy="238405"/>
            </a:xfrm>
            <a:prstGeom prst="ellipse">
              <a:avLst/>
            </a:prstGeom>
            <a:solidFill>
              <a:srgbClr val="895881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ctr">
                <a:defRPr sz="11700">
                  <a:solidFill>
                    <a:srgbClr val="FFFFFF"/>
                  </a:solidFill>
                </a:defRPr>
              </a:pPr>
              <a:endParaRPr sz="11696"/>
            </a:p>
          </p:txBody>
        </p:sp>
        <p:sp>
          <p:nvSpPr>
            <p:cNvPr id="36" name="Shape 1109">
              <a:extLst>
                <a:ext uri="{FF2B5EF4-FFF2-40B4-BE49-F238E27FC236}">
                  <a16:creationId xmlns:a16="http://schemas.microsoft.com/office/drawing/2014/main" id="{730D9A9A-0C7B-5446-9E47-A2B11D1837B5}"/>
                </a:ext>
              </a:extLst>
            </p:cNvPr>
            <p:cNvSpPr/>
            <p:nvPr/>
          </p:nvSpPr>
          <p:spPr>
            <a:xfrm>
              <a:off x="2635933" y="1364554"/>
              <a:ext cx="236919" cy="238405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ctr">
                <a:defRPr sz="11700">
                  <a:solidFill>
                    <a:srgbClr val="FFFFFF"/>
                  </a:solidFill>
                </a:defRPr>
              </a:pPr>
              <a:endParaRPr sz="11696"/>
            </a:p>
          </p:txBody>
        </p:sp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BABDB55-DE89-0845-804C-A725E0D73CDE}"/>
              </a:ext>
            </a:extLst>
          </p:cNvPr>
          <p:cNvSpPr/>
          <p:nvPr/>
        </p:nvSpPr>
        <p:spPr>
          <a:xfrm>
            <a:off x="409349" y="1293816"/>
            <a:ext cx="7464122" cy="4833140"/>
          </a:xfrm>
          <a:prstGeom prst="roundRect">
            <a:avLst>
              <a:gd name="adj" fmla="val 5377"/>
            </a:avLst>
          </a:prstGeom>
          <a:solidFill>
            <a:schemeClr val="accent2">
              <a:lumMod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US" sz="1899" dirty="0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EBE832-2F3A-0D46-ADC2-72DF7FB5B7FA}"/>
              </a:ext>
            </a:extLst>
          </p:cNvPr>
          <p:cNvSpPr/>
          <p:nvPr/>
        </p:nvSpPr>
        <p:spPr>
          <a:xfrm rot="13460493">
            <a:off x="7331629" y="3335287"/>
            <a:ext cx="833717" cy="833717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US" sz="1899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CD3420-BE18-A64B-9864-147609606CBF}"/>
              </a:ext>
            </a:extLst>
          </p:cNvPr>
          <p:cNvSpPr txBox="1"/>
          <p:nvPr/>
        </p:nvSpPr>
        <p:spPr>
          <a:xfrm>
            <a:off x="11330523" y="660293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</a:pPr>
            <a:endParaRPr lang="en-US" err="1">
              <a:solidFill>
                <a:sysClr val="windowText" lastClr="000000"/>
              </a:solidFill>
            </a:endParaRPr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B2F12ED2-5C4A-4316-8D9F-129999A01D98}"/>
              </a:ext>
            </a:extLst>
          </p:cNvPr>
          <p:cNvSpPr txBox="1">
            <a:spLocks/>
          </p:cNvSpPr>
          <p:nvPr/>
        </p:nvSpPr>
        <p:spPr>
          <a:xfrm>
            <a:off x="316961" y="6472749"/>
            <a:ext cx="6041313" cy="240489"/>
          </a:xfrm>
          <a:prstGeom prst="rect">
            <a:avLst/>
          </a:prstGeom>
        </p:spPr>
        <p:txBody>
          <a:bodyPr vert="horz" wrap="square" lIns="91521" tIns="45761" rIns="91521" bIns="45761" rtlCol="0" anchor="b">
            <a:noAutofit/>
          </a:bodyPr>
          <a:lstStyle>
            <a:defPPr>
              <a:defRPr lang="en-US"/>
            </a:defPPr>
            <a:lvl1pPr marL="0" algn="l" defTabSz="915216" rtl="0" eaLnBrk="1" latinLnBrk="0" hangingPunct="1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608" algn="l" defTabSz="9152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216" algn="l" defTabSz="9152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2822" algn="l" defTabSz="9152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0430" algn="l" defTabSz="9152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8038" algn="l" defTabSz="9152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5646" algn="l" defTabSz="9152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3253" algn="l" defTabSz="9152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60861" algn="l" defTabSz="9152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/>
                </a:solidFill>
              </a:rPr>
              <a:t>© 2019 NetApp, Inc. All rights reserved.  --- NETAPP CONFIDENTIAL ---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FA06EB6-4E9E-C148-9DD0-1EAAA16F031C}"/>
              </a:ext>
            </a:extLst>
          </p:cNvPr>
          <p:cNvGrpSpPr/>
          <p:nvPr/>
        </p:nvGrpSpPr>
        <p:grpSpPr>
          <a:xfrm>
            <a:off x="1197371" y="1820998"/>
            <a:ext cx="6009355" cy="1956879"/>
            <a:chOff x="1266642" y="1739679"/>
            <a:chExt cx="10033865" cy="262212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43546C8-2AF3-224C-BC57-4FB9751ECA72}"/>
                </a:ext>
              </a:extLst>
            </p:cNvPr>
            <p:cNvGrpSpPr/>
            <p:nvPr/>
          </p:nvGrpSpPr>
          <p:grpSpPr>
            <a:xfrm>
              <a:off x="2400440" y="1739679"/>
              <a:ext cx="6389511" cy="618608"/>
              <a:chOff x="3704054" y="3404911"/>
              <a:chExt cx="5599478" cy="529347"/>
            </a:xfrm>
            <a:solidFill>
              <a:schemeClr val="accent1"/>
            </a:solidFill>
          </p:grpSpPr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06A0C47F-1B98-0F42-B1C1-3ABDA92919B8}"/>
                  </a:ext>
                </a:extLst>
              </p:cNvPr>
              <p:cNvCxnSpPr/>
              <p:nvPr/>
            </p:nvCxnSpPr>
            <p:spPr bwMode="auto">
              <a:xfrm>
                <a:off x="3704054" y="3551238"/>
                <a:ext cx="5599478" cy="0"/>
              </a:xfrm>
              <a:prstGeom prst="straightConnector1">
                <a:avLst/>
              </a:prstGeom>
              <a:grpFill/>
              <a:ln w="38100" cap="flat" cmpd="sng" algn="ctr">
                <a:solidFill>
                  <a:schemeClr val="bg2"/>
                </a:solidFill>
                <a:prstDash val="solid"/>
                <a:round/>
                <a:headEnd type="triangle" w="lg" len="lg"/>
                <a:tailEnd type="triangle" w="lg" len="lg"/>
              </a:ln>
              <a:effectLst/>
            </p:spPr>
          </p:cxn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236ADA9E-103E-C24F-9AD4-ECB5615489EC}"/>
                  </a:ext>
                </a:extLst>
              </p:cNvPr>
              <p:cNvSpPr txBox="1"/>
              <p:nvPr/>
            </p:nvSpPr>
            <p:spPr>
              <a:xfrm>
                <a:off x="5113607" y="3404911"/>
                <a:ext cx="2662551" cy="52934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84BD00"/>
                  </a:buClr>
                  <a:buFont typeface="Wingdings" pitchFamily="2" charset="2"/>
                  <a:buNone/>
                </a:pPr>
                <a:r>
                  <a:rPr lang="en-US" sz="1200">
                    <a:solidFill>
                      <a:schemeClr val="bg1"/>
                    </a:solidFill>
                    <a:latin typeface="Arial"/>
                  </a:rPr>
                  <a:t>Scale Out by Adding Controllers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79E7B24-50E7-A54E-B619-3EC608EA9146}"/>
                </a:ext>
              </a:extLst>
            </p:cNvPr>
            <p:cNvSpPr txBox="1"/>
            <p:nvPr/>
          </p:nvSpPr>
          <p:spPr>
            <a:xfrm>
              <a:off x="2395364" y="3460637"/>
              <a:ext cx="1368212" cy="21028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>
                <a:buClr>
                  <a:srgbClr val="84BD00"/>
                </a:buClr>
              </a:pPr>
              <a:r>
                <a:rPr lang="en-US" sz="1100" b="1">
                  <a:solidFill>
                    <a:schemeClr val="bg1"/>
                  </a:solidFill>
                  <a:latin typeface="Arial"/>
                </a:rPr>
                <a:t>Hybrid FAS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6CBC0D9-4130-444A-B7AD-BE50B243D2FC}"/>
                </a:ext>
              </a:extLst>
            </p:cNvPr>
            <p:cNvGrpSpPr/>
            <p:nvPr/>
          </p:nvGrpSpPr>
          <p:grpSpPr>
            <a:xfrm>
              <a:off x="2394071" y="2997790"/>
              <a:ext cx="1370798" cy="472038"/>
              <a:chOff x="1345497" y="2658792"/>
              <a:chExt cx="1371601" cy="472314"/>
            </a:xfrm>
          </p:grpSpPr>
          <p:pic>
            <p:nvPicPr>
              <p:cNvPr id="87" name="DS2246-2U-All-Flash.png">
                <a:extLst>
                  <a:ext uri="{FF2B5EF4-FFF2-40B4-BE49-F238E27FC236}">
                    <a16:creationId xmlns:a16="http://schemas.microsoft.com/office/drawing/2014/main" id="{E396D6D5-8CFE-B84C-A447-C318EEDB2D56}"/>
                  </a:ext>
                </a:extLst>
              </p:cNvPr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5497" y="2658792"/>
                <a:ext cx="1371601" cy="2468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8" name="DS2246-2U-All-Flash.png">
                <a:extLst>
                  <a:ext uri="{FF2B5EF4-FFF2-40B4-BE49-F238E27FC236}">
                    <a16:creationId xmlns:a16="http://schemas.microsoft.com/office/drawing/2014/main" id="{C88FD373-33E3-B448-91A1-A76E54288028}"/>
                  </a:ext>
                </a:extLst>
              </p:cNvPr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5497" y="2884217"/>
                <a:ext cx="1371601" cy="2468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9" name="image36.png">
              <a:extLst>
                <a:ext uri="{FF2B5EF4-FFF2-40B4-BE49-F238E27FC236}">
                  <a16:creationId xmlns:a16="http://schemas.microsoft.com/office/drawing/2014/main" id="{E269AFFB-0AD8-8D43-8AFB-9BF0E6F15A84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2220" y="2345016"/>
              <a:ext cx="1553572" cy="3017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" name="image37.png">
              <a:extLst>
                <a:ext uri="{FF2B5EF4-FFF2-40B4-BE49-F238E27FC236}">
                  <a16:creationId xmlns:a16="http://schemas.microsoft.com/office/drawing/2014/main" id="{C0843583-C6D0-094A-8A10-0107BE6F0086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8259" y="2342227"/>
              <a:ext cx="1005254" cy="3020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" name="image36.png">
              <a:extLst>
                <a:ext uri="{FF2B5EF4-FFF2-40B4-BE49-F238E27FC236}">
                  <a16:creationId xmlns:a16="http://schemas.microsoft.com/office/drawing/2014/main" id="{C79350C7-8316-D946-B7BD-C504AD85F620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467" y="2342546"/>
              <a:ext cx="1553572" cy="3017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27F8406-7885-FA41-9003-A206D1D0FFD4}"/>
                </a:ext>
              </a:extLst>
            </p:cNvPr>
            <p:cNvGrpSpPr/>
            <p:nvPr/>
          </p:nvGrpSpPr>
          <p:grpSpPr>
            <a:xfrm>
              <a:off x="3907659" y="2997790"/>
              <a:ext cx="1370798" cy="472038"/>
              <a:chOff x="1345497" y="2658792"/>
              <a:chExt cx="1371601" cy="472314"/>
            </a:xfrm>
          </p:grpSpPr>
          <p:pic>
            <p:nvPicPr>
              <p:cNvPr id="85" name="DS2246-2U-All-Flash.png">
                <a:extLst>
                  <a:ext uri="{FF2B5EF4-FFF2-40B4-BE49-F238E27FC236}">
                    <a16:creationId xmlns:a16="http://schemas.microsoft.com/office/drawing/2014/main" id="{10E247ED-087F-F746-AD77-43FF38B51EAB}"/>
                  </a:ext>
                </a:extLst>
              </p:cNvPr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5497" y="2658792"/>
                <a:ext cx="1371601" cy="2468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6" name="DS2246-2U-All-Flash.png">
                <a:extLst>
                  <a:ext uri="{FF2B5EF4-FFF2-40B4-BE49-F238E27FC236}">
                    <a16:creationId xmlns:a16="http://schemas.microsoft.com/office/drawing/2014/main" id="{1C77B08A-6866-CA46-A0B3-116300209EC1}"/>
                  </a:ext>
                </a:extLst>
              </p:cNvPr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5497" y="2884217"/>
                <a:ext cx="1371601" cy="2468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EC01272-1F96-704C-A0ED-42BB8D629E99}"/>
                </a:ext>
              </a:extLst>
            </p:cNvPr>
            <p:cNvSpPr txBox="1"/>
            <p:nvPr/>
          </p:nvSpPr>
          <p:spPr>
            <a:xfrm>
              <a:off x="3921255" y="3468628"/>
              <a:ext cx="1368212" cy="21028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>
                <a:buClr>
                  <a:srgbClr val="84BD00"/>
                </a:buClr>
              </a:pPr>
              <a:r>
                <a:rPr lang="en-US" sz="1100" b="1">
                  <a:solidFill>
                    <a:schemeClr val="bg1"/>
                  </a:solidFill>
                  <a:latin typeface="Arial"/>
                </a:rPr>
                <a:t>All-Flash </a:t>
              </a:r>
              <a:r>
                <a:rPr lang="en-US" sz="1100" b="1" err="1">
                  <a:solidFill>
                    <a:schemeClr val="bg1"/>
                  </a:solidFill>
                  <a:latin typeface="Arial"/>
                </a:rPr>
                <a:t>AFF</a:t>
              </a:r>
              <a:endParaRPr lang="en-US" sz="1100" b="1">
                <a:solidFill>
                  <a:schemeClr val="bg1"/>
                </a:solidFill>
                <a:latin typeface="Arial"/>
              </a:endParaRPr>
            </a:p>
          </p:txBody>
        </p:sp>
        <p:pic>
          <p:nvPicPr>
            <p:cNvPr id="54" name="image9.png" descr="FAS8020-3U.png">
              <a:extLst>
                <a:ext uri="{FF2B5EF4-FFF2-40B4-BE49-F238E27FC236}">
                  <a16:creationId xmlns:a16="http://schemas.microsoft.com/office/drawing/2014/main" id="{555EFB7C-2F02-234D-AF9F-A1F4B90BEC98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964" y="2633299"/>
              <a:ext cx="1370809" cy="3678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5" name="image19.png">
              <a:extLst>
                <a:ext uri="{FF2B5EF4-FFF2-40B4-BE49-F238E27FC236}">
                  <a16:creationId xmlns:a16="http://schemas.microsoft.com/office/drawing/2014/main" id="{78CFC549-4F49-CF46-A2F0-0F0FBAA73A06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8645" y="3003046"/>
              <a:ext cx="1370801" cy="24674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6" name="image19.png">
              <a:extLst>
                <a:ext uri="{FF2B5EF4-FFF2-40B4-BE49-F238E27FC236}">
                  <a16:creationId xmlns:a16="http://schemas.microsoft.com/office/drawing/2014/main" id="{61141BFA-1515-F543-BE30-F1AF4F5F6D72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7813" y="3246805"/>
              <a:ext cx="1370801" cy="246747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A9FD520-48D3-8148-8713-391F1E51B66D}"/>
                </a:ext>
              </a:extLst>
            </p:cNvPr>
            <p:cNvGrpSpPr/>
            <p:nvPr/>
          </p:nvGrpSpPr>
          <p:grpSpPr>
            <a:xfrm>
              <a:off x="1266642" y="2011216"/>
              <a:ext cx="5493467" cy="2350583"/>
              <a:chOff x="1407942" y="1706034"/>
              <a:chExt cx="5496687" cy="2351961"/>
            </a:xfrm>
            <a:solidFill>
              <a:schemeClr val="accent1"/>
            </a:solidFill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1738D1E7-AE15-B04F-B547-06F789969412}"/>
                  </a:ext>
                </a:extLst>
              </p:cNvPr>
              <p:cNvGrpSpPr/>
              <p:nvPr/>
            </p:nvGrpSpPr>
            <p:grpSpPr>
              <a:xfrm>
                <a:off x="1407942" y="1706034"/>
                <a:ext cx="918706" cy="2130542"/>
                <a:chOff x="2759924" y="3743819"/>
                <a:chExt cx="801314" cy="1858302"/>
              </a:xfrm>
              <a:grpFill/>
            </p:grpSpPr>
            <p:cxnSp>
              <p:nvCxnSpPr>
                <p:cNvPr id="83" name="Straight Arrow Connector 82">
                  <a:extLst>
                    <a:ext uri="{FF2B5EF4-FFF2-40B4-BE49-F238E27FC236}">
                      <a16:creationId xmlns:a16="http://schemas.microsoft.com/office/drawing/2014/main" id="{8E318C72-80B9-5F46-85E7-470572F569B2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3155985" y="3743819"/>
                  <a:ext cx="1818" cy="1858302"/>
                </a:xfrm>
                <a:prstGeom prst="straightConnector1">
                  <a:avLst/>
                </a:prstGeom>
                <a:grpFill/>
                <a:ln w="38100" cap="flat" cmpd="sng" algn="ctr">
                  <a:solidFill>
                    <a:schemeClr val="bg2"/>
                  </a:solidFill>
                  <a:prstDash val="solid"/>
                  <a:round/>
                  <a:headEnd type="triangle" w="lg" len="lg"/>
                  <a:tailEnd type="triangle" w="lg" len="lg"/>
                </a:ln>
                <a:effectLst/>
              </p:spPr>
            </p:cxn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C43148C4-83FF-6A42-B985-FD8C8D8D01D4}"/>
                    </a:ext>
                  </a:extLst>
                </p:cNvPr>
                <p:cNvSpPr txBox="1"/>
                <p:nvPr/>
              </p:nvSpPr>
              <p:spPr>
                <a:xfrm>
                  <a:off x="2759924" y="4284880"/>
                  <a:ext cx="801314" cy="659887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</p:spPr>
              <p:txBody>
                <a:bodyPr wrap="square" lIns="0" rIns="0" rtlCol="0">
                  <a:noAutofit/>
                </a:bodyPr>
                <a:lstStyle/>
                <a:p>
                  <a:pPr algn="ctr">
                    <a:lnSpc>
                      <a:spcPct val="95000"/>
                    </a:lnSpc>
                    <a:buClr>
                      <a:srgbClr val="84BD00"/>
                    </a:buClr>
                  </a:pPr>
                  <a:r>
                    <a:rPr lang="en-US" sz="1200">
                      <a:solidFill>
                        <a:schemeClr val="bg1"/>
                      </a:solidFill>
                      <a:latin typeface="Arial"/>
                    </a:rPr>
                    <a:t>Scale Up Individual Controllers</a:t>
                  </a:r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5F33EAA4-AB5A-9C49-BE83-A9202A036BED}"/>
                  </a:ext>
                </a:extLst>
              </p:cNvPr>
              <p:cNvGrpSpPr/>
              <p:nvPr/>
            </p:nvGrpSpPr>
            <p:grpSpPr>
              <a:xfrm>
                <a:off x="5531285" y="3183365"/>
                <a:ext cx="1373344" cy="874630"/>
                <a:chOff x="5531285" y="3183365"/>
                <a:chExt cx="1373344" cy="874630"/>
              </a:xfrm>
              <a:grpFill/>
            </p:grpSpPr>
            <p:pic>
              <p:nvPicPr>
                <p:cNvPr id="80" name="image19.png">
                  <a:extLst>
                    <a:ext uri="{FF2B5EF4-FFF2-40B4-BE49-F238E27FC236}">
                      <a16:creationId xmlns:a16="http://schemas.microsoft.com/office/drawing/2014/main" id="{E3F62E38-E8CF-D840-8B1D-0F7E36881A5E}"/>
                    </a:ext>
                  </a:extLst>
                </p:cNvPr>
                <p:cNvPicPr/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33025" y="3183365"/>
                  <a:ext cx="1371604" cy="246892"/>
                </a:xfrm>
                <a:prstGeom prst="rect">
                  <a:avLst/>
                </a:prstGeom>
                <a:grpFill/>
                <a:ln w="12700">
                  <a:miter lim="400000"/>
                </a:ln>
              </p:spPr>
            </p:pic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0B3CDA03-E115-C04D-9855-5F2B28A19A7B}"/>
                    </a:ext>
                  </a:extLst>
                </p:cNvPr>
                <p:cNvSpPr txBox="1"/>
                <p:nvPr/>
              </p:nvSpPr>
              <p:spPr>
                <a:xfrm>
                  <a:off x="5531285" y="3671273"/>
                  <a:ext cx="1369015" cy="386722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>
                    <a:buClr>
                      <a:srgbClr val="84BD00"/>
                    </a:buClr>
                  </a:pPr>
                  <a:r>
                    <a:rPr lang="en-US" sz="1100" b="1">
                      <a:solidFill>
                        <a:schemeClr val="bg1"/>
                      </a:solidFill>
                      <a:latin typeface="Arial"/>
                    </a:rPr>
                    <a:t>High-Capacity Solid-State</a:t>
                  </a:r>
                </a:p>
              </p:txBody>
            </p:sp>
            <p:pic>
              <p:nvPicPr>
                <p:cNvPr id="82" name="image19.png">
                  <a:extLst>
                    <a:ext uri="{FF2B5EF4-FFF2-40B4-BE49-F238E27FC236}">
                      <a16:creationId xmlns:a16="http://schemas.microsoft.com/office/drawing/2014/main" id="{EAA8B9D5-2650-6D48-9268-CFCE3DCC2722}"/>
                    </a:ext>
                  </a:extLst>
                </p:cNvPr>
                <p:cNvPicPr/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33025" y="3427840"/>
                  <a:ext cx="1371604" cy="246892"/>
                </a:xfrm>
                <a:prstGeom prst="rect">
                  <a:avLst/>
                </a:prstGeom>
                <a:grpFill/>
                <a:ln w="12700">
                  <a:miter lim="400000"/>
                </a:ln>
              </p:spPr>
            </p:pic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DC2EF5E-B35D-5D49-A946-93B8A69B25B3}"/>
                </a:ext>
              </a:extLst>
            </p:cNvPr>
            <p:cNvGrpSpPr/>
            <p:nvPr/>
          </p:nvGrpSpPr>
          <p:grpSpPr>
            <a:xfrm>
              <a:off x="6979961" y="3024883"/>
              <a:ext cx="257024" cy="59866"/>
              <a:chOff x="5762625" y="2555724"/>
              <a:chExt cx="257175" cy="59901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CD673152-CAF7-2B4A-A7A4-56F15F6B0D9F}"/>
                  </a:ext>
                </a:extLst>
              </p:cNvPr>
              <p:cNvSpPr/>
              <p:nvPr/>
            </p:nvSpPr>
            <p:spPr bwMode="auto">
              <a:xfrm>
                <a:off x="5762625" y="2555724"/>
                <a:ext cx="57504" cy="59901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387" tIns="45693" rIns="91387" bIns="45693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buClr>
                    <a:srgbClr val="84BD00"/>
                  </a:buClr>
                  <a:buFont typeface="Wingdings 2" pitchFamily="18" charset="2"/>
                  <a:buNone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A7F40317-C6AA-B345-BE04-9B85063D50D3}"/>
                  </a:ext>
                </a:extLst>
              </p:cNvPr>
              <p:cNvSpPr/>
              <p:nvPr/>
            </p:nvSpPr>
            <p:spPr bwMode="auto">
              <a:xfrm>
                <a:off x="5862461" y="2555724"/>
                <a:ext cx="57504" cy="59901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387" tIns="45693" rIns="91387" bIns="45693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buClr>
                    <a:srgbClr val="84BD00"/>
                  </a:buClr>
                  <a:buFont typeface="Wingdings 2" pitchFamily="18" charset="2"/>
                  <a:buNone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804018CC-8890-D245-93C6-6577CD85F72F}"/>
                  </a:ext>
                </a:extLst>
              </p:cNvPr>
              <p:cNvSpPr/>
              <p:nvPr/>
            </p:nvSpPr>
            <p:spPr bwMode="auto">
              <a:xfrm>
                <a:off x="5962296" y="2555724"/>
                <a:ext cx="57504" cy="59901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387" tIns="45693" rIns="91387" bIns="45693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buClr>
                    <a:srgbClr val="84BD00"/>
                  </a:buClr>
                  <a:buFont typeface="Wingdings 2" pitchFamily="18" charset="2"/>
                  <a:buNone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pic>
          <p:nvPicPr>
            <p:cNvPr id="59" name="image37.png">
              <a:extLst>
                <a:ext uri="{FF2B5EF4-FFF2-40B4-BE49-F238E27FC236}">
                  <a16:creationId xmlns:a16="http://schemas.microsoft.com/office/drawing/2014/main" id="{7F982EA7-AD4D-6246-B48A-F0253773ECC1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21236" y="2342227"/>
              <a:ext cx="1005254" cy="3020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D19E3BC-B531-4A45-B22D-1FF98F7E8541}"/>
                </a:ext>
              </a:extLst>
            </p:cNvPr>
            <p:cNvSpPr txBox="1"/>
            <p:nvPr/>
          </p:nvSpPr>
          <p:spPr>
            <a:xfrm>
              <a:off x="7429267" y="3502998"/>
              <a:ext cx="1367337" cy="39618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>
                <a:buClr>
                  <a:srgbClr val="84BD00"/>
                </a:buClr>
              </a:pPr>
              <a:r>
                <a:rPr lang="en-US" sz="1100" b="1">
                  <a:solidFill>
                    <a:schemeClr val="bg1"/>
                  </a:solidFill>
                  <a:latin typeface="Arial"/>
                </a:rPr>
                <a:t>Next-Generation Tech (NVMe, SCM)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9EC59A7-AE63-6443-9D8D-8F44969E532F}"/>
                </a:ext>
              </a:extLst>
            </p:cNvPr>
            <p:cNvGrpSpPr/>
            <p:nvPr/>
          </p:nvGrpSpPr>
          <p:grpSpPr>
            <a:xfrm>
              <a:off x="9910443" y="2116108"/>
              <a:ext cx="1390064" cy="1699048"/>
              <a:chOff x="9832603" y="2285999"/>
              <a:chExt cx="1390878" cy="1700044"/>
            </a:xfrm>
          </p:grpSpPr>
          <p:sp>
            <p:nvSpPr>
              <p:cNvPr id="71" name="Freeform 6">
                <a:extLst>
                  <a:ext uri="{FF2B5EF4-FFF2-40B4-BE49-F238E27FC236}">
                    <a16:creationId xmlns:a16="http://schemas.microsoft.com/office/drawing/2014/main" id="{D18C788D-0EA7-E34A-A4FE-1E6989F57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82208" y="2285999"/>
                <a:ext cx="1315458" cy="713195"/>
              </a:xfrm>
              <a:custGeom>
                <a:avLst/>
                <a:gdLst>
                  <a:gd name="T0" fmla="*/ 716 w 807"/>
                  <a:gd name="T1" fmla="*/ 199 h 427"/>
                  <a:gd name="T2" fmla="*/ 567 w 807"/>
                  <a:gd name="T3" fmla="*/ 72 h 427"/>
                  <a:gd name="T4" fmla="*/ 505 w 807"/>
                  <a:gd name="T5" fmla="*/ 85 h 427"/>
                  <a:gd name="T6" fmla="*/ 505 w 807"/>
                  <a:gd name="T7" fmla="*/ 85 h 427"/>
                  <a:gd name="T8" fmla="*/ 505 w 807"/>
                  <a:gd name="T9" fmla="*/ 85 h 427"/>
                  <a:gd name="T10" fmla="*/ 346 w 807"/>
                  <a:gd name="T11" fmla="*/ 0 h 427"/>
                  <a:gd name="T12" fmla="*/ 346 w 807"/>
                  <a:gd name="T13" fmla="*/ 0 h 427"/>
                  <a:gd name="T14" fmla="*/ 346 w 807"/>
                  <a:gd name="T15" fmla="*/ 0 h 427"/>
                  <a:gd name="T16" fmla="*/ 346 w 807"/>
                  <a:gd name="T17" fmla="*/ 0 h 427"/>
                  <a:gd name="T18" fmla="*/ 163 w 807"/>
                  <a:gd name="T19" fmla="*/ 134 h 427"/>
                  <a:gd name="T20" fmla="*/ 163 w 807"/>
                  <a:gd name="T21" fmla="*/ 134 h 427"/>
                  <a:gd name="T22" fmla="*/ 147 w 807"/>
                  <a:gd name="T23" fmla="*/ 133 h 427"/>
                  <a:gd name="T24" fmla="*/ 0 w 807"/>
                  <a:gd name="T25" fmla="*/ 279 h 427"/>
                  <a:gd name="T26" fmla="*/ 147 w 807"/>
                  <a:gd name="T27" fmla="*/ 427 h 427"/>
                  <a:gd name="T28" fmla="*/ 692 w 807"/>
                  <a:gd name="T29" fmla="*/ 427 h 427"/>
                  <a:gd name="T30" fmla="*/ 807 w 807"/>
                  <a:gd name="T31" fmla="*/ 311 h 427"/>
                  <a:gd name="T32" fmla="*/ 716 w 807"/>
                  <a:gd name="T33" fmla="*/ 199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07" h="427">
                    <a:moveTo>
                      <a:pt x="716" y="199"/>
                    </a:moveTo>
                    <a:cubicBezTo>
                      <a:pt x="704" y="127"/>
                      <a:pt x="642" y="72"/>
                      <a:pt x="567" y="72"/>
                    </a:cubicBezTo>
                    <a:cubicBezTo>
                      <a:pt x="545" y="72"/>
                      <a:pt x="524" y="76"/>
                      <a:pt x="505" y="85"/>
                    </a:cubicBezTo>
                    <a:cubicBezTo>
                      <a:pt x="505" y="85"/>
                      <a:pt x="505" y="85"/>
                      <a:pt x="505" y="85"/>
                    </a:cubicBezTo>
                    <a:cubicBezTo>
                      <a:pt x="505" y="85"/>
                      <a:pt x="505" y="85"/>
                      <a:pt x="505" y="85"/>
                    </a:cubicBezTo>
                    <a:cubicBezTo>
                      <a:pt x="470" y="33"/>
                      <a:pt x="411" y="0"/>
                      <a:pt x="346" y="0"/>
                    </a:cubicBezTo>
                    <a:cubicBezTo>
                      <a:pt x="346" y="0"/>
                      <a:pt x="346" y="0"/>
                      <a:pt x="346" y="0"/>
                    </a:cubicBezTo>
                    <a:cubicBezTo>
                      <a:pt x="346" y="0"/>
                      <a:pt x="346" y="0"/>
                      <a:pt x="346" y="0"/>
                    </a:cubicBezTo>
                    <a:cubicBezTo>
                      <a:pt x="346" y="0"/>
                      <a:pt x="346" y="0"/>
                      <a:pt x="346" y="0"/>
                    </a:cubicBezTo>
                    <a:cubicBezTo>
                      <a:pt x="262" y="0"/>
                      <a:pt x="188" y="55"/>
                      <a:pt x="163" y="134"/>
                    </a:cubicBezTo>
                    <a:cubicBezTo>
                      <a:pt x="163" y="134"/>
                      <a:pt x="163" y="134"/>
                      <a:pt x="163" y="134"/>
                    </a:cubicBezTo>
                    <a:cubicBezTo>
                      <a:pt x="158" y="134"/>
                      <a:pt x="153" y="133"/>
                      <a:pt x="147" y="133"/>
                    </a:cubicBezTo>
                    <a:cubicBezTo>
                      <a:pt x="66" y="133"/>
                      <a:pt x="0" y="199"/>
                      <a:pt x="0" y="279"/>
                    </a:cubicBezTo>
                    <a:cubicBezTo>
                      <a:pt x="0" y="361"/>
                      <a:pt x="66" y="427"/>
                      <a:pt x="147" y="427"/>
                    </a:cubicBezTo>
                    <a:cubicBezTo>
                      <a:pt x="692" y="427"/>
                      <a:pt x="692" y="427"/>
                      <a:pt x="692" y="427"/>
                    </a:cubicBezTo>
                    <a:cubicBezTo>
                      <a:pt x="756" y="427"/>
                      <a:pt x="807" y="375"/>
                      <a:pt x="807" y="311"/>
                    </a:cubicBezTo>
                    <a:cubicBezTo>
                      <a:pt x="807" y="257"/>
                      <a:pt x="768" y="211"/>
                      <a:pt x="716" y="19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sp3d prstMaterial="matte"/>
            </p:spPr>
            <p:txBody>
              <a:bodyPr vert="horz" wrap="square" lIns="67693" tIns="33846" rIns="67693" bIns="33846" numCol="1" anchor="t" anchorCtr="0" compatLnSpc="1">
                <a:prstTxWarp prst="textNoShape">
                  <a:avLst/>
                </a:prstTxWarp>
              </a:bodyPr>
              <a:lstStyle/>
              <a:p>
                <a:pPr defTabSz="914100"/>
                <a:endParaRPr lang="en-US" sz="60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D67BAAE-57E9-A949-AE61-546EC66B4BA0}"/>
                  </a:ext>
                </a:extLst>
              </p:cNvPr>
              <p:cNvSpPr txBox="1"/>
              <p:nvPr/>
            </p:nvSpPr>
            <p:spPr>
              <a:xfrm>
                <a:off x="9850122" y="3760618"/>
                <a:ext cx="1373359" cy="225425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buClr>
                    <a:srgbClr val="84BD00"/>
                  </a:buClr>
                </a:pPr>
                <a:r>
                  <a:rPr lang="en-US" sz="1100" b="1">
                    <a:solidFill>
                      <a:schemeClr val="bg1"/>
                    </a:solidFill>
                    <a:latin typeface="Arial"/>
                  </a:rPr>
                  <a:t>Software Defined</a:t>
                </a:r>
              </a:p>
            </p:txBody>
          </p:sp>
          <p:pic>
            <p:nvPicPr>
              <p:cNvPr id="73" name="image233.png">
                <a:extLst>
                  <a:ext uri="{FF2B5EF4-FFF2-40B4-BE49-F238E27FC236}">
                    <a16:creationId xmlns:a16="http://schemas.microsoft.com/office/drawing/2014/main" id="{48D0497D-2C3F-C449-BFD7-1780CC5787D4}"/>
                  </a:ext>
                </a:extLst>
              </p:cNvPr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2603" y="3484362"/>
                <a:ext cx="1377957" cy="243443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C72BBCC-5AF9-CC45-A78C-1B57D740A6AF}"/>
                  </a:ext>
                </a:extLst>
              </p:cNvPr>
              <p:cNvSpPr txBox="1"/>
              <p:nvPr/>
            </p:nvSpPr>
            <p:spPr>
              <a:xfrm>
                <a:off x="9845354" y="3025687"/>
                <a:ext cx="1373359" cy="389402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buClr>
                    <a:srgbClr val="84BD00"/>
                  </a:buClr>
                </a:pPr>
                <a:r>
                  <a:rPr lang="en-US" sz="1100" b="1">
                    <a:solidFill>
                      <a:schemeClr val="bg1"/>
                    </a:solidFill>
                    <a:latin typeface="Arial"/>
                  </a:rPr>
                  <a:t>Cloud Volumes</a:t>
                </a:r>
              </a:p>
            </p:txBody>
          </p:sp>
        </p:grp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51A8C559-31A6-EF4D-B5BF-81BDA206F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8943" y="2642336"/>
              <a:ext cx="1372293" cy="371662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608915DD-50A2-324A-B567-F79B72F7A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5792" y="2641214"/>
              <a:ext cx="1372293" cy="371662"/>
            </a:xfrm>
            <a:prstGeom prst="rect">
              <a:avLst/>
            </a:prstGeom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20420EE-EF36-1741-BAAE-89B275CC90AA}"/>
                </a:ext>
              </a:extLst>
            </p:cNvPr>
            <p:cNvGrpSpPr/>
            <p:nvPr/>
          </p:nvGrpSpPr>
          <p:grpSpPr>
            <a:xfrm>
              <a:off x="7424309" y="2631385"/>
              <a:ext cx="1377249" cy="838445"/>
              <a:chOff x="7569216" y="2801580"/>
              <a:chExt cx="1378055" cy="838935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6A9DBA84-699A-4844-9753-744ACF64F080}"/>
                  </a:ext>
                </a:extLst>
              </p:cNvPr>
              <p:cNvGrpSpPr/>
              <p:nvPr/>
            </p:nvGrpSpPr>
            <p:grpSpPr>
              <a:xfrm>
                <a:off x="7575668" y="3168201"/>
                <a:ext cx="1371603" cy="472314"/>
                <a:chOff x="1355022" y="2658792"/>
                <a:chExt cx="1371603" cy="472314"/>
              </a:xfrm>
            </p:grpSpPr>
            <p:pic>
              <p:nvPicPr>
                <p:cNvPr id="69" name="DS2246-2U-All-Flash.png">
                  <a:extLst>
                    <a:ext uri="{FF2B5EF4-FFF2-40B4-BE49-F238E27FC236}">
                      <a16:creationId xmlns:a16="http://schemas.microsoft.com/office/drawing/2014/main" id="{3021E8FD-0E55-7348-996B-742A44700B38}"/>
                    </a:ext>
                  </a:extLst>
                </p:cNvPr>
                <p:cNvPicPr/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5024" y="2658792"/>
                  <a:ext cx="1371601" cy="24688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0" name="DS2246-2U-All-Flash.png">
                  <a:extLst>
                    <a:ext uri="{FF2B5EF4-FFF2-40B4-BE49-F238E27FC236}">
                      <a16:creationId xmlns:a16="http://schemas.microsoft.com/office/drawing/2014/main" id="{BA870BF9-E540-E448-8B15-F6E8155BD70C}"/>
                    </a:ext>
                  </a:extLst>
                </p:cNvPr>
                <p:cNvPicPr/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5022" y="2884217"/>
                  <a:ext cx="1371601" cy="24688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C471C74E-500D-B64A-B9B9-14FDE5306B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69216" y="2801580"/>
                <a:ext cx="1373098" cy="371880"/>
              </a:xfrm>
              <a:prstGeom prst="rect">
                <a:avLst/>
              </a:prstGeom>
            </p:spPr>
          </p:pic>
        </p:grpSp>
        <p:sp>
          <p:nvSpPr>
            <p:cNvPr id="65" name="Arrow: Left-Right 52">
              <a:extLst>
                <a:ext uri="{FF2B5EF4-FFF2-40B4-BE49-F238E27FC236}">
                  <a16:creationId xmlns:a16="http://schemas.microsoft.com/office/drawing/2014/main" id="{A8082460-58E9-5544-AA4F-15C3327410FA}"/>
                </a:ext>
              </a:extLst>
            </p:cNvPr>
            <p:cNvSpPr/>
            <p:nvPr/>
          </p:nvSpPr>
          <p:spPr>
            <a:xfrm>
              <a:off x="8967812" y="2922035"/>
              <a:ext cx="834596" cy="328074"/>
            </a:xfrm>
            <a:prstGeom prst="leftRightArrow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87" tIns="45693" rIns="91387" bIns="456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endParaRPr lang="en-US"/>
            </a:p>
          </p:txBody>
        </p:sp>
        <p:sp>
          <p:nvSpPr>
            <p:cNvPr id="66" name="Arrow: Left-Right 53">
              <a:extLst>
                <a:ext uri="{FF2B5EF4-FFF2-40B4-BE49-F238E27FC236}">
                  <a16:creationId xmlns:a16="http://schemas.microsoft.com/office/drawing/2014/main" id="{32BAA4E0-A616-B547-9C3A-210CFAE41F97}"/>
                </a:ext>
              </a:extLst>
            </p:cNvPr>
            <p:cNvSpPr/>
            <p:nvPr/>
          </p:nvSpPr>
          <p:spPr>
            <a:xfrm>
              <a:off x="8969231" y="3387295"/>
              <a:ext cx="834596" cy="328074"/>
            </a:xfrm>
            <a:prstGeom prst="leftRightArrow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87" tIns="45693" rIns="91387" bIns="456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endParaRPr lang="en-US"/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9C0BCEFE-3D40-F84A-AA45-8C4D42C079E6}"/>
              </a:ext>
            </a:extLst>
          </p:cNvPr>
          <p:cNvSpPr txBox="1"/>
          <p:nvPr/>
        </p:nvSpPr>
        <p:spPr>
          <a:xfrm>
            <a:off x="633197" y="4153266"/>
            <a:ext cx="7115290" cy="161325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229870" indent="-229870" eaLnBrk="0" fontAlgn="base" hangingPunct="0"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ru-RU" b="1" spc="-10" dirty="0">
                <a:solidFill>
                  <a:schemeClr val="bg1"/>
                </a:solidFill>
              </a:rPr>
              <a:t>Унифицированная </a:t>
            </a:r>
            <a:r>
              <a:rPr lang="en-US" b="1" spc="-10" dirty="0">
                <a:solidFill>
                  <a:schemeClr val="bg1"/>
                </a:solidFill>
              </a:rPr>
              <a:t>scale-out</a:t>
            </a:r>
            <a:r>
              <a:rPr lang="ru-RU" b="1" spc="-10" dirty="0">
                <a:solidFill>
                  <a:schemeClr val="bg1"/>
                </a:solidFill>
              </a:rPr>
              <a:t> архитектура для </a:t>
            </a:r>
            <a:r>
              <a:rPr lang="en-US" b="1" spc="-10" dirty="0" err="1">
                <a:solidFill>
                  <a:schemeClr val="bg1"/>
                </a:solidFill>
              </a:rPr>
              <a:t>NVMe-oF</a:t>
            </a:r>
            <a:r>
              <a:rPr lang="en-US" b="1" spc="-10" dirty="0">
                <a:solidFill>
                  <a:schemeClr val="bg1"/>
                </a:solidFill>
              </a:rPr>
              <a:t>, FC, iSCSI, NFS, SMB, S3. </a:t>
            </a:r>
          </a:p>
          <a:p>
            <a:pPr marL="229870" indent="-229870" eaLnBrk="0" fontAlgn="base" hangingPunct="0"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ru-RU" spc="-10" dirty="0">
                <a:solidFill>
                  <a:schemeClr val="bg1"/>
                </a:solidFill>
              </a:rPr>
              <a:t>Обновление </a:t>
            </a:r>
            <a:r>
              <a:rPr lang="en-US" spc="-10" dirty="0">
                <a:solidFill>
                  <a:schemeClr val="bg1"/>
                </a:solidFill>
              </a:rPr>
              <a:t>SW/HW </a:t>
            </a:r>
            <a:r>
              <a:rPr lang="ru-RU" spc="-10" dirty="0">
                <a:solidFill>
                  <a:schemeClr val="bg1"/>
                </a:solidFill>
              </a:rPr>
              <a:t>или масштабирование без остановки обслуживания</a:t>
            </a:r>
            <a:r>
              <a:rPr lang="en-US" spc="-10" dirty="0">
                <a:solidFill>
                  <a:schemeClr val="bg1"/>
                </a:solidFill>
              </a:rPr>
              <a:t>.</a:t>
            </a:r>
            <a:endParaRPr lang="en-US" spc="-10" dirty="0">
              <a:solidFill>
                <a:schemeClr val="bg1"/>
              </a:solidFill>
              <a:cs typeface="Arial"/>
            </a:endParaRPr>
          </a:p>
          <a:p>
            <a:pPr marL="229870" indent="-229870" eaLnBrk="0" fontAlgn="base" hangingPunct="0"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ru-RU" spc="-10" dirty="0">
                <a:solidFill>
                  <a:schemeClr val="bg1"/>
                </a:solidFill>
              </a:rPr>
              <a:t>Одна ОС для программно-определяемых, облачных решений, так и для </a:t>
            </a:r>
            <a:r>
              <a:rPr lang="en-US" spc="-10" dirty="0">
                <a:solidFill>
                  <a:schemeClr val="bg1"/>
                </a:solidFill>
              </a:rPr>
              <a:t>Flash </a:t>
            </a:r>
            <a:r>
              <a:rPr lang="ru-RU" spc="-10" dirty="0">
                <a:solidFill>
                  <a:schemeClr val="bg1"/>
                </a:solidFill>
              </a:rPr>
              <a:t>платформ</a:t>
            </a:r>
            <a:endParaRPr lang="en-US" spc="-1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4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17">
      <a:dk1>
        <a:srgbClr val="000000"/>
      </a:dk1>
      <a:lt1>
        <a:srgbClr val="FFFFFF"/>
      </a:lt1>
      <a:dk2>
        <a:srgbClr val="65D097"/>
      </a:dk2>
      <a:lt2>
        <a:srgbClr val="CCCCCC"/>
      </a:lt2>
      <a:accent1>
        <a:srgbClr val="5CC3FF"/>
      </a:accent1>
      <a:accent2>
        <a:srgbClr val="BBE5FF"/>
      </a:accent2>
      <a:accent3>
        <a:srgbClr val="FFF746"/>
      </a:accent3>
      <a:accent4>
        <a:srgbClr val="FFBCA3"/>
      </a:accent4>
      <a:accent5>
        <a:srgbClr val="D82841"/>
      </a:accent5>
      <a:accent6>
        <a:srgbClr val="B386FF"/>
      </a:accent6>
      <a:hlink>
        <a:srgbClr val="5CC3FF"/>
      </a:hlink>
      <a:folHlink>
        <a:srgbClr val="CCCC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ysClr val="windowText" lastClr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8" id="{699D73AD-E611-8A4F-B921-4E9C00130CB4}" vid="{E1A611A0-97E6-5E42-A768-79B56DB235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EF1F7B548936429A64E16AB43EC582" ma:contentTypeVersion="11" ma:contentTypeDescription="Create a new document." ma:contentTypeScope="" ma:versionID="823721504994e015d1efa26eb3eb8c2d">
  <xsd:schema xmlns:xsd="http://www.w3.org/2001/XMLSchema" xmlns:xs="http://www.w3.org/2001/XMLSchema" xmlns:p="http://schemas.microsoft.com/office/2006/metadata/properties" xmlns:ns2="59ed1f9d-8727-4551-b7a6-985ab6424a1d" xmlns:ns3="cc6da6db-22e0-4c75-99f8-744b7d4afa51" targetNamespace="http://schemas.microsoft.com/office/2006/metadata/properties" ma:root="true" ma:fieldsID="062c6dbb881bb71acc724bc79db3c1cf" ns2:_="" ns3:_="">
    <xsd:import namespace="59ed1f9d-8727-4551-b7a6-985ab6424a1d"/>
    <xsd:import namespace="cc6da6db-22e0-4c75-99f8-744b7d4afa5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EventHashCode" minOccurs="0"/>
                <xsd:element ref="ns3:MediaServiceGenerationTime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ed1f9d-8727-4551-b7a6-985ab6424a1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6da6db-22e0-4c75-99f8-744b7d4afa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9ed1f9d-8727-4551-b7a6-985ab6424a1d">
      <UserInfo>
        <DisplayName>Shields, Tom</DisplayName>
        <AccountId>184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558D9DD-30BD-4436-9EB5-ECA4838EC91D}">
  <ds:schemaRefs>
    <ds:schemaRef ds:uri="59ed1f9d-8727-4551-b7a6-985ab6424a1d"/>
    <ds:schemaRef ds:uri="cc6da6db-22e0-4c75-99f8-744b7d4afa5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D132106-77F9-4D9A-B7DF-E22F3C2947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34D49F-E3B8-42FA-B027-94589CC33A27}">
  <ds:schemaRefs>
    <ds:schemaRef ds:uri="59ed1f9d-8727-4551-b7a6-985ab6424a1d"/>
    <ds:schemaRef ds:uri="cc6da6db-22e0-4c75-99f8-744b7d4afa5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5796</TotalTime>
  <Words>1887</Words>
  <Application>Microsoft Macintosh PowerPoint</Application>
  <PresentationFormat>Widescreen</PresentationFormat>
  <Paragraphs>451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Wingdings</vt:lpstr>
      <vt:lpstr>Wingdings 2</vt:lpstr>
      <vt:lpstr>Office Theme</vt:lpstr>
      <vt:lpstr>NetApp. Наша специализация -  технологии управления данными</vt:lpstr>
      <vt:lpstr>NetApp at a glance</vt:lpstr>
      <vt:lpstr>PowerPoint Presentation</vt:lpstr>
      <vt:lpstr>Market leaders across diverse industries rely on NetApp</vt:lpstr>
      <vt:lpstr>NetApp:      (a V b ), где a=«on-prem», b=«облако»</vt:lpstr>
      <vt:lpstr>Тренды в управлении </vt:lpstr>
      <vt:lpstr>Making NVMe Ubiquitous</vt:lpstr>
      <vt:lpstr>PowerPoint Presentation</vt:lpstr>
      <vt:lpstr>ONTAP</vt:lpstr>
      <vt:lpstr>Над чем работаем </vt:lpstr>
      <vt:lpstr>Философия NetApp</vt:lpstr>
      <vt:lpstr>NVMe</vt:lpstr>
      <vt:lpstr>QLC</vt:lpstr>
      <vt:lpstr>PowerPoint Presentation</vt:lpstr>
      <vt:lpstr>PowerPoint Presentation</vt:lpstr>
      <vt:lpstr>PowerPoint Presentation</vt:lpstr>
      <vt:lpstr>Leadership across the portfolio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Response to Gartner Research  MQ Report</dc:title>
  <dc:creator>Wong, Karl</dc:creator>
  <cp:lastModifiedBy>Roifman, Roman</cp:lastModifiedBy>
  <cp:revision>34</cp:revision>
  <cp:lastPrinted>2020-09-29T12:05:10Z</cp:lastPrinted>
  <dcterms:created xsi:type="dcterms:W3CDTF">2020-09-23T01:45:22Z</dcterms:created>
  <dcterms:modified xsi:type="dcterms:W3CDTF">2021-02-05T13:52:57Z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0x010100CCEF1F7B548936429A64E16AB43EC582</vt:lpwstr>
  </property>
</Properties>
</file>