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88" r:id="rId2"/>
    <p:sldId id="257" r:id="rId3"/>
    <p:sldId id="258" r:id="rId4"/>
    <p:sldId id="278" r:id="rId5"/>
    <p:sldId id="283" r:id="rId6"/>
    <p:sldId id="279" r:id="rId7"/>
    <p:sldId id="289" r:id="rId8"/>
    <p:sldId id="290" r:id="rId9"/>
    <p:sldId id="285" r:id="rId10"/>
    <p:sldId id="286" r:id="rId11"/>
    <p:sldId id="287" r:id="rId12"/>
    <p:sldId id="264" r:id="rId13"/>
    <p:sldId id="276" r:id="rId14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86">
          <p15:clr>
            <a:srgbClr val="A4A3A4"/>
          </p15:clr>
        </p15:guide>
        <p15:guide id="2" orient="horz" pos="108">
          <p15:clr>
            <a:srgbClr val="A4A3A4"/>
          </p15:clr>
        </p15:guide>
        <p15:guide id="3" pos="564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7CB9"/>
    <a:srgbClr val="193F76"/>
    <a:srgbClr val="4472B9"/>
    <a:srgbClr val="4166AA"/>
    <a:srgbClr val="70B640"/>
    <a:srgbClr val="767676"/>
    <a:srgbClr val="5D9735"/>
    <a:srgbClr val="C00000"/>
    <a:srgbClr val="60C33D"/>
    <a:srgbClr val="F9F9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936" y="84"/>
      </p:cViewPr>
      <p:guideLst>
        <p:guide orient="horz" pos="486"/>
        <p:guide orient="horz" pos="108"/>
        <p:guide pos="564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8F0FA6-EDC1-4021-98D3-9C7424193B50}" type="datetimeFigureOut">
              <a:rPr lang="ru-RU" smtClean="0"/>
              <a:pPr/>
              <a:t>02.06.2023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D68FE2-AC86-4CF8-98AF-55D018B1CF3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B0D63-EFCD-4305-9741-FFCAD76912B8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39295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6B0D63-EFCD-4305-9741-FFCAD76912B8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39295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02.06.2023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6" descr="C:\Users\KolotvinovA\Downloads\фон.jpg">
            <a:extLst>
              <a:ext uri="{FF2B5EF4-FFF2-40B4-BE49-F238E27FC236}">
                <a16:creationId xmlns:a16="http://schemas.microsoft.com/office/drawing/2014/main" id="{4226A542-0893-48DB-8FD9-A1565A3A4B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21" t="9820" r="27698" b="1563"/>
          <a:stretch/>
        </p:blipFill>
        <p:spPr bwMode="auto">
          <a:xfrm>
            <a:off x="-3" y="0"/>
            <a:ext cx="4572001" cy="4083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Z:\Marketing Department\Фото и видео\СПЕЦОДЕЖДА\Пережатые для сайта\Photos\Vladsviridenko ЦУР обложка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98" t="12135" r="19155" b="-12352"/>
          <a:stretch/>
        </p:blipFill>
        <p:spPr bwMode="auto">
          <a:xfrm>
            <a:off x="4571999" y="0"/>
            <a:ext cx="4572001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4083918"/>
            <a:ext cx="9143999" cy="1059582"/>
          </a:xfrm>
          <a:prstGeom prst="rect">
            <a:avLst/>
          </a:prstGeom>
          <a:solidFill>
            <a:srgbClr val="60C3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67544" y="1152256"/>
            <a:ext cx="367240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4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Цифровые технологии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7544" y="4321321"/>
            <a:ext cx="7272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Рудко Алексей Анатольевич, к.м.н. </a:t>
            </a:r>
          </a:p>
          <a:p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ГК «Центр Корпоративной Медицины»</a:t>
            </a:r>
          </a:p>
        </p:txBody>
      </p:sp>
      <p:pic>
        <p:nvPicPr>
          <p:cNvPr id="1028" name="Picture 4" descr="Z:\Marketing Department\Логотипы группы компаний\CCM ЦКМ\CCM белый лого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10" y="4299942"/>
            <a:ext cx="1102958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DCC3AC0-0816-4402-B3A5-0E243FFA9C47}"/>
              </a:ext>
            </a:extLst>
          </p:cNvPr>
          <p:cNvSpPr txBox="1"/>
          <p:nvPr/>
        </p:nvSpPr>
        <p:spPr>
          <a:xfrm>
            <a:off x="467544" y="2229474"/>
            <a:ext cx="38884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как механизм повышения качества медицинской помощи  на удаленных территориях</a:t>
            </a:r>
          </a:p>
        </p:txBody>
      </p:sp>
    </p:spTree>
    <p:extLst>
      <p:ext uri="{BB962C8B-B14F-4D97-AF65-F5344CB8AC3E}">
        <p14:creationId xmlns:p14="http://schemas.microsoft.com/office/powerpoint/2010/main" val="42260286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6" descr="C:\Users\KolotvinovA\Downloads\фон.jpg">
            <a:extLst>
              <a:ext uri="{FF2B5EF4-FFF2-40B4-BE49-F238E27FC236}">
                <a16:creationId xmlns:a16="http://schemas.microsoft.com/office/drawing/2014/main" id="{D3AEF2E7-0529-4C62-B401-B02428DC3F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76"/>
            <a:ext cx="9144000" cy="5141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BD8A258D-FC1D-444C-AC45-B3810216EC95}"/>
              </a:ext>
            </a:extLst>
          </p:cNvPr>
          <p:cNvSpPr/>
          <p:nvPr/>
        </p:nvSpPr>
        <p:spPr>
          <a:xfrm>
            <a:off x="0" y="5045756"/>
            <a:ext cx="9143999" cy="97743"/>
          </a:xfrm>
          <a:prstGeom prst="rect">
            <a:avLst/>
          </a:prstGeom>
          <a:solidFill>
            <a:srgbClr val="60C3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 1"/>
          <p:cNvSpPr txBox="1"/>
          <p:nvPr/>
        </p:nvSpPr>
        <p:spPr>
          <a:xfrm>
            <a:off x="467544" y="987574"/>
            <a:ext cx="4104456" cy="17235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Прибор предназначен для кратковременного измерения физиологических параметров человека:</a:t>
            </a:r>
          </a:p>
          <a:p>
            <a:pPr marL="179045" indent="-179045"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Артериального давления (АД)</a:t>
            </a:r>
          </a:p>
          <a:p>
            <a:pPr marL="179045" indent="-179045"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Частоты сердечных сокращений (ЧСС)</a:t>
            </a:r>
          </a:p>
          <a:p>
            <a:pPr marL="179045" indent="-179045"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Температуры тела (Т °C)</a:t>
            </a:r>
          </a:p>
          <a:p>
            <a:pPr marL="179045" indent="-179045"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Наличие этилового спита в выдыхаемом воздухе (мг/л)</a:t>
            </a:r>
          </a:p>
        </p:txBody>
      </p:sp>
      <p:pic>
        <p:nvPicPr>
          <p:cNvPr id="11" name="Picture 3" descr="\\Srv-03\маркетинг\Marketing Department\Фото и видео\Выставки\EXPO-RUSSIA VIETNAM 2019\IMG_6695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627" y="0"/>
            <a:ext cx="3924374" cy="5045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9F8A978-C672-48AB-88D4-93A4B9B40DB7}"/>
              </a:ext>
            </a:extLst>
          </p:cNvPr>
          <p:cNvSpPr txBox="1"/>
          <p:nvPr/>
        </p:nvSpPr>
        <p:spPr>
          <a:xfrm>
            <a:off x="395536" y="267494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Назначение прибора</a:t>
            </a:r>
          </a:p>
        </p:txBody>
      </p:sp>
      <p:sp>
        <p:nvSpPr>
          <p:cNvPr id="12" name="text 1">
            <a:extLst>
              <a:ext uri="{FF2B5EF4-FFF2-40B4-BE49-F238E27FC236}">
                <a16:creationId xmlns:a16="http://schemas.microsoft.com/office/drawing/2014/main" id="{25AE29FD-A6E1-4322-8DE7-2F97BE387838}"/>
              </a:ext>
            </a:extLst>
          </p:cNvPr>
          <p:cNvSpPr txBox="1"/>
          <p:nvPr/>
        </p:nvSpPr>
        <p:spPr>
          <a:xfrm>
            <a:off x="467543" y="3003798"/>
            <a:ext cx="3456831" cy="10772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spcAft>
                <a:spcPts val="1200"/>
              </a:spcAft>
              <a:buClr>
                <a:srgbClr val="C00000"/>
              </a:buClr>
            </a:pP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Область применения:</a:t>
            </a:r>
          </a:p>
          <a:p>
            <a:pPr marL="179045" indent="-179045"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Проведение </a:t>
            </a:r>
            <a:r>
              <a:rPr lang="ru-RU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предсменных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, </a:t>
            </a:r>
            <a:r>
              <a:rPr lang="ru-RU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предрейсовых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 и </a:t>
            </a:r>
            <a:r>
              <a:rPr lang="ru-RU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послесменных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, </a:t>
            </a:r>
            <a:r>
              <a:rPr lang="ru-RU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послерейсовых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 медицинских осмотров, а также проведение скрининг-тестов при профессиональных осмотрах.</a:t>
            </a:r>
          </a:p>
        </p:txBody>
      </p:sp>
    </p:spTree>
    <p:extLst>
      <p:ext uri="{BB962C8B-B14F-4D97-AF65-F5344CB8AC3E}">
        <p14:creationId xmlns:p14="http://schemas.microsoft.com/office/powerpoint/2010/main" val="20472161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 descr="C:\Users\KolotvinovA\Downloads\фон.jpg">
            <a:extLst>
              <a:ext uri="{FF2B5EF4-FFF2-40B4-BE49-F238E27FC236}">
                <a16:creationId xmlns:a16="http://schemas.microsoft.com/office/drawing/2014/main" id="{F3B4BA24-73F0-4D57-BC9D-AC2A3412A8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76"/>
            <a:ext cx="9144000" cy="5141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5C14A24D-631F-4880-A0C2-330D9DF49D0B}"/>
              </a:ext>
            </a:extLst>
          </p:cNvPr>
          <p:cNvSpPr/>
          <p:nvPr/>
        </p:nvSpPr>
        <p:spPr>
          <a:xfrm>
            <a:off x="0" y="5045756"/>
            <a:ext cx="9143999" cy="97743"/>
          </a:xfrm>
          <a:prstGeom prst="rect">
            <a:avLst/>
          </a:prstGeom>
          <a:solidFill>
            <a:srgbClr val="60C3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 1"/>
          <p:cNvSpPr txBox="1"/>
          <p:nvPr/>
        </p:nvSpPr>
        <p:spPr>
          <a:xfrm>
            <a:off x="539552" y="843558"/>
            <a:ext cx="3743863" cy="15696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Прибор комплектуется базовыми модулями:</a:t>
            </a:r>
          </a:p>
          <a:p>
            <a:pPr marL="179045" indent="-179045"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Основной модуль «</a:t>
            </a:r>
            <a:r>
              <a:rPr lang="ru-RU" sz="1200" b="1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Предсменный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 осмотр»</a:t>
            </a:r>
          </a:p>
          <a:p>
            <a:pPr marL="179045" indent="-179045"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Модуль «Пирометр»</a:t>
            </a:r>
          </a:p>
          <a:p>
            <a:pPr marL="179045" indent="-179045"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Модуль «Тонометр»</a:t>
            </a:r>
          </a:p>
          <a:p>
            <a:pPr marL="179045" indent="-179045"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Модуль «Алкометр»</a:t>
            </a:r>
          </a:p>
        </p:txBody>
      </p:sp>
      <p:sp>
        <p:nvSpPr>
          <p:cNvPr id="8" name="text 1"/>
          <p:cNvSpPr txBox="1"/>
          <p:nvPr/>
        </p:nvSpPr>
        <p:spPr>
          <a:xfrm>
            <a:off x="540105" y="2715766"/>
            <a:ext cx="3887880" cy="1969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spcAft>
                <a:spcPts val="1200"/>
              </a:spcAft>
              <a:buClr>
                <a:srgbClr val="C00000"/>
              </a:buClr>
            </a:pP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Помимо непосредственных функций прибор также выполняет следующие функции:</a:t>
            </a:r>
          </a:p>
          <a:p>
            <a:pPr marL="179045" indent="-179045"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Идентификация пользователя с помощью RFID-метки</a:t>
            </a:r>
          </a:p>
          <a:p>
            <a:pPr marL="179045" indent="-179045"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Фотофиксация человека, проходящего осмотр</a:t>
            </a:r>
          </a:p>
          <a:p>
            <a:pPr marL="179045" indent="-179045"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Вывод результатов осмотра на термопринтер</a:t>
            </a:r>
          </a:p>
          <a:p>
            <a:pPr marL="179045" indent="-179045"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Хранение данных о пройденных обследованиях в базе данных прибора</a:t>
            </a:r>
          </a:p>
        </p:txBody>
      </p:sp>
      <p:pic>
        <p:nvPicPr>
          <p:cNvPr id="10" name="Picture 2" descr="\\Srv-03\маркетинг\Marketing Department\Фото и видео\Выставки\EXPO-RUSSIA VIETNAM 2019\IMG_6728.jpe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27" t="5842" b="5842"/>
          <a:stretch/>
        </p:blipFill>
        <p:spPr bwMode="auto">
          <a:xfrm>
            <a:off x="5217105" y="0"/>
            <a:ext cx="3926893" cy="5045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243DDD3-D08A-4104-872C-908B084CFB22}"/>
              </a:ext>
            </a:extLst>
          </p:cNvPr>
          <p:cNvSpPr txBox="1"/>
          <p:nvPr/>
        </p:nvSpPr>
        <p:spPr>
          <a:xfrm>
            <a:off x="395536" y="267494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Комплектация</a:t>
            </a:r>
          </a:p>
        </p:txBody>
      </p:sp>
    </p:spTree>
    <p:extLst>
      <p:ext uri="{BB962C8B-B14F-4D97-AF65-F5344CB8AC3E}">
        <p14:creationId xmlns:p14="http://schemas.microsoft.com/office/powerpoint/2010/main" val="1862083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6" t="14180" r="7616" b="-301"/>
          <a:stretch/>
        </p:blipFill>
        <p:spPr bwMode="auto">
          <a:xfrm>
            <a:off x="0" y="2075"/>
            <a:ext cx="9144000" cy="5141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Прямоугольник 32"/>
          <p:cNvSpPr/>
          <p:nvPr/>
        </p:nvSpPr>
        <p:spPr>
          <a:xfrm>
            <a:off x="0" y="5045756"/>
            <a:ext cx="9143999" cy="97743"/>
          </a:xfrm>
          <a:prstGeom prst="rect">
            <a:avLst/>
          </a:prstGeom>
          <a:solidFill>
            <a:srgbClr val="60C3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4" descr="http://qrcoder.ru/code/?https%3A%2F%2Fremotehealthcare.ru%2F&amp;8&amp;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9082" y="3363838"/>
            <a:ext cx="1458982" cy="1458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Z:\Маркетинг\Marketing Department\Логотипы группы компаний\CCM ЦКМ\CCM белый лого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1374"/>
            <a:ext cx="1094998" cy="500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Z:\Маркетинг\Marketing Department\Логотипы группы компаний\ИНОТЗДРАВ RHC\Новый логотип белый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73264"/>
            <a:ext cx="1584176" cy="598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Z:\Маркетинг\Marketing Department\Логотипы группы компаний\АМТ\АМТ лого белый 2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220617"/>
            <a:ext cx="720080" cy="55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04373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6" descr="C:\Users\KolotvinovA\Downloads\фон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76"/>
            <a:ext cx="9144000" cy="5141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Прямоугольник 32"/>
          <p:cNvSpPr/>
          <p:nvPr/>
        </p:nvSpPr>
        <p:spPr>
          <a:xfrm>
            <a:off x="0" y="5045756"/>
            <a:ext cx="9143999" cy="97743"/>
          </a:xfrm>
          <a:prstGeom prst="rect">
            <a:avLst/>
          </a:prstGeom>
          <a:solidFill>
            <a:srgbClr val="60C3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683568" y="561797"/>
            <a:ext cx="43204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</a:t>
            </a:r>
            <a:b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внимание!</a:t>
            </a:r>
          </a:p>
        </p:txBody>
      </p:sp>
      <p:pic>
        <p:nvPicPr>
          <p:cNvPr id="9218" name="Picture 2" descr="Z:\Marketing Department\Логотипы группы компаний\CCM ЦКМ\CCM новый лого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029732"/>
            <a:ext cx="2620458" cy="1197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qrcoder.ru/code/?https%3A%2F%2Fglobalccm.com%2F&amp;6&amp;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701573"/>
            <a:ext cx="1709892" cy="1709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29827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C:\Users\KolotvinovA\Downloads\фон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76"/>
            <a:ext cx="9144000" cy="5141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5536" y="195486"/>
            <a:ext cx="4011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Краткая информация о компании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5536" y="699542"/>
            <a:ext cx="4863198" cy="2687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200"/>
              </a:spcBef>
            </a:pPr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Группа компаний «Центр Корпоративной Медицины» —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медицинский холдинг, предоставляющий широкий спектр услуг в области охраны здоровья в России, странах СНГ и Юго-Восточной Азии. </a:t>
            </a:r>
          </a:p>
          <a:p>
            <a:pPr>
              <a:spcBef>
                <a:spcPts val="200"/>
              </a:spcBef>
            </a:pPr>
            <a:endParaRPr lang="ru-RU" sz="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spcBef>
                <a:spcPts val="200"/>
              </a:spcBef>
            </a:pPr>
            <a: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«ЦКМ» обеспечивает медицинское обслуживание на отдаленных промышленных объектах, в том числе на морских платформах, в районах Крайнего Севера и Арктики.</a:t>
            </a:r>
          </a:p>
          <a:p>
            <a:pPr>
              <a:spcBef>
                <a:spcPts val="200"/>
              </a:spcBef>
            </a:pPr>
            <a:endParaRPr lang="ru-RU" sz="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spcBef>
                <a:spcPts val="200"/>
              </a:spcBef>
            </a:pPr>
            <a: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Компания занимается организацией здравпунктов «под ключ», лицензирует их, оснащает необходимым оборудованием и медикаментами, подбирает медицинский персонал и обучает его в соответствии с международными стандартами оказания экстренной </a:t>
            </a:r>
            <a:r>
              <a:rPr lang="ru-RU" sz="12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догоспитальной</a:t>
            </a:r>
            <a: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помощи. 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331729" y="4100968"/>
            <a:ext cx="1167307" cy="729953"/>
            <a:chOff x="7444740" y="1131590"/>
            <a:chExt cx="1167307" cy="729953"/>
          </a:xfrm>
        </p:grpSpPr>
        <p:sp>
          <p:nvSpPr>
            <p:cNvPr id="12" name="TextBox 11"/>
            <p:cNvSpPr txBox="1"/>
            <p:nvPr/>
          </p:nvSpPr>
          <p:spPr>
            <a:xfrm>
              <a:off x="7864727" y="1131590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endParaRPr lang="ru-RU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444740" y="1461433"/>
              <a:ext cx="116730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0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симуляционных</a:t>
              </a:r>
              <a:endParaRPr lang="ru-RU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ru-RU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центров</a:t>
              </a: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1886444" y="4100968"/>
            <a:ext cx="659156" cy="576064"/>
            <a:chOff x="7698814" y="2090619"/>
            <a:chExt cx="659156" cy="576064"/>
          </a:xfrm>
        </p:grpSpPr>
        <p:sp>
          <p:nvSpPr>
            <p:cNvPr id="19" name="TextBox 18"/>
            <p:cNvSpPr txBox="1"/>
            <p:nvPr/>
          </p:nvSpPr>
          <p:spPr>
            <a:xfrm>
              <a:off x="7864725" y="2090619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7698814" y="2420462"/>
              <a:ext cx="65915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клиники</a:t>
              </a: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3066163" y="4100968"/>
            <a:ext cx="938077" cy="729953"/>
            <a:chOff x="7559358" y="3003798"/>
            <a:chExt cx="938077" cy="729953"/>
          </a:xfrm>
        </p:grpSpPr>
        <p:sp>
          <p:nvSpPr>
            <p:cNvPr id="21" name="TextBox 20"/>
            <p:cNvSpPr txBox="1"/>
            <p:nvPr/>
          </p:nvSpPr>
          <p:spPr>
            <a:xfrm>
              <a:off x="7793397" y="3003798"/>
              <a:ext cx="4700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24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559358" y="3333641"/>
              <a:ext cx="93807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автомобиля</a:t>
              </a:r>
            </a:p>
            <a:p>
              <a:pPr algn="ctr"/>
              <a:r>
                <a:rPr lang="ru-RU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 автопарке</a:t>
              </a: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4160947" y="4100968"/>
            <a:ext cx="1282723" cy="729953"/>
            <a:chOff x="7387032" y="3939902"/>
            <a:chExt cx="1282723" cy="729953"/>
          </a:xfrm>
        </p:grpSpPr>
        <p:sp>
          <p:nvSpPr>
            <p:cNvPr id="23" name="TextBox 22"/>
            <p:cNvSpPr txBox="1"/>
            <p:nvPr/>
          </p:nvSpPr>
          <p:spPr>
            <a:xfrm>
              <a:off x="7864727" y="3939902"/>
              <a:ext cx="3273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387032" y="4269745"/>
              <a:ext cx="128272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телемедицинский</a:t>
              </a:r>
            </a:p>
            <a:p>
              <a:pPr algn="ctr"/>
              <a:r>
                <a:rPr lang="ru-RU" sz="1000" dirty="0" err="1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колл</a:t>
              </a:r>
              <a:r>
                <a:rPr lang="ru-RU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-центр</a:t>
              </a:r>
            </a:p>
          </p:txBody>
        </p:sp>
      </p:grpSp>
      <p:pic>
        <p:nvPicPr>
          <p:cNvPr id="1026" name="Picture 2" descr="Z:\Marketing Department\Фото и видео\СПЕЦОДЕЖДА\Пережатые для сайта\Photos\Vladsviridenko.com-2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2991" y="3671"/>
            <a:ext cx="3361732" cy="5042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0" y="5045756"/>
            <a:ext cx="9143999" cy="97743"/>
          </a:xfrm>
          <a:prstGeom prst="rect">
            <a:avLst/>
          </a:prstGeom>
          <a:solidFill>
            <a:srgbClr val="60C3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5" name="Группа 24"/>
          <p:cNvGrpSpPr/>
          <p:nvPr/>
        </p:nvGrpSpPr>
        <p:grpSpPr>
          <a:xfrm>
            <a:off x="304478" y="3363838"/>
            <a:ext cx="1221808" cy="576064"/>
            <a:chOff x="7417487" y="1131590"/>
            <a:chExt cx="1221808" cy="576064"/>
          </a:xfrm>
        </p:grpSpPr>
        <p:sp>
          <p:nvSpPr>
            <p:cNvPr id="26" name="TextBox 25"/>
            <p:cNvSpPr txBox="1"/>
            <p:nvPr/>
          </p:nvSpPr>
          <p:spPr>
            <a:xfrm>
              <a:off x="7793391" y="1131590"/>
              <a:ext cx="4700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15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417487" y="1461433"/>
              <a:ext cx="122180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юридических лиц</a:t>
              </a:r>
            </a:p>
          </p:txBody>
        </p:sp>
      </p:grpSp>
      <p:grpSp>
        <p:nvGrpSpPr>
          <p:cNvPr id="28" name="Группа 27"/>
          <p:cNvGrpSpPr/>
          <p:nvPr/>
        </p:nvGrpSpPr>
        <p:grpSpPr>
          <a:xfrm>
            <a:off x="1691680" y="3363838"/>
            <a:ext cx="1048685" cy="576064"/>
            <a:chOff x="7504049" y="2090619"/>
            <a:chExt cx="1048685" cy="576064"/>
          </a:xfrm>
        </p:grpSpPr>
        <p:sp>
          <p:nvSpPr>
            <p:cNvPr id="29" name="TextBox 28"/>
            <p:cNvSpPr txBox="1"/>
            <p:nvPr/>
          </p:nvSpPr>
          <p:spPr>
            <a:xfrm>
              <a:off x="7793391" y="2090619"/>
              <a:ext cx="47000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21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7504049" y="2420462"/>
              <a:ext cx="104868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регион России</a:t>
              </a: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2857772" y="3363838"/>
            <a:ext cx="1354858" cy="576064"/>
            <a:chOff x="7350962" y="3003798"/>
            <a:chExt cx="1354858" cy="576064"/>
          </a:xfrm>
        </p:grpSpPr>
        <p:sp>
          <p:nvSpPr>
            <p:cNvPr id="33" name="TextBox 32"/>
            <p:cNvSpPr txBox="1"/>
            <p:nvPr/>
          </p:nvSpPr>
          <p:spPr>
            <a:xfrm>
              <a:off x="7722057" y="3003798"/>
              <a:ext cx="61266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183</a:t>
              </a: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350962" y="3333641"/>
              <a:ext cx="1354858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удаленных объекта</a:t>
              </a:r>
            </a:p>
          </p:txBody>
        </p:sp>
      </p:grpSp>
      <p:grpSp>
        <p:nvGrpSpPr>
          <p:cNvPr id="35" name="Группа 34"/>
          <p:cNvGrpSpPr/>
          <p:nvPr/>
        </p:nvGrpSpPr>
        <p:grpSpPr>
          <a:xfrm>
            <a:off x="4373345" y="3363838"/>
            <a:ext cx="857927" cy="576064"/>
            <a:chOff x="7599428" y="3939902"/>
            <a:chExt cx="857927" cy="576064"/>
          </a:xfrm>
        </p:grpSpPr>
        <p:sp>
          <p:nvSpPr>
            <p:cNvPr id="36" name="TextBox 35"/>
            <p:cNvSpPr txBox="1"/>
            <p:nvPr/>
          </p:nvSpPr>
          <p:spPr>
            <a:xfrm>
              <a:off x="7650724" y="3939902"/>
              <a:ext cx="75533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1023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7599428" y="4269745"/>
              <a:ext cx="857927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сотрудника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819556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KolotvinovA\Downloads\слайд 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82"/>
            <a:ext cx="9144000" cy="5134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67544" y="123478"/>
            <a:ext cx="4879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География операционной деятельности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5045756"/>
            <a:ext cx="9143999" cy="97743"/>
          </a:xfrm>
          <a:prstGeom prst="rect">
            <a:avLst/>
          </a:prstGeom>
          <a:solidFill>
            <a:srgbClr val="60C3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49047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6" descr="C:\Users\KolotvinovA\Downloads\фон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76"/>
            <a:ext cx="9144000" cy="5141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Прямоугольник 43"/>
          <p:cNvSpPr/>
          <p:nvPr/>
        </p:nvSpPr>
        <p:spPr>
          <a:xfrm>
            <a:off x="0" y="5045756"/>
            <a:ext cx="9143999" cy="97743"/>
          </a:xfrm>
          <a:prstGeom prst="rect">
            <a:avLst/>
          </a:prstGeom>
          <a:solidFill>
            <a:srgbClr val="60C3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95536" y="267494"/>
            <a:ext cx="3609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Телемедицинские технологии</a:t>
            </a:r>
          </a:p>
        </p:txBody>
      </p:sp>
      <p:sp>
        <p:nvSpPr>
          <p:cNvPr id="10" name="Объект 1"/>
          <p:cNvSpPr>
            <a:spLocks noGrp="1"/>
          </p:cNvSpPr>
          <p:nvPr>
            <p:ph idx="1"/>
          </p:nvPr>
        </p:nvSpPr>
        <p:spPr>
          <a:xfrm>
            <a:off x="393440" y="990171"/>
            <a:ext cx="3746512" cy="3021739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pPr marL="228600" indent="-228600">
              <a:lnSpc>
                <a:spcPct val="100000"/>
              </a:lnSpc>
              <a:spcBef>
                <a:spcPts val="1800"/>
              </a:spcBef>
              <a:buFont typeface="+mj-lt"/>
              <a:buAutoNum type="arabicPeriod"/>
            </a:pPr>
            <a: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Организация </a:t>
            </a: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онлайн</a:t>
            </a:r>
            <a: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и телемедицинских консультаций квалифицированных специалистов </a:t>
            </a:r>
            <a:r>
              <a:rPr lang="ru-RU" sz="1200" b="1" dirty="0">
                <a:solidFill>
                  <a:srgbClr val="C00000"/>
                </a:solidFill>
              </a:rPr>
              <a:t>24/7/365</a:t>
            </a:r>
          </a:p>
          <a:p>
            <a:pPr marL="228600" indent="-228600">
              <a:lnSpc>
                <a:spcPct val="100000"/>
              </a:lnSpc>
              <a:spcBef>
                <a:spcPts val="1800"/>
              </a:spcBef>
              <a:buFont typeface="+mj-lt"/>
              <a:buAutoNum type="arabicPeriod"/>
            </a:pPr>
            <a: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Экстренные и плановые консультации с врачами-специалистами и врачебными консилиумами</a:t>
            </a:r>
          </a:p>
          <a:p>
            <a:pPr marL="228600" indent="-228600">
              <a:lnSpc>
                <a:spcPct val="100000"/>
              </a:lnSpc>
              <a:spcBef>
                <a:spcPts val="1800"/>
              </a:spcBef>
              <a:buFont typeface="+mj-lt"/>
              <a:buAutoNum type="arabicPeriod"/>
            </a:pPr>
            <a: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Сопровождение и организация медицинских эвакуаций и госпитализаций</a:t>
            </a:r>
          </a:p>
          <a:p>
            <a:pPr marL="228600" indent="-228600">
              <a:lnSpc>
                <a:spcPct val="100000"/>
              </a:lnSpc>
              <a:spcBef>
                <a:spcPts val="1800"/>
              </a:spcBef>
              <a:buFont typeface="+mj-lt"/>
              <a:buAutoNum type="arabicPeriod"/>
            </a:pPr>
            <a: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Мобильные программно-аппаратные комплексы на базе оборудования </a:t>
            </a:r>
            <a:r>
              <a:rPr lang="en-US" sz="12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ClearOne</a:t>
            </a:r>
            <a:r>
              <a:rPr lang="en-US" sz="1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и ПО </a:t>
            </a:r>
            <a:r>
              <a:rPr lang="en-US" sz="12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Spontania</a:t>
            </a:r>
            <a:r>
              <a:rPr lang="en-US" sz="1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endParaRPr lang="ru-RU" sz="1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228600" indent="-228600">
              <a:lnSpc>
                <a:spcPct val="100000"/>
              </a:lnSpc>
              <a:spcBef>
                <a:spcPts val="1800"/>
              </a:spcBef>
              <a:buFont typeface="+mj-lt"/>
              <a:buAutoNum type="arabicPeriod"/>
            </a:pPr>
            <a: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Повышение качества и доступности медицинской помощи в отдаленных районах</a:t>
            </a: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542C2EE7-A647-4017-8B76-6673E250DF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"/>
                    </a14:imgEffect>
                    <a14:imgEffect>
                      <a14:colorTemperature colorTemp="5652"/>
                    </a14:imgEffect>
                    <a14:imgEffect>
                      <a14:saturation sat="58000"/>
                    </a14:imgEffect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849" t="1190" r="8041" b="758"/>
          <a:stretch/>
        </p:blipFill>
        <p:spPr bwMode="auto">
          <a:xfrm>
            <a:off x="4832255" y="-9352"/>
            <a:ext cx="4311745" cy="504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58987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C:\Users\KolotvinovA\Downloads\фон.jpg">
            <a:extLst>
              <a:ext uri="{FF2B5EF4-FFF2-40B4-BE49-F238E27FC236}">
                <a16:creationId xmlns:a16="http://schemas.microsoft.com/office/drawing/2014/main" id="{87936073-AC1C-4BF8-965D-13EA7FB958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76"/>
            <a:ext cx="9144000" cy="5141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A566F1E-08A2-49B3-A3DE-7A249112497C}"/>
              </a:ext>
            </a:extLst>
          </p:cNvPr>
          <p:cNvSpPr/>
          <p:nvPr/>
        </p:nvSpPr>
        <p:spPr>
          <a:xfrm>
            <a:off x="0" y="5045756"/>
            <a:ext cx="9143999" cy="97743"/>
          </a:xfrm>
          <a:prstGeom prst="rect">
            <a:avLst/>
          </a:prstGeom>
          <a:solidFill>
            <a:srgbClr val="60C3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A072BDA7-8E56-457B-828F-9489875D8D3C}"/>
              </a:ext>
            </a:extLst>
          </p:cNvPr>
          <p:cNvGrpSpPr/>
          <p:nvPr/>
        </p:nvGrpSpPr>
        <p:grpSpPr>
          <a:xfrm>
            <a:off x="539552" y="1635646"/>
            <a:ext cx="8189045" cy="2258905"/>
            <a:chOff x="815180" y="1995686"/>
            <a:chExt cx="7670075" cy="2115750"/>
          </a:xfrm>
        </p:grpSpPr>
        <p:sp>
          <p:nvSpPr>
            <p:cNvPr id="10" name="text 1">
              <a:extLst>
                <a:ext uri="{FF2B5EF4-FFF2-40B4-BE49-F238E27FC236}">
                  <a16:creationId xmlns:a16="http://schemas.microsoft.com/office/drawing/2014/main" id="{C11F4CC6-2D09-40D7-95F3-884919A9A1B1}"/>
                </a:ext>
              </a:extLst>
            </p:cNvPr>
            <p:cNvSpPr txBox="1"/>
            <p:nvPr/>
          </p:nvSpPr>
          <p:spPr>
            <a:xfrm>
              <a:off x="2421410" y="3354723"/>
              <a:ext cx="1020792" cy="461665"/>
            </a:xfrm>
            <a:prstGeom prst="rect">
              <a:avLst/>
            </a:prstGeom>
          </p:spPr>
          <p:txBody>
            <a:bodyPr vert="horz" wrap="none" lIns="0" tIns="0" rIns="0" bIns="0" rtlCol="0">
              <a:spAutoFit/>
            </a:bodyPr>
            <a:lstStyle/>
            <a:p>
              <a:r>
                <a:rPr lang="ru-RU" sz="1050" b="1" spc="1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cs typeface="Arial" panose="020B0604020202020204" pitchFamily="34" charset="0"/>
                </a:rPr>
                <a:t>на объектах </a:t>
              </a:r>
            </a:p>
            <a:p>
              <a:r>
                <a:rPr lang="ru-RU" sz="1050" b="1" spc="1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cs typeface="Arial" panose="020B0604020202020204" pitchFamily="34" charset="0"/>
                </a:rPr>
                <a:t>без интернета и </a:t>
              </a:r>
            </a:p>
            <a:p>
              <a:r>
                <a:rPr lang="ru-RU" sz="1050" b="1" spc="1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cs typeface="Arial" panose="020B0604020202020204" pitchFamily="34" charset="0"/>
                </a:rPr>
                <a:t>телефонных сетей</a:t>
              </a:r>
            </a:p>
          </p:txBody>
        </p:sp>
        <p:sp>
          <p:nvSpPr>
            <p:cNvPr id="11" name="text 1">
              <a:extLst>
                <a:ext uri="{FF2B5EF4-FFF2-40B4-BE49-F238E27FC236}">
                  <a16:creationId xmlns:a16="http://schemas.microsoft.com/office/drawing/2014/main" id="{84943809-E23E-4A2B-800A-B555EA9AAA06}"/>
                </a:ext>
              </a:extLst>
            </p:cNvPr>
            <p:cNvSpPr txBox="1"/>
            <p:nvPr/>
          </p:nvSpPr>
          <p:spPr>
            <a:xfrm>
              <a:off x="2421410" y="2981968"/>
              <a:ext cx="1179212" cy="302685"/>
            </a:xfrm>
            <a:prstGeom prst="rect">
              <a:avLst/>
            </a:prstGeom>
          </p:spPr>
          <p:txBody>
            <a:bodyPr vert="horz" wrap="none" lIns="0" tIns="0" rIns="0" bIns="0" rtlCol="0">
              <a:spAutoFit/>
            </a:bodyPr>
            <a:lstStyle/>
            <a:p>
              <a:r>
                <a:rPr lang="ru-RU" sz="1050" b="1" spc="1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РАЗВЕРТЫВАНИЕ</a:t>
              </a:r>
            </a:p>
            <a:p>
              <a:r>
                <a:rPr lang="ru-RU" sz="1050" b="1" spc="1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КАНАЛОВ СВЯЗИ</a:t>
              </a:r>
            </a:p>
          </p:txBody>
        </p:sp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CD94887C-D7CE-4BD8-BD9E-864E8BA9ED3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68358" y="1995686"/>
              <a:ext cx="665636" cy="651103"/>
            </a:xfrm>
            <a:prstGeom prst="rect">
              <a:avLst/>
            </a:prstGeom>
          </p:spPr>
        </p:pic>
        <p:sp>
          <p:nvSpPr>
            <p:cNvPr id="15" name="text 1">
              <a:extLst>
                <a:ext uri="{FF2B5EF4-FFF2-40B4-BE49-F238E27FC236}">
                  <a16:creationId xmlns:a16="http://schemas.microsoft.com/office/drawing/2014/main" id="{60266A09-494B-4ADE-A47B-A1948E1C782F}"/>
                </a:ext>
              </a:extLst>
            </p:cNvPr>
            <p:cNvSpPr txBox="1"/>
            <p:nvPr/>
          </p:nvSpPr>
          <p:spPr>
            <a:xfrm>
              <a:off x="3998588" y="3354723"/>
              <a:ext cx="1207438" cy="756713"/>
            </a:xfrm>
            <a:prstGeom prst="rect">
              <a:avLst/>
            </a:prstGeom>
          </p:spPr>
          <p:txBody>
            <a:bodyPr vert="horz" wrap="none" lIns="0" tIns="0" rIns="0" bIns="0" rtlCol="0">
              <a:spAutoFit/>
            </a:bodyPr>
            <a:lstStyle/>
            <a:p>
              <a:r>
                <a:rPr lang="ru-RU" sz="1050" b="1" spc="1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cs typeface="Arial" panose="020B0604020202020204" pitchFamily="34" charset="0"/>
                </a:rPr>
                <a:t>узких специализаций</a:t>
              </a:r>
            </a:p>
            <a:p>
              <a:r>
                <a:rPr lang="ru-RU" sz="1050" b="1" spc="1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cs typeface="Arial" panose="020B0604020202020204" pitchFamily="34" charset="0"/>
                </a:rPr>
                <a:t>для проведения </a:t>
              </a:r>
            </a:p>
            <a:p>
              <a:r>
                <a:rPr lang="ru-RU" sz="1050" b="1" spc="1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cs typeface="Arial" panose="020B0604020202020204" pitchFamily="34" charset="0"/>
                </a:rPr>
                <a:t>экстренных </a:t>
              </a:r>
            </a:p>
            <a:p>
              <a:r>
                <a:rPr lang="ru-RU" sz="1050" b="1" spc="1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cs typeface="Arial" panose="020B0604020202020204" pitchFamily="34" charset="0"/>
                </a:rPr>
                <a:t>и плановых </a:t>
              </a:r>
            </a:p>
            <a:p>
              <a:r>
                <a:rPr lang="ru-RU" sz="1050" b="1" spc="1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cs typeface="Arial" panose="020B0604020202020204" pitchFamily="34" charset="0"/>
                </a:rPr>
                <a:t>консультаций</a:t>
              </a:r>
            </a:p>
          </p:txBody>
        </p:sp>
        <p:sp>
          <p:nvSpPr>
            <p:cNvPr id="16" name="text 1">
              <a:extLst>
                <a:ext uri="{FF2B5EF4-FFF2-40B4-BE49-F238E27FC236}">
                  <a16:creationId xmlns:a16="http://schemas.microsoft.com/office/drawing/2014/main" id="{9EFFDD1C-034B-437F-8812-90554344CBDC}"/>
                </a:ext>
              </a:extLst>
            </p:cNvPr>
            <p:cNvSpPr txBox="1"/>
            <p:nvPr/>
          </p:nvSpPr>
          <p:spPr>
            <a:xfrm>
              <a:off x="3998588" y="2981968"/>
              <a:ext cx="1271398" cy="302685"/>
            </a:xfrm>
            <a:prstGeom prst="rect">
              <a:avLst/>
            </a:prstGeom>
          </p:spPr>
          <p:txBody>
            <a:bodyPr vert="horz" wrap="none" lIns="0" tIns="0" rIns="0" bIns="0" rtlCol="0">
              <a:spAutoFit/>
            </a:bodyPr>
            <a:lstStyle/>
            <a:p>
              <a:r>
                <a:rPr lang="ru-RU" sz="1050" b="1" spc="1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24/7 ДОСТУПНОСТЬ</a:t>
              </a:r>
            </a:p>
            <a:p>
              <a:r>
                <a:rPr lang="ru-RU" sz="1050" b="1" spc="1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ВРАЧЕЙ</a:t>
              </a:r>
            </a:p>
          </p:txBody>
        </p:sp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4910DF6B-1872-40DA-8346-F036E0A73FA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98867" y="1995686"/>
              <a:ext cx="620959" cy="651103"/>
            </a:xfrm>
            <a:prstGeom prst="rect">
              <a:avLst/>
            </a:prstGeom>
          </p:spPr>
        </p:pic>
        <p:sp>
          <p:nvSpPr>
            <p:cNvPr id="20" name="text 1">
              <a:extLst>
                <a:ext uri="{FF2B5EF4-FFF2-40B4-BE49-F238E27FC236}">
                  <a16:creationId xmlns:a16="http://schemas.microsoft.com/office/drawing/2014/main" id="{68EA6B26-C75F-4938-8758-5F1C1E040504}"/>
                </a:ext>
              </a:extLst>
            </p:cNvPr>
            <p:cNvSpPr txBox="1"/>
            <p:nvPr/>
          </p:nvSpPr>
          <p:spPr>
            <a:xfrm>
              <a:off x="815180" y="3354723"/>
              <a:ext cx="1041632" cy="615553"/>
            </a:xfrm>
            <a:prstGeom prst="rect">
              <a:avLst/>
            </a:prstGeom>
          </p:spPr>
          <p:txBody>
            <a:bodyPr vert="horz" wrap="none" lIns="0" tIns="0" rIns="0" bIns="0" rtlCol="0">
              <a:spAutoFit/>
            </a:bodyPr>
            <a:lstStyle/>
            <a:p>
              <a:r>
                <a:rPr lang="ru-RU" sz="1050" b="1" spc="1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cs typeface="Arial" panose="020B0604020202020204" pitchFamily="34" charset="0"/>
                </a:rPr>
                <a:t>телемедицинской </a:t>
              </a:r>
            </a:p>
            <a:p>
              <a:r>
                <a:rPr lang="ru-RU" sz="1050" b="1" spc="1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cs typeface="Arial" panose="020B0604020202020204" pitchFamily="34" charset="0"/>
                </a:rPr>
                <a:t>системы </a:t>
              </a:r>
            </a:p>
            <a:p>
              <a:r>
                <a:rPr lang="ru-RU" sz="1050" b="1" spc="1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cs typeface="Arial" panose="020B0604020202020204" pitchFamily="34" charset="0"/>
                </a:rPr>
                <a:t>на удаленных </a:t>
              </a:r>
            </a:p>
            <a:p>
              <a:r>
                <a:rPr lang="ru-RU" sz="1050" b="1" spc="1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cs typeface="Arial" panose="020B0604020202020204" pitchFamily="34" charset="0"/>
                </a:rPr>
                <a:t>объектах</a:t>
              </a:r>
            </a:p>
          </p:txBody>
        </p:sp>
        <p:sp>
          <p:nvSpPr>
            <p:cNvPr id="21" name="text 1">
              <a:extLst>
                <a:ext uri="{FF2B5EF4-FFF2-40B4-BE49-F238E27FC236}">
                  <a16:creationId xmlns:a16="http://schemas.microsoft.com/office/drawing/2014/main" id="{396BAFF3-BE7C-423B-831B-07EE6C628798}"/>
                </a:ext>
              </a:extLst>
            </p:cNvPr>
            <p:cNvSpPr txBox="1"/>
            <p:nvPr/>
          </p:nvSpPr>
          <p:spPr>
            <a:xfrm>
              <a:off x="815180" y="2981968"/>
              <a:ext cx="1132667" cy="302685"/>
            </a:xfrm>
            <a:prstGeom prst="rect">
              <a:avLst/>
            </a:prstGeom>
          </p:spPr>
          <p:txBody>
            <a:bodyPr vert="horz" wrap="none" lIns="0" tIns="0" rIns="0" bIns="0" rtlCol="0">
              <a:spAutoFit/>
            </a:bodyPr>
            <a:lstStyle/>
            <a:p>
              <a:r>
                <a:rPr lang="ru-RU" sz="1050" b="1" spc="1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ВНЕДРЕНИЕ </a:t>
              </a:r>
            </a:p>
            <a:p>
              <a:r>
                <a:rPr lang="ru-RU" sz="1050" b="1" spc="1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 ОПТИМИЗАЦИЯ</a:t>
              </a:r>
            </a:p>
          </p:txBody>
        </p:sp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B988F0D8-7FB8-4968-9154-193B0CB5FF5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441" y="1995686"/>
              <a:ext cx="632932" cy="651102"/>
            </a:xfrm>
            <a:prstGeom prst="rect">
              <a:avLst/>
            </a:prstGeom>
          </p:spPr>
        </p:pic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98B618F6-B0D4-4762-B261-5D5B8FA907F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01584" y="1995686"/>
              <a:ext cx="645212" cy="651103"/>
            </a:xfrm>
            <a:prstGeom prst="rect">
              <a:avLst/>
            </a:prstGeom>
          </p:spPr>
        </p:pic>
        <p:sp>
          <p:nvSpPr>
            <p:cNvPr id="25" name="text 1">
              <a:extLst>
                <a:ext uri="{FF2B5EF4-FFF2-40B4-BE49-F238E27FC236}">
                  <a16:creationId xmlns:a16="http://schemas.microsoft.com/office/drawing/2014/main" id="{42A2DD71-BB85-4DD4-B4F5-9C598A54858F}"/>
                </a:ext>
              </a:extLst>
            </p:cNvPr>
            <p:cNvSpPr txBox="1"/>
            <p:nvPr/>
          </p:nvSpPr>
          <p:spPr>
            <a:xfrm>
              <a:off x="5731996" y="2981969"/>
              <a:ext cx="1102639" cy="454028"/>
            </a:xfrm>
            <a:prstGeom prst="rect">
              <a:avLst/>
            </a:prstGeom>
          </p:spPr>
          <p:txBody>
            <a:bodyPr vert="horz" wrap="none" lIns="0" tIns="0" rIns="0" bIns="0" rtlCol="0">
              <a:spAutoFit/>
            </a:bodyPr>
            <a:lstStyle/>
            <a:p>
              <a:r>
                <a:rPr lang="ru-RU" sz="1050" b="1" spc="1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ЭКСТРЕННОЕ </a:t>
              </a:r>
            </a:p>
            <a:p>
              <a:r>
                <a:rPr lang="ru-RU" sz="1050" b="1" spc="1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РЕАГИРОВАНИЕ </a:t>
              </a:r>
            </a:p>
            <a:p>
              <a:r>
                <a:rPr lang="ru-RU" sz="1050" b="1" spc="1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 ВЫЗОВ</a:t>
              </a:r>
            </a:p>
          </p:txBody>
        </p:sp>
        <p:sp>
          <p:nvSpPr>
            <p:cNvPr id="26" name="text 1">
              <a:extLst>
                <a:ext uri="{FF2B5EF4-FFF2-40B4-BE49-F238E27FC236}">
                  <a16:creationId xmlns:a16="http://schemas.microsoft.com/office/drawing/2014/main" id="{F86635F8-8CFA-42C4-A7AD-1653BB4D895B}"/>
                </a:ext>
              </a:extLst>
            </p:cNvPr>
            <p:cNvSpPr txBox="1"/>
            <p:nvPr/>
          </p:nvSpPr>
          <p:spPr>
            <a:xfrm>
              <a:off x="5731996" y="3506724"/>
              <a:ext cx="585097" cy="153888"/>
            </a:xfrm>
            <a:prstGeom prst="rect">
              <a:avLst/>
            </a:prstGeom>
          </p:spPr>
          <p:txBody>
            <a:bodyPr vert="horz" wrap="none" lIns="0" tIns="0" rIns="0" bIns="0" rtlCol="0">
              <a:spAutoFit/>
            </a:bodyPr>
            <a:lstStyle/>
            <a:p>
              <a:r>
                <a:rPr lang="ru-RU" sz="1050" b="1" spc="1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cs typeface="Arial" panose="020B0604020202020204" pitchFamily="34" charset="0"/>
                </a:rPr>
                <a:t>от</a:t>
              </a:r>
              <a:r>
                <a:rPr lang="en-US" sz="1050" b="1" spc="1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cs typeface="Arial" panose="020B0604020202020204" pitchFamily="34" charset="0"/>
                </a:rPr>
                <a:t> 3 </a:t>
              </a:r>
              <a:r>
                <a:rPr lang="ru-RU" sz="1050" b="1" spc="1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cs typeface="Arial" panose="020B0604020202020204" pitchFamily="34" charset="0"/>
                </a:rPr>
                <a:t>минут</a:t>
              </a:r>
            </a:p>
          </p:txBody>
        </p:sp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B969CAA6-1897-497A-B68A-28179DE017A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04580" y="1995686"/>
              <a:ext cx="631113" cy="651103"/>
            </a:xfrm>
            <a:prstGeom prst="rect">
              <a:avLst/>
            </a:prstGeom>
          </p:spPr>
        </p:pic>
        <p:sp>
          <p:nvSpPr>
            <p:cNvPr id="30" name="text 1">
              <a:extLst>
                <a:ext uri="{FF2B5EF4-FFF2-40B4-BE49-F238E27FC236}">
                  <a16:creationId xmlns:a16="http://schemas.microsoft.com/office/drawing/2014/main" id="{E0BF19C4-36F9-42EE-A84E-EB4156727431}"/>
                </a:ext>
              </a:extLst>
            </p:cNvPr>
            <p:cNvSpPr txBox="1"/>
            <p:nvPr/>
          </p:nvSpPr>
          <p:spPr>
            <a:xfrm>
              <a:off x="7431562" y="2939578"/>
              <a:ext cx="690895" cy="369332"/>
            </a:xfrm>
            <a:prstGeom prst="rect">
              <a:avLst/>
            </a:prstGeom>
          </p:spPr>
          <p:txBody>
            <a:bodyPr vert="horz" wrap="none" lIns="0" tIns="0" rIns="0" bIns="0" rtlCol="0">
              <a:spAutoFit/>
            </a:bodyPr>
            <a:lstStyle/>
            <a:p>
              <a:r>
                <a:rPr lang="en-US" sz="2400" spc="1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24/7 </a:t>
              </a:r>
            </a:p>
          </p:txBody>
        </p:sp>
        <p:sp>
          <p:nvSpPr>
            <p:cNvPr id="31" name="text 1">
              <a:extLst>
                <a:ext uri="{FF2B5EF4-FFF2-40B4-BE49-F238E27FC236}">
                  <a16:creationId xmlns:a16="http://schemas.microsoft.com/office/drawing/2014/main" id="{713A2F88-89B5-444D-91E3-DFF2C33EF99E}"/>
                </a:ext>
              </a:extLst>
            </p:cNvPr>
            <p:cNvSpPr txBox="1"/>
            <p:nvPr/>
          </p:nvSpPr>
          <p:spPr>
            <a:xfrm>
              <a:off x="7431562" y="3348115"/>
              <a:ext cx="1053693" cy="454028"/>
            </a:xfrm>
            <a:prstGeom prst="rect">
              <a:avLst/>
            </a:prstGeom>
          </p:spPr>
          <p:txBody>
            <a:bodyPr vert="horz" wrap="none" lIns="0" tIns="0" rIns="0" bIns="0" rtlCol="0">
              <a:spAutoFit/>
            </a:bodyPr>
            <a:lstStyle/>
            <a:p>
              <a:r>
                <a:rPr lang="ru-RU" sz="1050" b="1" spc="10" dirty="0" err="1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cs typeface="Arial" panose="020B0604020202020204" pitchFamily="34" charset="0"/>
                </a:rPr>
                <a:t>мультиязыковой</a:t>
              </a:r>
              <a:r>
                <a:rPr lang="ru-RU" sz="1050" b="1" spc="1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cs typeface="Arial" panose="020B0604020202020204" pitchFamily="34" charset="0"/>
                </a:rPr>
                <a:t> </a:t>
              </a:r>
            </a:p>
            <a:p>
              <a:r>
                <a:rPr lang="ru-RU" sz="1050" b="1" spc="1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cs typeface="Arial" panose="020B0604020202020204" pitchFamily="34" charset="0"/>
                </a:rPr>
                <a:t>телемедицинский </a:t>
              </a:r>
            </a:p>
            <a:p>
              <a:r>
                <a:rPr lang="ru-RU" sz="1050" b="1" spc="1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cs typeface="Arial" panose="020B0604020202020204" pitchFamily="34" charset="0"/>
                </a:rPr>
                <a:t>центр</a:t>
              </a:r>
            </a:p>
          </p:txBody>
        </p:sp>
        <p:sp>
          <p:nvSpPr>
            <p:cNvPr id="32" name="Овал 31">
              <a:extLst>
                <a:ext uri="{FF2B5EF4-FFF2-40B4-BE49-F238E27FC236}">
                  <a16:creationId xmlns:a16="http://schemas.microsoft.com/office/drawing/2014/main" id="{BCB59205-B299-4B48-9DA2-D6A143F9D6AB}"/>
                </a:ext>
              </a:extLst>
            </p:cNvPr>
            <p:cNvSpPr/>
            <p:nvPr/>
          </p:nvSpPr>
          <p:spPr>
            <a:xfrm>
              <a:off x="3187637" y="2354848"/>
              <a:ext cx="48656" cy="4865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>
              <a:extLst>
                <a:ext uri="{FF2B5EF4-FFF2-40B4-BE49-F238E27FC236}">
                  <a16:creationId xmlns:a16="http://schemas.microsoft.com/office/drawing/2014/main" id="{B808E519-93FC-4B91-9766-6B09FCDEFCC5}"/>
                </a:ext>
              </a:extLst>
            </p:cNvPr>
            <p:cNvSpPr/>
            <p:nvPr/>
          </p:nvSpPr>
          <p:spPr>
            <a:xfrm>
              <a:off x="3435075" y="2354848"/>
              <a:ext cx="48656" cy="4865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Овал 33">
              <a:extLst>
                <a:ext uri="{FF2B5EF4-FFF2-40B4-BE49-F238E27FC236}">
                  <a16:creationId xmlns:a16="http://schemas.microsoft.com/office/drawing/2014/main" id="{D30122C0-D05F-439A-8C1C-9CEE3A48A954}"/>
                </a:ext>
              </a:extLst>
            </p:cNvPr>
            <p:cNvSpPr/>
            <p:nvPr/>
          </p:nvSpPr>
          <p:spPr>
            <a:xfrm>
              <a:off x="3682513" y="2354848"/>
              <a:ext cx="48656" cy="4865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Овал 34">
              <a:extLst>
                <a:ext uri="{FF2B5EF4-FFF2-40B4-BE49-F238E27FC236}">
                  <a16:creationId xmlns:a16="http://schemas.microsoft.com/office/drawing/2014/main" id="{8EAC668A-4A3D-41B4-8B34-AA5105B564CB}"/>
                </a:ext>
              </a:extLst>
            </p:cNvPr>
            <p:cNvSpPr/>
            <p:nvPr/>
          </p:nvSpPr>
          <p:spPr>
            <a:xfrm>
              <a:off x="4833672" y="2354848"/>
              <a:ext cx="48656" cy="4865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" name="Овал 35">
              <a:extLst>
                <a:ext uri="{FF2B5EF4-FFF2-40B4-BE49-F238E27FC236}">
                  <a16:creationId xmlns:a16="http://schemas.microsoft.com/office/drawing/2014/main" id="{465E7BDF-153F-42B2-9D5C-7EB8739D4441}"/>
                </a:ext>
              </a:extLst>
            </p:cNvPr>
            <p:cNvSpPr/>
            <p:nvPr/>
          </p:nvSpPr>
          <p:spPr>
            <a:xfrm>
              <a:off x="5081110" y="2354848"/>
              <a:ext cx="48656" cy="4865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Овал 36">
              <a:extLst>
                <a:ext uri="{FF2B5EF4-FFF2-40B4-BE49-F238E27FC236}">
                  <a16:creationId xmlns:a16="http://schemas.microsoft.com/office/drawing/2014/main" id="{E99F8E37-554A-4DA1-BECC-77879B30C984}"/>
                </a:ext>
              </a:extLst>
            </p:cNvPr>
            <p:cNvSpPr/>
            <p:nvPr/>
          </p:nvSpPr>
          <p:spPr>
            <a:xfrm>
              <a:off x="5328548" y="2354848"/>
              <a:ext cx="48656" cy="4865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Овал 37">
              <a:extLst>
                <a:ext uri="{FF2B5EF4-FFF2-40B4-BE49-F238E27FC236}">
                  <a16:creationId xmlns:a16="http://schemas.microsoft.com/office/drawing/2014/main" id="{3D49302F-A853-417B-81D4-4061F2738555}"/>
                </a:ext>
              </a:extLst>
            </p:cNvPr>
            <p:cNvSpPr/>
            <p:nvPr/>
          </p:nvSpPr>
          <p:spPr>
            <a:xfrm>
              <a:off x="6597488" y="2354848"/>
              <a:ext cx="48656" cy="4865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Овал 38">
              <a:extLst>
                <a:ext uri="{FF2B5EF4-FFF2-40B4-BE49-F238E27FC236}">
                  <a16:creationId xmlns:a16="http://schemas.microsoft.com/office/drawing/2014/main" id="{690925CA-153F-48AD-AE95-C29D8FDFFAD9}"/>
                </a:ext>
              </a:extLst>
            </p:cNvPr>
            <p:cNvSpPr/>
            <p:nvPr/>
          </p:nvSpPr>
          <p:spPr>
            <a:xfrm>
              <a:off x="6844925" y="2354848"/>
              <a:ext cx="48656" cy="4865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Овал 39">
              <a:extLst>
                <a:ext uri="{FF2B5EF4-FFF2-40B4-BE49-F238E27FC236}">
                  <a16:creationId xmlns:a16="http://schemas.microsoft.com/office/drawing/2014/main" id="{BF6BF416-DA81-4375-87E5-C4E96640D4D7}"/>
                </a:ext>
              </a:extLst>
            </p:cNvPr>
            <p:cNvSpPr/>
            <p:nvPr/>
          </p:nvSpPr>
          <p:spPr>
            <a:xfrm>
              <a:off x="7092363" y="2354848"/>
              <a:ext cx="48656" cy="4865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Овал 40">
              <a:extLst>
                <a:ext uri="{FF2B5EF4-FFF2-40B4-BE49-F238E27FC236}">
                  <a16:creationId xmlns:a16="http://schemas.microsoft.com/office/drawing/2014/main" id="{3F0CB108-1FC3-4E8C-905D-83BA16F6BACD}"/>
                </a:ext>
              </a:extLst>
            </p:cNvPr>
            <p:cNvSpPr/>
            <p:nvPr/>
          </p:nvSpPr>
          <p:spPr>
            <a:xfrm>
              <a:off x="1557652" y="2354848"/>
              <a:ext cx="48656" cy="4865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Овал 41">
              <a:extLst>
                <a:ext uri="{FF2B5EF4-FFF2-40B4-BE49-F238E27FC236}">
                  <a16:creationId xmlns:a16="http://schemas.microsoft.com/office/drawing/2014/main" id="{ABE6A738-1584-48E0-B437-AA5AC73A80E1}"/>
                </a:ext>
              </a:extLst>
            </p:cNvPr>
            <p:cNvSpPr/>
            <p:nvPr/>
          </p:nvSpPr>
          <p:spPr>
            <a:xfrm>
              <a:off x="1805090" y="2354848"/>
              <a:ext cx="48656" cy="4865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Овал 42">
              <a:extLst>
                <a:ext uri="{FF2B5EF4-FFF2-40B4-BE49-F238E27FC236}">
                  <a16:creationId xmlns:a16="http://schemas.microsoft.com/office/drawing/2014/main" id="{DF6C7E84-71B6-47AB-8053-D4A8FB5A892D}"/>
                </a:ext>
              </a:extLst>
            </p:cNvPr>
            <p:cNvSpPr/>
            <p:nvPr/>
          </p:nvSpPr>
          <p:spPr>
            <a:xfrm>
              <a:off x="2052528" y="2354848"/>
              <a:ext cx="48656" cy="4865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94D314BE-5548-4C7C-AEB7-9A3AAD507AF2}"/>
              </a:ext>
            </a:extLst>
          </p:cNvPr>
          <p:cNvSpPr txBox="1"/>
          <p:nvPr/>
        </p:nvSpPr>
        <p:spPr>
          <a:xfrm>
            <a:off x="395536" y="267494"/>
            <a:ext cx="75608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телемедицинской системы на объекте заказчика</a:t>
            </a:r>
          </a:p>
        </p:txBody>
      </p:sp>
    </p:spTree>
    <p:extLst>
      <p:ext uri="{BB962C8B-B14F-4D97-AF65-F5344CB8AC3E}">
        <p14:creationId xmlns:p14="http://schemas.microsoft.com/office/powerpoint/2010/main" val="2923278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6" descr="C:\Users\KolotvinovA\Downloads\фон.jpg">
            <a:extLst>
              <a:ext uri="{FF2B5EF4-FFF2-40B4-BE49-F238E27FC236}">
                <a16:creationId xmlns:a16="http://schemas.microsoft.com/office/drawing/2014/main" id="{B8FD0443-3D94-46A5-A310-670F6A2B84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76"/>
            <a:ext cx="9144000" cy="5141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E7587D93-9AB9-438E-B07F-E9DDF63EFAB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87" b="2501"/>
          <a:stretch/>
        </p:blipFill>
        <p:spPr>
          <a:xfrm>
            <a:off x="3407259" y="986533"/>
            <a:ext cx="5736741" cy="4154892"/>
          </a:xfrm>
          <a:prstGeom prst="rect">
            <a:avLst/>
          </a:prstGeom>
        </p:spPr>
      </p:pic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0110FD2D-41E0-4FBD-87D4-1925F506E889}"/>
              </a:ext>
            </a:extLst>
          </p:cNvPr>
          <p:cNvSpPr/>
          <p:nvPr/>
        </p:nvSpPr>
        <p:spPr>
          <a:xfrm>
            <a:off x="467543" y="3060903"/>
            <a:ext cx="850624" cy="462176"/>
          </a:xfrm>
          <a:prstGeom prst="roundRect">
            <a:avLst/>
          </a:prstGeom>
          <a:solidFill>
            <a:srgbClr val="317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395536" y="1203611"/>
            <a:ext cx="2448272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Remote Health System</a:t>
            </a:r>
            <a:endParaRPr lang="ru-RU" sz="14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>
              <a:spcAft>
                <a:spcPts val="600"/>
              </a:spcAft>
            </a:pP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Медицинская информационная система для промышленных объектов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928159C-0181-4EEC-8261-D98B4CA7B709}"/>
              </a:ext>
            </a:extLst>
          </p:cNvPr>
          <p:cNvSpPr txBox="1"/>
          <p:nvPr/>
        </p:nvSpPr>
        <p:spPr>
          <a:xfrm>
            <a:off x="395536" y="267494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Собственная медицинская информационная система в ЦКМ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7D2809B5-9EE0-4D7C-B7CF-590986E9B3D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5"/>
          <a:stretch/>
        </p:blipFill>
        <p:spPr>
          <a:xfrm>
            <a:off x="3530429" y="1168267"/>
            <a:ext cx="5613569" cy="3973157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220EB10E-AD6F-4579-845F-8AC96603E734}"/>
              </a:ext>
            </a:extLst>
          </p:cNvPr>
          <p:cNvSpPr/>
          <p:nvPr/>
        </p:nvSpPr>
        <p:spPr>
          <a:xfrm>
            <a:off x="0" y="5045757"/>
            <a:ext cx="9143999" cy="97743"/>
          </a:xfrm>
          <a:prstGeom prst="rect">
            <a:avLst/>
          </a:prstGeom>
          <a:solidFill>
            <a:srgbClr val="60C3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44CF6E8-B78D-4205-978A-868E995AF42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19000"/>
                    </a14:imgEffect>
                    <a14:imgEffect>
                      <a14:colorTemperature colorTemp="10245"/>
                    </a14:imgEffect>
                    <a14:imgEffect>
                      <a14:saturation sat="400000"/>
                    </a14:imgEffect>
                    <a14:imgEffect>
                      <a14:brightnessContrast bright="10000" contrast="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469614"/>
            <a:ext cx="850624" cy="462176"/>
          </a:xfrm>
          <a:prstGeom prst="round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09AB72D8-FAD3-4C30-8DF0-A2CA3741BCC1}"/>
              </a:ext>
            </a:extLst>
          </p:cNvPr>
          <p:cNvSpPr txBox="1"/>
          <p:nvPr/>
        </p:nvSpPr>
        <p:spPr>
          <a:xfrm>
            <a:off x="1403648" y="2465675"/>
            <a:ext cx="11818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Интегрировано с ЕГИСЗ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D282812-DDC0-498D-802B-D52020658D6E}"/>
              </a:ext>
            </a:extLst>
          </p:cNvPr>
          <p:cNvSpPr txBox="1"/>
          <p:nvPr/>
        </p:nvSpPr>
        <p:spPr>
          <a:xfrm>
            <a:off x="1403648" y="3061414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Подключенные </a:t>
            </a:r>
            <a:b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</a:b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к МИС объекты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27A2449-2649-4C00-A599-2DB4913F7725}"/>
              </a:ext>
            </a:extLst>
          </p:cNvPr>
          <p:cNvSpPr txBox="1"/>
          <p:nvPr/>
        </p:nvSpPr>
        <p:spPr>
          <a:xfrm>
            <a:off x="1403648" y="3657153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Информационная защита данных</a:t>
            </a:r>
          </a:p>
        </p:txBody>
      </p:sp>
      <p:sp>
        <p:nvSpPr>
          <p:cNvPr id="28" name="Прямоугольник: скругленные углы 27">
            <a:extLst>
              <a:ext uri="{FF2B5EF4-FFF2-40B4-BE49-F238E27FC236}">
                <a16:creationId xmlns:a16="http://schemas.microsoft.com/office/drawing/2014/main" id="{7504C761-2766-4D49-914F-2577DA76B261}"/>
              </a:ext>
            </a:extLst>
          </p:cNvPr>
          <p:cNvSpPr/>
          <p:nvPr/>
        </p:nvSpPr>
        <p:spPr>
          <a:xfrm>
            <a:off x="467543" y="3657153"/>
            <a:ext cx="850624" cy="462176"/>
          </a:xfrm>
          <a:prstGeom prst="roundRect">
            <a:avLst/>
          </a:prstGeom>
          <a:solidFill>
            <a:srgbClr val="317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00643FB-2738-4B29-A8C3-15579083E136}"/>
              </a:ext>
            </a:extLst>
          </p:cNvPr>
          <p:cNvSpPr txBox="1"/>
          <p:nvPr/>
        </p:nvSpPr>
        <p:spPr>
          <a:xfrm>
            <a:off x="586521" y="3094479"/>
            <a:ext cx="6126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A82DE456-B87F-4E6D-A3FD-BABCEF97C0B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695385" y="3690771"/>
            <a:ext cx="394940" cy="394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40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6" descr="C:\Users\KolotvinovA\Downloads\фон.jpg">
            <a:extLst>
              <a:ext uri="{FF2B5EF4-FFF2-40B4-BE49-F238E27FC236}">
                <a16:creationId xmlns:a16="http://schemas.microsoft.com/office/drawing/2014/main" id="{B8FD0443-3D94-46A5-A310-670F6A2B84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76"/>
            <a:ext cx="9144000" cy="5141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F4F81E32-DB88-4FF6-8B24-82AD42A2891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87" b="2501"/>
          <a:stretch/>
        </p:blipFill>
        <p:spPr>
          <a:xfrm>
            <a:off x="3407259" y="986533"/>
            <a:ext cx="5736741" cy="415489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6DFAB8C-66BA-4D64-8F82-FCFDCB96234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335"/>
          <a:stretch/>
        </p:blipFill>
        <p:spPr>
          <a:xfrm>
            <a:off x="3529579" y="1168267"/>
            <a:ext cx="5614419" cy="397315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51520" y="1131590"/>
            <a:ext cx="2808312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История здоровья сотрудника доступна независимо от его перемещения между объектами и медицинскими центрами, что позволяет добиться преемственности медицинской информации.</a:t>
            </a:r>
          </a:p>
          <a:p>
            <a:pPr>
              <a:spcAft>
                <a:spcPts val="600"/>
              </a:spcAft>
            </a:pP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Вы всегда владеете актуальной информацией о состоянии персонала.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928159C-0181-4EEC-8261-D98B4CA7B709}"/>
              </a:ext>
            </a:extLst>
          </p:cNvPr>
          <p:cNvSpPr txBox="1"/>
          <p:nvPr/>
        </p:nvSpPr>
        <p:spPr>
          <a:xfrm>
            <a:off x="395536" y="267494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 данные о здоровье сотрудника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220EB10E-AD6F-4579-845F-8AC96603E734}"/>
              </a:ext>
            </a:extLst>
          </p:cNvPr>
          <p:cNvSpPr/>
          <p:nvPr/>
        </p:nvSpPr>
        <p:spPr>
          <a:xfrm>
            <a:off x="0" y="5045756"/>
            <a:ext cx="9143999" cy="97743"/>
          </a:xfrm>
          <a:prstGeom prst="rect">
            <a:avLst/>
          </a:prstGeom>
          <a:solidFill>
            <a:srgbClr val="60C3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60BF87E3-C889-4783-84D1-72265428B18F}"/>
              </a:ext>
            </a:extLst>
          </p:cNvPr>
          <p:cNvSpPr/>
          <p:nvPr/>
        </p:nvSpPr>
        <p:spPr>
          <a:xfrm>
            <a:off x="395536" y="3045627"/>
            <a:ext cx="1193446" cy="403158"/>
          </a:xfrm>
          <a:prstGeom prst="roundRect">
            <a:avLst/>
          </a:prstGeom>
          <a:solidFill>
            <a:srgbClr val="317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92B3476-C6C0-4261-A04B-67F154642065}"/>
              </a:ext>
            </a:extLst>
          </p:cNvPr>
          <p:cNvSpPr txBox="1"/>
          <p:nvPr/>
        </p:nvSpPr>
        <p:spPr>
          <a:xfrm>
            <a:off x="436509" y="3131500"/>
            <a:ext cx="966931" cy="2311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100" dirty="0">
                <a:solidFill>
                  <a:schemeClr val="bg1"/>
                </a:solidFill>
                <a:cs typeface="Arial" panose="020B0604020202020204" pitchFamily="34" charset="0"/>
              </a:rPr>
              <a:t>Здравпункты</a:t>
            </a:r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E48E3218-01CD-4A2F-B524-BF05EAF71EF8}"/>
              </a:ext>
            </a:extLst>
          </p:cNvPr>
          <p:cNvSpPr/>
          <p:nvPr/>
        </p:nvSpPr>
        <p:spPr>
          <a:xfrm>
            <a:off x="395536" y="3525058"/>
            <a:ext cx="1193446" cy="403158"/>
          </a:xfrm>
          <a:prstGeom prst="roundRect">
            <a:avLst/>
          </a:prstGeom>
          <a:solidFill>
            <a:srgbClr val="317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081ED2F-A510-4A5E-B9F5-635EFA7FD120}"/>
              </a:ext>
            </a:extLst>
          </p:cNvPr>
          <p:cNvSpPr txBox="1"/>
          <p:nvPr/>
        </p:nvSpPr>
        <p:spPr>
          <a:xfrm>
            <a:off x="436509" y="3568373"/>
            <a:ext cx="1172116" cy="3665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100" dirty="0">
                <a:solidFill>
                  <a:schemeClr val="bg1"/>
                </a:solidFill>
                <a:cs typeface="Arial" panose="020B0604020202020204" pitchFamily="34" charset="0"/>
              </a:rPr>
              <a:t>Промышленные</a:t>
            </a:r>
            <a:br>
              <a:rPr lang="ru-RU" sz="1100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ru-RU" sz="1100" dirty="0">
                <a:solidFill>
                  <a:schemeClr val="bg1"/>
                </a:solidFill>
                <a:cs typeface="Arial" panose="020B0604020202020204" pitchFamily="34" charset="0"/>
              </a:rPr>
              <a:t>площадки</a:t>
            </a:r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B6AEDA46-9785-4451-BCFB-592CA751F946}"/>
              </a:ext>
            </a:extLst>
          </p:cNvPr>
          <p:cNvSpPr/>
          <p:nvPr/>
        </p:nvSpPr>
        <p:spPr>
          <a:xfrm>
            <a:off x="1661567" y="3045627"/>
            <a:ext cx="1193446" cy="403158"/>
          </a:xfrm>
          <a:prstGeom prst="roundRect">
            <a:avLst/>
          </a:prstGeom>
          <a:solidFill>
            <a:srgbClr val="317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FBF7CFC-9665-400C-9F5B-C748C9A60EA5}"/>
              </a:ext>
            </a:extLst>
          </p:cNvPr>
          <p:cNvSpPr txBox="1"/>
          <p:nvPr/>
        </p:nvSpPr>
        <p:spPr>
          <a:xfrm>
            <a:off x="1702540" y="3083109"/>
            <a:ext cx="1017075" cy="366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100" dirty="0">
                <a:solidFill>
                  <a:schemeClr val="bg1"/>
                </a:solidFill>
                <a:cs typeface="Arial" panose="020B0604020202020204" pitchFamily="34" charset="0"/>
              </a:rPr>
              <a:t>Удаленные объекты</a:t>
            </a:r>
          </a:p>
        </p:txBody>
      </p:sp>
      <p:sp>
        <p:nvSpPr>
          <p:cNvPr id="31" name="Прямоугольник: скругленные углы 30">
            <a:extLst>
              <a:ext uri="{FF2B5EF4-FFF2-40B4-BE49-F238E27FC236}">
                <a16:creationId xmlns:a16="http://schemas.microsoft.com/office/drawing/2014/main" id="{2303730F-3B3D-4361-900C-C973997FA09A}"/>
              </a:ext>
            </a:extLst>
          </p:cNvPr>
          <p:cNvSpPr/>
          <p:nvPr/>
        </p:nvSpPr>
        <p:spPr>
          <a:xfrm>
            <a:off x="1661567" y="3525058"/>
            <a:ext cx="1193446" cy="403158"/>
          </a:xfrm>
          <a:prstGeom prst="roundRect">
            <a:avLst/>
          </a:prstGeom>
          <a:solidFill>
            <a:srgbClr val="317C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C8A6B04-21CB-4F9B-9298-460A27C43670}"/>
              </a:ext>
            </a:extLst>
          </p:cNvPr>
          <p:cNvSpPr txBox="1"/>
          <p:nvPr/>
        </p:nvSpPr>
        <p:spPr>
          <a:xfrm>
            <a:off x="1702540" y="3568373"/>
            <a:ext cx="1032655" cy="3665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100" dirty="0">
                <a:solidFill>
                  <a:schemeClr val="bg1"/>
                </a:solidFill>
                <a:cs typeface="Arial" panose="020B0604020202020204" pitchFamily="34" charset="0"/>
              </a:rPr>
              <a:t>Медицинские</a:t>
            </a:r>
            <a:br>
              <a:rPr lang="ru-RU" sz="1100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ru-RU" sz="1100" dirty="0">
                <a:solidFill>
                  <a:schemeClr val="bg1"/>
                </a:solidFill>
                <a:cs typeface="Arial" panose="020B0604020202020204" pitchFamily="34" charset="0"/>
              </a:rPr>
              <a:t>клиники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70DFA3B-1F7E-48F3-AAFE-66405D2F934A}"/>
              </a:ext>
            </a:extLst>
          </p:cNvPr>
          <p:cNvSpPr txBox="1"/>
          <p:nvPr/>
        </p:nvSpPr>
        <p:spPr>
          <a:xfrm>
            <a:off x="395536" y="4268852"/>
            <a:ext cx="24117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Удобный и понятный интерфейс</a:t>
            </a:r>
          </a:p>
        </p:txBody>
      </p:sp>
    </p:spTree>
    <p:extLst>
      <p:ext uri="{BB962C8B-B14F-4D97-AF65-F5344CB8AC3E}">
        <p14:creationId xmlns:p14="http://schemas.microsoft.com/office/powerpoint/2010/main" val="9971872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6" descr="C:\Users\KolotvinovA\Downloads\фон.jpg">
            <a:extLst>
              <a:ext uri="{FF2B5EF4-FFF2-40B4-BE49-F238E27FC236}">
                <a16:creationId xmlns:a16="http://schemas.microsoft.com/office/drawing/2014/main" id="{200CE379-25FE-410F-9137-432FC52A8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1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5FEEC791-B309-44EE-B9DB-DD6F5D1696E5}"/>
              </a:ext>
            </a:extLst>
          </p:cNvPr>
          <p:cNvSpPr txBox="1"/>
          <p:nvPr/>
        </p:nvSpPr>
        <p:spPr>
          <a:xfrm>
            <a:off x="395536" y="195486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Базовая версия МИС удаленных объектов «RHS»</a:t>
            </a:r>
          </a:p>
        </p:txBody>
      </p:sp>
      <p:sp>
        <p:nvSpPr>
          <p:cNvPr id="54" name="Прямоугольник 53">
            <a:extLst>
              <a:ext uri="{FF2B5EF4-FFF2-40B4-BE49-F238E27FC236}">
                <a16:creationId xmlns:a16="http://schemas.microsoft.com/office/drawing/2014/main" id="{866E42A9-74EF-47E6-BE80-3CC23683C46C}"/>
              </a:ext>
            </a:extLst>
          </p:cNvPr>
          <p:cNvSpPr/>
          <p:nvPr/>
        </p:nvSpPr>
        <p:spPr>
          <a:xfrm>
            <a:off x="0" y="5045757"/>
            <a:ext cx="9143999" cy="97743"/>
          </a:xfrm>
          <a:prstGeom prst="rect">
            <a:avLst/>
          </a:prstGeom>
          <a:solidFill>
            <a:srgbClr val="60C3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Прямоугольник: скругленные углы 54">
            <a:extLst>
              <a:ext uri="{FF2B5EF4-FFF2-40B4-BE49-F238E27FC236}">
                <a16:creationId xmlns:a16="http://schemas.microsoft.com/office/drawing/2014/main" id="{BD40BE1A-8442-4F9A-BC34-6E25CE1F0330}"/>
              </a:ext>
            </a:extLst>
          </p:cNvPr>
          <p:cNvSpPr/>
          <p:nvPr/>
        </p:nvSpPr>
        <p:spPr>
          <a:xfrm>
            <a:off x="395536" y="676291"/>
            <a:ext cx="2545313" cy="2098317"/>
          </a:xfrm>
          <a:prstGeom prst="roundRect">
            <a:avLst>
              <a:gd name="adj" fmla="val 6446"/>
            </a:avLst>
          </a:prstGeom>
          <a:noFill/>
          <a:ln w="19050">
            <a:solidFill>
              <a:srgbClr val="317C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2" name="Прямоугольник: скругленные углы 61">
            <a:extLst>
              <a:ext uri="{FF2B5EF4-FFF2-40B4-BE49-F238E27FC236}">
                <a16:creationId xmlns:a16="http://schemas.microsoft.com/office/drawing/2014/main" id="{2E383040-2B66-487E-B13F-9F4045810131}"/>
              </a:ext>
            </a:extLst>
          </p:cNvPr>
          <p:cNvSpPr/>
          <p:nvPr/>
        </p:nvSpPr>
        <p:spPr>
          <a:xfrm>
            <a:off x="395536" y="688040"/>
            <a:ext cx="2545313" cy="588940"/>
          </a:xfrm>
          <a:prstGeom prst="roundRect">
            <a:avLst>
              <a:gd name="adj" fmla="val 17767"/>
            </a:avLst>
          </a:prstGeom>
          <a:solidFill>
            <a:srgbClr val="317CB9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61B4A58-96AA-4912-A177-F54F4AF1669F}"/>
              </a:ext>
            </a:extLst>
          </p:cNvPr>
          <p:cNvSpPr txBox="1"/>
          <p:nvPr/>
        </p:nvSpPr>
        <p:spPr>
          <a:xfrm>
            <a:off x="514519" y="728770"/>
            <a:ext cx="2401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8000" indent="-288000">
              <a:spcAft>
                <a:spcPts val="600"/>
              </a:spcAft>
              <a:buSzPct val="150000"/>
              <a:buFont typeface="+mj-lt"/>
              <a:buAutoNum type="arabicPeriod"/>
            </a:pPr>
            <a:r>
              <a:rPr lang="ru-RU" sz="1200" b="1" dirty="0">
                <a:solidFill>
                  <a:schemeClr val="bg1"/>
                </a:solidFill>
                <a:latin typeface="+mj-lt"/>
              </a:rPr>
              <a:t>Личный кабинет медицинского работника</a:t>
            </a:r>
          </a:p>
        </p:txBody>
      </p:sp>
      <p:cxnSp>
        <p:nvCxnSpPr>
          <p:cNvPr id="57" name="Прямая со стрелкой 56">
            <a:extLst>
              <a:ext uri="{FF2B5EF4-FFF2-40B4-BE49-F238E27FC236}">
                <a16:creationId xmlns:a16="http://schemas.microsoft.com/office/drawing/2014/main" id="{141C7D04-D5C4-409B-8892-2956F9CB2338}"/>
              </a:ext>
            </a:extLst>
          </p:cNvPr>
          <p:cNvCxnSpPr>
            <a:cxnSpLocks/>
          </p:cNvCxnSpPr>
          <p:nvPr/>
        </p:nvCxnSpPr>
        <p:spPr>
          <a:xfrm>
            <a:off x="2940848" y="1838507"/>
            <a:ext cx="352361" cy="0"/>
          </a:xfrm>
          <a:prstGeom prst="straightConnector1">
            <a:avLst/>
          </a:prstGeom>
          <a:ln w="38100">
            <a:solidFill>
              <a:srgbClr val="70B64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Прямоугольник: скругленные углы 57">
            <a:extLst>
              <a:ext uri="{FF2B5EF4-FFF2-40B4-BE49-F238E27FC236}">
                <a16:creationId xmlns:a16="http://schemas.microsoft.com/office/drawing/2014/main" id="{1CFDF55F-FEEC-47A4-8019-F9AEF7E928F7}"/>
              </a:ext>
            </a:extLst>
          </p:cNvPr>
          <p:cNvSpPr/>
          <p:nvPr/>
        </p:nvSpPr>
        <p:spPr>
          <a:xfrm>
            <a:off x="3299343" y="676291"/>
            <a:ext cx="2545313" cy="2098317"/>
          </a:xfrm>
          <a:prstGeom prst="roundRect">
            <a:avLst>
              <a:gd name="adj" fmla="val 6446"/>
            </a:avLst>
          </a:prstGeom>
          <a:noFill/>
          <a:ln w="19050">
            <a:solidFill>
              <a:srgbClr val="317C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Прямоугольник: скругленные углы 58">
            <a:extLst>
              <a:ext uri="{FF2B5EF4-FFF2-40B4-BE49-F238E27FC236}">
                <a16:creationId xmlns:a16="http://schemas.microsoft.com/office/drawing/2014/main" id="{C82DF7B6-2DF0-42DE-9ED1-4EBF90675288}"/>
              </a:ext>
            </a:extLst>
          </p:cNvPr>
          <p:cNvSpPr/>
          <p:nvPr/>
        </p:nvSpPr>
        <p:spPr>
          <a:xfrm>
            <a:off x="6203151" y="676291"/>
            <a:ext cx="2545313" cy="2098317"/>
          </a:xfrm>
          <a:prstGeom prst="roundRect">
            <a:avLst>
              <a:gd name="adj" fmla="val 6446"/>
            </a:avLst>
          </a:prstGeom>
          <a:noFill/>
          <a:ln w="19050">
            <a:solidFill>
              <a:srgbClr val="317C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D8040F80-3217-4AFA-99DD-93A0C8675182}"/>
              </a:ext>
            </a:extLst>
          </p:cNvPr>
          <p:cNvSpPr txBox="1"/>
          <p:nvPr/>
        </p:nvSpPr>
        <p:spPr>
          <a:xfrm>
            <a:off x="539551" y="1321964"/>
            <a:ext cx="24012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Данные о пациенте, результаты осмотра, результаты клинических исследований, диагнозы. </a:t>
            </a:r>
          </a:p>
          <a:p>
            <a:pPr>
              <a:spcAft>
                <a:spcPts val="600"/>
              </a:spcAft>
            </a:pPr>
            <a:r>
              <a:rPr lang="ru-RU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Статистические выгрузки по параметрам.</a:t>
            </a:r>
          </a:p>
        </p:txBody>
      </p:sp>
      <p:sp>
        <p:nvSpPr>
          <p:cNvPr id="64" name="Прямоугольник: скругленные углы 63">
            <a:extLst>
              <a:ext uri="{FF2B5EF4-FFF2-40B4-BE49-F238E27FC236}">
                <a16:creationId xmlns:a16="http://schemas.microsoft.com/office/drawing/2014/main" id="{44635F68-E31B-4C1A-AC79-888DAD13A01F}"/>
              </a:ext>
            </a:extLst>
          </p:cNvPr>
          <p:cNvSpPr/>
          <p:nvPr/>
        </p:nvSpPr>
        <p:spPr>
          <a:xfrm>
            <a:off x="3293209" y="688040"/>
            <a:ext cx="2545313" cy="588940"/>
          </a:xfrm>
          <a:prstGeom prst="roundRect">
            <a:avLst>
              <a:gd name="adj" fmla="val 17767"/>
            </a:avLst>
          </a:prstGeom>
          <a:solidFill>
            <a:srgbClr val="317CB9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21FC002A-1C0B-46BC-9CD8-9DBA4AC6ABEF}"/>
              </a:ext>
            </a:extLst>
          </p:cNvPr>
          <p:cNvSpPr txBox="1"/>
          <p:nvPr/>
        </p:nvSpPr>
        <p:spPr>
          <a:xfrm>
            <a:off x="3412193" y="728770"/>
            <a:ext cx="1951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8000" indent="-288000">
              <a:spcAft>
                <a:spcPts val="600"/>
              </a:spcAft>
              <a:buSzPct val="150000"/>
              <a:buFont typeface="+mj-lt"/>
              <a:buAutoNum type="arabicPeriod" startAt="2"/>
            </a:pPr>
            <a:r>
              <a:rPr lang="ru-RU" sz="1200" b="1" dirty="0">
                <a:solidFill>
                  <a:schemeClr val="bg1"/>
                </a:solidFill>
                <a:latin typeface="+mj-lt"/>
              </a:rPr>
              <a:t>Личный кабинет проект-менеджера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8150059-19DE-41D8-8E31-196178E967FC}"/>
              </a:ext>
            </a:extLst>
          </p:cNvPr>
          <p:cNvSpPr txBox="1"/>
          <p:nvPr/>
        </p:nvSpPr>
        <p:spPr>
          <a:xfrm>
            <a:off x="3437224" y="1321964"/>
            <a:ext cx="24012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Данные о пациенте, результаты осмотра, результаты клинических исследований, диагнозы. </a:t>
            </a:r>
          </a:p>
          <a:p>
            <a:pPr>
              <a:spcAft>
                <a:spcPts val="600"/>
              </a:spcAft>
            </a:pPr>
            <a:r>
              <a:rPr lang="ru-RU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Статистические выгрузки по параметрам.</a:t>
            </a:r>
          </a:p>
        </p:txBody>
      </p:sp>
      <p:sp>
        <p:nvSpPr>
          <p:cNvPr id="68" name="Прямоугольник: скругленные углы 67">
            <a:extLst>
              <a:ext uri="{FF2B5EF4-FFF2-40B4-BE49-F238E27FC236}">
                <a16:creationId xmlns:a16="http://schemas.microsoft.com/office/drawing/2014/main" id="{46C7B358-D504-498B-BD2C-EFC860912EE2}"/>
              </a:ext>
            </a:extLst>
          </p:cNvPr>
          <p:cNvSpPr/>
          <p:nvPr/>
        </p:nvSpPr>
        <p:spPr>
          <a:xfrm>
            <a:off x="6203150" y="688040"/>
            <a:ext cx="2545313" cy="588940"/>
          </a:xfrm>
          <a:prstGeom prst="roundRect">
            <a:avLst>
              <a:gd name="adj" fmla="val 17767"/>
            </a:avLst>
          </a:prstGeom>
          <a:solidFill>
            <a:srgbClr val="317CB9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DA828051-56A1-462B-9386-E6A07D7C5F65}"/>
              </a:ext>
            </a:extLst>
          </p:cNvPr>
          <p:cNvSpPr txBox="1"/>
          <p:nvPr/>
        </p:nvSpPr>
        <p:spPr>
          <a:xfrm>
            <a:off x="6322134" y="737830"/>
            <a:ext cx="19222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8000" indent="-288000">
              <a:spcAft>
                <a:spcPts val="600"/>
              </a:spcAft>
              <a:buSzPct val="150000"/>
              <a:buFont typeface="+mj-lt"/>
              <a:buAutoNum type="arabicPeriod" startAt="3"/>
            </a:pPr>
            <a:r>
              <a:rPr lang="ru-RU" sz="1200" b="1" dirty="0">
                <a:solidFill>
                  <a:schemeClr val="bg1"/>
                </a:solidFill>
                <a:latin typeface="+mj-lt"/>
              </a:rPr>
              <a:t>Личный кабинет Заказчика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2671894E-DD19-4F0D-8DA7-99608CC4A5F7}"/>
              </a:ext>
            </a:extLst>
          </p:cNvPr>
          <p:cNvSpPr txBox="1"/>
          <p:nvPr/>
        </p:nvSpPr>
        <p:spPr>
          <a:xfrm>
            <a:off x="6323679" y="1324759"/>
            <a:ext cx="2401297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Данные о пациенте, результаты осмотра, результаты клинических исследований, диагнозы. </a:t>
            </a:r>
          </a:p>
          <a:p>
            <a:pPr>
              <a:spcAft>
                <a:spcPts val="600"/>
              </a:spcAft>
            </a:pPr>
            <a:r>
              <a:rPr lang="ru-RU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Статистические выгрузки по параметрам.</a:t>
            </a:r>
          </a:p>
          <a:p>
            <a:pPr>
              <a:spcAft>
                <a:spcPts val="600"/>
              </a:spcAft>
            </a:pPr>
            <a:r>
              <a:rPr lang="ru-RU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Результаты эвакуации в ЛПУ</a:t>
            </a:r>
          </a:p>
        </p:txBody>
      </p:sp>
      <p:cxnSp>
        <p:nvCxnSpPr>
          <p:cNvPr id="71" name="Прямая со стрелкой 70">
            <a:extLst>
              <a:ext uri="{FF2B5EF4-FFF2-40B4-BE49-F238E27FC236}">
                <a16:creationId xmlns:a16="http://schemas.microsoft.com/office/drawing/2014/main" id="{9617ABDE-21C2-4769-8CEE-C9A9664282C4}"/>
              </a:ext>
            </a:extLst>
          </p:cNvPr>
          <p:cNvCxnSpPr>
            <a:cxnSpLocks/>
          </p:cNvCxnSpPr>
          <p:nvPr/>
        </p:nvCxnSpPr>
        <p:spPr>
          <a:xfrm>
            <a:off x="5850789" y="1838507"/>
            <a:ext cx="352361" cy="0"/>
          </a:xfrm>
          <a:prstGeom prst="straightConnector1">
            <a:avLst/>
          </a:prstGeom>
          <a:ln w="38100">
            <a:solidFill>
              <a:srgbClr val="70B64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Прямоугольник: скругленные углы 73">
            <a:extLst>
              <a:ext uri="{FF2B5EF4-FFF2-40B4-BE49-F238E27FC236}">
                <a16:creationId xmlns:a16="http://schemas.microsoft.com/office/drawing/2014/main" id="{7D2DFFD0-76A5-4A63-AB8C-094B363A5C10}"/>
              </a:ext>
            </a:extLst>
          </p:cNvPr>
          <p:cNvSpPr/>
          <p:nvPr/>
        </p:nvSpPr>
        <p:spPr>
          <a:xfrm>
            <a:off x="395536" y="2846419"/>
            <a:ext cx="2545313" cy="2098317"/>
          </a:xfrm>
          <a:prstGeom prst="roundRect">
            <a:avLst>
              <a:gd name="adj" fmla="val 6446"/>
            </a:avLst>
          </a:prstGeom>
          <a:noFill/>
          <a:ln w="19050">
            <a:solidFill>
              <a:srgbClr val="193F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Прямоугольник: скругленные углы 74">
            <a:extLst>
              <a:ext uri="{FF2B5EF4-FFF2-40B4-BE49-F238E27FC236}">
                <a16:creationId xmlns:a16="http://schemas.microsoft.com/office/drawing/2014/main" id="{DE3501D6-1225-4753-A23A-135E20912BB6}"/>
              </a:ext>
            </a:extLst>
          </p:cNvPr>
          <p:cNvSpPr/>
          <p:nvPr/>
        </p:nvSpPr>
        <p:spPr>
          <a:xfrm>
            <a:off x="395536" y="2853638"/>
            <a:ext cx="2545313" cy="632360"/>
          </a:xfrm>
          <a:prstGeom prst="roundRect">
            <a:avLst>
              <a:gd name="adj" fmla="val 17767"/>
            </a:avLst>
          </a:prstGeom>
          <a:solidFill>
            <a:srgbClr val="193F76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05EBD8D4-23B5-4C5F-BAFA-366928F707A8}"/>
              </a:ext>
            </a:extLst>
          </p:cNvPr>
          <p:cNvSpPr txBox="1"/>
          <p:nvPr/>
        </p:nvSpPr>
        <p:spPr>
          <a:xfrm>
            <a:off x="514519" y="2902173"/>
            <a:ext cx="2041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8000" indent="-288000">
              <a:spcAft>
                <a:spcPts val="600"/>
              </a:spcAft>
              <a:buSzPct val="150000"/>
              <a:buFont typeface="+mj-lt"/>
              <a:buAutoNum type="arabicPeriod" startAt="4"/>
            </a:pPr>
            <a:r>
              <a:rPr lang="ru-RU" sz="1200" b="1" dirty="0">
                <a:solidFill>
                  <a:schemeClr val="bg1"/>
                </a:solidFill>
                <a:latin typeface="+mj-lt"/>
              </a:rPr>
              <a:t>Блок медицинского рапорта</a:t>
            </a:r>
          </a:p>
        </p:txBody>
      </p:sp>
      <p:sp>
        <p:nvSpPr>
          <p:cNvPr id="78" name="Прямоугольник: скругленные углы 77">
            <a:extLst>
              <a:ext uri="{FF2B5EF4-FFF2-40B4-BE49-F238E27FC236}">
                <a16:creationId xmlns:a16="http://schemas.microsoft.com/office/drawing/2014/main" id="{3F8E0732-2F18-4B97-8CE6-4BE2C20829DD}"/>
              </a:ext>
            </a:extLst>
          </p:cNvPr>
          <p:cNvSpPr/>
          <p:nvPr/>
        </p:nvSpPr>
        <p:spPr>
          <a:xfrm>
            <a:off x="3299343" y="2846419"/>
            <a:ext cx="2545313" cy="2098317"/>
          </a:xfrm>
          <a:prstGeom prst="roundRect">
            <a:avLst>
              <a:gd name="adj" fmla="val 6446"/>
            </a:avLst>
          </a:prstGeom>
          <a:noFill/>
          <a:ln w="19050">
            <a:solidFill>
              <a:srgbClr val="193F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Прямоугольник: скругленные углы 78">
            <a:extLst>
              <a:ext uri="{FF2B5EF4-FFF2-40B4-BE49-F238E27FC236}">
                <a16:creationId xmlns:a16="http://schemas.microsoft.com/office/drawing/2014/main" id="{85AFAED0-75F3-4EAC-860F-6232DA6EF90B}"/>
              </a:ext>
            </a:extLst>
          </p:cNvPr>
          <p:cNvSpPr/>
          <p:nvPr/>
        </p:nvSpPr>
        <p:spPr>
          <a:xfrm>
            <a:off x="6203151" y="2846419"/>
            <a:ext cx="2545313" cy="2098317"/>
          </a:xfrm>
          <a:prstGeom prst="roundRect">
            <a:avLst>
              <a:gd name="adj" fmla="val 6446"/>
            </a:avLst>
          </a:prstGeom>
          <a:noFill/>
          <a:ln w="19050">
            <a:solidFill>
              <a:srgbClr val="193F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0B36FC77-F06D-4E78-BDB5-D1CEC97B995A}"/>
              </a:ext>
            </a:extLst>
          </p:cNvPr>
          <p:cNvSpPr txBox="1"/>
          <p:nvPr/>
        </p:nvSpPr>
        <p:spPr>
          <a:xfrm>
            <a:off x="539551" y="3492092"/>
            <a:ext cx="240129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8000" indent="-108000">
              <a:buFont typeface="Arial" panose="020B0604020202020204" pitchFamily="34" charset="0"/>
              <a:buChar char="•"/>
            </a:pPr>
            <a:r>
              <a:rPr lang="ru-RU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паспорт объекта</a:t>
            </a:r>
          </a:p>
          <a:p>
            <a:pPr marL="108000" indent="-108000">
              <a:buFont typeface="Arial" panose="020B0604020202020204" pitchFamily="34" charset="0"/>
              <a:buChar char="•"/>
            </a:pPr>
            <a:r>
              <a:rPr lang="ru-RU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данные о лекарственных средств на объекте</a:t>
            </a:r>
          </a:p>
          <a:p>
            <a:pPr marL="108000" indent="-108000">
              <a:buFont typeface="Arial" panose="020B0604020202020204" pitchFamily="34" charset="0"/>
              <a:buChar char="•"/>
            </a:pPr>
            <a:r>
              <a:rPr lang="ru-RU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учет движения лекарственных средств</a:t>
            </a:r>
          </a:p>
          <a:p>
            <a:pPr marL="108000" indent="-108000">
              <a:buFont typeface="Arial" panose="020B0604020202020204" pitchFamily="34" charset="0"/>
              <a:buChar char="•"/>
            </a:pPr>
            <a:r>
              <a:rPr lang="ru-RU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данные о медицинском оборудовании на объекте с контролем </a:t>
            </a:r>
          </a:p>
        </p:txBody>
      </p:sp>
      <p:sp>
        <p:nvSpPr>
          <p:cNvPr id="81" name="Прямоугольник: скругленные углы 80">
            <a:extLst>
              <a:ext uri="{FF2B5EF4-FFF2-40B4-BE49-F238E27FC236}">
                <a16:creationId xmlns:a16="http://schemas.microsoft.com/office/drawing/2014/main" id="{8DEB4441-65EC-4667-A3CF-7AA1AFC7CC6C}"/>
              </a:ext>
            </a:extLst>
          </p:cNvPr>
          <p:cNvSpPr/>
          <p:nvPr/>
        </p:nvSpPr>
        <p:spPr>
          <a:xfrm>
            <a:off x="3293209" y="2853637"/>
            <a:ext cx="2545313" cy="645669"/>
          </a:xfrm>
          <a:prstGeom prst="roundRect">
            <a:avLst>
              <a:gd name="adj" fmla="val 17767"/>
            </a:avLst>
          </a:prstGeom>
          <a:solidFill>
            <a:srgbClr val="193F76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952E171C-CAA1-43C5-9A1C-33F4079B6F89}"/>
              </a:ext>
            </a:extLst>
          </p:cNvPr>
          <p:cNvSpPr txBox="1"/>
          <p:nvPr/>
        </p:nvSpPr>
        <p:spPr>
          <a:xfrm>
            <a:off x="3412193" y="2859782"/>
            <a:ext cx="231193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8000" indent="-288000">
              <a:spcAft>
                <a:spcPts val="600"/>
              </a:spcAft>
              <a:buSzPct val="150000"/>
              <a:buFont typeface="+mj-lt"/>
              <a:buAutoNum type="arabicPeriod" startAt="5"/>
            </a:pPr>
            <a:r>
              <a:rPr lang="ru-RU" sz="1100" b="1" dirty="0">
                <a:solidFill>
                  <a:schemeClr val="bg1"/>
                </a:solidFill>
                <a:latin typeface="+mj-lt"/>
              </a:rPr>
              <a:t>Блок медицинских эвакуаций с телемедицинскими консультациями</a:t>
            </a:r>
          </a:p>
        </p:txBody>
      </p:sp>
      <p:sp>
        <p:nvSpPr>
          <p:cNvPr id="84" name="Прямоугольник: скругленные углы 83">
            <a:extLst>
              <a:ext uri="{FF2B5EF4-FFF2-40B4-BE49-F238E27FC236}">
                <a16:creationId xmlns:a16="http://schemas.microsoft.com/office/drawing/2014/main" id="{564C0F6E-FC5F-4CAF-B909-4FAAB5F04E4B}"/>
              </a:ext>
            </a:extLst>
          </p:cNvPr>
          <p:cNvSpPr/>
          <p:nvPr/>
        </p:nvSpPr>
        <p:spPr>
          <a:xfrm>
            <a:off x="6203150" y="2846418"/>
            <a:ext cx="2545313" cy="645669"/>
          </a:xfrm>
          <a:prstGeom prst="roundRect">
            <a:avLst>
              <a:gd name="adj" fmla="val 17767"/>
            </a:avLst>
          </a:prstGeom>
          <a:solidFill>
            <a:srgbClr val="193F76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A0BD9DE5-D143-4511-ADF9-B098E14AFE3B}"/>
              </a:ext>
            </a:extLst>
          </p:cNvPr>
          <p:cNvSpPr txBox="1"/>
          <p:nvPr/>
        </p:nvSpPr>
        <p:spPr>
          <a:xfrm>
            <a:off x="6322134" y="2868842"/>
            <a:ext cx="230734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8000" indent="-288000">
              <a:spcAft>
                <a:spcPts val="600"/>
              </a:spcAft>
              <a:buSzPct val="150000"/>
              <a:buFont typeface="+mj-lt"/>
              <a:buAutoNum type="arabicPeriod" startAt="6"/>
            </a:pPr>
            <a:r>
              <a:rPr lang="ru-RU" sz="1100" b="1" dirty="0">
                <a:solidFill>
                  <a:schemeClr val="bg1"/>
                </a:solidFill>
                <a:latin typeface="+mj-lt"/>
              </a:rPr>
              <a:t>Блок рискового подхода </a:t>
            </a:r>
            <a:br>
              <a:rPr lang="ru-RU" sz="1100" b="1" dirty="0">
                <a:solidFill>
                  <a:schemeClr val="bg1"/>
                </a:solidFill>
                <a:latin typeface="+mj-lt"/>
              </a:rPr>
            </a:br>
            <a:r>
              <a:rPr lang="ru-RU" sz="1100" b="1" dirty="0">
                <a:solidFill>
                  <a:schemeClr val="bg1"/>
                </a:solidFill>
                <a:latin typeface="+mj-lt"/>
              </a:rPr>
              <a:t>к оценки состояния здоровья пациента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A0E3DFC0-BC54-494E-9796-AE2B6C10BAF8}"/>
              </a:ext>
            </a:extLst>
          </p:cNvPr>
          <p:cNvSpPr txBox="1"/>
          <p:nvPr/>
        </p:nvSpPr>
        <p:spPr>
          <a:xfrm>
            <a:off x="3414128" y="3579862"/>
            <a:ext cx="240129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8000" indent="-108000">
              <a:buFont typeface="Arial" panose="020B0604020202020204" pitchFamily="34" charset="0"/>
              <a:buChar char="•"/>
            </a:pPr>
            <a:r>
              <a:rPr lang="ru-RU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получение данных по результатам телемедицинской консультации с узкими специалистами</a:t>
            </a:r>
          </a:p>
          <a:p>
            <a:pPr marL="108000" indent="-108000">
              <a:buFont typeface="Arial" panose="020B0604020202020204" pitchFamily="34" charset="0"/>
              <a:buChar char="•"/>
            </a:pPr>
            <a:r>
              <a:rPr lang="ru-RU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получение данных по результатам эвакуации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06062D84-CD5F-4F71-B4EB-A95B3B63BAEB}"/>
              </a:ext>
            </a:extLst>
          </p:cNvPr>
          <p:cNvSpPr txBox="1"/>
          <p:nvPr/>
        </p:nvSpPr>
        <p:spPr>
          <a:xfrm>
            <a:off x="6322134" y="3579862"/>
            <a:ext cx="2401297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8000" indent="-108000">
              <a:buFont typeface="Arial" panose="020B0604020202020204" pitchFamily="34" charset="0"/>
              <a:buChar char="•"/>
            </a:pPr>
            <a:r>
              <a:rPr lang="ru-RU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получение данных по результатам оценки параметров пациента и отнесению к группе риска по заболеваниям</a:t>
            </a:r>
          </a:p>
          <a:p>
            <a:pPr marL="108000" indent="-108000">
              <a:buFont typeface="Arial" panose="020B0604020202020204" pitchFamily="34" charset="0"/>
              <a:buChar char="•"/>
            </a:pPr>
            <a:r>
              <a:rPr lang="ru-RU" sz="1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эвакуации</a:t>
            </a:r>
          </a:p>
        </p:txBody>
      </p:sp>
    </p:spTree>
    <p:extLst>
      <p:ext uri="{BB962C8B-B14F-4D97-AF65-F5344CB8AC3E}">
        <p14:creationId xmlns:p14="http://schemas.microsoft.com/office/powerpoint/2010/main" val="30526486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C:\Users\KolotvinovA\Downloads\фон.jpg">
            <a:extLst>
              <a:ext uri="{FF2B5EF4-FFF2-40B4-BE49-F238E27FC236}">
                <a16:creationId xmlns:a16="http://schemas.microsoft.com/office/drawing/2014/main" id="{275DCCD6-812C-43F1-9552-65FA02163C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76"/>
            <a:ext cx="9144000" cy="5141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\\Srv-03\маркетинг\Marketing Department\Фото и видео\Выставки\EXPO-RUSSIA VIETNAM 2019\IMG_6660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38"/>
          <a:stretch/>
        </p:blipFill>
        <p:spPr bwMode="auto">
          <a:xfrm>
            <a:off x="1043" y="843574"/>
            <a:ext cx="9142957" cy="4283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1C694E7-14AB-424E-BDD9-3E81FB1FAE7F}"/>
              </a:ext>
            </a:extLst>
          </p:cNvPr>
          <p:cNvSpPr/>
          <p:nvPr/>
        </p:nvSpPr>
        <p:spPr>
          <a:xfrm>
            <a:off x="0" y="5045756"/>
            <a:ext cx="9143999" cy="97743"/>
          </a:xfrm>
          <a:prstGeom prst="rect">
            <a:avLst/>
          </a:prstGeom>
          <a:solidFill>
            <a:srgbClr val="60C3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5DCC46-AB99-46E7-904F-3BE536EE3E92}"/>
              </a:ext>
            </a:extLst>
          </p:cNvPr>
          <p:cNvSpPr txBox="1"/>
          <p:nvPr/>
        </p:nvSpPr>
        <p:spPr>
          <a:xfrm>
            <a:off x="395536" y="267494"/>
            <a:ext cx="712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Программно-аппаратный комплекс «</a:t>
            </a:r>
            <a:r>
              <a:rPr lang="ru-RU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Предсменный</a:t>
            </a:r>
            <a:r>
              <a:rPr lang="ru-RU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осмотр»</a:t>
            </a:r>
          </a:p>
        </p:txBody>
      </p:sp>
    </p:spTree>
    <p:extLst>
      <p:ext uri="{BB962C8B-B14F-4D97-AF65-F5344CB8AC3E}">
        <p14:creationId xmlns:p14="http://schemas.microsoft.com/office/powerpoint/2010/main" val="289603343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2956</TotalTime>
  <Words>482</Words>
  <Application>Microsoft Office PowerPoint</Application>
  <PresentationFormat>Экран (16:9)</PresentationFormat>
  <Paragraphs>123</Paragraphs>
  <Slides>13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6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Колотвинов Александр</dc:creator>
  <cp:lastModifiedBy>Выездной1</cp:lastModifiedBy>
  <cp:revision>74</cp:revision>
  <dcterms:created xsi:type="dcterms:W3CDTF">2023-03-20T02:48:36Z</dcterms:created>
  <dcterms:modified xsi:type="dcterms:W3CDTF">2023-06-02T06:11:11Z</dcterms:modified>
</cp:coreProperties>
</file>