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89" r:id="rId2"/>
    <p:sldId id="519" r:id="rId3"/>
    <p:sldId id="518" r:id="rId4"/>
    <p:sldId id="520" r:id="rId5"/>
    <p:sldId id="521" r:id="rId6"/>
    <p:sldId id="522" r:id="rId7"/>
    <p:sldId id="264" r:id="rId8"/>
    <p:sldId id="530" r:id="rId9"/>
    <p:sldId id="531" r:id="rId10"/>
    <p:sldId id="532" r:id="rId11"/>
    <p:sldId id="533" r:id="rId12"/>
    <p:sldId id="535" r:id="rId13"/>
    <p:sldId id="51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катерина Тюрина" initials="" lastIdx="5" clrIdx="0"/>
  <p:cmAuthor id="1" name="Artem Nik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95F"/>
    <a:srgbClr val="A1C5FB"/>
    <a:srgbClr val="006ACB"/>
    <a:srgbClr val="619DFF"/>
    <a:srgbClr val="6AB6EF"/>
    <a:srgbClr val="73A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05A05B-A902-4659-879A-3AE2049E7243}">
  <a:tblStyle styleId="{D705A05B-A902-4659-879A-3AE2049E72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4"/>
    <p:restoredTop sz="84914" autoAdjust="0"/>
  </p:normalViewPr>
  <p:slideViewPr>
    <p:cSldViewPr snapToGrid="0">
      <p:cViewPr varScale="1">
        <p:scale>
          <a:sx n="78" d="100"/>
          <a:sy n="78" d="100"/>
        </p:scale>
        <p:origin x="99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C20C17-0742-4FF5-8F9E-6E35EB90BAFF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0B542A-CDF7-436E-8515-DD9CBCAAF40A}">
      <dgm:prSet phldrT="[Текст]" custT="1"/>
      <dgm:spPr/>
      <dgm:t>
        <a:bodyPr/>
        <a:lstStyle/>
        <a:p>
          <a:pPr algn="l"/>
          <a:endParaRPr lang="ru-RU" sz="1600" dirty="0">
            <a:latin typeface="Akrobat Bold" panose="00000800000000000000" pitchFamily="2" charset="-52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l"/>
          <a:r>
            <a:rPr lang="ru-RU" sz="1600" dirty="0">
              <a:latin typeface="Akrobat Bold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rPr>
            <a:t>Нацпроект</a:t>
          </a:r>
          <a:br>
            <a:rPr lang="ru-RU" sz="1600" dirty="0">
              <a:latin typeface="Akrobat Bold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600" dirty="0">
              <a:latin typeface="Akrobat Bold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rPr>
            <a:t>Здравоохранение</a:t>
          </a:r>
          <a:endParaRPr lang="ru-RU" sz="1600" dirty="0"/>
        </a:p>
      </dgm:t>
    </dgm:pt>
    <dgm:pt modelId="{0DA69A34-88A8-4A9D-8D4B-3CD14CAA97FB}" type="parTrans" cxnId="{EDB3918F-9421-4EA4-A5E6-D14BC5265D1B}">
      <dgm:prSet/>
      <dgm:spPr/>
      <dgm:t>
        <a:bodyPr/>
        <a:lstStyle/>
        <a:p>
          <a:endParaRPr lang="ru-RU"/>
        </a:p>
      </dgm:t>
    </dgm:pt>
    <dgm:pt modelId="{C9DB28BE-32C2-442C-BD81-F60B5A188BED}" type="sibTrans" cxnId="{EDB3918F-9421-4EA4-A5E6-D14BC5265D1B}">
      <dgm:prSet/>
      <dgm:spPr/>
      <dgm:t>
        <a:bodyPr/>
        <a:lstStyle/>
        <a:p>
          <a:endParaRPr lang="ru-RU"/>
        </a:p>
      </dgm:t>
    </dgm:pt>
    <dgm:pt modelId="{B3FA3F68-B72B-4D08-BC91-1F97BE459344}">
      <dgm:prSet phldrT="[Текст]" custT="1"/>
      <dgm:spPr/>
      <dgm:t>
        <a:bodyPr/>
        <a:lstStyle/>
        <a:p>
          <a:pPr algn="r" defTabSz="540000"/>
          <a:endParaRPr lang="ru-RU" sz="1600" dirty="0">
            <a:latin typeface="Akrobat Bold" panose="00000800000000000000" pitchFamily="2" charset="-52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r" defTabSz="540000"/>
          <a:r>
            <a:rPr lang="ru-RU" sz="1600" dirty="0">
              <a:latin typeface="Akrobat Bold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rPr>
            <a:t>Нацпроект </a:t>
          </a:r>
          <a:br>
            <a:rPr lang="ru-RU" sz="1600" dirty="0">
              <a:latin typeface="Akrobat Bold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600" dirty="0">
              <a:latin typeface="Akrobat Bold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rPr>
            <a:t>Безопасные дороги</a:t>
          </a:r>
          <a:endParaRPr lang="ru-RU" sz="1600" dirty="0"/>
        </a:p>
      </dgm:t>
    </dgm:pt>
    <dgm:pt modelId="{43D72CC3-60F8-4209-8666-4B350B0A4C29}" type="parTrans" cxnId="{7507C419-35AC-4650-B2D7-BD61E0B3B74A}">
      <dgm:prSet/>
      <dgm:spPr/>
      <dgm:t>
        <a:bodyPr/>
        <a:lstStyle/>
        <a:p>
          <a:endParaRPr lang="ru-RU"/>
        </a:p>
      </dgm:t>
    </dgm:pt>
    <dgm:pt modelId="{A68E2679-22C3-4959-A367-B3CF135B01CF}" type="sibTrans" cxnId="{7507C419-35AC-4650-B2D7-BD61E0B3B74A}">
      <dgm:prSet/>
      <dgm:spPr/>
      <dgm:t>
        <a:bodyPr/>
        <a:lstStyle/>
        <a:p>
          <a:endParaRPr lang="ru-RU"/>
        </a:p>
      </dgm:t>
    </dgm:pt>
    <dgm:pt modelId="{2FB6E573-5F76-A94D-9469-07E5A919E13D}" type="pres">
      <dgm:prSet presAssocID="{48C20C17-0742-4FF5-8F9E-6E35EB90BAF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3E4A96-8FBE-4742-BC5C-B093B446802A}" type="pres">
      <dgm:prSet presAssocID="{8C0B542A-CDF7-436E-8515-DD9CBCAAF40A}" presName="circ1" presStyleLbl="vennNode1" presStyleIdx="0" presStyleCnt="2" custScaleX="117462" custLinFactNeighborX="2389"/>
      <dgm:spPr/>
      <dgm:t>
        <a:bodyPr/>
        <a:lstStyle/>
        <a:p>
          <a:endParaRPr lang="ru-RU"/>
        </a:p>
      </dgm:t>
    </dgm:pt>
    <dgm:pt modelId="{3B8D58F4-AD63-DB40-AC42-D9ED7FD0783F}" type="pres">
      <dgm:prSet presAssocID="{8C0B542A-CDF7-436E-8515-DD9CBCAAF40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7477A-8045-B146-8702-B285C7CB5E72}" type="pres">
      <dgm:prSet presAssocID="{B3FA3F68-B72B-4D08-BC91-1F97BE459344}" presName="circ2" presStyleLbl="vennNode1" presStyleIdx="1" presStyleCnt="2" custScaleX="120666" custLinFactNeighborX="2389"/>
      <dgm:spPr/>
      <dgm:t>
        <a:bodyPr/>
        <a:lstStyle/>
        <a:p>
          <a:endParaRPr lang="ru-RU"/>
        </a:p>
      </dgm:t>
    </dgm:pt>
    <dgm:pt modelId="{478026BD-649C-774E-BCFE-117AA1FD041E}" type="pres">
      <dgm:prSet presAssocID="{B3FA3F68-B72B-4D08-BC91-1F97BE45934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07C419-35AC-4650-B2D7-BD61E0B3B74A}" srcId="{48C20C17-0742-4FF5-8F9E-6E35EB90BAFF}" destId="{B3FA3F68-B72B-4D08-BC91-1F97BE459344}" srcOrd="1" destOrd="0" parTransId="{43D72CC3-60F8-4209-8666-4B350B0A4C29}" sibTransId="{A68E2679-22C3-4959-A367-B3CF135B01CF}"/>
    <dgm:cxn modelId="{EDB3918F-9421-4EA4-A5E6-D14BC5265D1B}" srcId="{48C20C17-0742-4FF5-8F9E-6E35EB90BAFF}" destId="{8C0B542A-CDF7-436E-8515-DD9CBCAAF40A}" srcOrd="0" destOrd="0" parTransId="{0DA69A34-88A8-4A9D-8D4B-3CD14CAA97FB}" sibTransId="{C9DB28BE-32C2-442C-BD81-F60B5A188BED}"/>
    <dgm:cxn modelId="{16B9CC69-4D70-FF4A-A07E-AC7FF16CA04F}" type="presOf" srcId="{48C20C17-0742-4FF5-8F9E-6E35EB90BAFF}" destId="{2FB6E573-5F76-A94D-9469-07E5A919E13D}" srcOrd="0" destOrd="0" presId="urn:microsoft.com/office/officeart/2005/8/layout/venn1"/>
    <dgm:cxn modelId="{031D05D9-ECCB-C843-8D07-AE5241CA0C53}" type="presOf" srcId="{B3FA3F68-B72B-4D08-BC91-1F97BE459344}" destId="{478026BD-649C-774E-BCFE-117AA1FD041E}" srcOrd="1" destOrd="0" presId="urn:microsoft.com/office/officeart/2005/8/layout/venn1"/>
    <dgm:cxn modelId="{F98CDE02-2C7D-9A47-80F3-5B02B3EB7AD9}" type="presOf" srcId="{B3FA3F68-B72B-4D08-BC91-1F97BE459344}" destId="{5207477A-8045-B146-8702-B285C7CB5E72}" srcOrd="0" destOrd="0" presId="urn:microsoft.com/office/officeart/2005/8/layout/venn1"/>
    <dgm:cxn modelId="{909E9290-92D0-A74E-A7BC-BF3B475EDC41}" type="presOf" srcId="{8C0B542A-CDF7-436E-8515-DD9CBCAAF40A}" destId="{3B8D58F4-AD63-DB40-AC42-D9ED7FD0783F}" srcOrd="1" destOrd="0" presId="urn:microsoft.com/office/officeart/2005/8/layout/venn1"/>
    <dgm:cxn modelId="{797BD583-BEA3-3543-99C5-083AF0105E57}" type="presOf" srcId="{8C0B542A-CDF7-436E-8515-DD9CBCAAF40A}" destId="{773E4A96-8FBE-4742-BC5C-B093B446802A}" srcOrd="0" destOrd="0" presId="urn:microsoft.com/office/officeart/2005/8/layout/venn1"/>
    <dgm:cxn modelId="{E472AEB4-6531-3541-B7E2-E8EF041177CE}" type="presParOf" srcId="{2FB6E573-5F76-A94D-9469-07E5A919E13D}" destId="{773E4A96-8FBE-4742-BC5C-B093B446802A}" srcOrd="0" destOrd="0" presId="urn:microsoft.com/office/officeart/2005/8/layout/venn1"/>
    <dgm:cxn modelId="{B8A30F2E-8473-2442-ADDC-4691A3533240}" type="presParOf" srcId="{2FB6E573-5F76-A94D-9469-07E5A919E13D}" destId="{3B8D58F4-AD63-DB40-AC42-D9ED7FD0783F}" srcOrd="1" destOrd="0" presId="urn:microsoft.com/office/officeart/2005/8/layout/venn1"/>
    <dgm:cxn modelId="{2FBD899B-4057-B247-8822-A38ADF3CE1C2}" type="presParOf" srcId="{2FB6E573-5F76-A94D-9469-07E5A919E13D}" destId="{5207477A-8045-B146-8702-B285C7CB5E72}" srcOrd="2" destOrd="0" presId="urn:microsoft.com/office/officeart/2005/8/layout/venn1"/>
    <dgm:cxn modelId="{CE3D0C4E-47CB-F446-9B31-7D3B01A4D3F0}" type="presParOf" srcId="{2FB6E573-5F76-A94D-9469-07E5A919E13D}" destId="{478026BD-649C-774E-BCFE-117AA1FD041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F5C5D1-362A-434C-92AB-FC197970A36D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E107775A-108E-4BEE-BA3B-FE3989A93BC5}">
      <dgm:prSet phldrT="[Текст]" custT="1"/>
      <dgm:spPr/>
      <dgm:t>
        <a:bodyPr/>
        <a:lstStyle/>
        <a:p>
          <a:pPr algn="ctr"/>
          <a:r>
            <a:rPr lang="ru-RU" sz="1800" dirty="0">
              <a:latin typeface="Akrobat Bold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rPr>
            <a:t>Законно</a:t>
          </a:r>
          <a:endParaRPr lang="ru-RU" sz="1800" dirty="0"/>
        </a:p>
      </dgm:t>
    </dgm:pt>
    <dgm:pt modelId="{3F8D5474-461F-4ED8-9AD4-0CF55BCBC6BC}" type="parTrans" cxnId="{9CD620D1-EEBF-4103-B43C-ED25FE4AB456}">
      <dgm:prSet/>
      <dgm:spPr/>
      <dgm:t>
        <a:bodyPr/>
        <a:lstStyle/>
        <a:p>
          <a:pPr algn="l"/>
          <a:endParaRPr lang="ru-RU" sz="2000"/>
        </a:p>
      </dgm:t>
    </dgm:pt>
    <dgm:pt modelId="{C75CA0CB-EA91-489E-825B-2BBF28DC1D15}" type="sibTrans" cxnId="{9CD620D1-EEBF-4103-B43C-ED25FE4AB456}">
      <dgm:prSet/>
      <dgm:spPr/>
      <dgm:t>
        <a:bodyPr/>
        <a:lstStyle/>
        <a:p>
          <a:pPr algn="l"/>
          <a:endParaRPr lang="ru-RU" sz="2000"/>
        </a:p>
      </dgm:t>
    </dgm:pt>
    <dgm:pt modelId="{EC46BE75-B542-4F22-BDC4-DA6DACB690B0}">
      <dgm:prSet phldrT="[Текст]" custT="1"/>
      <dgm:spPr/>
      <dgm:t>
        <a:bodyPr/>
        <a:lstStyle/>
        <a:p>
          <a:pPr algn="r"/>
          <a:r>
            <a:rPr lang="ru-RU" sz="1900" dirty="0">
              <a:latin typeface="Akrobat Bold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rPr>
            <a:t>         Дешево</a:t>
          </a:r>
          <a:endParaRPr lang="ru-RU" sz="1900" dirty="0"/>
        </a:p>
      </dgm:t>
    </dgm:pt>
    <dgm:pt modelId="{92E9E32D-F23A-4D1D-A9E7-036054A2E3A3}" type="parTrans" cxnId="{C11A27BD-FE95-49D4-93E9-5DF187C259C2}">
      <dgm:prSet/>
      <dgm:spPr/>
      <dgm:t>
        <a:bodyPr/>
        <a:lstStyle/>
        <a:p>
          <a:pPr algn="l"/>
          <a:endParaRPr lang="ru-RU" sz="2000"/>
        </a:p>
      </dgm:t>
    </dgm:pt>
    <dgm:pt modelId="{BBAD7E88-B290-4DA8-8E68-886EAB1FD501}" type="sibTrans" cxnId="{C11A27BD-FE95-49D4-93E9-5DF187C259C2}">
      <dgm:prSet/>
      <dgm:spPr/>
      <dgm:t>
        <a:bodyPr/>
        <a:lstStyle/>
        <a:p>
          <a:pPr algn="l"/>
          <a:endParaRPr lang="ru-RU" sz="2000"/>
        </a:p>
      </dgm:t>
    </dgm:pt>
    <dgm:pt modelId="{01814D47-8AC8-49D7-93CB-E5E8F00D0A09}">
      <dgm:prSet phldrT="[Текст]" custT="1"/>
      <dgm:spPr/>
      <dgm:t>
        <a:bodyPr/>
        <a:lstStyle/>
        <a:p>
          <a:pPr algn="l"/>
          <a:r>
            <a:rPr lang="ru-RU" sz="1800" dirty="0">
              <a:latin typeface="Akrobat Bold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rPr>
            <a:t>Качественно</a:t>
          </a:r>
          <a:endParaRPr lang="ru-RU" sz="1800" dirty="0"/>
        </a:p>
      </dgm:t>
    </dgm:pt>
    <dgm:pt modelId="{311325D5-5693-4A8C-B0A0-30407045BAA1}" type="parTrans" cxnId="{D10D0F54-EB17-4D91-AE23-BDC9BC4C28D5}">
      <dgm:prSet/>
      <dgm:spPr/>
      <dgm:t>
        <a:bodyPr/>
        <a:lstStyle/>
        <a:p>
          <a:pPr algn="l"/>
          <a:endParaRPr lang="ru-RU" sz="2000"/>
        </a:p>
      </dgm:t>
    </dgm:pt>
    <dgm:pt modelId="{A7BFCDBB-07D3-4CBF-B29D-5A773C5F7B09}" type="sibTrans" cxnId="{D10D0F54-EB17-4D91-AE23-BDC9BC4C28D5}">
      <dgm:prSet/>
      <dgm:spPr/>
      <dgm:t>
        <a:bodyPr/>
        <a:lstStyle/>
        <a:p>
          <a:pPr algn="l"/>
          <a:endParaRPr lang="ru-RU" sz="2000"/>
        </a:p>
      </dgm:t>
    </dgm:pt>
    <dgm:pt modelId="{8ACA09F7-9DD5-4DE5-9894-A5E414555502}" type="pres">
      <dgm:prSet presAssocID="{00F5C5D1-362A-434C-92AB-FC197970A36D}" presName="compositeShape" presStyleCnt="0">
        <dgm:presLayoutVars>
          <dgm:chMax val="7"/>
          <dgm:dir/>
          <dgm:resizeHandles val="exact"/>
        </dgm:presLayoutVars>
      </dgm:prSet>
      <dgm:spPr/>
    </dgm:pt>
    <dgm:pt modelId="{A223B6C1-87F3-4B7E-96A6-B322F01B0C5E}" type="pres">
      <dgm:prSet presAssocID="{E107775A-108E-4BEE-BA3B-FE3989A93BC5}" presName="circ1" presStyleLbl="vennNode1" presStyleIdx="0" presStyleCnt="3" custScaleX="148744" custScaleY="109883"/>
      <dgm:spPr/>
      <dgm:t>
        <a:bodyPr/>
        <a:lstStyle/>
        <a:p>
          <a:endParaRPr lang="ru-RU"/>
        </a:p>
      </dgm:t>
    </dgm:pt>
    <dgm:pt modelId="{AEB828E2-F7F6-4142-B033-38F4B7DEB42E}" type="pres">
      <dgm:prSet presAssocID="{E107775A-108E-4BEE-BA3B-FE3989A93B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153D6-7B10-4A7D-837B-B55ED72583DD}" type="pres">
      <dgm:prSet presAssocID="{EC46BE75-B542-4F22-BDC4-DA6DACB690B0}" presName="circ2" presStyleLbl="vennNode1" presStyleIdx="1" presStyleCnt="3" custScaleX="158963" custScaleY="117126"/>
      <dgm:spPr/>
      <dgm:t>
        <a:bodyPr/>
        <a:lstStyle/>
        <a:p>
          <a:endParaRPr lang="ru-RU"/>
        </a:p>
      </dgm:t>
    </dgm:pt>
    <dgm:pt modelId="{6C796E95-5C89-481F-BE13-2E7EC5BBF298}" type="pres">
      <dgm:prSet presAssocID="{EC46BE75-B542-4F22-BDC4-DA6DACB690B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71EAC-E448-4ED8-831D-63215E80AC87}" type="pres">
      <dgm:prSet presAssocID="{01814D47-8AC8-49D7-93CB-E5E8F00D0A09}" presName="circ3" presStyleLbl="vennNode1" presStyleIdx="2" presStyleCnt="3" custScaleX="157286" custScaleY="114025"/>
      <dgm:spPr/>
      <dgm:t>
        <a:bodyPr/>
        <a:lstStyle/>
        <a:p>
          <a:endParaRPr lang="ru-RU"/>
        </a:p>
      </dgm:t>
    </dgm:pt>
    <dgm:pt modelId="{FF12CFE2-5BEC-4D57-984E-F32D2ED5B656}" type="pres">
      <dgm:prSet presAssocID="{01814D47-8AC8-49D7-93CB-E5E8F00D0A0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1A27BD-FE95-49D4-93E9-5DF187C259C2}" srcId="{00F5C5D1-362A-434C-92AB-FC197970A36D}" destId="{EC46BE75-B542-4F22-BDC4-DA6DACB690B0}" srcOrd="1" destOrd="0" parTransId="{92E9E32D-F23A-4D1D-A9E7-036054A2E3A3}" sibTransId="{BBAD7E88-B290-4DA8-8E68-886EAB1FD501}"/>
    <dgm:cxn modelId="{9CD620D1-EEBF-4103-B43C-ED25FE4AB456}" srcId="{00F5C5D1-362A-434C-92AB-FC197970A36D}" destId="{E107775A-108E-4BEE-BA3B-FE3989A93BC5}" srcOrd="0" destOrd="0" parTransId="{3F8D5474-461F-4ED8-9AD4-0CF55BCBC6BC}" sibTransId="{C75CA0CB-EA91-489E-825B-2BBF28DC1D15}"/>
    <dgm:cxn modelId="{4E3F239C-62ED-4E18-ADA2-FBDD6821991E}" type="presOf" srcId="{E107775A-108E-4BEE-BA3B-FE3989A93BC5}" destId="{A223B6C1-87F3-4B7E-96A6-B322F01B0C5E}" srcOrd="0" destOrd="0" presId="urn:microsoft.com/office/officeart/2005/8/layout/venn1"/>
    <dgm:cxn modelId="{D10D0F54-EB17-4D91-AE23-BDC9BC4C28D5}" srcId="{00F5C5D1-362A-434C-92AB-FC197970A36D}" destId="{01814D47-8AC8-49D7-93CB-E5E8F00D0A09}" srcOrd="2" destOrd="0" parTransId="{311325D5-5693-4A8C-B0A0-30407045BAA1}" sibTransId="{A7BFCDBB-07D3-4CBF-B29D-5A773C5F7B09}"/>
    <dgm:cxn modelId="{B8B27347-03CB-4883-8C58-5A6780D3690A}" type="presOf" srcId="{EC46BE75-B542-4F22-BDC4-DA6DACB690B0}" destId="{2D1153D6-7B10-4A7D-837B-B55ED72583DD}" srcOrd="0" destOrd="0" presId="urn:microsoft.com/office/officeart/2005/8/layout/venn1"/>
    <dgm:cxn modelId="{65DCEFB0-2399-465E-BA6B-41B73A1458A9}" type="presOf" srcId="{01814D47-8AC8-49D7-93CB-E5E8F00D0A09}" destId="{41471EAC-E448-4ED8-831D-63215E80AC87}" srcOrd="0" destOrd="0" presId="urn:microsoft.com/office/officeart/2005/8/layout/venn1"/>
    <dgm:cxn modelId="{307DB7C3-79BD-46C2-8611-E3B042EDAD2C}" type="presOf" srcId="{00F5C5D1-362A-434C-92AB-FC197970A36D}" destId="{8ACA09F7-9DD5-4DE5-9894-A5E414555502}" srcOrd="0" destOrd="0" presId="urn:microsoft.com/office/officeart/2005/8/layout/venn1"/>
    <dgm:cxn modelId="{EB1BC9EB-81EF-49A6-B218-AE4B552A8FF9}" type="presOf" srcId="{EC46BE75-B542-4F22-BDC4-DA6DACB690B0}" destId="{6C796E95-5C89-481F-BE13-2E7EC5BBF298}" srcOrd="1" destOrd="0" presId="urn:microsoft.com/office/officeart/2005/8/layout/venn1"/>
    <dgm:cxn modelId="{B416AE15-BC4B-4E18-B83B-04AE45D8F859}" type="presOf" srcId="{01814D47-8AC8-49D7-93CB-E5E8F00D0A09}" destId="{FF12CFE2-5BEC-4D57-984E-F32D2ED5B656}" srcOrd="1" destOrd="0" presId="urn:microsoft.com/office/officeart/2005/8/layout/venn1"/>
    <dgm:cxn modelId="{77AC0F79-95CF-4B68-ABA8-A6F1CBCD0A73}" type="presOf" srcId="{E107775A-108E-4BEE-BA3B-FE3989A93BC5}" destId="{AEB828E2-F7F6-4142-B033-38F4B7DEB42E}" srcOrd="1" destOrd="0" presId="urn:microsoft.com/office/officeart/2005/8/layout/venn1"/>
    <dgm:cxn modelId="{3DEE7EFB-F0F5-4251-8F71-C01DF0E72B3F}" type="presParOf" srcId="{8ACA09F7-9DD5-4DE5-9894-A5E414555502}" destId="{A223B6C1-87F3-4B7E-96A6-B322F01B0C5E}" srcOrd="0" destOrd="0" presId="urn:microsoft.com/office/officeart/2005/8/layout/venn1"/>
    <dgm:cxn modelId="{1F274118-F329-4A26-B5DF-8481F82F1482}" type="presParOf" srcId="{8ACA09F7-9DD5-4DE5-9894-A5E414555502}" destId="{AEB828E2-F7F6-4142-B033-38F4B7DEB42E}" srcOrd="1" destOrd="0" presId="urn:microsoft.com/office/officeart/2005/8/layout/venn1"/>
    <dgm:cxn modelId="{8F277602-F7D9-4690-897F-CEEED2BC9128}" type="presParOf" srcId="{8ACA09F7-9DD5-4DE5-9894-A5E414555502}" destId="{2D1153D6-7B10-4A7D-837B-B55ED72583DD}" srcOrd="2" destOrd="0" presId="urn:microsoft.com/office/officeart/2005/8/layout/venn1"/>
    <dgm:cxn modelId="{4C5F890E-A57F-4E3E-9BC3-E0688CBE18E6}" type="presParOf" srcId="{8ACA09F7-9DD5-4DE5-9894-A5E414555502}" destId="{6C796E95-5C89-481F-BE13-2E7EC5BBF298}" srcOrd="3" destOrd="0" presId="urn:microsoft.com/office/officeart/2005/8/layout/venn1"/>
    <dgm:cxn modelId="{CC863670-BA73-4E88-B3C1-7F6B98E229E6}" type="presParOf" srcId="{8ACA09F7-9DD5-4DE5-9894-A5E414555502}" destId="{41471EAC-E448-4ED8-831D-63215E80AC87}" srcOrd="4" destOrd="0" presId="urn:microsoft.com/office/officeart/2005/8/layout/venn1"/>
    <dgm:cxn modelId="{6493BC60-6847-4C38-8E87-715D85FC2D6F}" type="presParOf" srcId="{8ACA09F7-9DD5-4DE5-9894-A5E414555502}" destId="{FF12CFE2-5BEC-4D57-984E-F32D2ED5B65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1B76AA-0E48-47A4-8A97-8B599F2A0BAD}" type="doc">
      <dgm:prSet loTypeId="urn:microsoft.com/office/officeart/2005/8/layout/hProcess9" loCatId="process" qsTypeId="urn:microsoft.com/office/officeart/2005/8/quickstyle/simple2" qsCatId="simple" csTypeId="urn:microsoft.com/office/officeart/2005/8/colors/accent1_1" csCatId="accent1" phldr="1"/>
      <dgm:spPr/>
    </dgm:pt>
    <dgm:pt modelId="{C749745C-DF8E-4A37-9EDE-D7A079EC948C}">
      <dgm:prSet phldrT="[Текст]"/>
      <dgm:spPr/>
      <dgm:t>
        <a:bodyPr/>
        <a:lstStyle/>
        <a:p>
          <a:r>
            <a:rPr lang="ru-RU" dirty="0"/>
            <a:t>ПРМО</a:t>
          </a:r>
        </a:p>
      </dgm:t>
    </dgm:pt>
    <dgm:pt modelId="{19CA77D9-25ED-4730-852A-08B5822D809C}" type="parTrans" cxnId="{CEDE8211-ABEC-4567-B2DA-84D336BABE64}">
      <dgm:prSet/>
      <dgm:spPr/>
      <dgm:t>
        <a:bodyPr/>
        <a:lstStyle/>
        <a:p>
          <a:endParaRPr lang="ru-RU"/>
        </a:p>
      </dgm:t>
    </dgm:pt>
    <dgm:pt modelId="{0629020E-771D-4A64-8164-9F8F135B14CF}" type="sibTrans" cxnId="{CEDE8211-ABEC-4567-B2DA-84D336BABE64}">
      <dgm:prSet/>
      <dgm:spPr/>
      <dgm:t>
        <a:bodyPr/>
        <a:lstStyle/>
        <a:p>
          <a:endParaRPr lang="ru-RU"/>
        </a:p>
      </dgm:t>
    </dgm:pt>
    <dgm:pt modelId="{E81C3C04-3D79-4D94-BC1B-DC74D1D63FB3}">
      <dgm:prSet phldrT="[Текст]"/>
      <dgm:spPr/>
      <dgm:t>
        <a:bodyPr/>
        <a:lstStyle/>
        <a:p>
          <a:r>
            <a:rPr lang="ru-RU" dirty="0"/>
            <a:t>Консультация врача</a:t>
          </a:r>
        </a:p>
      </dgm:t>
    </dgm:pt>
    <dgm:pt modelId="{EB025F6F-8A20-4337-B500-E1B41AD7B492}" type="parTrans" cxnId="{9B312C8D-24B3-4C14-AC4F-6679908983A2}">
      <dgm:prSet/>
      <dgm:spPr/>
      <dgm:t>
        <a:bodyPr/>
        <a:lstStyle/>
        <a:p>
          <a:endParaRPr lang="ru-RU"/>
        </a:p>
      </dgm:t>
    </dgm:pt>
    <dgm:pt modelId="{EBA8DB95-BE15-4763-A893-CB7EEBC32644}" type="sibTrans" cxnId="{9B312C8D-24B3-4C14-AC4F-6679908983A2}">
      <dgm:prSet/>
      <dgm:spPr/>
      <dgm:t>
        <a:bodyPr/>
        <a:lstStyle/>
        <a:p>
          <a:endParaRPr lang="ru-RU"/>
        </a:p>
      </dgm:t>
    </dgm:pt>
    <dgm:pt modelId="{92EEE26E-A0CF-457A-8316-6BBA00AADECD}">
      <dgm:prSet phldrT="[Текст]"/>
      <dgm:spPr/>
      <dgm:t>
        <a:bodyPr/>
        <a:lstStyle/>
        <a:p>
          <a:r>
            <a:rPr lang="ru-RU" dirty="0"/>
            <a:t>Лечение</a:t>
          </a:r>
        </a:p>
      </dgm:t>
    </dgm:pt>
    <dgm:pt modelId="{44D38190-0DF9-4508-85A7-C7093169996F}" type="parTrans" cxnId="{8E62CCA7-ADF1-445B-8798-0B6914C0A2D6}">
      <dgm:prSet/>
      <dgm:spPr/>
      <dgm:t>
        <a:bodyPr/>
        <a:lstStyle/>
        <a:p>
          <a:endParaRPr lang="ru-RU"/>
        </a:p>
      </dgm:t>
    </dgm:pt>
    <dgm:pt modelId="{BD7356DC-102D-44F3-8A3A-E4B4B4E8284A}" type="sibTrans" cxnId="{8E62CCA7-ADF1-445B-8798-0B6914C0A2D6}">
      <dgm:prSet/>
      <dgm:spPr/>
      <dgm:t>
        <a:bodyPr/>
        <a:lstStyle/>
        <a:p>
          <a:endParaRPr lang="ru-RU"/>
        </a:p>
      </dgm:t>
    </dgm:pt>
    <dgm:pt modelId="{D476DEF4-8DAD-4152-98ED-9D58040C465D}">
      <dgm:prSet phldrT="[Текст]"/>
      <dgm:spPr/>
      <dgm:t>
        <a:bodyPr/>
        <a:lstStyle/>
        <a:p>
          <a:r>
            <a:rPr lang="ru-RU" b="1" i="0" dirty="0"/>
            <a:t>↑ </a:t>
          </a:r>
          <a:r>
            <a:rPr lang="ru-RU" dirty="0"/>
            <a:t>Здоровье</a:t>
          </a:r>
        </a:p>
        <a:p>
          <a:r>
            <a:rPr lang="ru-RU" b="1" i="0" dirty="0"/>
            <a:t>↑ </a:t>
          </a:r>
          <a:r>
            <a:rPr lang="ru-RU" dirty="0"/>
            <a:t>Денег</a:t>
          </a:r>
        </a:p>
        <a:p>
          <a:r>
            <a:rPr lang="ru-RU" b="1" i="0" dirty="0"/>
            <a:t>↑ </a:t>
          </a:r>
          <a:r>
            <a:rPr lang="ru-RU" dirty="0"/>
            <a:t>Возможностей</a:t>
          </a:r>
        </a:p>
      </dgm:t>
    </dgm:pt>
    <dgm:pt modelId="{6118AB19-0267-47F5-9EED-718EFF7FE4E1}" type="parTrans" cxnId="{93FB91E1-2A41-4FA1-BA08-4C9CE97799BD}">
      <dgm:prSet/>
      <dgm:spPr/>
      <dgm:t>
        <a:bodyPr/>
        <a:lstStyle/>
        <a:p>
          <a:endParaRPr lang="ru-RU"/>
        </a:p>
      </dgm:t>
    </dgm:pt>
    <dgm:pt modelId="{CA07CF2B-ADD3-4F1C-917F-6932FFCF5AED}" type="sibTrans" cxnId="{93FB91E1-2A41-4FA1-BA08-4C9CE97799BD}">
      <dgm:prSet/>
      <dgm:spPr/>
      <dgm:t>
        <a:bodyPr/>
        <a:lstStyle/>
        <a:p>
          <a:endParaRPr lang="ru-RU"/>
        </a:p>
      </dgm:t>
    </dgm:pt>
    <dgm:pt modelId="{3BE0F303-0B19-42F9-A73C-3FF343ADB574}">
      <dgm:prSet phldrT="[Текст]"/>
      <dgm:spPr/>
      <dgm:t>
        <a:bodyPr/>
        <a:lstStyle/>
        <a:p>
          <a:r>
            <a:rPr lang="ru-RU" dirty="0"/>
            <a:t>Группы риска</a:t>
          </a:r>
        </a:p>
      </dgm:t>
    </dgm:pt>
    <dgm:pt modelId="{4FF28E7F-BA09-4ADA-95AE-12905927172D}" type="parTrans" cxnId="{1E09C317-9172-4D62-AF4B-076404FDA36C}">
      <dgm:prSet/>
      <dgm:spPr/>
      <dgm:t>
        <a:bodyPr/>
        <a:lstStyle/>
        <a:p>
          <a:endParaRPr lang="ru-RU"/>
        </a:p>
      </dgm:t>
    </dgm:pt>
    <dgm:pt modelId="{D5C0DD81-C8DC-436C-9450-F32609F133D0}" type="sibTrans" cxnId="{1E09C317-9172-4D62-AF4B-076404FDA36C}">
      <dgm:prSet/>
      <dgm:spPr/>
      <dgm:t>
        <a:bodyPr/>
        <a:lstStyle/>
        <a:p>
          <a:endParaRPr lang="ru-RU"/>
        </a:p>
      </dgm:t>
    </dgm:pt>
    <dgm:pt modelId="{9E83EB1F-F19E-4481-980A-AE7E432C8E3C}" type="pres">
      <dgm:prSet presAssocID="{201B76AA-0E48-47A4-8A97-8B599F2A0BAD}" presName="CompostProcess" presStyleCnt="0">
        <dgm:presLayoutVars>
          <dgm:dir/>
          <dgm:resizeHandles val="exact"/>
        </dgm:presLayoutVars>
      </dgm:prSet>
      <dgm:spPr/>
    </dgm:pt>
    <dgm:pt modelId="{194080B2-68DC-4EC0-8D09-02B211996444}" type="pres">
      <dgm:prSet presAssocID="{201B76AA-0E48-47A4-8A97-8B599F2A0BAD}" presName="arrow" presStyleLbl="bgShp" presStyleIdx="0" presStyleCnt="1"/>
      <dgm:spPr/>
    </dgm:pt>
    <dgm:pt modelId="{AE8EE16D-6E95-4D3F-85D2-C49383506E41}" type="pres">
      <dgm:prSet presAssocID="{201B76AA-0E48-47A4-8A97-8B599F2A0BAD}" presName="linearProcess" presStyleCnt="0"/>
      <dgm:spPr/>
    </dgm:pt>
    <dgm:pt modelId="{9757C0B7-97B0-48E3-BD32-163A36A593CB}" type="pres">
      <dgm:prSet presAssocID="{C749745C-DF8E-4A37-9EDE-D7A079EC948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649A5-1088-4E98-83E8-E0C310281EF4}" type="pres">
      <dgm:prSet presAssocID="{0629020E-771D-4A64-8164-9F8F135B14CF}" presName="sibTrans" presStyleCnt="0"/>
      <dgm:spPr/>
    </dgm:pt>
    <dgm:pt modelId="{2514CEED-8485-41AD-9EE4-8942B904AFAC}" type="pres">
      <dgm:prSet presAssocID="{3BE0F303-0B19-42F9-A73C-3FF343ADB57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33D66-4E2B-4550-8693-EDF9AFC85E4A}" type="pres">
      <dgm:prSet presAssocID="{D5C0DD81-C8DC-436C-9450-F32609F133D0}" presName="sibTrans" presStyleCnt="0"/>
      <dgm:spPr/>
    </dgm:pt>
    <dgm:pt modelId="{14D2CC97-D2D4-4E51-AABA-F3AB0435294A}" type="pres">
      <dgm:prSet presAssocID="{E81C3C04-3D79-4D94-BC1B-DC74D1D63FB3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FDE6F-1185-4A86-A149-6B0027AAA58C}" type="pres">
      <dgm:prSet presAssocID="{EBA8DB95-BE15-4763-A893-CB7EEBC32644}" presName="sibTrans" presStyleCnt="0"/>
      <dgm:spPr/>
    </dgm:pt>
    <dgm:pt modelId="{5B6124E7-74EB-45EC-A4B4-73D0AE3F047C}" type="pres">
      <dgm:prSet presAssocID="{92EEE26E-A0CF-457A-8316-6BBA00AADECD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1A303-3CC4-4CBB-87BD-1CF596A7144B}" type="pres">
      <dgm:prSet presAssocID="{BD7356DC-102D-44F3-8A3A-E4B4B4E8284A}" presName="sibTrans" presStyleCnt="0"/>
      <dgm:spPr/>
    </dgm:pt>
    <dgm:pt modelId="{134A1B2D-4235-46F3-90F2-3A97A2541CED}" type="pres">
      <dgm:prSet presAssocID="{D476DEF4-8DAD-4152-98ED-9D58040C465D}" presName="textNode" presStyleLbl="node1" presStyleIdx="4" presStyleCnt="5" custScaleX="99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E8211-ABEC-4567-B2DA-84D336BABE64}" srcId="{201B76AA-0E48-47A4-8A97-8B599F2A0BAD}" destId="{C749745C-DF8E-4A37-9EDE-D7A079EC948C}" srcOrd="0" destOrd="0" parTransId="{19CA77D9-25ED-4730-852A-08B5822D809C}" sibTransId="{0629020E-771D-4A64-8164-9F8F135B14CF}"/>
    <dgm:cxn modelId="{9B312C8D-24B3-4C14-AC4F-6679908983A2}" srcId="{201B76AA-0E48-47A4-8A97-8B599F2A0BAD}" destId="{E81C3C04-3D79-4D94-BC1B-DC74D1D63FB3}" srcOrd="2" destOrd="0" parTransId="{EB025F6F-8A20-4337-B500-E1B41AD7B492}" sibTransId="{EBA8DB95-BE15-4763-A893-CB7EEBC32644}"/>
    <dgm:cxn modelId="{8E62CCA7-ADF1-445B-8798-0B6914C0A2D6}" srcId="{201B76AA-0E48-47A4-8A97-8B599F2A0BAD}" destId="{92EEE26E-A0CF-457A-8316-6BBA00AADECD}" srcOrd="3" destOrd="0" parTransId="{44D38190-0DF9-4508-85A7-C7093169996F}" sibTransId="{BD7356DC-102D-44F3-8A3A-E4B4B4E8284A}"/>
    <dgm:cxn modelId="{E9CEE7BA-BD97-47A8-86DF-7A316087D940}" type="presOf" srcId="{92EEE26E-A0CF-457A-8316-6BBA00AADECD}" destId="{5B6124E7-74EB-45EC-A4B4-73D0AE3F047C}" srcOrd="0" destOrd="0" presId="urn:microsoft.com/office/officeart/2005/8/layout/hProcess9"/>
    <dgm:cxn modelId="{93FB91E1-2A41-4FA1-BA08-4C9CE97799BD}" srcId="{201B76AA-0E48-47A4-8A97-8B599F2A0BAD}" destId="{D476DEF4-8DAD-4152-98ED-9D58040C465D}" srcOrd="4" destOrd="0" parTransId="{6118AB19-0267-47F5-9EED-718EFF7FE4E1}" sibTransId="{CA07CF2B-ADD3-4F1C-917F-6932FFCF5AED}"/>
    <dgm:cxn modelId="{DCC684AB-DF45-4FA8-94E6-DBE17270C3A4}" type="presOf" srcId="{D476DEF4-8DAD-4152-98ED-9D58040C465D}" destId="{134A1B2D-4235-46F3-90F2-3A97A2541CED}" srcOrd="0" destOrd="0" presId="urn:microsoft.com/office/officeart/2005/8/layout/hProcess9"/>
    <dgm:cxn modelId="{1E09C317-9172-4D62-AF4B-076404FDA36C}" srcId="{201B76AA-0E48-47A4-8A97-8B599F2A0BAD}" destId="{3BE0F303-0B19-42F9-A73C-3FF343ADB574}" srcOrd="1" destOrd="0" parTransId="{4FF28E7F-BA09-4ADA-95AE-12905927172D}" sibTransId="{D5C0DD81-C8DC-436C-9450-F32609F133D0}"/>
    <dgm:cxn modelId="{834B0378-BA24-4A08-B674-0D692DB19DD3}" type="presOf" srcId="{201B76AA-0E48-47A4-8A97-8B599F2A0BAD}" destId="{9E83EB1F-F19E-4481-980A-AE7E432C8E3C}" srcOrd="0" destOrd="0" presId="urn:microsoft.com/office/officeart/2005/8/layout/hProcess9"/>
    <dgm:cxn modelId="{6DF450F1-542C-47D4-ABFD-C145171B4D1E}" type="presOf" srcId="{C749745C-DF8E-4A37-9EDE-D7A079EC948C}" destId="{9757C0B7-97B0-48E3-BD32-163A36A593CB}" srcOrd="0" destOrd="0" presId="urn:microsoft.com/office/officeart/2005/8/layout/hProcess9"/>
    <dgm:cxn modelId="{C166D3E1-AE17-4EE0-9623-125E11478C23}" type="presOf" srcId="{3BE0F303-0B19-42F9-A73C-3FF343ADB574}" destId="{2514CEED-8485-41AD-9EE4-8942B904AFAC}" srcOrd="0" destOrd="0" presId="urn:microsoft.com/office/officeart/2005/8/layout/hProcess9"/>
    <dgm:cxn modelId="{9D7D3C79-1D50-43B0-93A3-0FDA3784423A}" type="presOf" srcId="{E81C3C04-3D79-4D94-BC1B-DC74D1D63FB3}" destId="{14D2CC97-D2D4-4E51-AABA-F3AB0435294A}" srcOrd="0" destOrd="0" presId="urn:microsoft.com/office/officeart/2005/8/layout/hProcess9"/>
    <dgm:cxn modelId="{0145FE20-500B-437E-9B67-5FB4D4D773D0}" type="presParOf" srcId="{9E83EB1F-F19E-4481-980A-AE7E432C8E3C}" destId="{194080B2-68DC-4EC0-8D09-02B211996444}" srcOrd="0" destOrd="0" presId="urn:microsoft.com/office/officeart/2005/8/layout/hProcess9"/>
    <dgm:cxn modelId="{E2DED423-3E51-45E5-B45F-636EBA5D5FA9}" type="presParOf" srcId="{9E83EB1F-F19E-4481-980A-AE7E432C8E3C}" destId="{AE8EE16D-6E95-4D3F-85D2-C49383506E41}" srcOrd="1" destOrd="0" presId="urn:microsoft.com/office/officeart/2005/8/layout/hProcess9"/>
    <dgm:cxn modelId="{0B2B8BB5-91C2-482E-A81F-3A9B19BA1713}" type="presParOf" srcId="{AE8EE16D-6E95-4D3F-85D2-C49383506E41}" destId="{9757C0B7-97B0-48E3-BD32-163A36A593CB}" srcOrd="0" destOrd="0" presId="urn:microsoft.com/office/officeart/2005/8/layout/hProcess9"/>
    <dgm:cxn modelId="{7D307676-95B9-4F64-9CE3-43D0AE18922C}" type="presParOf" srcId="{AE8EE16D-6E95-4D3F-85D2-C49383506E41}" destId="{7BD649A5-1088-4E98-83E8-E0C310281EF4}" srcOrd="1" destOrd="0" presId="urn:microsoft.com/office/officeart/2005/8/layout/hProcess9"/>
    <dgm:cxn modelId="{ABE48700-7694-438F-B8D5-75E0DB2C57BD}" type="presParOf" srcId="{AE8EE16D-6E95-4D3F-85D2-C49383506E41}" destId="{2514CEED-8485-41AD-9EE4-8942B904AFAC}" srcOrd="2" destOrd="0" presId="urn:microsoft.com/office/officeart/2005/8/layout/hProcess9"/>
    <dgm:cxn modelId="{29BB3245-7927-4884-B98C-AC1596C30F39}" type="presParOf" srcId="{AE8EE16D-6E95-4D3F-85D2-C49383506E41}" destId="{98833D66-4E2B-4550-8693-EDF9AFC85E4A}" srcOrd="3" destOrd="0" presId="urn:microsoft.com/office/officeart/2005/8/layout/hProcess9"/>
    <dgm:cxn modelId="{9F7210B7-F7DD-4672-85E1-C0BD618BADE0}" type="presParOf" srcId="{AE8EE16D-6E95-4D3F-85D2-C49383506E41}" destId="{14D2CC97-D2D4-4E51-AABA-F3AB0435294A}" srcOrd="4" destOrd="0" presId="urn:microsoft.com/office/officeart/2005/8/layout/hProcess9"/>
    <dgm:cxn modelId="{9584DD0E-5396-453D-BF40-081ADBCA52FB}" type="presParOf" srcId="{AE8EE16D-6E95-4D3F-85D2-C49383506E41}" destId="{178FDE6F-1185-4A86-A149-6B0027AAA58C}" srcOrd="5" destOrd="0" presId="urn:microsoft.com/office/officeart/2005/8/layout/hProcess9"/>
    <dgm:cxn modelId="{69C14BFA-09F5-41F2-93C0-74D88160AE48}" type="presParOf" srcId="{AE8EE16D-6E95-4D3F-85D2-C49383506E41}" destId="{5B6124E7-74EB-45EC-A4B4-73D0AE3F047C}" srcOrd="6" destOrd="0" presId="urn:microsoft.com/office/officeart/2005/8/layout/hProcess9"/>
    <dgm:cxn modelId="{BAD58B9B-9530-4591-A2F1-B3E978189B4E}" type="presParOf" srcId="{AE8EE16D-6E95-4D3F-85D2-C49383506E41}" destId="{E361A303-3CC4-4CBB-87BD-1CF596A7144B}" srcOrd="7" destOrd="0" presId="urn:microsoft.com/office/officeart/2005/8/layout/hProcess9"/>
    <dgm:cxn modelId="{F45DA15C-4ACA-44B1-9FE5-30ABCCA371E4}" type="presParOf" srcId="{AE8EE16D-6E95-4D3F-85D2-C49383506E41}" destId="{134A1B2D-4235-46F3-90F2-3A97A2541CED}" srcOrd="8" destOrd="0" presId="urn:microsoft.com/office/officeart/2005/8/layout/hProcess9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E4A96-8FBE-4742-BC5C-B093B446802A}">
      <dsp:nvSpPr>
        <dsp:cNvPr id="0" name=""/>
        <dsp:cNvSpPr/>
      </dsp:nvSpPr>
      <dsp:spPr>
        <a:xfrm>
          <a:off x="310563" y="8573"/>
          <a:ext cx="3682217" cy="31348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Akrobat Bold" panose="00000800000000000000" pitchFamily="2" charset="-52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krobat Bold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rPr>
            <a:t>Нацпроект</a:t>
          </a:r>
          <a:br>
            <a:rPr lang="ru-RU" sz="1600" kern="1200" dirty="0">
              <a:latin typeface="Akrobat Bold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600" kern="1200" dirty="0">
              <a:latin typeface="Akrobat Bold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rPr>
            <a:t>Здравоохранение</a:t>
          </a:r>
          <a:endParaRPr lang="ru-RU" sz="1600" kern="1200" dirty="0"/>
        </a:p>
      </dsp:txBody>
      <dsp:txXfrm>
        <a:off x="824746" y="378235"/>
        <a:ext cx="2123080" cy="2395491"/>
      </dsp:txXfrm>
    </dsp:sp>
    <dsp:sp modelId="{5207477A-8045-B146-8702-B285C7CB5E72}">
      <dsp:nvSpPr>
        <dsp:cNvPr id="0" name=""/>
        <dsp:cNvSpPr/>
      </dsp:nvSpPr>
      <dsp:spPr>
        <a:xfrm>
          <a:off x="2519670" y="8573"/>
          <a:ext cx="3782657" cy="31348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540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Akrobat Bold" panose="00000800000000000000" pitchFamily="2" charset="-52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r" defTabSz="540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krobat Bold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rPr>
            <a:t>Нацпроект </a:t>
          </a:r>
          <a:br>
            <a:rPr lang="ru-RU" sz="1600" kern="1200" dirty="0">
              <a:latin typeface="Akrobat Bold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600" kern="1200" dirty="0">
              <a:latin typeface="Akrobat Bold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rPr>
            <a:t>Безопасные дороги</a:t>
          </a:r>
          <a:endParaRPr lang="ru-RU" sz="1600" kern="1200" dirty="0"/>
        </a:p>
      </dsp:txBody>
      <dsp:txXfrm>
        <a:off x="3593127" y="378235"/>
        <a:ext cx="2180991" cy="2395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3B6C1-87F3-4B7E-96A6-B322F01B0C5E}">
      <dsp:nvSpPr>
        <dsp:cNvPr id="0" name=""/>
        <dsp:cNvSpPr/>
      </dsp:nvSpPr>
      <dsp:spPr>
        <a:xfrm>
          <a:off x="2247106" y="-100054"/>
          <a:ext cx="3187575" cy="23547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krobat Bold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rPr>
            <a:t>Законно</a:t>
          </a:r>
          <a:endParaRPr lang="ru-RU" sz="1800" kern="1200" dirty="0"/>
        </a:p>
      </dsp:txBody>
      <dsp:txXfrm>
        <a:off x="2672116" y="312032"/>
        <a:ext cx="2337555" cy="1059653"/>
      </dsp:txXfrm>
    </dsp:sp>
    <dsp:sp modelId="{2D1153D6-7B10-4A7D-837B-B55ED72583DD}">
      <dsp:nvSpPr>
        <dsp:cNvPr id="0" name=""/>
        <dsp:cNvSpPr/>
      </dsp:nvSpPr>
      <dsp:spPr>
        <a:xfrm>
          <a:off x="2910874" y="1161708"/>
          <a:ext cx="3406567" cy="25100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Akrobat Bold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rPr>
            <a:t>         Дешево</a:t>
          </a:r>
          <a:endParaRPr lang="ru-RU" sz="1900" kern="1200" dirty="0"/>
        </a:p>
      </dsp:txBody>
      <dsp:txXfrm>
        <a:off x="3952716" y="1810125"/>
        <a:ext cx="2043940" cy="1380501"/>
      </dsp:txXfrm>
    </dsp:sp>
    <dsp:sp modelId="{41471EAC-E448-4ED8-831D-63215E80AC87}">
      <dsp:nvSpPr>
        <dsp:cNvPr id="0" name=""/>
        <dsp:cNvSpPr/>
      </dsp:nvSpPr>
      <dsp:spPr>
        <a:xfrm>
          <a:off x="1382315" y="1194935"/>
          <a:ext cx="3370629" cy="24435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krobat Bold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rPr>
            <a:t>Качественно</a:t>
          </a:r>
          <a:endParaRPr lang="ru-RU" sz="1800" kern="1200" dirty="0"/>
        </a:p>
      </dsp:txBody>
      <dsp:txXfrm>
        <a:off x="1699716" y="1826185"/>
        <a:ext cx="2022377" cy="1343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080B2-68DC-4EC0-8D09-02B211996444}">
      <dsp:nvSpPr>
        <dsp:cNvPr id="0" name=""/>
        <dsp:cNvSpPr/>
      </dsp:nvSpPr>
      <dsp:spPr>
        <a:xfrm>
          <a:off x="528678" y="0"/>
          <a:ext cx="5991685" cy="226374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7C0B7-97B0-48E3-BD32-163A36A593CB}">
      <dsp:nvSpPr>
        <dsp:cNvPr id="0" name=""/>
        <dsp:cNvSpPr/>
      </dsp:nvSpPr>
      <dsp:spPr>
        <a:xfrm>
          <a:off x="538" y="679124"/>
          <a:ext cx="1335522" cy="9054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ПРМО</a:t>
          </a:r>
        </a:p>
      </dsp:txBody>
      <dsp:txXfrm>
        <a:off x="44741" y="723327"/>
        <a:ext cx="1247116" cy="817093"/>
      </dsp:txXfrm>
    </dsp:sp>
    <dsp:sp modelId="{2514CEED-8485-41AD-9EE4-8942B904AFAC}">
      <dsp:nvSpPr>
        <dsp:cNvPr id="0" name=""/>
        <dsp:cNvSpPr/>
      </dsp:nvSpPr>
      <dsp:spPr>
        <a:xfrm>
          <a:off x="1428649" y="679124"/>
          <a:ext cx="1335522" cy="9054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Группы риска</a:t>
          </a:r>
        </a:p>
      </dsp:txBody>
      <dsp:txXfrm>
        <a:off x="1472852" y="723327"/>
        <a:ext cx="1247116" cy="817093"/>
      </dsp:txXfrm>
    </dsp:sp>
    <dsp:sp modelId="{14D2CC97-D2D4-4E51-AABA-F3AB0435294A}">
      <dsp:nvSpPr>
        <dsp:cNvPr id="0" name=""/>
        <dsp:cNvSpPr/>
      </dsp:nvSpPr>
      <dsp:spPr>
        <a:xfrm>
          <a:off x="2856759" y="679124"/>
          <a:ext cx="1335522" cy="9054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Консультация врача</a:t>
          </a:r>
        </a:p>
      </dsp:txBody>
      <dsp:txXfrm>
        <a:off x="2900962" y="723327"/>
        <a:ext cx="1247116" cy="817093"/>
      </dsp:txXfrm>
    </dsp:sp>
    <dsp:sp modelId="{5B6124E7-74EB-45EC-A4B4-73D0AE3F047C}">
      <dsp:nvSpPr>
        <dsp:cNvPr id="0" name=""/>
        <dsp:cNvSpPr/>
      </dsp:nvSpPr>
      <dsp:spPr>
        <a:xfrm>
          <a:off x="4284869" y="679124"/>
          <a:ext cx="1335522" cy="9054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Лечение</a:t>
          </a:r>
        </a:p>
      </dsp:txBody>
      <dsp:txXfrm>
        <a:off x="4329072" y="723327"/>
        <a:ext cx="1247116" cy="817093"/>
      </dsp:txXfrm>
    </dsp:sp>
    <dsp:sp modelId="{134A1B2D-4235-46F3-90F2-3A97A2541CED}">
      <dsp:nvSpPr>
        <dsp:cNvPr id="0" name=""/>
        <dsp:cNvSpPr/>
      </dsp:nvSpPr>
      <dsp:spPr>
        <a:xfrm>
          <a:off x="5712980" y="679124"/>
          <a:ext cx="1335522" cy="9054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/>
            <a:t>↑ </a:t>
          </a:r>
          <a:r>
            <a:rPr lang="ru-RU" sz="1200" kern="1200" dirty="0"/>
            <a:t>Здоровье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/>
            <a:t>↑ </a:t>
          </a:r>
          <a:r>
            <a:rPr lang="ru-RU" sz="1200" kern="1200" dirty="0"/>
            <a:t>Денег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/>
            <a:t>↑ </a:t>
          </a:r>
          <a:r>
            <a:rPr lang="ru-RU" sz="1200" kern="1200" dirty="0"/>
            <a:t>Возможностей</a:t>
          </a:r>
        </a:p>
      </dsp:txBody>
      <dsp:txXfrm>
        <a:off x="5757183" y="723327"/>
        <a:ext cx="1247116" cy="817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AFB25-FC18-4D0C-AFCA-65FF90004DE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147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AFB25-FC18-4D0C-AFCA-65FF90004DE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11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AFB25-FC18-4D0C-AFCA-65FF90004DE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03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AFB25-FC18-4D0C-AFCA-65FF90004DE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5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AFB25-FC18-4D0C-AFCA-65FF90004DE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02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AFB25-FC18-4D0C-AFCA-65FF90004DE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94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AFB25-FC18-4D0C-AFCA-65FF90004DE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6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AFB25-FC18-4D0C-AFCA-65FF90004DE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30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endParaRPr lang="ru-RU" dirty="0">
              <a:solidFill>
                <a:srgbClr val="006ACB"/>
              </a:solidFill>
              <a:latin typeface="Akrobat Bold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AFB25-FC18-4D0C-AFCA-65FF90004DE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74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AFB25-FC18-4D0C-AFCA-65FF90004D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140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463b3ec40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g24463b3ec40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AFB25-FC18-4D0C-AFCA-65FF90004DE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283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AFB25-FC18-4D0C-AFCA-65FF90004DE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25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029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EA2478D-091C-FC37-25F0-58466F22A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469332" y="352638"/>
            <a:ext cx="170021" cy="170021"/>
          </a:xfrm>
          <a:prstGeom prst="rect">
            <a:avLst/>
          </a:prstGeom>
        </p:spPr>
      </p:pic>
      <p:pic>
        <p:nvPicPr>
          <p:cNvPr id="19" name="Graphic 71">
            <a:extLst>
              <a:ext uri="{FF2B5EF4-FFF2-40B4-BE49-F238E27FC236}">
                <a16:creationId xmlns:a16="http://schemas.microsoft.com/office/drawing/2014/main" id="{F421FD62-9A4D-F8D4-4433-18FBFDDF44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01219" y="343329"/>
            <a:ext cx="1308137" cy="346271"/>
          </a:xfrm>
          <a:prstGeom prst="rect">
            <a:avLst/>
          </a:prstGeom>
        </p:spPr>
      </p:pic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36DAE8C3-476B-E8F0-3355-F8A10A280F30}"/>
              </a:ext>
            </a:extLst>
          </p:cNvPr>
          <p:cNvSpPr txBox="1">
            <a:spLocks/>
          </p:cNvSpPr>
          <p:nvPr userDrawn="1"/>
        </p:nvSpPr>
        <p:spPr>
          <a:xfrm>
            <a:off x="8325566" y="349055"/>
            <a:ext cx="460981" cy="16273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15814D5-8647-4B84-A619-BACB2E6A9A53}" type="slidenum">
              <a:rPr lang="en-US" sz="1050" smtClean="0">
                <a:solidFill>
                  <a:schemeClr val="bg1"/>
                </a:solidFill>
                <a:latin typeface="Akrobat Bold" panose="00000800000000000000" pitchFamily="50" charset="-52"/>
              </a:rPr>
              <a:pPr algn="ctr"/>
              <a:t>‹#›</a:t>
            </a:fld>
            <a:endParaRPr lang="en-US" sz="1050" dirty="0">
              <a:solidFill>
                <a:schemeClr val="bg1"/>
              </a:solidFill>
              <a:latin typeface="Akrobat Bold" panose="000008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7390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7.sv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jpg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42.svg"/><Relationship Id="rId4" Type="http://schemas.openxmlformats.org/officeDocument/2006/relationships/image" Target="../media/image28.png"/><Relationship Id="rId9" Type="http://schemas.openxmlformats.org/officeDocument/2006/relationships/image" Target="../media/image4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jp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openxmlformats.org/officeDocument/2006/relationships/hyperlink" Target="https://bkdrf.ru/about/SafetyRoads" TargetMode="External"/><Relationship Id="rId10" Type="http://schemas.microsoft.com/office/2007/relationships/diagramDrawing" Target="../diagrams/drawing1.xml"/><Relationship Id="rId4" Type="http://schemas.openxmlformats.org/officeDocument/2006/relationships/hyperlink" Target="https://minzdrav.gov.ru/poleznye-resursy/natsproektzdravoohranenie/bssz" TargetMode="External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7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2B8FCA91-3F4F-5ED3-561C-3E703E01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8541FAAE-B1FD-4E31-91E3-EDDA4D20D7C2}"/>
              </a:ext>
            </a:extLst>
          </p:cNvPr>
          <p:cNvSpPr/>
          <p:nvPr/>
        </p:nvSpPr>
        <p:spPr>
          <a:xfrm>
            <a:off x="7860799" y="3889877"/>
            <a:ext cx="911160" cy="911160"/>
          </a:xfrm>
          <a:prstGeom prst="roundRect">
            <a:avLst>
              <a:gd name="adj" fmla="val 106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0363889-39B1-4FFA-8321-A95E21050F6A}"/>
              </a:ext>
            </a:extLst>
          </p:cNvPr>
          <p:cNvSpPr/>
          <p:nvPr/>
        </p:nvSpPr>
        <p:spPr>
          <a:xfrm>
            <a:off x="8151063" y="3714953"/>
            <a:ext cx="339129" cy="3391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69BCD7EE-D2C5-4D88-A3AB-224FC89CFEB6}"/>
              </a:ext>
            </a:extLst>
          </p:cNvPr>
          <p:cNvSpPr/>
          <p:nvPr/>
        </p:nvSpPr>
        <p:spPr>
          <a:xfrm>
            <a:off x="6849099" y="3889877"/>
            <a:ext cx="911160" cy="911160"/>
          </a:xfrm>
          <a:prstGeom prst="roundRect">
            <a:avLst>
              <a:gd name="adj" fmla="val 106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44281B28-01AA-492B-9F3B-F968FC6F1745}"/>
              </a:ext>
            </a:extLst>
          </p:cNvPr>
          <p:cNvSpPr/>
          <p:nvPr/>
        </p:nvSpPr>
        <p:spPr>
          <a:xfrm>
            <a:off x="7139363" y="3714953"/>
            <a:ext cx="339129" cy="3391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94C0D-74DF-8C70-FB86-0FCD5DCEB348}"/>
              </a:ext>
            </a:extLst>
          </p:cNvPr>
          <p:cNvSpPr txBox="1"/>
          <p:nvPr/>
        </p:nvSpPr>
        <p:spPr>
          <a:xfrm>
            <a:off x="951094" y="1897594"/>
            <a:ext cx="7260335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ru-RU" sz="4000" dirty="0">
                <a:solidFill>
                  <a:schemeClr val="bg1"/>
                </a:solidFill>
                <a:latin typeface="Akrobat Bold" panose="00000600000000000000" pitchFamily="50" charset="-52"/>
              </a:rPr>
              <a:t>ЗОЛОТОЙ СТАНДАРТ </a:t>
            </a:r>
          </a:p>
          <a:p>
            <a:pPr algn="ctr">
              <a:lnSpc>
                <a:spcPct val="93000"/>
              </a:lnSpc>
            </a:pPr>
            <a:r>
              <a:rPr lang="ru-RU" sz="4000" dirty="0">
                <a:solidFill>
                  <a:schemeClr val="bg1"/>
                </a:solidFill>
                <a:latin typeface="Akrobat Bold" panose="00000600000000000000" pitchFamily="50" charset="-52"/>
              </a:rPr>
              <a:t>ПРЕДРЕЙСОВОГО МЕДИЦИНСКОГО ОСМОТРА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EF7EE1F-ECDE-08E0-EE46-C292915A7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671141" y="1375892"/>
            <a:ext cx="3820239" cy="3589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A8C90B-F7D3-4432-8094-B05B8769654E}"/>
              </a:ext>
            </a:extLst>
          </p:cNvPr>
          <p:cNvSpPr txBox="1"/>
          <p:nvPr/>
        </p:nvSpPr>
        <p:spPr>
          <a:xfrm>
            <a:off x="2405032" y="4054082"/>
            <a:ext cx="426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krobat Bold" panose="00000600000000000000" pitchFamily="50" charset="-52"/>
              </a:rPr>
              <a:t>Артем Николаев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krobat" panose="00000600000000000000" pitchFamily="2" charset="-52"/>
              </a:rPr>
              <a:t>Директор медицинского департамента</a:t>
            </a: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252653D2-4ECE-4DA1-9CA6-AE81071E61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56902" y="579804"/>
            <a:ext cx="2430197" cy="6164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2E8FC6-DB78-4ACD-BAB7-69A674E410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0736" y="3991514"/>
            <a:ext cx="707887" cy="7078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9F8138A-E2C7-498A-85CB-63F49E61E5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3535" y="3991514"/>
            <a:ext cx="707887" cy="707887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4779E8D-004F-4CA8-BF71-F574B0D60A60}"/>
              </a:ext>
            </a:extLst>
          </p:cNvPr>
          <p:cNvSpPr/>
          <p:nvPr/>
        </p:nvSpPr>
        <p:spPr>
          <a:xfrm>
            <a:off x="370941" y="3889877"/>
            <a:ext cx="911160" cy="911160"/>
          </a:xfrm>
          <a:prstGeom prst="roundRect">
            <a:avLst>
              <a:gd name="adj" fmla="val 106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AD7AA22-B9A8-4864-A5AF-B246F10DAA2F}"/>
              </a:ext>
            </a:extLst>
          </p:cNvPr>
          <p:cNvGrpSpPr/>
          <p:nvPr/>
        </p:nvGrpSpPr>
        <p:grpSpPr>
          <a:xfrm>
            <a:off x="661205" y="3714953"/>
            <a:ext cx="339129" cy="339129"/>
            <a:chOff x="648038" y="3813031"/>
            <a:chExt cx="356966" cy="356966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65D2F1C7-C480-4B50-9C45-F6C117FD9325}"/>
                </a:ext>
              </a:extLst>
            </p:cNvPr>
            <p:cNvSpPr/>
            <p:nvPr/>
          </p:nvSpPr>
          <p:spPr>
            <a:xfrm>
              <a:off x="648038" y="3813031"/>
              <a:ext cx="356966" cy="356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3DDA2A6-3A55-4A42-81B0-611E31007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763" y="3900828"/>
              <a:ext cx="181517" cy="181373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8B8F2C-6B0E-4E59-B7C6-AD0F554485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578" y="3991514"/>
            <a:ext cx="707886" cy="707886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34AA917-8817-4CBA-9BC4-361BE26D2CD5}"/>
              </a:ext>
            </a:extLst>
          </p:cNvPr>
          <p:cNvGrpSpPr/>
          <p:nvPr/>
        </p:nvGrpSpPr>
        <p:grpSpPr>
          <a:xfrm>
            <a:off x="1383738" y="3714953"/>
            <a:ext cx="911160" cy="1086084"/>
            <a:chOff x="1383738" y="3714953"/>
            <a:chExt cx="911160" cy="1086084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4204C25-85BB-453B-9920-363177911FCB}"/>
                </a:ext>
              </a:extLst>
            </p:cNvPr>
            <p:cNvSpPr/>
            <p:nvPr/>
          </p:nvSpPr>
          <p:spPr>
            <a:xfrm>
              <a:off x="1674002" y="3714953"/>
              <a:ext cx="339129" cy="3391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0E8A85D5-3347-436D-9BEB-1DF404096AC3}"/>
                </a:ext>
              </a:extLst>
            </p:cNvPr>
            <p:cNvGrpSpPr/>
            <p:nvPr/>
          </p:nvGrpSpPr>
          <p:grpSpPr>
            <a:xfrm>
              <a:off x="1383738" y="3766624"/>
              <a:ext cx="911160" cy="1034413"/>
              <a:chOff x="1383738" y="3766624"/>
              <a:chExt cx="911160" cy="1034413"/>
            </a:xfrm>
          </p:grpSpPr>
          <p:sp>
            <p:nvSpPr>
              <p:cNvPr id="27" name="Прямоугольник: скругленные углы 26">
                <a:extLst>
                  <a:ext uri="{FF2B5EF4-FFF2-40B4-BE49-F238E27FC236}">
                    <a16:creationId xmlns:a16="http://schemas.microsoft.com/office/drawing/2014/main" id="{1B3D3EAD-524A-479B-B969-299EC448DBE5}"/>
                  </a:ext>
                </a:extLst>
              </p:cNvPr>
              <p:cNvSpPr/>
              <p:nvPr/>
            </p:nvSpPr>
            <p:spPr>
              <a:xfrm>
                <a:off x="1383738" y="3889877"/>
                <a:ext cx="911160" cy="911160"/>
              </a:xfrm>
              <a:prstGeom prst="roundRect">
                <a:avLst>
                  <a:gd name="adj" fmla="val 1060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EDFBB89A-57CD-42F7-B9BA-726A8ECCE3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85375" y="3991514"/>
                <a:ext cx="707886" cy="707886"/>
              </a:xfrm>
              <a:prstGeom prst="rect">
                <a:avLst/>
              </a:prstGeom>
            </p:spPr>
          </p:pic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F81E1D9B-58EA-4EE8-A9F1-38693CCCE8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1701844" y="3766624"/>
                <a:ext cx="292138" cy="292138"/>
              </a:xfrm>
              <a:prstGeom prst="rect">
                <a:avLst/>
              </a:prstGeom>
            </p:spPr>
          </p:pic>
        </p:grpSp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DAACF28-8148-45CE-B393-A09248AEAF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6950" y="3775354"/>
            <a:ext cx="224104" cy="22410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D91237A-177B-4DE0-9D1D-76912A5955B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r="64403" b="15791"/>
          <a:stretch/>
        </p:blipFill>
        <p:spPr>
          <a:xfrm>
            <a:off x="8101547" y="3650716"/>
            <a:ext cx="339129" cy="39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8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5">
            <a:extLst>
              <a:ext uri="{FF2B5EF4-FFF2-40B4-BE49-F238E27FC236}">
                <a16:creationId xmlns:a16="http://schemas.microsoft.com/office/drawing/2014/main" id="{20EB782F-2007-4C43-8AED-3468F14598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"/>
            <a:ext cx="9144000" cy="51435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6D80A5-6EB5-4AD2-952F-596B02432842}"/>
              </a:ext>
            </a:extLst>
          </p:cNvPr>
          <p:cNvGrpSpPr/>
          <p:nvPr/>
        </p:nvGrpSpPr>
        <p:grpSpPr>
          <a:xfrm>
            <a:off x="497116" y="1612044"/>
            <a:ext cx="6267751" cy="939433"/>
            <a:chOff x="497116" y="1612044"/>
            <a:chExt cx="2687492" cy="939433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CEFB9E83-10F6-44A2-9F4C-137E353B2C7A}"/>
                </a:ext>
              </a:extLst>
            </p:cNvPr>
            <p:cNvSpPr/>
            <p:nvPr/>
          </p:nvSpPr>
          <p:spPr>
            <a:xfrm>
              <a:off x="497116" y="1612044"/>
              <a:ext cx="1918254" cy="605320"/>
            </a:xfrm>
            <a:prstGeom prst="roundRect">
              <a:avLst/>
            </a:prstGeom>
            <a:solidFill>
              <a:srgbClr val="006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25DB0B-FA91-4C75-A56A-1CD196F8EC45}"/>
                </a:ext>
              </a:extLst>
            </p:cNvPr>
            <p:cNvSpPr txBox="1"/>
            <p:nvPr/>
          </p:nvSpPr>
          <p:spPr>
            <a:xfrm>
              <a:off x="542657" y="1654693"/>
              <a:ext cx="2641951" cy="8967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Aft>
                  <a:spcPts val="1600"/>
                </a:spcAft>
              </a:pPr>
              <a:r>
                <a:rPr lang="ru-RU" sz="1200" b="1" dirty="0">
                  <a:solidFill>
                    <a:schemeClr val="bg1"/>
                  </a:solidFill>
                  <a:latin typeface="Akrobat" panose="000006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Федеральная торговая сеть</a:t>
              </a:r>
              <a:r>
                <a:rPr lang="en-US" sz="1200" dirty="0">
                  <a:solidFill>
                    <a:schemeClr val="bg1"/>
                  </a:solidFill>
                  <a:latin typeface="Akrobat" panose="000006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en-US" sz="1200" dirty="0">
                  <a:solidFill>
                    <a:schemeClr val="bg1"/>
                  </a:solidFill>
                  <a:latin typeface="Akrobat" panose="000006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200" dirty="0">
                  <a:solidFill>
                    <a:schemeClr val="bg1"/>
                  </a:solidFill>
                  <a:latin typeface="Akrobat Bold" panose="000008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Контракт с 2018 года. 52 филиала, 88 ПАК, 15 000+ сотрудников</a:t>
              </a:r>
            </a:p>
            <a:p>
              <a:pPr>
                <a:lnSpc>
                  <a:spcPct val="110000"/>
                </a:lnSpc>
                <a:spcAft>
                  <a:spcPts val="16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Akrobat" panose="000006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6" name="TextBox 20">
            <a:extLst>
              <a:ext uri="{FF2B5EF4-FFF2-40B4-BE49-F238E27FC236}">
                <a16:creationId xmlns:a16="http://schemas.microsoft.com/office/drawing/2014/main" id="{72A2307B-E353-4213-88D0-A2946D5ED169}"/>
              </a:ext>
            </a:extLst>
          </p:cNvPr>
          <p:cNvSpPr txBox="1"/>
          <p:nvPr/>
        </p:nvSpPr>
        <p:spPr>
          <a:xfrm>
            <a:off x="406768" y="2845800"/>
            <a:ext cx="3169056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х 1,5-2</a:t>
            </a: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D00104A7-D998-4EDF-922E-958BB92FDC57}"/>
              </a:ext>
            </a:extLst>
          </p:cNvPr>
          <p:cNvSpPr txBox="1"/>
          <p:nvPr/>
        </p:nvSpPr>
        <p:spPr>
          <a:xfrm>
            <a:off x="406768" y="3578757"/>
            <a:ext cx="189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сократили </a:t>
            </a:r>
          </a:p>
          <a:p>
            <a:r>
              <a:rPr lang="ru-RU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на ПРМО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32763A17-763D-4158-9C92-238A882887AE}"/>
              </a:ext>
            </a:extLst>
          </p:cNvPr>
          <p:cNvSpPr txBox="1"/>
          <p:nvPr/>
        </p:nvSpPr>
        <p:spPr>
          <a:xfrm>
            <a:off x="3143364" y="2845800"/>
            <a:ext cx="1890383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800" b="1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-70</a:t>
            </a:r>
            <a:r>
              <a:rPr lang="ru-RU" sz="4800" b="1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8013CC-4AFB-4196-917C-BACA53493678}"/>
              </a:ext>
            </a:extLst>
          </p:cNvPr>
          <p:cNvSpPr txBox="1"/>
          <p:nvPr/>
        </p:nvSpPr>
        <p:spPr>
          <a:xfrm>
            <a:off x="3143364" y="3578757"/>
            <a:ext cx="2599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снизили </a:t>
            </a:r>
          </a:p>
          <a:p>
            <a:r>
              <a:rPr lang="ru-RU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кол-во осмотров</a:t>
            </a:r>
            <a:r>
              <a:rPr lang="en-US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 алкоголем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8767A24D-C0B9-4FC6-B644-2F7F76863940}"/>
              </a:ext>
            </a:extLst>
          </p:cNvPr>
          <p:cNvSpPr txBox="1"/>
          <p:nvPr/>
        </p:nvSpPr>
        <p:spPr>
          <a:xfrm>
            <a:off x="6312420" y="2845800"/>
            <a:ext cx="2414472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800" b="1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-25</a:t>
            </a:r>
            <a:r>
              <a:rPr lang="ru-RU" sz="4800" b="1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5C14D2-A02E-4005-A8A2-A0ED3D440635}"/>
              </a:ext>
            </a:extLst>
          </p:cNvPr>
          <p:cNvSpPr txBox="1"/>
          <p:nvPr/>
        </p:nvSpPr>
        <p:spPr>
          <a:xfrm>
            <a:off x="6312420" y="3578757"/>
            <a:ext cx="2326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уменьшили </a:t>
            </a:r>
          </a:p>
          <a:p>
            <a:r>
              <a:rPr lang="ru-RU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группу  риска сотрудников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0C7A32-F871-8F1E-1891-20FAE59FA3DE}"/>
              </a:ext>
            </a:extLst>
          </p:cNvPr>
          <p:cNvSpPr txBox="1"/>
          <p:nvPr/>
        </p:nvSpPr>
        <p:spPr>
          <a:xfrm>
            <a:off x="406768" y="826141"/>
            <a:ext cx="7136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14295F"/>
                </a:solidFill>
                <a:latin typeface="Akrobat Bold" panose="00000800000000000000" pitchFamily="50" charset="-52"/>
              </a:rPr>
              <a:t>УСПЕШНЫЙ ОПЫТ УПРАВЛЕНИЯ ЗДОРОВЬЕМ</a:t>
            </a:r>
          </a:p>
        </p:txBody>
      </p:sp>
    </p:spTree>
    <p:extLst>
      <p:ext uri="{BB962C8B-B14F-4D97-AF65-F5344CB8AC3E}">
        <p14:creationId xmlns:p14="http://schemas.microsoft.com/office/powerpoint/2010/main" val="220145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5">
            <a:extLst>
              <a:ext uri="{FF2B5EF4-FFF2-40B4-BE49-F238E27FC236}">
                <a16:creationId xmlns:a16="http://schemas.microsoft.com/office/drawing/2014/main" id="{20EB782F-2007-4C43-8AED-3468F14598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"/>
            <a:ext cx="9144000" cy="51435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6D80A5-6EB5-4AD2-952F-596B02432842}"/>
              </a:ext>
            </a:extLst>
          </p:cNvPr>
          <p:cNvGrpSpPr/>
          <p:nvPr/>
        </p:nvGrpSpPr>
        <p:grpSpPr>
          <a:xfrm>
            <a:off x="497115" y="1612044"/>
            <a:ext cx="6428617" cy="939433"/>
            <a:chOff x="497116" y="1612044"/>
            <a:chExt cx="2579684" cy="939433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CEFB9E83-10F6-44A2-9F4C-137E353B2C7A}"/>
                </a:ext>
              </a:extLst>
            </p:cNvPr>
            <p:cNvSpPr/>
            <p:nvPr/>
          </p:nvSpPr>
          <p:spPr>
            <a:xfrm>
              <a:off x="497116" y="1612044"/>
              <a:ext cx="1951919" cy="605320"/>
            </a:xfrm>
            <a:prstGeom prst="roundRect">
              <a:avLst/>
            </a:prstGeom>
            <a:solidFill>
              <a:srgbClr val="006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25DB0B-FA91-4C75-A56A-1CD196F8EC45}"/>
                </a:ext>
              </a:extLst>
            </p:cNvPr>
            <p:cNvSpPr txBox="1"/>
            <p:nvPr/>
          </p:nvSpPr>
          <p:spPr>
            <a:xfrm>
              <a:off x="542657" y="1654693"/>
              <a:ext cx="2534143" cy="8967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Aft>
                  <a:spcPts val="1600"/>
                </a:spcAft>
              </a:pPr>
              <a:r>
                <a:rPr lang="ru-RU" sz="1200" b="1" dirty="0">
                  <a:solidFill>
                    <a:schemeClr val="bg1"/>
                  </a:solidFill>
                  <a:latin typeface="Akrobat" panose="000006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Крупнейший транспортно-логистический оператор России</a:t>
              </a:r>
              <a:r>
                <a:rPr lang="en-US" sz="1200" dirty="0">
                  <a:solidFill>
                    <a:schemeClr val="bg1"/>
                  </a:solidFill>
                  <a:latin typeface="Akrobat" panose="000006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en-US" sz="1200" dirty="0">
                  <a:solidFill>
                    <a:schemeClr val="bg1"/>
                  </a:solidFill>
                  <a:latin typeface="Akrobat" panose="000006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200" dirty="0">
                  <a:solidFill>
                    <a:schemeClr val="bg1"/>
                  </a:solidFill>
                  <a:latin typeface="Akrobat Bold" panose="000008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Контракт с 2019 года. 119 филиалов, 122 ПАК, 7 000+ сотрудников</a:t>
              </a:r>
            </a:p>
            <a:p>
              <a:pPr>
                <a:lnSpc>
                  <a:spcPct val="110000"/>
                </a:lnSpc>
                <a:spcAft>
                  <a:spcPts val="16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Akrobat" panose="000006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6" name="TextBox 20">
            <a:extLst>
              <a:ext uri="{FF2B5EF4-FFF2-40B4-BE49-F238E27FC236}">
                <a16:creationId xmlns:a16="http://schemas.microsoft.com/office/drawing/2014/main" id="{72A2307B-E353-4213-88D0-A2946D5ED169}"/>
              </a:ext>
            </a:extLst>
          </p:cNvPr>
          <p:cNvSpPr txBox="1"/>
          <p:nvPr/>
        </p:nvSpPr>
        <p:spPr>
          <a:xfrm>
            <a:off x="406768" y="2845800"/>
            <a:ext cx="2053934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800" b="1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4800" b="1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800" b="1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4800" b="1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D00104A7-D998-4EDF-922E-958BB92FDC57}"/>
              </a:ext>
            </a:extLst>
          </p:cNvPr>
          <p:cNvSpPr txBox="1"/>
          <p:nvPr/>
        </p:nvSpPr>
        <p:spPr>
          <a:xfrm>
            <a:off x="406768" y="3578757"/>
            <a:ext cx="189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400" dirty="0" err="1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ократили</a:t>
            </a:r>
            <a:r>
              <a:rPr lang="en-US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на ПРМО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32763A17-763D-4158-9C92-238A882887AE}"/>
              </a:ext>
            </a:extLst>
          </p:cNvPr>
          <p:cNvSpPr txBox="1"/>
          <p:nvPr/>
        </p:nvSpPr>
        <p:spPr>
          <a:xfrm>
            <a:off x="3035517" y="2845800"/>
            <a:ext cx="2975080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-30 </a:t>
            </a:r>
            <a:r>
              <a:rPr lang="ru-RU" sz="4800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8013CC-4AFB-4196-917C-BACA53493678}"/>
              </a:ext>
            </a:extLst>
          </p:cNvPr>
          <p:cNvSpPr txBox="1"/>
          <p:nvPr/>
        </p:nvSpPr>
        <p:spPr>
          <a:xfrm>
            <a:off x="3035517" y="3578757"/>
            <a:ext cx="2326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снизили </a:t>
            </a:r>
          </a:p>
          <a:p>
            <a:r>
              <a:rPr lang="ru-RU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дни нетрудоспособности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8767A24D-C0B9-4FC6-B644-2F7F76863940}"/>
              </a:ext>
            </a:extLst>
          </p:cNvPr>
          <p:cNvSpPr txBox="1"/>
          <p:nvPr/>
        </p:nvSpPr>
        <p:spPr>
          <a:xfrm>
            <a:off x="6100810" y="2845800"/>
            <a:ext cx="2414472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800" b="1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99</a:t>
            </a:r>
            <a:r>
              <a:rPr lang="ru-RU" sz="4800" b="1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5C14D2-A02E-4005-A8A2-A0ED3D440635}"/>
              </a:ext>
            </a:extLst>
          </p:cNvPr>
          <p:cNvSpPr txBox="1"/>
          <p:nvPr/>
        </p:nvSpPr>
        <p:spPr>
          <a:xfrm>
            <a:off x="6100809" y="3578757"/>
            <a:ext cx="2504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осмотров</a:t>
            </a:r>
            <a:r>
              <a:rPr lang="en-US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 комплексах MedPoint24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6902DE-A30C-D119-E340-AB5F36CDE055}"/>
              </a:ext>
            </a:extLst>
          </p:cNvPr>
          <p:cNvSpPr txBox="1"/>
          <p:nvPr/>
        </p:nvSpPr>
        <p:spPr>
          <a:xfrm>
            <a:off x="406768" y="826141"/>
            <a:ext cx="5166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14295F"/>
                </a:solidFill>
                <a:latin typeface="Akrobat Bold" panose="00000800000000000000" pitchFamily="50" charset="-52"/>
              </a:rPr>
              <a:t>УСПЕШНЫЙ ОПЫТ АВТОМАТИЗАЦИИ</a:t>
            </a:r>
          </a:p>
        </p:txBody>
      </p:sp>
    </p:spTree>
    <p:extLst>
      <p:ext uri="{BB962C8B-B14F-4D97-AF65-F5344CB8AC3E}">
        <p14:creationId xmlns:p14="http://schemas.microsoft.com/office/powerpoint/2010/main" val="23613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5">
            <a:extLst>
              <a:ext uri="{FF2B5EF4-FFF2-40B4-BE49-F238E27FC236}">
                <a16:creationId xmlns:a16="http://schemas.microsoft.com/office/drawing/2014/main" id="{20EB782F-2007-4C43-8AED-3468F14598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Box 20">
            <a:extLst>
              <a:ext uri="{FF2B5EF4-FFF2-40B4-BE49-F238E27FC236}">
                <a16:creationId xmlns:a16="http://schemas.microsoft.com/office/drawing/2014/main" id="{146B2D81-ED31-49CC-B9DE-526D0E580D6D}"/>
              </a:ext>
            </a:extLst>
          </p:cNvPr>
          <p:cNvSpPr txBox="1"/>
          <p:nvPr/>
        </p:nvSpPr>
        <p:spPr>
          <a:xfrm>
            <a:off x="406769" y="1871785"/>
            <a:ext cx="240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0"/>
              </a:spcAft>
            </a:pPr>
            <a:r>
              <a:rPr lang="ru-RU" sz="2000" b="1" dirty="0">
                <a:solidFill>
                  <a:srgbClr val="006ACB"/>
                </a:solidFill>
                <a:latin typeface="Akrobat Bold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Вы получаете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0F8027-2A63-4FBC-A252-4991F09BC9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6495" t="15465" r="6928" b="32503"/>
          <a:stretch/>
        </p:blipFill>
        <p:spPr>
          <a:xfrm>
            <a:off x="406768" y="2575329"/>
            <a:ext cx="1034695" cy="6218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11D28A-41AB-446B-AD86-421CD3677327}"/>
              </a:ext>
            </a:extLst>
          </p:cNvPr>
          <p:cNvSpPr txBox="1"/>
          <p:nvPr/>
        </p:nvSpPr>
        <p:spPr>
          <a:xfrm>
            <a:off x="406768" y="3318710"/>
            <a:ext cx="2728333" cy="68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600"/>
              </a:spcAft>
            </a:pPr>
            <a:r>
              <a:rPr lang="ru-RU" sz="18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Партнера с выдающейся</a:t>
            </a:r>
            <a:r>
              <a:rPr lang="en-US" sz="18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экспертизой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9D4050-3814-4648-ABC1-F3C0D62E67D7}"/>
              </a:ext>
            </a:extLst>
          </p:cNvPr>
          <p:cNvSpPr txBox="1"/>
          <p:nvPr/>
        </p:nvSpPr>
        <p:spPr>
          <a:xfrm>
            <a:off x="3425032" y="3318710"/>
            <a:ext cx="2410773" cy="367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600"/>
              </a:spcAft>
            </a:pPr>
            <a:r>
              <a:rPr lang="ru-RU" sz="18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Здоровый коллектив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CEA204-999F-40EF-9C88-795CE7F2DF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5397"/>
          <a:stretch/>
        </p:blipFill>
        <p:spPr>
          <a:xfrm>
            <a:off x="3425032" y="2483526"/>
            <a:ext cx="952048" cy="8054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CA14BE8-A7B2-4966-BB93-87FA79F42938}"/>
              </a:ext>
            </a:extLst>
          </p:cNvPr>
          <p:cNvSpPr txBox="1"/>
          <p:nvPr/>
        </p:nvSpPr>
        <p:spPr>
          <a:xfrm>
            <a:off x="6443296" y="3318710"/>
            <a:ext cx="2410773" cy="671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600"/>
              </a:spcAft>
            </a:pPr>
            <a:r>
              <a:rPr lang="ru-RU" sz="18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Цифрового двойника здоровья коллектива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F109F92-872F-43C9-B243-5BB075F1751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9878"/>
          <a:stretch/>
        </p:blipFill>
        <p:spPr>
          <a:xfrm>
            <a:off x="6443296" y="2483526"/>
            <a:ext cx="1005297" cy="805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C9844D-17A4-AC34-D4B5-BDC072C4E9DF}"/>
              </a:ext>
            </a:extLst>
          </p:cNvPr>
          <p:cNvSpPr txBox="1"/>
          <p:nvPr/>
        </p:nvSpPr>
        <p:spPr>
          <a:xfrm>
            <a:off x="406768" y="826141"/>
            <a:ext cx="7508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14295F"/>
                </a:solidFill>
                <a:latin typeface="Akrobat Bold" panose="00000800000000000000" pitchFamily="50" charset="-52"/>
              </a:rPr>
              <a:t>ЭФФЕКТЫ ОТ СОТРУДНИЧЕСТВА С </a:t>
            </a:r>
            <a:r>
              <a:rPr lang="en-US" sz="2800" dirty="0">
                <a:solidFill>
                  <a:srgbClr val="14295F"/>
                </a:solidFill>
                <a:latin typeface="Akrobat Bold" panose="00000800000000000000" pitchFamily="50" charset="-52"/>
              </a:rPr>
              <a:t>MEDPOINT24</a:t>
            </a:r>
            <a:r>
              <a:rPr lang="ru-RU" sz="2800" dirty="0">
                <a:solidFill>
                  <a:srgbClr val="14295F"/>
                </a:solidFill>
                <a:latin typeface="Akrobat Bold" panose="00000800000000000000" pitchFamily="50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900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2B8FCA91-3F4F-5ED3-561C-3E703E01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F0BA5DE-C88A-1098-C2A4-9F79A8D30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65519" y="1405732"/>
            <a:ext cx="3246710" cy="82357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EF7EE1F-ECDE-08E0-EE46-C292915A70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2962072" y="2477759"/>
            <a:ext cx="3235547" cy="358973"/>
          </a:xfrm>
          <a:prstGeom prst="rect">
            <a:avLst/>
          </a:prstGeom>
        </p:spPr>
      </p:pic>
      <p:sp>
        <p:nvSpPr>
          <p:cNvPr id="19" name="Прямоугольник: скругленные углы 45">
            <a:extLst>
              <a:ext uri="{FF2B5EF4-FFF2-40B4-BE49-F238E27FC236}">
                <a16:creationId xmlns:a16="http://schemas.microsoft.com/office/drawing/2014/main" id="{41E9A33A-85B9-B80E-3DAD-EC20A6D10602}"/>
              </a:ext>
            </a:extLst>
          </p:cNvPr>
          <p:cNvSpPr/>
          <p:nvPr/>
        </p:nvSpPr>
        <p:spPr>
          <a:xfrm>
            <a:off x="7860799" y="3889877"/>
            <a:ext cx="911160" cy="911160"/>
          </a:xfrm>
          <a:prstGeom prst="roundRect">
            <a:avLst>
              <a:gd name="adj" fmla="val 106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39">
            <a:extLst>
              <a:ext uri="{FF2B5EF4-FFF2-40B4-BE49-F238E27FC236}">
                <a16:creationId xmlns:a16="http://schemas.microsoft.com/office/drawing/2014/main" id="{E0924AF9-03E6-74F0-6B45-318225FFF85D}"/>
              </a:ext>
            </a:extLst>
          </p:cNvPr>
          <p:cNvSpPr/>
          <p:nvPr/>
        </p:nvSpPr>
        <p:spPr>
          <a:xfrm>
            <a:off x="6849099" y="3889877"/>
            <a:ext cx="911160" cy="911160"/>
          </a:xfrm>
          <a:prstGeom prst="roundRect">
            <a:avLst>
              <a:gd name="adj" fmla="val 106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DA0B42-6BDD-F5BB-D744-DBF694DEF4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0736" y="3991514"/>
            <a:ext cx="707887" cy="70788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56897F-E9DB-B18F-CE4E-828697113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3535" y="3991514"/>
            <a:ext cx="707887" cy="707887"/>
          </a:xfrm>
          <a:prstGeom prst="rect">
            <a:avLst/>
          </a:prstGeom>
        </p:spPr>
      </p:pic>
      <p:sp>
        <p:nvSpPr>
          <p:cNvPr id="23" name="Прямоугольник: скругленные углы 23">
            <a:extLst>
              <a:ext uri="{FF2B5EF4-FFF2-40B4-BE49-F238E27FC236}">
                <a16:creationId xmlns:a16="http://schemas.microsoft.com/office/drawing/2014/main" id="{134038D6-2673-5F94-46AC-AC3CA88E9DE0}"/>
              </a:ext>
            </a:extLst>
          </p:cNvPr>
          <p:cNvSpPr/>
          <p:nvPr/>
        </p:nvSpPr>
        <p:spPr>
          <a:xfrm>
            <a:off x="370941" y="3889877"/>
            <a:ext cx="911160" cy="911160"/>
          </a:xfrm>
          <a:prstGeom prst="roundRect">
            <a:avLst>
              <a:gd name="adj" fmla="val 106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9BFDAE1-6A9B-05FF-1DC9-846D3CF67FD4}"/>
              </a:ext>
            </a:extLst>
          </p:cNvPr>
          <p:cNvGrpSpPr/>
          <p:nvPr/>
        </p:nvGrpSpPr>
        <p:grpSpPr>
          <a:xfrm>
            <a:off x="661205" y="3714953"/>
            <a:ext cx="339129" cy="339129"/>
            <a:chOff x="648038" y="3813031"/>
            <a:chExt cx="356966" cy="356966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B149EAB4-89B7-7883-D3E0-0CC863624CE4}"/>
                </a:ext>
              </a:extLst>
            </p:cNvPr>
            <p:cNvSpPr/>
            <p:nvPr/>
          </p:nvSpPr>
          <p:spPr>
            <a:xfrm>
              <a:off x="648038" y="3813031"/>
              <a:ext cx="356966" cy="356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B435782-B03F-515A-49C4-E543D0119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763" y="3900828"/>
              <a:ext cx="181517" cy="1813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EBC6A7C-5879-C5A0-5AE3-A3D688DAB7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578" y="3991514"/>
            <a:ext cx="707886" cy="707886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E7BCACB-01BC-224B-BDF6-35B5379A62F3}"/>
              </a:ext>
            </a:extLst>
          </p:cNvPr>
          <p:cNvGrpSpPr/>
          <p:nvPr/>
        </p:nvGrpSpPr>
        <p:grpSpPr>
          <a:xfrm>
            <a:off x="1383738" y="3714953"/>
            <a:ext cx="911160" cy="1086084"/>
            <a:chOff x="1383738" y="3714953"/>
            <a:chExt cx="911160" cy="1086084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9F24524E-EA1E-9D2E-3518-4AA902F3DCD7}"/>
                </a:ext>
              </a:extLst>
            </p:cNvPr>
            <p:cNvSpPr/>
            <p:nvPr/>
          </p:nvSpPr>
          <p:spPr>
            <a:xfrm>
              <a:off x="1674002" y="3714953"/>
              <a:ext cx="339129" cy="3391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A9A93558-9686-33BA-694F-AEA65C6323A3}"/>
                </a:ext>
              </a:extLst>
            </p:cNvPr>
            <p:cNvGrpSpPr/>
            <p:nvPr/>
          </p:nvGrpSpPr>
          <p:grpSpPr>
            <a:xfrm>
              <a:off x="1383738" y="3766624"/>
              <a:ext cx="911160" cy="1034413"/>
              <a:chOff x="1383738" y="3766624"/>
              <a:chExt cx="911160" cy="1034413"/>
            </a:xfrm>
          </p:grpSpPr>
          <p:sp>
            <p:nvSpPr>
              <p:cNvPr id="32" name="Прямоугольник: скругленные углы 26">
                <a:extLst>
                  <a:ext uri="{FF2B5EF4-FFF2-40B4-BE49-F238E27FC236}">
                    <a16:creationId xmlns:a16="http://schemas.microsoft.com/office/drawing/2014/main" id="{43F3031E-C54A-1DBE-CC30-689194919D4B}"/>
                  </a:ext>
                </a:extLst>
              </p:cNvPr>
              <p:cNvSpPr/>
              <p:nvPr/>
            </p:nvSpPr>
            <p:spPr>
              <a:xfrm>
                <a:off x="1383738" y="3889877"/>
                <a:ext cx="911160" cy="911160"/>
              </a:xfrm>
              <a:prstGeom prst="roundRect">
                <a:avLst>
                  <a:gd name="adj" fmla="val 1060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D7E20784-BDD0-79E6-9E3E-8D5608C717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85375" y="3991514"/>
                <a:ext cx="707886" cy="707886"/>
              </a:xfrm>
              <a:prstGeom prst="rect">
                <a:avLst/>
              </a:prstGeom>
            </p:spPr>
          </p:pic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E2A43FE6-F4A9-3809-83E2-772D0BAF1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1701844" y="3766624"/>
                <a:ext cx="292138" cy="292138"/>
              </a:xfrm>
              <a:prstGeom prst="rect">
                <a:avLst/>
              </a:prstGeom>
            </p:spPr>
          </p:pic>
        </p:grpSp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D89C804-96D2-1033-40F3-C518673A99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6950" y="3775354"/>
            <a:ext cx="224104" cy="22410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D3AD61C-FC45-C5E0-4A71-B3C46057150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r="64403" b="15791"/>
          <a:stretch/>
        </p:blipFill>
        <p:spPr>
          <a:xfrm>
            <a:off x="8101547" y="3650716"/>
            <a:ext cx="339129" cy="39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0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5">
            <a:extLst>
              <a:ext uri="{FF2B5EF4-FFF2-40B4-BE49-F238E27FC236}">
                <a16:creationId xmlns:a16="http://schemas.microsoft.com/office/drawing/2014/main" id="{20EB782F-2007-4C43-8AED-3468F14598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3732E350-D5FD-4A2F-B1DB-D0A0CFEAAC6C}"/>
              </a:ext>
            </a:extLst>
          </p:cNvPr>
          <p:cNvSpPr/>
          <p:nvPr/>
        </p:nvSpPr>
        <p:spPr>
          <a:xfrm rot="19800000">
            <a:off x="4793716" y="1769404"/>
            <a:ext cx="3763697" cy="1387189"/>
          </a:xfrm>
          <a:prstGeom prst="ellipse">
            <a:avLst/>
          </a:prstGeom>
          <a:noFill/>
          <a:ln w="57150">
            <a:solidFill>
              <a:srgbClr val="006ACB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AAF49E-1E35-4560-8933-9FF0A96DE51D}"/>
              </a:ext>
            </a:extLst>
          </p:cNvPr>
          <p:cNvSpPr txBox="1"/>
          <p:nvPr/>
        </p:nvSpPr>
        <p:spPr>
          <a:xfrm>
            <a:off x="406768" y="745064"/>
            <a:ext cx="295625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150" dirty="0">
                <a:solidFill>
                  <a:srgbClr val="14295F"/>
                </a:solidFill>
                <a:latin typeface="Akrobat Bold" panose="00000800000000000000" pitchFamily="50" charset="-52"/>
              </a:rPr>
              <a:t>АРТЕМ НИКОЛАЕВ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99D97AF-1F54-4C95-B15D-C363192C9338}"/>
              </a:ext>
            </a:extLst>
          </p:cNvPr>
          <p:cNvSpPr/>
          <p:nvPr/>
        </p:nvSpPr>
        <p:spPr>
          <a:xfrm>
            <a:off x="480631" y="3741614"/>
            <a:ext cx="821475" cy="396581"/>
          </a:xfrm>
          <a:prstGeom prst="roundRect">
            <a:avLst/>
          </a:prstGeom>
          <a:solidFill>
            <a:srgbClr val="006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70B3443A-1261-49E8-A517-7C69ED9C2934}"/>
              </a:ext>
            </a:extLst>
          </p:cNvPr>
          <p:cNvSpPr txBox="1"/>
          <p:nvPr/>
        </p:nvSpPr>
        <p:spPr>
          <a:xfrm>
            <a:off x="510811" y="3776242"/>
            <a:ext cx="761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0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Akrobat Bold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ru-RU" sz="1400" dirty="0">
              <a:solidFill>
                <a:schemeClr val="bg1"/>
              </a:solidFill>
              <a:effectLst/>
              <a:latin typeface="Akrobat Bold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A9AFFF6B-6C6C-4213-8AA1-61FBFCD9484A}"/>
              </a:ext>
            </a:extLst>
          </p:cNvPr>
          <p:cNvSpPr txBox="1"/>
          <p:nvPr/>
        </p:nvSpPr>
        <p:spPr>
          <a:xfrm>
            <a:off x="406768" y="1989874"/>
            <a:ext cx="2580457" cy="101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400" dirty="0">
                <a:solidFill>
                  <a:srgbClr val="14295F"/>
                </a:solidFill>
                <a:latin typeface="Akrobat Bold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Нейрохирург</a:t>
            </a:r>
          </a:p>
          <a:p>
            <a:pPr>
              <a:lnSpc>
                <a:spcPct val="110000"/>
              </a:lnSpc>
            </a:pPr>
            <a:r>
              <a:rPr lang="ru-RU" sz="1400" dirty="0">
                <a:solidFill>
                  <a:srgbClr val="14295F"/>
                </a:solidFill>
                <a:latin typeface="Akrobat Bold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Главный врач</a:t>
            </a:r>
            <a:endParaRPr lang="en-US" sz="1400" dirty="0">
              <a:solidFill>
                <a:srgbClr val="14295F"/>
              </a:solidFill>
              <a:latin typeface="Akrobat Bold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400" dirty="0">
                <a:solidFill>
                  <a:srgbClr val="14295F"/>
                </a:solidFill>
                <a:latin typeface="Akrobat Bold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Медицинский директор</a:t>
            </a:r>
          </a:p>
          <a:p>
            <a:pPr>
              <a:lnSpc>
                <a:spcPct val="110000"/>
              </a:lnSpc>
            </a:pPr>
            <a:r>
              <a:rPr lang="ru-RU" sz="1400" dirty="0">
                <a:solidFill>
                  <a:srgbClr val="14295F"/>
                </a:solidFill>
                <a:latin typeface="Akrobat Bold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Эксперт в </a:t>
            </a:r>
            <a:r>
              <a:rPr lang="ru-RU" sz="1400" dirty="0" err="1">
                <a:solidFill>
                  <a:srgbClr val="14295F"/>
                </a:solidFill>
                <a:latin typeface="Akrobat Bold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MedTech</a:t>
            </a:r>
            <a:endParaRPr lang="ru-RU" sz="1400" dirty="0">
              <a:solidFill>
                <a:srgbClr val="14295F"/>
              </a:solidFill>
              <a:latin typeface="Akrobat Bold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50E511-D5F3-4EFD-B5E2-D4D3F55162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6090"/>
          <a:stretch/>
        </p:blipFill>
        <p:spPr>
          <a:xfrm rot="5400000">
            <a:off x="2525581" y="2252633"/>
            <a:ext cx="760620" cy="638234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661B54D-E4A1-4EB4-A2AF-8A729964A3CF}"/>
              </a:ext>
            </a:extLst>
          </p:cNvPr>
          <p:cNvGrpSpPr/>
          <p:nvPr/>
        </p:nvGrpSpPr>
        <p:grpSpPr>
          <a:xfrm>
            <a:off x="178162" y="4203885"/>
            <a:ext cx="8672761" cy="894042"/>
            <a:chOff x="166439" y="4004593"/>
            <a:chExt cx="9013164" cy="929133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CE3CC8D0-B71A-4615-8599-13DDE26F3840}"/>
                </a:ext>
              </a:extLst>
            </p:cNvPr>
            <p:cNvGrpSpPr/>
            <p:nvPr/>
          </p:nvGrpSpPr>
          <p:grpSpPr>
            <a:xfrm>
              <a:off x="166439" y="4004593"/>
              <a:ext cx="7512176" cy="929133"/>
              <a:chOff x="84377" y="4026847"/>
              <a:chExt cx="8321155" cy="1029191"/>
            </a:xfrm>
          </p:grpSpPr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CCD7B42C-B0AE-4DCC-BE3B-9CD1E1F3A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377" y="4328348"/>
                <a:ext cx="1615470" cy="444043"/>
              </a:xfrm>
              <a:prstGeom prst="rect">
                <a:avLst/>
              </a:prstGeom>
            </p:spPr>
          </p:pic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id="{B4F2DF14-7EF8-449F-9EE1-D4AA39B6CB8A}"/>
                  </a:ext>
                </a:extLst>
              </p:cNvPr>
              <p:cNvGrpSpPr/>
              <p:nvPr/>
            </p:nvGrpSpPr>
            <p:grpSpPr>
              <a:xfrm>
                <a:off x="2587324" y="4026847"/>
                <a:ext cx="5818208" cy="1029191"/>
                <a:chOff x="2833883" y="4026847"/>
                <a:chExt cx="5818208" cy="1029191"/>
              </a:xfrm>
            </p:grpSpPr>
            <p:pic>
              <p:nvPicPr>
                <p:cNvPr id="30" name="Google Shape;96;p16">
                  <a:extLst>
                    <a:ext uri="{FF2B5EF4-FFF2-40B4-BE49-F238E27FC236}">
                      <a16:creationId xmlns:a16="http://schemas.microsoft.com/office/drawing/2014/main" id="{8DEE0034-1759-4F34-8014-52BD42F8B37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l="2007" t="13733" r="999"/>
                <a:stretch/>
              </p:blipFill>
              <p:spPr>
                <a:xfrm>
                  <a:off x="3800806" y="4361805"/>
                  <a:ext cx="2111211" cy="3592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Рисунок 14">
                  <a:extLst>
                    <a:ext uri="{FF2B5EF4-FFF2-40B4-BE49-F238E27FC236}">
                      <a16:creationId xmlns:a16="http://schemas.microsoft.com/office/drawing/2014/main" id="{23703E00-A996-4CF8-9FAF-38544F7B8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33883" y="4026847"/>
                  <a:ext cx="1029191" cy="1029191"/>
                </a:xfrm>
                <a:prstGeom prst="rect">
                  <a:avLst/>
                </a:prstGeom>
              </p:spPr>
            </p:pic>
            <p:pic>
              <p:nvPicPr>
                <p:cNvPr id="31" name="Рисунок 30">
                  <a:extLst>
                    <a:ext uri="{FF2B5EF4-FFF2-40B4-BE49-F238E27FC236}">
                      <a16:creationId xmlns:a16="http://schemas.microsoft.com/office/drawing/2014/main" id="{A9A71AE7-6D49-402E-BC44-A2C713F696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06111" y="4317261"/>
                  <a:ext cx="566898" cy="448365"/>
                </a:xfrm>
                <a:prstGeom prst="rect">
                  <a:avLst/>
                </a:prstGeom>
              </p:spPr>
            </p:pic>
            <p:pic>
              <p:nvPicPr>
                <p:cNvPr id="34" name="Рисунок 33">
                  <a:extLst>
                    <a:ext uri="{FF2B5EF4-FFF2-40B4-BE49-F238E27FC236}">
                      <a16:creationId xmlns:a16="http://schemas.microsoft.com/office/drawing/2014/main" id="{455303B5-F15F-4BE0-B2E2-AA296B865C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xmlns="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67103" y="4445053"/>
                  <a:ext cx="1784988" cy="204861"/>
                </a:xfrm>
                <a:prstGeom prst="rect">
                  <a:avLst/>
                </a:prstGeom>
              </p:spPr>
            </p:pic>
          </p:grpSp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7D0D5154-D1AF-4BE0-AA02-32B97975E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89097" y="4367560"/>
                <a:ext cx="1077673" cy="340220"/>
              </a:xfrm>
              <a:prstGeom prst="rect">
                <a:avLst/>
              </a:prstGeom>
            </p:spPr>
          </p:pic>
        </p:grp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DFB1F4A0-AB4B-42E9-BC03-85060237F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888299" y="4371768"/>
              <a:ext cx="1291304" cy="184944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Человеческое лицо, текс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9845F606-9362-9255-C2F5-C9C19EBDAF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28850" y="-941117"/>
            <a:ext cx="3477009" cy="6672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14295F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002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5">
            <a:extLst>
              <a:ext uri="{FF2B5EF4-FFF2-40B4-BE49-F238E27FC236}">
                <a16:creationId xmlns:a16="http://schemas.microsoft.com/office/drawing/2014/main" id="{20EB782F-2007-4C43-8AED-3468F14598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EAF0E62-EFDA-42CC-B7D9-17AE92975378}"/>
              </a:ext>
            </a:extLst>
          </p:cNvPr>
          <p:cNvGrpSpPr/>
          <p:nvPr/>
        </p:nvGrpSpPr>
        <p:grpSpPr>
          <a:xfrm>
            <a:off x="268765" y="2242616"/>
            <a:ext cx="8234471" cy="2311440"/>
            <a:chOff x="268765" y="2484440"/>
            <a:chExt cx="8234471" cy="2311440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D51949EC-4A1E-4B95-99DD-ECA41BD690C5}"/>
                </a:ext>
              </a:extLst>
            </p:cNvPr>
            <p:cNvGrpSpPr/>
            <p:nvPr/>
          </p:nvGrpSpPr>
          <p:grpSpPr>
            <a:xfrm>
              <a:off x="268765" y="2535365"/>
              <a:ext cx="3985664" cy="887723"/>
              <a:chOff x="271770" y="2830776"/>
              <a:chExt cx="3698291" cy="887723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FC723E70-071E-4907-BFC1-1330CF29CE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 b="19878"/>
              <a:stretch/>
            </p:blipFill>
            <p:spPr>
              <a:xfrm>
                <a:off x="271770" y="2830776"/>
                <a:ext cx="611276" cy="489763"/>
              </a:xfrm>
              <a:prstGeom prst="rect">
                <a:avLst/>
              </a:prstGeom>
            </p:spPr>
          </p:pic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A9AFFF6B-6C6C-4213-8AA1-61FBFCD9484A}"/>
                  </a:ext>
                </a:extLst>
              </p:cNvPr>
              <p:cNvSpPr txBox="1"/>
              <p:nvPr/>
            </p:nvSpPr>
            <p:spPr>
              <a:xfrm>
                <a:off x="808087" y="2859237"/>
                <a:ext cx="2580457" cy="317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Aft>
                    <a:spcPts val="3000"/>
                  </a:spcAft>
                </a:pPr>
                <a:r>
                  <a:rPr lang="ru-RU" sz="1400" b="1" dirty="0">
                    <a:solidFill>
                      <a:srgbClr val="14295F"/>
                    </a:solidFill>
                    <a:latin typeface="Akrobat Black" panose="00000A00000000000000" pitchFamily="2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здравоохранения</a:t>
                </a:r>
                <a:endParaRPr lang="ru-RU" sz="1400" b="1" dirty="0">
                  <a:solidFill>
                    <a:srgbClr val="14295F"/>
                  </a:solidFill>
                  <a:effectLst/>
                  <a:latin typeface="Akrobat Black" panose="00000A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E25DB0B-FA91-4C75-A56A-1CD196F8EC45}"/>
                  </a:ext>
                </a:extLst>
              </p:cNvPr>
              <p:cNvSpPr txBox="1"/>
              <p:nvPr/>
            </p:nvSpPr>
            <p:spPr>
              <a:xfrm>
                <a:off x="808087" y="3175530"/>
                <a:ext cx="3161974" cy="542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3000"/>
                  </a:spcAft>
                </a:pPr>
                <a:r>
                  <a:rPr lang="ru-RU" dirty="0">
                    <a:solidFill>
                      <a:srgbClr val="14295F"/>
                    </a:solidFill>
                    <a:latin typeface="Akrobat" panose="00000600000000000000" pitchFamily="2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Рост объективных данных, формирование цифрового двойника пациента</a:t>
                </a:r>
              </a:p>
            </p:txBody>
          </p: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0980B09A-8256-4AAC-B7EE-129DAA008B8A}"/>
                </a:ext>
              </a:extLst>
            </p:cNvPr>
            <p:cNvGrpSpPr/>
            <p:nvPr/>
          </p:nvGrpSpPr>
          <p:grpSpPr>
            <a:xfrm>
              <a:off x="4530325" y="2484440"/>
              <a:ext cx="3972911" cy="938648"/>
              <a:chOff x="4532576" y="2779851"/>
              <a:chExt cx="3758371" cy="938648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F89FDFAA-DC8E-4A68-8BDD-5E58ADF137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b="13529"/>
              <a:stretch/>
            </p:blipFill>
            <p:spPr>
              <a:xfrm>
                <a:off x="4532576" y="2779851"/>
                <a:ext cx="684176" cy="591614"/>
              </a:xfrm>
              <a:prstGeom prst="rect">
                <a:avLst/>
              </a:prstGeom>
            </p:spPr>
          </p:pic>
          <p:sp>
            <p:nvSpPr>
              <p:cNvPr id="24" name="TextBox 20">
                <a:extLst>
                  <a:ext uri="{FF2B5EF4-FFF2-40B4-BE49-F238E27FC236}">
                    <a16:creationId xmlns:a16="http://schemas.microsoft.com/office/drawing/2014/main" id="{112E44E8-B0BD-4E62-93E9-C462FE94324A}"/>
                  </a:ext>
                </a:extLst>
              </p:cNvPr>
              <p:cNvSpPr txBox="1"/>
              <p:nvPr/>
            </p:nvSpPr>
            <p:spPr>
              <a:xfrm>
                <a:off x="5126959" y="2859237"/>
                <a:ext cx="2580457" cy="317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Aft>
                    <a:spcPts val="3000"/>
                  </a:spcAft>
                </a:pPr>
                <a:r>
                  <a:rPr lang="ru-RU" sz="1400" b="1" dirty="0">
                    <a:solidFill>
                      <a:srgbClr val="14295F"/>
                    </a:solidFill>
                    <a:latin typeface="Akrobat Black" panose="00000A00000000000000" pitchFamily="2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медработника </a:t>
                </a:r>
                <a:endParaRPr lang="ru-RU" sz="1400" b="1" dirty="0">
                  <a:solidFill>
                    <a:srgbClr val="14295F"/>
                  </a:solidFill>
                  <a:effectLst/>
                  <a:latin typeface="Akrobat Black" panose="00000A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5E9BBB3-DF24-489B-99B7-7E4688E2C31F}"/>
                  </a:ext>
                </a:extLst>
              </p:cNvPr>
              <p:cNvSpPr txBox="1"/>
              <p:nvPr/>
            </p:nvSpPr>
            <p:spPr>
              <a:xfrm>
                <a:off x="5128973" y="3175530"/>
                <a:ext cx="3161974" cy="542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3000"/>
                  </a:spcAft>
                </a:pPr>
                <a:r>
                  <a:rPr lang="ru-RU" dirty="0">
                    <a:solidFill>
                      <a:srgbClr val="14295F"/>
                    </a:solidFill>
                    <a:latin typeface="Akrobat" panose="00000600000000000000" pitchFamily="2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Рост возможностей: больше пациентов, больше прибыль, меньше разъездов</a:t>
                </a:r>
              </a:p>
            </p:txBody>
          </p:sp>
        </p:grpSp>
        <p:sp>
          <p:nvSpPr>
            <p:cNvPr id="42" name="TextBox 20">
              <a:extLst>
                <a:ext uri="{FF2B5EF4-FFF2-40B4-BE49-F238E27FC236}">
                  <a16:creationId xmlns:a16="http://schemas.microsoft.com/office/drawing/2014/main" id="{5DB9F5E5-E3BE-407D-A274-795FCDA8E395}"/>
                </a:ext>
              </a:extLst>
            </p:cNvPr>
            <p:cNvSpPr txBox="1"/>
            <p:nvPr/>
          </p:nvSpPr>
          <p:spPr>
            <a:xfrm>
              <a:off x="846756" y="3936618"/>
              <a:ext cx="2580457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Aft>
                  <a:spcPts val="3000"/>
                </a:spcAft>
              </a:pPr>
              <a:r>
                <a:rPr lang="ru-RU" sz="1400" b="1" dirty="0">
                  <a:solidFill>
                    <a:srgbClr val="14295F"/>
                  </a:solidFill>
                  <a:latin typeface="Akrobat Black" panose="00000A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Для инженеров по ОТ и HRD</a:t>
              </a:r>
              <a:endParaRPr lang="ru-RU" sz="1400" b="1" dirty="0">
                <a:solidFill>
                  <a:srgbClr val="14295F"/>
                </a:solidFill>
                <a:effectLst/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3FBA6F-AFEA-4981-9CD2-9D8683AFCC7E}"/>
                </a:ext>
              </a:extLst>
            </p:cNvPr>
            <p:cNvSpPr txBox="1"/>
            <p:nvPr/>
          </p:nvSpPr>
          <p:spPr>
            <a:xfrm>
              <a:off x="846756" y="4252911"/>
              <a:ext cx="3161974" cy="5429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Aft>
                  <a:spcPts val="3000"/>
                </a:spcAft>
              </a:pPr>
              <a:r>
                <a:rPr lang="ru-RU" dirty="0">
                  <a:solidFill>
                    <a:srgbClr val="14295F"/>
                  </a:solidFill>
                  <a:latin typeface="Akrobat" panose="000006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Меньше рисков, меньше дней нетрудоспособности</a:t>
              </a:r>
            </a:p>
          </p:txBody>
        </p:sp>
        <p:sp>
          <p:nvSpPr>
            <p:cNvPr id="46" name="TextBox 20">
              <a:extLst>
                <a:ext uri="{FF2B5EF4-FFF2-40B4-BE49-F238E27FC236}">
                  <a16:creationId xmlns:a16="http://schemas.microsoft.com/office/drawing/2014/main" id="{84390C46-4A7A-407D-BE36-AAC7F227E863}"/>
                </a:ext>
              </a:extLst>
            </p:cNvPr>
            <p:cNvSpPr txBox="1"/>
            <p:nvPr/>
          </p:nvSpPr>
          <p:spPr>
            <a:xfrm>
              <a:off x="5166382" y="3936618"/>
              <a:ext cx="2580457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Aft>
                  <a:spcPts val="3000"/>
                </a:spcAft>
              </a:pPr>
              <a:r>
                <a:rPr lang="ru-RU" sz="1400" b="1" dirty="0">
                  <a:solidFill>
                    <a:srgbClr val="14295F"/>
                  </a:solidFill>
                  <a:latin typeface="Akrobat Black" panose="00000A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Для руководителей бизнеса</a:t>
              </a:r>
              <a:endParaRPr lang="ru-RU" sz="1400" b="1" dirty="0">
                <a:solidFill>
                  <a:srgbClr val="14295F"/>
                </a:solidFill>
                <a:effectLst/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4C0545-D4E8-4483-A60C-4D76BD7860F8}"/>
                </a:ext>
              </a:extLst>
            </p:cNvPr>
            <p:cNvSpPr txBox="1"/>
            <p:nvPr/>
          </p:nvSpPr>
          <p:spPr>
            <a:xfrm>
              <a:off x="5168396" y="4252911"/>
              <a:ext cx="3161974" cy="5429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Aft>
                  <a:spcPts val="3000"/>
                </a:spcAft>
              </a:pPr>
              <a:r>
                <a:rPr lang="ru-RU" dirty="0">
                  <a:solidFill>
                    <a:srgbClr val="14295F"/>
                  </a:solidFill>
                  <a:latin typeface="Akrobat" panose="000006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Снижение </a:t>
              </a:r>
              <a:r>
                <a:rPr lang="ru-RU" dirty="0" err="1">
                  <a:solidFill>
                    <a:srgbClr val="14295F"/>
                  </a:solidFill>
                  <a:latin typeface="Akrobat" panose="000006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костов</a:t>
              </a:r>
              <a:r>
                <a:rPr lang="ru-RU" dirty="0">
                  <a:solidFill>
                    <a:srgbClr val="14295F"/>
                  </a:solidFill>
                  <a:latin typeface="Akrobat" panose="000006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 на простаивающих работников, нужен меньший штат </a:t>
              </a:r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DF168BF-AD35-4D7F-B2C6-50D7217C1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b="19878"/>
            <a:stretch/>
          </p:blipFill>
          <p:spPr>
            <a:xfrm>
              <a:off x="321958" y="3947182"/>
              <a:ext cx="588238" cy="471305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77BF0CAF-D75F-419B-B311-2996E6F91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b="19878"/>
            <a:stretch/>
          </p:blipFill>
          <p:spPr>
            <a:xfrm>
              <a:off x="4627394" y="4011568"/>
              <a:ext cx="507878" cy="406919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CBFD007-6CD4-46D4-BDA4-FCDDA6145949}"/>
              </a:ext>
            </a:extLst>
          </p:cNvPr>
          <p:cNvSpPr txBox="1"/>
          <p:nvPr/>
        </p:nvSpPr>
        <p:spPr>
          <a:xfrm>
            <a:off x="367938" y="788816"/>
            <a:ext cx="86663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50" dirty="0">
                <a:solidFill>
                  <a:srgbClr val="14295F"/>
                </a:solidFill>
                <a:latin typeface="Akrobat Bold" panose="00000800000000000000" pitchFamily="50" charset="-52"/>
              </a:rPr>
              <a:t>ЦЕННОСТЬ ПРЕДРЕЙСОВЫХ МЕДОСМОТРОВ </a:t>
            </a:r>
          </a:p>
        </p:txBody>
      </p:sp>
    </p:spTree>
    <p:extLst>
      <p:ext uri="{BB962C8B-B14F-4D97-AF65-F5344CB8AC3E}">
        <p14:creationId xmlns:p14="http://schemas.microsoft.com/office/powerpoint/2010/main" val="419878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5">
            <a:extLst>
              <a:ext uri="{FF2B5EF4-FFF2-40B4-BE49-F238E27FC236}">
                <a16:creationId xmlns:a16="http://schemas.microsoft.com/office/drawing/2014/main" id="{20EB782F-2007-4C43-8AED-3468F14598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AAF49E-1E35-4560-8933-9FF0A96DE51D}"/>
              </a:ext>
            </a:extLst>
          </p:cNvPr>
          <p:cNvSpPr txBox="1"/>
          <p:nvPr/>
        </p:nvSpPr>
        <p:spPr>
          <a:xfrm>
            <a:off x="367939" y="807070"/>
            <a:ext cx="253146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150" dirty="0">
                <a:solidFill>
                  <a:srgbClr val="14295F"/>
                </a:solidFill>
                <a:latin typeface="Akrobat Bold" panose="00000800000000000000" pitchFamily="50" charset="-52"/>
              </a:rPr>
              <a:t>АКТУАЛЬНОСТЬ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25DB0B-FA91-4C75-A56A-1CD196F8EC45}"/>
              </a:ext>
            </a:extLst>
          </p:cNvPr>
          <p:cNvSpPr txBox="1"/>
          <p:nvPr/>
        </p:nvSpPr>
        <p:spPr>
          <a:xfrm>
            <a:off x="620786" y="4634928"/>
            <a:ext cx="6968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Борьба с ССЗ - один из приоритетов нацпроекта </a:t>
            </a:r>
            <a:r>
              <a:rPr lang="ru-RU" sz="12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«Здравоохранение»</a:t>
            </a:r>
            <a:endParaRPr lang="ru-RU" sz="1200" dirty="0">
              <a:solidFill>
                <a:srgbClr val="14295F"/>
              </a:solidFill>
              <a:latin typeface="Akrobat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проект </a:t>
            </a:r>
            <a:r>
              <a:rPr lang="ru-RU" sz="12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«Безопасность дорожного движения» </a:t>
            </a:r>
            <a:r>
              <a:rPr lang="ru-RU" sz="12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направлен на устранение причин ДТП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60269B3-C48F-4586-A666-5CDEC76BF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898539"/>
              </p:ext>
            </p:extLst>
          </p:nvPr>
        </p:nvGraphicFramePr>
        <p:xfrm>
          <a:off x="1554301" y="1194522"/>
          <a:ext cx="6463110" cy="315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CB5B42A5-2BC8-41C1-A880-9D99960C4CF2}"/>
              </a:ext>
            </a:extLst>
          </p:cNvPr>
          <p:cNvSpPr txBox="1"/>
          <p:nvPr/>
        </p:nvSpPr>
        <p:spPr>
          <a:xfrm>
            <a:off x="4097292" y="2575481"/>
            <a:ext cx="1522440" cy="390043"/>
          </a:xfrm>
          <a:prstGeom prst="rect">
            <a:avLst/>
          </a:prstGeom>
          <a:noFill/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76200" dist="50800" dir="1980000" sx="84000" sy="84000" algn="tl" rotWithShape="0">
              <a:schemeClr val="bg1">
                <a:alpha val="97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1600"/>
              </a:spcAft>
            </a:pPr>
            <a:r>
              <a:rPr lang="en-US" sz="1800" dirty="0">
                <a:solidFill>
                  <a:schemeClr val="tx1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MedPoint24</a:t>
            </a:r>
            <a:endParaRPr lang="ru-RU" sz="1800" dirty="0">
              <a:solidFill>
                <a:schemeClr val="tx1"/>
              </a:solidFill>
              <a:latin typeface="Akrobat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2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5">
            <a:extLst>
              <a:ext uri="{FF2B5EF4-FFF2-40B4-BE49-F238E27FC236}">
                <a16:creationId xmlns:a16="http://schemas.microsoft.com/office/drawing/2014/main" id="{20EB782F-2007-4C43-8AED-3468F14598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AAF49E-1E35-4560-8933-9FF0A96DE51D}"/>
              </a:ext>
            </a:extLst>
          </p:cNvPr>
          <p:cNvSpPr txBox="1"/>
          <p:nvPr/>
        </p:nvSpPr>
        <p:spPr>
          <a:xfrm>
            <a:off x="406768" y="775600"/>
            <a:ext cx="85142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50" dirty="0">
                <a:solidFill>
                  <a:srgbClr val="14295F"/>
                </a:solidFill>
                <a:latin typeface="Akrobat Bold" panose="00000800000000000000" pitchFamily="50" charset="-52"/>
              </a:rPr>
              <a:t>МОНИТОРИНГ АРТЕРИАЛЬНОГО ДАВЛЕНИЯ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CF4E466-78DD-436F-8ECD-ADE9BEB563C5}"/>
              </a:ext>
            </a:extLst>
          </p:cNvPr>
          <p:cNvGrpSpPr/>
          <p:nvPr/>
        </p:nvGrpSpPr>
        <p:grpSpPr>
          <a:xfrm>
            <a:off x="466129" y="1999216"/>
            <a:ext cx="7616637" cy="1942181"/>
            <a:chOff x="513567" y="2293408"/>
            <a:chExt cx="7616637" cy="19421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9D53CEF4-B159-4D76-A359-BCB9DEB7B633}"/>
                </a:ext>
              </a:extLst>
            </p:cNvPr>
            <p:cNvSpPr/>
            <p:nvPr/>
          </p:nvSpPr>
          <p:spPr>
            <a:xfrm>
              <a:off x="513567" y="2293408"/>
              <a:ext cx="1850217" cy="422748"/>
            </a:xfrm>
            <a:prstGeom prst="roundRect">
              <a:avLst/>
            </a:prstGeom>
            <a:solidFill>
              <a:srgbClr val="006ACB"/>
            </a:solidFill>
            <a:ln>
              <a:solidFill>
                <a:srgbClr val="006A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06EA80D-0B68-4398-9F02-FEE0B36F41C5}"/>
                </a:ext>
              </a:extLst>
            </p:cNvPr>
            <p:cNvSpPr/>
            <p:nvPr/>
          </p:nvSpPr>
          <p:spPr>
            <a:xfrm>
              <a:off x="2435707" y="2293408"/>
              <a:ext cx="1850217" cy="422748"/>
            </a:xfrm>
            <a:prstGeom prst="roundRect">
              <a:avLst/>
            </a:prstGeom>
            <a:solidFill>
              <a:srgbClr val="006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EBC56F75-0D36-4B4D-8204-5C9CE32E07DE}"/>
                </a:ext>
              </a:extLst>
            </p:cNvPr>
            <p:cNvSpPr/>
            <p:nvPr/>
          </p:nvSpPr>
          <p:spPr>
            <a:xfrm>
              <a:off x="4357847" y="2293408"/>
              <a:ext cx="1850217" cy="422748"/>
            </a:xfrm>
            <a:prstGeom prst="roundRect">
              <a:avLst/>
            </a:prstGeom>
            <a:solidFill>
              <a:srgbClr val="006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83D6444C-271B-4204-9ADD-588A9300AE9C}"/>
                </a:ext>
              </a:extLst>
            </p:cNvPr>
            <p:cNvSpPr/>
            <p:nvPr/>
          </p:nvSpPr>
          <p:spPr>
            <a:xfrm>
              <a:off x="6279987" y="2293408"/>
              <a:ext cx="1850217" cy="422748"/>
            </a:xfrm>
            <a:prstGeom prst="roundRect">
              <a:avLst/>
            </a:prstGeom>
            <a:solidFill>
              <a:srgbClr val="006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B0753994-BB1D-4260-9C81-CC52A8752BC4}"/>
                </a:ext>
              </a:extLst>
            </p:cNvPr>
            <p:cNvSpPr/>
            <p:nvPr/>
          </p:nvSpPr>
          <p:spPr>
            <a:xfrm>
              <a:off x="513567" y="2799442"/>
              <a:ext cx="1850217" cy="4227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1145A904-F246-43AA-B939-B53A20EC436A}"/>
                </a:ext>
              </a:extLst>
            </p:cNvPr>
            <p:cNvSpPr/>
            <p:nvPr/>
          </p:nvSpPr>
          <p:spPr>
            <a:xfrm>
              <a:off x="513567" y="3302237"/>
              <a:ext cx="1850217" cy="4227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A47BE78F-7009-4041-BE53-E89C774CB7B1}"/>
                </a:ext>
              </a:extLst>
            </p:cNvPr>
            <p:cNvSpPr/>
            <p:nvPr/>
          </p:nvSpPr>
          <p:spPr>
            <a:xfrm>
              <a:off x="513567" y="3812841"/>
              <a:ext cx="1850217" cy="4227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6A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59E10A6-BEFC-4370-A3D0-5C39057D5BB6}"/>
                </a:ext>
              </a:extLst>
            </p:cNvPr>
            <p:cNvSpPr/>
            <p:nvPr/>
          </p:nvSpPr>
          <p:spPr>
            <a:xfrm>
              <a:off x="2435707" y="2799442"/>
              <a:ext cx="1850217" cy="4227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9B7CA4C4-D006-4894-9161-F7B7797CC49A}"/>
                </a:ext>
              </a:extLst>
            </p:cNvPr>
            <p:cNvSpPr/>
            <p:nvPr/>
          </p:nvSpPr>
          <p:spPr>
            <a:xfrm>
              <a:off x="2435707" y="3302237"/>
              <a:ext cx="1850217" cy="4227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DCCB3A40-4386-4912-914D-DFC91DC79EC5}"/>
                </a:ext>
              </a:extLst>
            </p:cNvPr>
            <p:cNvSpPr/>
            <p:nvPr/>
          </p:nvSpPr>
          <p:spPr>
            <a:xfrm>
              <a:off x="2435707" y="3812841"/>
              <a:ext cx="1850217" cy="4227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6A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BBBCA244-9A86-4A91-93D1-1C021EDF2DAE}"/>
                </a:ext>
              </a:extLst>
            </p:cNvPr>
            <p:cNvSpPr/>
            <p:nvPr/>
          </p:nvSpPr>
          <p:spPr>
            <a:xfrm>
              <a:off x="4357847" y="2799442"/>
              <a:ext cx="1850217" cy="4227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B602E21A-4BC9-4E8F-9FF0-1CAF4E50EAD9}"/>
                </a:ext>
              </a:extLst>
            </p:cNvPr>
            <p:cNvSpPr/>
            <p:nvPr/>
          </p:nvSpPr>
          <p:spPr>
            <a:xfrm>
              <a:off x="4357847" y="3302237"/>
              <a:ext cx="1850217" cy="4227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81CA50C4-30F0-487A-92E7-A890F84BF539}"/>
                </a:ext>
              </a:extLst>
            </p:cNvPr>
            <p:cNvSpPr/>
            <p:nvPr/>
          </p:nvSpPr>
          <p:spPr>
            <a:xfrm>
              <a:off x="4357847" y="3812841"/>
              <a:ext cx="1850217" cy="4227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6A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3C29797E-7E5C-4194-9755-2EEFADFD27DD}"/>
                </a:ext>
              </a:extLst>
            </p:cNvPr>
            <p:cNvSpPr/>
            <p:nvPr/>
          </p:nvSpPr>
          <p:spPr>
            <a:xfrm>
              <a:off x="6279987" y="2799442"/>
              <a:ext cx="1850217" cy="4227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2413B9CB-EC1B-477D-96D4-8FAB3B850AA6}"/>
                </a:ext>
              </a:extLst>
            </p:cNvPr>
            <p:cNvSpPr/>
            <p:nvPr/>
          </p:nvSpPr>
          <p:spPr>
            <a:xfrm>
              <a:off x="6279987" y="3302237"/>
              <a:ext cx="1850217" cy="4227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AEF378C6-D34E-45EB-A66D-B9E0301CA411}"/>
                </a:ext>
              </a:extLst>
            </p:cNvPr>
            <p:cNvSpPr/>
            <p:nvPr/>
          </p:nvSpPr>
          <p:spPr>
            <a:xfrm>
              <a:off x="6279987" y="3812841"/>
              <a:ext cx="1850217" cy="4227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6A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0">
            <a:extLst>
              <a:ext uri="{FF2B5EF4-FFF2-40B4-BE49-F238E27FC236}">
                <a16:creationId xmlns:a16="http://schemas.microsoft.com/office/drawing/2014/main" id="{A78DEFCC-E193-49F0-ACB0-B0B337EB1353}"/>
              </a:ext>
            </a:extLst>
          </p:cNvPr>
          <p:cNvSpPr txBox="1"/>
          <p:nvPr/>
        </p:nvSpPr>
        <p:spPr>
          <a:xfrm>
            <a:off x="730325" y="2071165"/>
            <a:ext cx="1321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0"/>
              </a:spcAft>
            </a:pPr>
            <a:r>
              <a:rPr lang="ru-RU" sz="1200" dirty="0">
                <a:solidFill>
                  <a:schemeClr val="bg1"/>
                </a:solidFill>
                <a:latin typeface="Akrobat Bold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Управление ССЗ</a:t>
            </a:r>
          </a:p>
        </p:txBody>
      </p:sp>
      <p:sp>
        <p:nvSpPr>
          <p:cNvPr id="28" name="TextBox 20">
            <a:extLst>
              <a:ext uri="{FF2B5EF4-FFF2-40B4-BE49-F238E27FC236}">
                <a16:creationId xmlns:a16="http://schemas.microsoft.com/office/drawing/2014/main" id="{4A42648C-3520-4F38-9B5F-A9B9B1B852C2}"/>
              </a:ext>
            </a:extLst>
          </p:cNvPr>
          <p:cNvSpPr txBox="1"/>
          <p:nvPr/>
        </p:nvSpPr>
        <p:spPr>
          <a:xfrm>
            <a:off x="2380606" y="2059564"/>
            <a:ext cx="1884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0"/>
              </a:spcAft>
            </a:pPr>
            <a:r>
              <a:rPr lang="ru-RU" sz="1200" dirty="0">
                <a:solidFill>
                  <a:schemeClr val="bg1"/>
                </a:solidFill>
                <a:latin typeface="Akrobat Bold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скрининга</a:t>
            </a:r>
          </a:p>
        </p:txBody>
      </p:sp>
      <p:sp>
        <p:nvSpPr>
          <p:cNvPr id="29" name="TextBox 20">
            <a:extLst>
              <a:ext uri="{FF2B5EF4-FFF2-40B4-BE49-F238E27FC236}">
                <a16:creationId xmlns:a16="http://schemas.microsoft.com/office/drawing/2014/main" id="{4BEB302D-8561-4622-A942-78B3C3614381}"/>
              </a:ext>
            </a:extLst>
          </p:cNvPr>
          <p:cNvSpPr txBox="1"/>
          <p:nvPr/>
        </p:nvSpPr>
        <p:spPr>
          <a:xfrm>
            <a:off x="4293206" y="2059564"/>
            <a:ext cx="1884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0"/>
              </a:spcAft>
            </a:pPr>
            <a:r>
              <a:rPr lang="ru-RU" sz="1200" dirty="0">
                <a:solidFill>
                  <a:schemeClr val="bg1"/>
                </a:solidFill>
                <a:latin typeface="Akrobat Bold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Частота выполнения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1EB6F18B-0C24-473C-AD7A-B2EBA747AB95}"/>
              </a:ext>
            </a:extLst>
          </p:cNvPr>
          <p:cNvSpPr txBox="1"/>
          <p:nvPr/>
        </p:nvSpPr>
        <p:spPr>
          <a:xfrm>
            <a:off x="6213312" y="2059564"/>
            <a:ext cx="1884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0"/>
              </a:spcAft>
            </a:pPr>
            <a:r>
              <a:rPr lang="ru-RU" sz="1200" dirty="0">
                <a:solidFill>
                  <a:schemeClr val="bg1"/>
                </a:solidFill>
                <a:latin typeface="Akrobat Bold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Объективность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0EF6C0CD-AEC1-4B02-A338-7AC4F2542355}"/>
              </a:ext>
            </a:extLst>
          </p:cNvPr>
          <p:cNvSpPr txBox="1"/>
          <p:nvPr/>
        </p:nvSpPr>
        <p:spPr>
          <a:xfrm>
            <a:off x="730325" y="2571750"/>
            <a:ext cx="1391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0"/>
              </a:spcAft>
            </a:pPr>
            <a:r>
              <a:rPr lang="ru-RU" sz="1200" dirty="0">
                <a:solidFill>
                  <a:srgbClr val="FF0000"/>
                </a:solidFill>
                <a:latin typeface="Akrobat Bold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Диспансеризация</a:t>
            </a: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77F31EA3-01A2-4F23-A26D-EA8C495844E5}"/>
              </a:ext>
            </a:extLst>
          </p:cNvPr>
          <p:cNvSpPr txBox="1"/>
          <p:nvPr/>
        </p:nvSpPr>
        <p:spPr>
          <a:xfrm>
            <a:off x="2662005" y="2571750"/>
            <a:ext cx="1321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0"/>
              </a:spcAft>
            </a:pPr>
            <a:r>
              <a:rPr lang="ru-RU" sz="1200" dirty="0">
                <a:solidFill>
                  <a:srgbClr val="FF0000"/>
                </a:solidFill>
                <a:latin typeface="Akrobat Bold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Низкая</a:t>
            </a: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FBCE92C7-2F02-46B7-BB3B-514CB54050D1}"/>
              </a:ext>
            </a:extLst>
          </p:cNvPr>
          <p:cNvSpPr txBox="1"/>
          <p:nvPr/>
        </p:nvSpPr>
        <p:spPr>
          <a:xfrm>
            <a:off x="4572000" y="2571750"/>
            <a:ext cx="1321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0"/>
              </a:spcAft>
            </a:pPr>
            <a:r>
              <a:rPr lang="ru-RU" sz="1200" dirty="0">
                <a:solidFill>
                  <a:srgbClr val="FF0000"/>
                </a:solidFill>
                <a:latin typeface="Akrobat Bold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Раз в год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EA6CEEF7-CD06-4CBA-B836-111780400AA1}"/>
              </a:ext>
            </a:extLst>
          </p:cNvPr>
          <p:cNvSpPr txBox="1"/>
          <p:nvPr/>
        </p:nvSpPr>
        <p:spPr>
          <a:xfrm>
            <a:off x="6494711" y="2571750"/>
            <a:ext cx="1321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0"/>
              </a:spcAft>
            </a:pPr>
            <a:r>
              <a:rPr lang="ru-RU" sz="1200" dirty="0">
                <a:solidFill>
                  <a:srgbClr val="FF0000"/>
                </a:solidFill>
                <a:latin typeface="Akrobat Bold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Средняя</a:t>
            </a:r>
          </a:p>
        </p:txBody>
      </p:sp>
      <p:sp>
        <p:nvSpPr>
          <p:cNvPr id="35" name="TextBox 20">
            <a:extLst>
              <a:ext uri="{FF2B5EF4-FFF2-40B4-BE49-F238E27FC236}">
                <a16:creationId xmlns:a16="http://schemas.microsoft.com/office/drawing/2014/main" id="{69DB65C7-44A0-46D7-AAE7-A1A7BAFCFE3C}"/>
              </a:ext>
            </a:extLst>
          </p:cNvPr>
          <p:cNvSpPr txBox="1"/>
          <p:nvPr/>
        </p:nvSpPr>
        <p:spPr>
          <a:xfrm>
            <a:off x="730325" y="3085088"/>
            <a:ext cx="1321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0"/>
              </a:spcAft>
            </a:pP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Akrobat Bold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ПРМО обычные</a:t>
            </a:r>
          </a:p>
        </p:txBody>
      </p:sp>
      <p:sp>
        <p:nvSpPr>
          <p:cNvPr id="36" name="TextBox 20">
            <a:extLst>
              <a:ext uri="{FF2B5EF4-FFF2-40B4-BE49-F238E27FC236}">
                <a16:creationId xmlns:a16="http://schemas.microsoft.com/office/drawing/2014/main" id="{B62024FC-CEC6-4ADB-9E78-A8D989115D90}"/>
              </a:ext>
            </a:extLst>
          </p:cNvPr>
          <p:cNvSpPr txBox="1"/>
          <p:nvPr/>
        </p:nvSpPr>
        <p:spPr>
          <a:xfrm>
            <a:off x="2662005" y="3085088"/>
            <a:ext cx="1321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0"/>
              </a:spcAft>
            </a:pP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Akrobat Bold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Высокая</a:t>
            </a:r>
          </a:p>
        </p:txBody>
      </p:sp>
      <p:sp>
        <p:nvSpPr>
          <p:cNvPr id="37" name="TextBox 20">
            <a:extLst>
              <a:ext uri="{FF2B5EF4-FFF2-40B4-BE49-F238E27FC236}">
                <a16:creationId xmlns:a16="http://schemas.microsoft.com/office/drawing/2014/main" id="{1203EA1F-B0F3-4F5F-9B25-7D29505A5BA5}"/>
              </a:ext>
            </a:extLst>
          </p:cNvPr>
          <p:cNvSpPr txBox="1"/>
          <p:nvPr/>
        </p:nvSpPr>
        <p:spPr>
          <a:xfrm>
            <a:off x="4594130" y="3085088"/>
            <a:ext cx="1321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0"/>
              </a:spcAft>
            </a:pP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Akrobat Bold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Раз-два в день</a:t>
            </a:r>
          </a:p>
        </p:txBody>
      </p:sp>
      <p:sp>
        <p:nvSpPr>
          <p:cNvPr id="38" name="TextBox 20">
            <a:extLst>
              <a:ext uri="{FF2B5EF4-FFF2-40B4-BE49-F238E27FC236}">
                <a16:creationId xmlns:a16="http://schemas.microsoft.com/office/drawing/2014/main" id="{B947FF6E-738C-4DE5-B2CB-B1AA30A572FB}"/>
              </a:ext>
            </a:extLst>
          </p:cNvPr>
          <p:cNvSpPr txBox="1"/>
          <p:nvPr/>
        </p:nvSpPr>
        <p:spPr>
          <a:xfrm>
            <a:off x="6494711" y="3085088"/>
            <a:ext cx="1321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0"/>
              </a:spcAft>
            </a:pP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Akrobat Bold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Низкая</a:t>
            </a:r>
          </a:p>
        </p:txBody>
      </p:sp>
      <p:sp>
        <p:nvSpPr>
          <p:cNvPr id="39" name="TextBox 20">
            <a:extLst>
              <a:ext uri="{FF2B5EF4-FFF2-40B4-BE49-F238E27FC236}">
                <a16:creationId xmlns:a16="http://schemas.microsoft.com/office/drawing/2014/main" id="{AA791CC9-2BF2-431C-90AB-C886E5912FCF}"/>
              </a:ext>
            </a:extLst>
          </p:cNvPr>
          <p:cNvSpPr txBox="1"/>
          <p:nvPr/>
        </p:nvSpPr>
        <p:spPr>
          <a:xfrm>
            <a:off x="522247" y="3584196"/>
            <a:ext cx="1765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0"/>
              </a:spcAft>
            </a:pPr>
            <a:r>
              <a:rPr lang="ru-RU" sz="1200" b="1" dirty="0">
                <a:solidFill>
                  <a:srgbClr val="619DFF"/>
                </a:solidFill>
                <a:latin typeface="Akrobat Bold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ПРМО дистанционные</a:t>
            </a:r>
          </a:p>
        </p:txBody>
      </p:sp>
      <p:sp>
        <p:nvSpPr>
          <p:cNvPr id="40" name="TextBox 20">
            <a:extLst>
              <a:ext uri="{FF2B5EF4-FFF2-40B4-BE49-F238E27FC236}">
                <a16:creationId xmlns:a16="http://schemas.microsoft.com/office/drawing/2014/main" id="{43631DC2-5973-418B-BAB4-A613A3AFDEC2}"/>
              </a:ext>
            </a:extLst>
          </p:cNvPr>
          <p:cNvSpPr txBox="1"/>
          <p:nvPr/>
        </p:nvSpPr>
        <p:spPr>
          <a:xfrm>
            <a:off x="2430866" y="3584196"/>
            <a:ext cx="1765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0"/>
              </a:spcAft>
            </a:pPr>
            <a:r>
              <a:rPr lang="ru-RU" sz="1200" b="1" dirty="0">
                <a:solidFill>
                  <a:srgbClr val="619DFF"/>
                </a:solidFill>
                <a:latin typeface="Akrobat Bold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Высокая</a:t>
            </a: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07B8827E-A0D1-47EA-869D-7596393B8DE5}"/>
              </a:ext>
            </a:extLst>
          </p:cNvPr>
          <p:cNvSpPr txBox="1"/>
          <p:nvPr/>
        </p:nvSpPr>
        <p:spPr>
          <a:xfrm>
            <a:off x="4353007" y="3584196"/>
            <a:ext cx="1765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0"/>
              </a:spcAft>
            </a:pPr>
            <a:r>
              <a:rPr lang="ru-RU" sz="1200" b="1" dirty="0">
                <a:solidFill>
                  <a:srgbClr val="619DFF"/>
                </a:solidFill>
                <a:latin typeface="Akrobat Bold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Раз-два в день</a:t>
            </a: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C6EBCCE3-58CA-4802-A4AB-C50A68DCA791}"/>
              </a:ext>
            </a:extLst>
          </p:cNvPr>
          <p:cNvSpPr txBox="1"/>
          <p:nvPr/>
        </p:nvSpPr>
        <p:spPr>
          <a:xfrm>
            <a:off x="6273111" y="3584196"/>
            <a:ext cx="1765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0"/>
              </a:spcAft>
            </a:pPr>
            <a:r>
              <a:rPr lang="ru-RU" sz="1200" b="1" dirty="0">
                <a:solidFill>
                  <a:srgbClr val="619DFF"/>
                </a:solidFill>
                <a:latin typeface="Akrobat Bold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Высокая</a:t>
            </a:r>
          </a:p>
        </p:txBody>
      </p:sp>
    </p:spTree>
    <p:extLst>
      <p:ext uri="{BB962C8B-B14F-4D97-AF65-F5344CB8AC3E}">
        <p14:creationId xmlns:p14="http://schemas.microsoft.com/office/powerpoint/2010/main" val="398054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1001E29-D01C-4E60-B411-32B1874A6687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2" name="Picture 25">
              <a:extLst>
                <a:ext uri="{FF2B5EF4-FFF2-40B4-BE49-F238E27FC236}">
                  <a16:creationId xmlns:a16="http://schemas.microsoft.com/office/drawing/2014/main" id="{20EB782F-2007-4C43-8AED-3468F1459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graphicFrame>
          <p:nvGraphicFramePr>
            <p:cNvPr id="5" name="Схема 4">
              <a:extLst>
                <a:ext uri="{FF2B5EF4-FFF2-40B4-BE49-F238E27FC236}">
                  <a16:creationId xmlns:a16="http://schemas.microsoft.com/office/drawing/2014/main" id="{95C85412-FB88-47BE-9C65-7DD4B8B7BBC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86590232"/>
                </p:ext>
              </p:extLst>
            </p:nvPr>
          </p:nvGraphicFramePr>
          <p:xfrm>
            <a:off x="1037474" y="1352681"/>
            <a:ext cx="7699758" cy="35716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008CCD5C-A11B-4F3A-92DA-F845EF591C73}"/>
                </a:ext>
              </a:extLst>
            </p:cNvPr>
            <p:cNvSpPr txBox="1"/>
            <p:nvPr/>
          </p:nvSpPr>
          <p:spPr>
            <a:xfrm>
              <a:off x="3404433" y="2644254"/>
              <a:ext cx="119749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3000"/>
                </a:spcAft>
              </a:pPr>
              <a:r>
                <a:rPr lang="ru-RU" sz="1300" dirty="0">
                  <a:solidFill>
                    <a:srgbClr val="14295F"/>
                  </a:solidFill>
                  <a:latin typeface="Akrobat Bold" panose="000006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Медработник</a:t>
              </a: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883C5485-5D28-4C19-BC9E-AA6D90F590BA}"/>
                </a:ext>
              </a:extLst>
            </p:cNvPr>
            <p:cNvSpPr txBox="1"/>
            <p:nvPr/>
          </p:nvSpPr>
          <p:spPr>
            <a:xfrm>
              <a:off x="5151307" y="2620665"/>
              <a:ext cx="119749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3000"/>
                </a:spcAft>
              </a:pPr>
              <a:r>
                <a:rPr lang="ru-RU" sz="1300" dirty="0">
                  <a:solidFill>
                    <a:srgbClr val="14295F"/>
                  </a:solidFill>
                  <a:latin typeface="Akrobat Bold" panose="000006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Медработник</a:t>
              </a: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FB5A95FF-A836-4CD5-90A1-43FF0F28E013}"/>
                </a:ext>
              </a:extLst>
            </p:cNvPr>
            <p:cNvSpPr txBox="1"/>
            <p:nvPr/>
          </p:nvSpPr>
          <p:spPr>
            <a:xfrm>
              <a:off x="4242315" y="3747225"/>
              <a:ext cx="1197493" cy="488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ru-RU" sz="1300" dirty="0">
                  <a:solidFill>
                    <a:srgbClr val="14295F"/>
                  </a:solidFill>
                  <a:latin typeface="Akrobat Bold" panose="000006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Бот</a:t>
              </a:r>
              <a:br>
                <a:rPr lang="ru-RU" sz="1300" dirty="0">
                  <a:solidFill>
                    <a:srgbClr val="14295F"/>
                  </a:solidFill>
                  <a:latin typeface="Akrobat Bold" panose="000006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300" dirty="0">
                  <a:solidFill>
                    <a:srgbClr val="14295F"/>
                  </a:solidFill>
                  <a:latin typeface="Akrobat Bold" panose="000006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+ </a:t>
              </a:r>
              <a:br>
                <a:rPr lang="ru-RU" sz="1300" dirty="0">
                  <a:solidFill>
                    <a:srgbClr val="14295F"/>
                  </a:solidFill>
                  <a:latin typeface="Akrobat Bold" panose="000006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300" dirty="0">
                  <a:solidFill>
                    <a:srgbClr val="14295F"/>
                  </a:solidFill>
                  <a:latin typeface="Akrobat Bold" panose="000006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Медработник</a:t>
              </a:r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D38B3DB5-6D7D-404C-9592-20E1F5879C38}"/>
                </a:ext>
              </a:extLst>
            </p:cNvPr>
            <p:cNvSpPr txBox="1"/>
            <p:nvPr/>
          </p:nvSpPr>
          <p:spPr>
            <a:xfrm>
              <a:off x="4242315" y="3029421"/>
              <a:ext cx="1290073" cy="492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ru-RU" sz="1400" b="1" dirty="0">
                  <a:latin typeface="Akrobat Bold" panose="000006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Медработник</a:t>
              </a:r>
              <a:br>
                <a:rPr lang="ru-RU" sz="1400" b="1" dirty="0">
                  <a:latin typeface="Akrobat Bold" panose="000006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400" b="1" dirty="0">
                  <a:latin typeface="Akrobat Bold" panose="000006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br>
                <a:rPr lang="ru-RU" sz="1400" b="1" dirty="0">
                  <a:latin typeface="Akrobat Bold" panose="000006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400" b="1" dirty="0">
                  <a:latin typeface="Akrobat Bold" panose="000006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СППВР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4AAF49E-1E35-4560-8933-9FF0A96DE51D}"/>
              </a:ext>
            </a:extLst>
          </p:cNvPr>
          <p:cNvSpPr txBox="1"/>
          <p:nvPr/>
        </p:nvSpPr>
        <p:spPr>
          <a:xfrm>
            <a:off x="308459" y="785474"/>
            <a:ext cx="8737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4295F"/>
                </a:solidFill>
                <a:latin typeface="Akrobat Bold" panose="00000800000000000000" pitchFamily="50" charset="-52"/>
              </a:rPr>
              <a:t>ФОРМАТЫ ДИСТАНЦИОННЫХ ПРМО НА РЫНКЕ</a:t>
            </a:r>
          </a:p>
        </p:txBody>
      </p:sp>
      <p:sp>
        <p:nvSpPr>
          <p:cNvPr id="2" name="TextBox 20">
            <a:extLst>
              <a:ext uri="{FF2B5EF4-FFF2-40B4-BE49-F238E27FC236}">
                <a16:creationId xmlns:a16="http://schemas.microsoft.com/office/drawing/2014/main" id="{64A8735B-D733-DDC6-B3A2-DCB12E5BDC2C}"/>
              </a:ext>
            </a:extLst>
          </p:cNvPr>
          <p:cNvSpPr txBox="1"/>
          <p:nvPr/>
        </p:nvSpPr>
        <p:spPr>
          <a:xfrm>
            <a:off x="5750053" y="3375606"/>
            <a:ext cx="11974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0"/>
              </a:spcAft>
            </a:pPr>
            <a:r>
              <a:rPr lang="ru-RU" sz="1300" b="1" dirty="0">
                <a:solidFill>
                  <a:srgbClr val="FF0000"/>
                </a:solidFill>
                <a:latin typeface="Akrobat Bold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Бот</a:t>
            </a:r>
          </a:p>
        </p:txBody>
      </p:sp>
    </p:spTree>
    <p:extLst>
      <p:ext uri="{BB962C8B-B14F-4D97-AF65-F5344CB8AC3E}">
        <p14:creationId xmlns:p14="http://schemas.microsoft.com/office/powerpoint/2010/main" val="23737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>
            <a:extLst>
              <a:ext uri="{FF2B5EF4-FFF2-40B4-BE49-F238E27FC236}">
                <a16:creationId xmlns:a16="http://schemas.microsoft.com/office/drawing/2014/main" id="{729C5455-CB1C-7C5D-8C81-77697A7FCA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4" name="Google Shape;144;p21"/>
          <p:cNvSpPr txBox="1"/>
          <p:nvPr/>
        </p:nvSpPr>
        <p:spPr>
          <a:xfrm>
            <a:off x="745550" y="1363052"/>
            <a:ext cx="7281900" cy="119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14295F"/>
                </a:solidFill>
              </a:rPr>
              <a:t>Объективность – 100%</a:t>
            </a:r>
          </a:p>
          <a:p>
            <a:pPr marL="285750" marR="0" lvl="0" indent="-28575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14295F"/>
                </a:solidFill>
              </a:rPr>
              <a:t>Контролируемость – 100%</a:t>
            </a:r>
          </a:p>
          <a:p>
            <a:pPr marL="285750" marR="0" lvl="0" indent="-28575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14295F"/>
                </a:solidFill>
              </a:rPr>
              <a:t>Охват – 100%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14295F"/>
                </a:solidFill>
              </a:rPr>
              <a:t>Частотность  - очень высокая</a:t>
            </a:r>
          </a:p>
        </p:txBody>
      </p:sp>
      <p:pic>
        <p:nvPicPr>
          <p:cNvPr id="145" name="Google Shape;14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889" y="267744"/>
            <a:ext cx="1308135" cy="3462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4868BF6-8114-E340-E6A7-9812636EE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887922"/>
              </p:ext>
            </p:extLst>
          </p:nvPr>
        </p:nvGraphicFramePr>
        <p:xfrm>
          <a:off x="1116550" y="2417979"/>
          <a:ext cx="7049042" cy="226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E8782D-FD76-1AFD-C49F-054180966946}"/>
              </a:ext>
            </a:extLst>
          </p:cNvPr>
          <p:cNvSpPr txBox="1"/>
          <p:nvPr/>
        </p:nvSpPr>
        <p:spPr>
          <a:xfrm>
            <a:off x="308459" y="785474"/>
            <a:ext cx="8737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4295F"/>
                </a:solidFill>
                <a:latin typeface="Akrobat Bold" panose="00000800000000000000" pitchFamily="50" charset="-52"/>
              </a:rPr>
              <a:t>ИННОВАЦИОННЫЙ ПОДХОД К УПРАВЛЕНИЮ ССЗ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5">
            <a:extLst>
              <a:ext uri="{FF2B5EF4-FFF2-40B4-BE49-F238E27FC236}">
                <a16:creationId xmlns:a16="http://schemas.microsoft.com/office/drawing/2014/main" id="{20EB782F-2007-4C43-8AED-3468F14598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"/>
            <a:ext cx="9144000" cy="5143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AAF49E-1E35-4560-8933-9FF0A96DE51D}"/>
              </a:ext>
            </a:extLst>
          </p:cNvPr>
          <p:cNvSpPr txBox="1"/>
          <p:nvPr/>
        </p:nvSpPr>
        <p:spPr>
          <a:xfrm>
            <a:off x="406768" y="826141"/>
            <a:ext cx="7620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14295F"/>
                </a:solidFill>
                <a:latin typeface="Akrobat Bold" panose="00000800000000000000" pitchFamily="50" charset="-52"/>
              </a:rPr>
              <a:t>УСПЕШНЫЙ ОПЫТ МЕДИЦИНСКОГО СОПРОВОЖДЕНИЯ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6D80A5-6EB5-4AD2-952F-596B02432842}"/>
              </a:ext>
            </a:extLst>
          </p:cNvPr>
          <p:cNvGrpSpPr/>
          <p:nvPr/>
        </p:nvGrpSpPr>
        <p:grpSpPr>
          <a:xfrm>
            <a:off x="497116" y="1612044"/>
            <a:ext cx="3084284" cy="939433"/>
            <a:chOff x="497116" y="1612044"/>
            <a:chExt cx="2625225" cy="939433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CEFB9E83-10F6-44A2-9F4C-137E353B2C7A}"/>
                </a:ext>
              </a:extLst>
            </p:cNvPr>
            <p:cNvSpPr/>
            <p:nvPr/>
          </p:nvSpPr>
          <p:spPr>
            <a:xfrm>
              <a:off x="497116" y="1612044"/>
              <a:ext cx="2625225" cy="605320"/>
            </a:xfrm>
            <a:prstGeom prst="roundRect">
              <a:avLst/>
            </a:prstGeom>
            <a:solidFill>
              <a:srgbClr val="006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25DB0B-FA91-4C75-A56A-1CD196F8EC45}"/>
                </a:ext>
              </a:extLst>
            </p:cNvPr>
            <p:cNvSpPr txBox="1"/>
            <p:nvPr/>
          </p:nvSpPr>
          <p:spPr>
            <a:xfrm>
              <a:off x="588198" y="1654693"/>
              <a:ext cx="2534143" cy="8967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Aft>
                  <a:spcPts val="1600"/>
                </a:spcAft>
              </a:pPr>
              <a:r>
                <a:rPr lang="ru-RU" sz="1200" b="1" dirty="0">
                  <a:solidFill>
                    <a:schemeClr val="bg1"/>
                  </a:solidFill>
                  <a:latin typeface="Akrobat" panose="000006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Логистическая компания</a:t>
              </a:r>
              <a:r>
                <a:rPr lang="ru-RU" sz="1200" dirty="0">
                  <a:solidFill>
                    <a:schemeClr val="bg1"/>
                  </a:solidFill>
                  <a:latin typeface="Akrobat" panose="000006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ru-RU" sz="1200" dirty="0">
                  <a:solidFill>
                    <a:schemeClr val="bg1"/>
                  </a:solidFill>
                  <a:latin typeface="Akrobat" panose="000006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200" dirty="0">
                  <a:solidFill>
                    <a:schemeClr val="bg1"/>
                  </a:solidFill>
                  <a:latin typeface="Akrobat Bold" panose="000008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г. Уфа, 3 филиала, 815 водителей, 1 год</a:t>
              </a:r>
            </a:p>
            <a:p>
              <a:pPr>
                <a:lnSpc>
                  <a:spcPct val="110000"/>
                </a:lnSpc>
                <a:spcAft>
                  <a:spcPts val="16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Akrobat" panose="000006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6" name="TextBox 20">
            <a:extLst>
              <a:ext uri="{FF2B5EF4-FFF2-40B4-BE49-F238E27FC236}">
                <a16:creationId xmlns:a16="http://schemas.microsoft.com/office/drawing/2014/main" id="{72A2307B-E353-4213-88D0-A2946D5ED169}"/>
              </a:ext>
            </a:extLst>
          </p:cNvPr>
          <p:cNvSpPr txBox="1"/>
          <p:nvPr/>
        </p:nvSpPr>
        <p:spPr>
          <a:xfrm>
            <a:off x="406768" y="2845800"/>
            <a:ext cx="1752232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-20%</a:t>
            </a: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D00104A7-D998-4EDF-922E-958BB92FDC57}"/>
              </a:ext>
            </a:extLst>
          </p:cNvPr>
          <p:cNvSpPr txBox="1"/>
          <p:nvPr/>
        </p:nvSpPr>
        <p:spPr>
          <a:xfrm>
            <a:off x="406768" y="3578757"/>
            <a:ext cx="1890383" cy="55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сократили больничные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32763A17-763D-4158-9C92-238A882887AE}"/>
              </a:ext>
            </a:extLst>
          </p:cNvPr>
          <p:cNvSpPr txBox="1"/>
          <p:nvPr/>
        </p:nvSpPr>
        <p:spPr>
          <a:xfrm>
            <a:off x="3036423" y="2845800"/>
            <a:ext cx="1890383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+ 30%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8013CC-4AFB-4196-917C-BACA53493678}"/>
              </a:ext>
            </a:extLst>
          </p:cNvPr>
          <p:cNvSpPr txBox="1"/>
          <p:nvPr/>
        </p:nvSpPr>
        <p:spPr>
          <a:xfrm>
            <a:off x="3036423" y="3578757"/>
            <a:ext cx="2105566" cy="55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увеличили </a:t>
            </a:r>
          </a:p>
          <a:p>
            <a:pPr>
              <a:lnSpc>
                <a:spcPct val="110000"/>
              </a:lnSpc>
            </a:pPr>
            <a:r>
              <a:rPr lang="ru-RU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лояльность сотрудников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8767A24D-C0B9-4FC6-B644-2F7F76863940}"/>
              </a:ext>
            </a:extLst>
          </p:cNvPr>
          <p:cNvSpPr txBox="1"/>
          <p:nvPr/>
        </p:nvSpPr>
        <p:spPr>
          <a:xfrm>
            <a:off x="5666078" y="2845800"/>
            <a:ext cx="2414472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х 4</a:t>
            </a:r>
            <a:r>
              <a:rPr lang="ru-RU" sz="4800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раза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5C14D2-A02E-4005-A8A2-A0ED3D440635}"/>
              </a:ext>
            </a:extLst>
          </p:cNvPr>
          <p:cNvSpPr txBox="1"/>
          <p:nvPr/>
        </p:nvSpPr>
        <p:spPr>
          <a:xfrm>
            <a:off x="5666078" y="3578757"/>
            <a:ext cx="2361687" cy="55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сократили </a:t>
            </a:r>
          </a:p>
          <a:p>
            <a:pPr>
              <a:lnSpc>
                <a:spcPct val="110000"/>
              </a:lnSpc>
            </a:pPr>
            <a:r>
              <a:rPr lang="ru-RU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группу риска водителей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61871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5">
            <a:extLst>
              <a:ext uri="{FF2B5EF4-FFF2-40B4-BE49-F238E27FC236}">
                <a16:creationId xmlns:a16="http://schemas.microsoft.com/office/drawing/2014/main" id="{20EB782F-2007-4C43-8AED-3468F14598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"/>
            <a:ext cx="9144000" cy="51435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6D80A5-6EB5-4AD2-952F-596B02432842}"/>
              </a:ext>
            </a:extLst>
          </p:cNvPr>
          <p:cNvGrpSpPr/>
          <p:nvPr/>
        </p:nvGrpSpPr>
        <p:grpSpPr>
          <a:xfrm>
            <a:off x="497116" y="1612044"/>
            <a:ext cx="6403810" cy="939433"/>
            <a:chOff x="497116" y="1612044"/>
            <a:chExt cx="2579684" cy="939433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CEFB9E83-10F6-44A2-9F4C-137E353B2C7A}"/>
                </a:ext>
              </a:extLst>
            </p:cNvPr>
            <p:cNvSpPr/>
            <p:nvPr/>
          </p:nvSpPr>
          <p:spPr>
            <a:xfrm>
              <a:off x="497116" y="1612044"/>
              <a:ext cx="1877983" cy="605320"/>
            </a:xfrm>
            <a:prstGeom prst="roundRect">
              <a:avLst/>
            </a:prstGeom>
            <a:solidFill>
              <a:srgbClr val="006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25DB0B-FA91-4C75-A56A-1CD196F8EC45}"/>
                </a:ext>
              </a:extLst>
            </p:cNvPr>
            <p:cNvSpPr txBox="1"/>
            <p:nvPr/>
          </p:nvSpPr>
          <p:spPr>
            <a:xfrm>
              <a:off x="542657" y="1654693"/>
              <a:ext cx="2534143" cy="8967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Aft>
                  <a:spcPts val="1600"/>
                </a:spcAft>
              </a:pPr>
              <a:r>
                <a:rPr lang="ru-RU" sz="1200" b="1" dirty="0">
                  <a:solidFill>
                    <a:schemeClr val="bg1"/>
                  </a:solidFill>
                  <a:latin typeface="Akrobat" panose="000006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Дочерние компании крупнейшей нефтегазовой компании</a:t>
              </a:r>
              <a:r>
                <a:rPr lang="en-US" sz="1200" dirty="0">
                  <a:solidFill>
                    <a:schemeClr val="bg1"/>
                  </a:solidFill>
                  <a:latin typeface="Akrobat" panose="000006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en-US" sz="1200" dirty="0">
                  <a:solidFill>
                    <a:schemeClr val="bg1"/>
                  </a:solidFill>
                  <a:latin typeface="Akrobat" panose="000006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200" dirty="0">
                  <a:solidFill>
                    <a:schemeClr val="bg1"/>
                  </a:solidFill>
                  <a:latin typeface="Akrobat Bold" panose="000008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Контракт с 2017 года. 92 филиала, 117 ПАК, 6 600+ сотрудников</a:t>
              </a:r>
            </a:p>
            <a:p>
              <a:pPr>
                <a:lnSpc>
                  <a:spcPct val="110000"/>
                </a:lnSpc>
                <a:spcAft>
                  <a:spcPts val="16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Akrobat" panose="000006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6" name="TextBox 20">
            <a:extLst>
              <a:ext uri="{FF2B5EF4-FFF2-40B4-BE49-F238E27FC236}">
                <a16:creationId xmlns:a16="http://schemas.microsoft.com/office/drawing/2014/main" id="{72A2307B-E353-4213-88D0-A2946D5ED169}"/>
              </a:ext>
            </a:extLst>
          </p:cNvPr>
          <p:cNvSpPr txBox="1"/>
          <p:nvPr/>
        </p:nvSpPr>
        <p:spPr>
          <a:xfrm>
            <a:off x="406768" y="2845800"/>
            <a:ext cx="2053934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800" b="1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4800" b="1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45%</a:t>
            </a: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D00104A7-D998-4EDF-922E-958BB92FDC57}"/>
              </a:ext>
            </a:extLst>
          </p:cNvPr>
          <p:cNvSpPr txBox="1"/>
          <p:nvPr/>
        </p:nvSpPr>
        <p:spPr>
          <a:xfrm>
            <a:off x="406768" y="3578757"/>
            <a:ext cx="1784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сократили</a:t>
            </a:r>
          </a:p>
          <a:p>
            <a:r>
              <a:rPr lang="ru-RU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на ПРМО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32763A17-763D-4158-9C92-238A882887AE}"/>
              </a:ext>
            </a:extLst>
          </p:cNvPr>
          <p:cNvSpPr txBox="1"/>
          <p:nvPr/>
        </p:nvSpPr>
        <p:spPr>
          <a:xfrm>
            <a:off x="3138394" y="2845800"/>
            <a:ext cx="1890383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800" b="1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-21</a:t>
            </a:r>
            <a:r>
              <a:rPr lang="ru-RU" sz="4800" b="1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8013CC-4AFB-4196-917C-BACA53493678}"/>
              </a:ext>
            </a:extLst>
          </p:cNvPr>
          <p:cNvSpPr txBox="1"/>
          <p:nvPr/>
        </p:nvSpPr>
        <p:spPr>
          <a:xfrm>
            <a:off x="3138394" y="3578757"/>
            <a:ext cx="2221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400" dirty="0" err="1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низили</a:t>
            </a:r>
            <a:r>
              <a:rPr lang="en-US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дни нетрудоспособности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8767A24D-C0B9-4FC6-B644-2F7F76863940}"/>
              </a:ext>
            </a:extLst>
          </p:cNvPr>
          <p:cNvSpPr txBox="1"/>
          <p:nvPr/>
        </p:nvSpPr>
        <p:spPr>
          <a:xfrm>
            <a:off x="6306564" y="2845800"/>
            <a:ext cx="2414472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800" b="1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-20</a:t>
            </a:r>
            <a:r>
              <a:rPr lang="ru-RU" sz="4800" b="1" dirty="0">
                <a:solidFill>
                  <a:srgbClr val="006ACB"/>
                </a:solidFill>
                <a:latin typeface="Akrob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5C14D2-A02E-4005-A8A2-A0ED3D440635}"/>
              </a:ext>
            </a:extLst>
          </p:cNvPr>
          <p:cNvSpPr txBox="1"/>
          <p:nvPr/>
        </p:nvSpPr>
        <p:spPr>
          <a:xfrm>
            <a:off x="6306564" y="3578757"/>
            <a:ext cx="2221117" cy="542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уменьшили </a:t>
            </a:r>
          </a:p>
          <a:p>
            <a:r>
              <a:rPr lang="ru-RU" sz="1400" dirty="0">
                <a:solidFill>
                  <a:srgbClr val="14295F"/>
                </a:solidFill>
                <a:latin typeface="Akrobat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группу  риска сотрудников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C9F49C-F6CA-07D9-E2C0-49369CEEE61E}"/>
              </a:ext>
            </a:extLst>
          </p:cNvPr>
          <p:cNvSpPr txBox="1"/>
          <p:nvPr/>
        </p:nvSpPr>
        <p:spPr>
          <a:xfrm>
            <a:off x="406768" y="826141"/>
            <a:ext cx="5166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14295F"/>
                </a:solidFill>
                <a:latin typeface="Akrobat Bold" panose="00000800000000000000" pitchFamily="50" charset="-52"/>
              </a:rPr>
              <a:t>УСПЕШНЫЙ ОПЫТ АВТОМАТИЗАЦИИ</a:t>
            </a:r>
          </a:p>
        </p:txBody>
      </p:sp>
    </p:spTree>
    <p:extLst>
      <p:ext uri="{BB962C8B-B14F-4D97-AF65-F5344CB8AC3E}">
        <p14:creationId xmlns:p14="http://schemas.microsoft.com/office/powerpoint/2010/main" val="299619417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304</Words>
  <Application>Microsoft Office PowerPoint</Application>
  <PresentationFormat>Экран (16:9)</PresentationFormat>
  <Paragraphs>126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Akrobat</vt:lpstr>
      <vt:lpstr>Akrobat Black</vt:lpstr>
      <vt:lpstr>Akrobat Bold</vt:lpstr>
      <vt:lpstr>Arial</vt:lpstr>
      <vt:lpstr>Calibri</vt:lpstr>
      <vt:lpstr>Times New Roman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Выездной1</dc:creator>
  <cp:lastModifiedBy>Выездной1</cp:lastModifiedBy>
  <cp:revision>51</cp:revision>
  <dcterms:modified xsi:type="dcterms:W3CDTF">2023-06-02T06:11:56Z</dcterms:modified>
</cp:coreProperties>
</file>