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_rels/presentation.xml.rels" ContentType="application/vnd.openxmlformats-package.relationships+xml"/>
  <Override PartName="/ppt/media/image9.png" ContentType="image/png"/>
  <Override PartName="/ppt/media/image13.jpeg" ContentType="image/jpeg"/>
  <Override PartName="/ppt/media/image7.jpeg" ContentType="image/jpeg"/>
  <Override PartName="/ppt/media/image2.png" ContentType="image/png"/>
  <Override PartName="/ppt/media/image6.jpeg" ContentType="image/jpeg"/>
  <Override PartName="/ppt/media/image3.jpeg" ContentType="image/jpeg"/>
  <Override PartName="/ppt/media/image16.png" ContentType="image/png"/>
  <Override PartName="/ppt/media/image8.jpeg" ContentType="image/jpeg"/>
  <Override PartName="/ppt/media/image12.gif" ContentType="image/gif"/>
  <Override PartName="/ppt/media/image4.jpeg" ContentType="image/jpeg"/>
  <Override PartName="/ppt/media/image15.png" ContentType="image/png"/>
  <Override PartName="/ppt/media/image17.jpeg" ContentType="image/jpeg"/>
  <Override PartName="/ppt/media/image19.png" ContentType="image/png"/>
  <Override PartName="/ppt/media/image18.jpeg" ContentType="image/jpeg"/>
  <Override PartName="/ppt/media/image10.jpeg" ContentType="image/jpeg"/>
  <Override PartName="/ppt/media/image14.png" ContentType="image/png"/>
  <Override PartName="/ppt/media/image5.jpeg" ContentType="image/jpeg"/>
  <Override PartName="/ppt/media/image11.jpeg" ContentType="image/jpeg"/>
  <Override PartName="/ppt/media/image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4.xml.rels" ContentType="application/vnd.openxmlformats-package.relationships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0691812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8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1"/>
          <p:cNvGrpSpPr/>
          <p:nvPr/>
        </p:nvGrpSpPr>
        <p:grpSpPr>
          <a:xfrm>
            <a:off x="-773640" y="-5040"/>
            <a:ext cx="599040" cy="2195640"/>
            <a:chOff x="-773640" y="-5040"/>
            <a:chExt cx="599040" cy="2195640"/>
          </a:xfrm>
        </p:grpSpPr>
        <p:sp>
          <p:nvSpPr>
            <p:cNvPr id="77" name="CustomShape 2"/>
            <p:cNvSpPr/>
            <p:nvPr/>
          </p:nvSpPr>
          <p:spPr>
            <a:xfrm>
              <a:off x="-773640" y="-5040"/>
              <a:ext cx="599040" cy="549360"/>
            </a:xfrm>
            <a:prstGeom prst="rect">
              <a:avLst/>
            </a:prstGeom>
            <a:ln w="3240">
              <a:solidFill>
                <a:schemeClr val="bg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36000" rIns="36000" tIns="36000" bIns="36000" anchor="ctr">
              <a:noAutofit/>
            </a:bodyPr>
            <a:p>
              <a:pPr>
                <a:lnSpc>
                  <a:spcPts val="901"/>
                </a:lnSpc>
              </a:pPr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248</a:t>
              </a:r>
              <a:br/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196</a:t>
              </a:r>
              <a:br/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0</a:t>
              </a:r>
              <a:endParaRPr b="0" lang="en-US" sz="1100" spc="-1" strike="noStrike">
                <a:latin typeface="Arial"/>
              </a:endParaRPr>
            </a:p>
          </p:txBody>
        </p:sp>
        <p:sp>
          <p:nvSpPr>
            <p:cNvPr id="78" name="CustomShape 3"/>
            <p:cNvSpPr/>
            <p:nvPr/>
          </p:nvSpPr>
          <p:spPr>
            <a:xfrm>
              <a:off x="-773640" y="545400"/>
              <a:ext cx="599040" cy="549000"/>
            </a:xfrm>
            <a:prstGeom prst="rect">
              <a:avLst/>
            </a:prstGeom>
            <a:solidFill>
              <a:srgbClr val="e98c00"/>
            </a:solidFill>
            <a:ln w="3240">
              <a:solidFill>
                <a:schemeClr val="bg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36000" rIns="36000" tIns="36000" bIns="36000" anchor="ctr">
              <a:noAutofit/>
            </a:bodyPr>
            <a:p>
              <a:pPr>
                <a:lnSpc>
                  <a:spcPts val="901"/>
                </a:lnSpc>
              </a:pPr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233</a:t>
              </a:r>
              <a:br/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140</a:t>
              </a:r>
              <a:br/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0</a:t>
              </a:r>
              <a:endParaRPr b="0" lang="en-US" sz="1100" spc="-1" strike="noStrike">
                <a:latin typeface="Arial"/>
              </a:endParaRPr>
            </a:p>
          </p:txBody>
        </p:sp>
        <p:sp>
          <p:nvSpPr>
            <p:cNvPr id="79" name="CustomShape 4"/>
            <p:cNvSpPr/>
            <p:nvPr/>
          </p:nvSpPr>
          <p:spPr>
            <a:xfrm>
              <a:off x="-773640" y="1090440"/>
              <a:ext cx="599040" cy="549360"/>
            </a:xfrm>
            <a:prstGeom prst="rect">
              <a:avLst/>
            </a:prstGeom>
            <a:solidFill>
              <a:srgbClr val="d24200"/>
            </a:solidFill>
            <a:ln w="3240">
              <a:solidFill>
                <a:schemeClr val="bg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36000" rIns="36000" tIns="36000" bIns="36000" anchor="ctr">
              <a:noAutofit/>
            </a:bodyPr>
            <a:p>
              <a:pPr>
                <a:lnSpc>
                  <a:spcPts val="901"/>
                </a:lnSpc>
              </a:pPr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210</a:t>
              </a:r>
              <a:br/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66</a:t>
              </a:r>
              <a:br/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0</a:t>
              </a:r>
              <a:endParaRPr b="0" lang="en-US" sz="1100" spc="-1" strike="noStrike">
                <a:latin typeface="Arial"/>
              </a:endParaRPr>
            </a:p>
          </p:txBody>
        </p:sp>
        <p:sp>
          <p:nvSpPr>
            <p:cNvPr id="80" name="CustomShape 5"/>
            <p:cNvSpPr/>
            <p:nvPr/>
          </p:nvSpPr>
          <p:spPr>
            <a:xfrm>
              <a:off x="-773640" y="1641240"/>
              <a:ext cx="599040" cy="549360"/>
            </a:xfrm>
            <a:prstGeom prst="rect">
              <a:avLst/>
            </a:prstGeom>
            <a:solidFill>
              <a:srgbClr val="8c2d6a"/>
            </a:solidFill>
            <a:ln w="3240">
              <a:solidFill>
                <a:schemeClr val="bg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36000" rIns="36000" tIns="36000" bIns="36000" anchor="ctr">
              <a:noAutofit/>
            </a:bodyPr>
            <a:p>
              <a:pPr>
                <a:lnSpc>
                  <a:spcPts val="901"/>
                </a:lnSpc>
              </a:pPr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140</a:t>
              </a:r>
              <a:br/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45</a:t>
              </a:r>
              <a:br/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106</a:t>
              </a:r>
              <a:endParaRPr b="0" lang="en-US" sz="1100" spc="-1" strike="noStrike">
                <a:latin typeface="Arial"/>
              </a:endParaRPr>
            </a:p>
          </p:txBody>
        </p:sp>
      </p:grpSp>
      <p:grpSp>
        <p:nvGrpSpPr>
          <p:cNvPr id="81" name="Group 6"/>
          <p:cNvGrpSpPr/>
          <p:nvPr/>
        </p:nvGrpSpPr>
        <p:grpSpPr>
          <a:xfrm>
            <a:off x="-773640" y="2676240"/>
            <a:ext cx="599040" cy="3291840"/>
            <a:chOff x="-773640" y="2676240"/>
            <a:chExt cx="599040" cy="3291840"/>
          </a:xfrm>
        </p:grpSpPr>
        <p:sp>
          <p:nvSpPr>
            <p:cNvPr id="82" name="CustomShape 7"/>
            <p:cNvSpPr/>
            <p:nvPr/>
          </p:nvSpPr>
          <p:spPr>
            <a:xfrm>
              <a:off x="-773640" y="2676240"/>
              <a:ext cx="599040" cy="549360"/>
            </a:xfrm>
            <a:prstGeom prst="rect">
              <a:avLst/>
            </a:prstGeom>
            <a:solidFill>
              <a:srgbClr val="a21a27"/>
            </a:solidFill>
            <a:ln w="3240">
              <a:solidFill>
                <a:schemeClr val="bg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36000" rIns="36000" tIns="36000" bIns="36000" anchor="ctr">
              <a:noAutofit/>
            </a:bodyPr>
            <a:p>
              <a:pPr>
                <a:lnSpc>
                  <a:spcPts val="901"/>
                </a:lnSpc>
              </a:pPr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162</a:t>
              </a:r>
              <a:br/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26</a:t>
              </a:r>
              <a:br/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39</a:t>
              </a:r>
              <a:endParaRPr b="0" lang="en-US" sz="1100" spc="-1" strike="noStrike">
                <a:latin typeface="Arial"/>
              </a:endParaRPr>
            </a:p>
          </p:txBody>
        </p:sp>
        <p:sp>
          <p:nvSpPr>
            <p:cNvPr id="83" name="CustomShape 8"/>
            <p:cNvSpPr/>
            <p:nvPr/>
          </p:nvSpPr>
          <p:spPr>
            <a:xfrm>
              <a:off x="-773640" y="3227040"/>
              <a:ext cx="599040" cy="549000"/>
            </a:xfrm>
            <a:prstGeom prst="rect">
              <a:avLst/>
            </a:prstGeom>
            <a:solidFill>
              <a:srgbClr val="b9244e"/>
            </a:solidFill>
            <a:ln w="3240">
              <a:solidFill>
                <a:schemeClr val="bg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36000" rIns="36000" tIns="36000" bIns="36000" anchor="ctr">
              <a:noAutofit/>
            </a:bodyPr>
            <a:p>
              <a:pPr>
                <a:lnSpc>
                  <a:spcPts val="901"/>
                </a:lnSpc>
              </a:pPr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185</a:t>
              </a:r>
              <a:br/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36</a:t>
              </a:r>
              <a:br/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78</a:t>
              </a:r>
              <a:endParaRPr b="0" lang="en-US" sz="1100" spc="-1" strike="noStrike">
                <a:latin typeface="Arial"/>
              </a:endParaRPr>
            </a:p>
          </p:txBody>
        </p:sp>
        <p:sp>
          <p:nvSpPr>
            <p:cNvPr id="84" name="CustomShape 9"/>
            <p:cNvSpPr/>
            <p:nvPr/>
          </p:nvSpPr>
          <p:spPr>
            <a:xfrm>
              <a:off x="-773640" y="3767760"/>
              <a:ext cx="599040" cy="549360"/>
            </a:xfrm>
            <a:prstGeom prst="rect">
              <a:avLst/>
            </a:prstGeom>
            <a:solidFill>
              <a:srgbClr val="bfc00d"/>
            </a:solidFill>
            <a:ln w="3240">
              <a:solidFill>
                <a:schemeClr val="bg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36000" rIns="36000" tIns="36000" bIns="36000" anchor="ctr">
              <a:noAutofit/>
            </a:bodyPr>
            <a:p>
              <a:pPr>
                <a:lnSpc>
                  <a:spcPts val="901"/>
                </a:lnSpc>
              </a:pPr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191</a:t>
              </a:r>
              <a:br/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192</a:t>
              </a:r>
              <a:br/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13</a:t>
              </a:r>
              <a:endParaRPr b="0" lang="en-US" sz="1100" spc="-1" strike="noStrike">
                <a:latin typeface="Arial"/>
              </a:endParaRPr>
            </a:p>
          </p:txBody>
        </p:sp>
        <p:sp>
          <p:nvSpPr>
            <p:cNvPr id="85" name="CustomShape 10"/>
            <p:cNvSpPr/>
            <p:nvPr/>
          </p:nvSpPr>
          <p:spPr>
            <a:xfrm>
              <a:off x="-773640" y="4318200"/>
              <a:ext cx="599040" cy="549360"/>
            </a:xfrm>
            <a:prstGeom prst="rect">
              <a:avLst/>
            </a:prstGeom>
            <a:solidFill>
              <a:srgbClr val="4aa070"/>
            </a:solidFill>
            <a:ln w="3240">
              <a:solidFill>
                <a:schemeClr val="bg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36000" rIns="36000" tIns="36000" bIns="36000" anchor="ctr">
              <a:noAutofit/>
            </a:bodyPr>
            <a:p>
              <a:pPr>
                <a:lnSpc>
                  <a:spcPts val="901"/>
                </a:lnSpc>
              </a:pPr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74</a:t>
              </a:r>
              <a:br/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160</a:t>
              </a:r>
              <a:br/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112</a:t>
              </a:r>
              <a:endParaRPr b="0" lang="en-US" sz="1100" spc="-1" strike="noStrike">
                <a:latin typeface="Arial"/>
              </a:endParaRPr>
            </a:p>
          </p:txBody>
        </p:sp>
        <p:sp>
          <p:nvSpPr>
            <p:cNvPr id="86" name="CustomShape 11"/>
            <p:cNvSpPr/>
            <p:nvPr/>
          </p:nvSpPr>
          <p:spPr>
            <a:xfrm>
              <a:off x="-773640" y="4868640"/>
              <a:ext cx="599040" cy="549000"/>
            </a:xfrm>
            <a:prstGeom prst="rect">
              <a:avLst/>
            </a:prstGeom>
            <a:solidFill>
              <a:srgbClr val="4989a3"/>
            </a:solidFill>
            <a:ln w="3240">
              <a:solidFill>
                <a:schemeClr val="bg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36000" rIns="36000" tIns="36000" bIns="36000" anchor="ctr">
              <a:noAutofit/>
            </a:bodyPr>
            <a:p>
              <a:pPr>
                <a:lnSpc>
                  <a:spcPts val="901"/>
                </a:lnSpc>
              </a:pPr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73</a:t>
              </a:r>
              <a:br/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137</a:t>
              </a:r>
              <a:br/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163</a:t>
              </a:r>
              <a:endParaRPr b="0" lang="en-US" sz="1100" spc="-1" strike="noStrike">
                <a:latin typeface="Arial"/>
              </a:endParaRPr>
            </a:p>
          </p:txBody>
        </p:sp>
        <p:sp>
          <p:nvSpPr>
            <p:cNvPr id="87" name="CustomShape 12"/>
            <p:cNvSpPr/>
            <p:nvPr/>
          </p:nvSpPr>
          <p:spPr>
            <a:xfrm>
              <a:off x="-773640" y="5418720"/>
              <a:ext cx="599040" cy="549360"/>
            </a:xfrm>
            <a:prstGeom prst="rect">
              <a:avLst/>
            </a:prstGeom>
            <a:solidFill>
              <a:srgbClr val="2d5b83"/>
            </a:solidFill>
            <a:ln w="3240">
              <a:solidFill>
                <a:schemeClr val="bg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36000" rIns="36000" tIns="36000" bIns="36000" anchor="ctr">
              <a:noAutofit/>
            </a:bodyPr>
            <a:p>
              <a:pPr>
                <a:lnSpc>
                  <a:spcPts val="901"/>
                </a:lnSpc>
              </a:pPr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45</a:t>
              </a:r>
              <a:br/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91</a:t>
              </a:r>
              <a:br/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131</a:t>
              </a:r>
              <a:endParaRPr b="0" lang="en-US" sz="1100" spc="-1" strike="noStrike">
                <a:latin typeface="Arial"/>
              </a:endParaRPr>
            </a:p>
          </p:txBody>
        </p:sp>
      </p:grpSp>
      <p:grpSp>
        <p:nvGrpSpPr>
          <p:cNvPr id="88" name="Group 13"/>
          <p:cNvGrpSpPr/>
          <p:nvPr/>
        </p:nvGrpSpPr>
        <p:grpSpPr>
          <a:xfrm>
            <a:off x="-773640" y="6458400"/>
            <a:ext cx="599040" cy="1099440"/>
            <a:chOff x="-773640" y="6458400"/>
            <a:chExt cx="599040" cy="1099440"/>
          </a:xfrm>
        </p:grpSpPr>
        <p:sp>
          <p:nvSpPr>
            <p:cNvPr id="89" name="CustomShape 14"/>
            <p:cNvSpPr/>
            <p:nvPr/>
          </p:nvSpPr>
          <p:spPr>
            <a:xfrm>
              <a:off x="-773640" y="6458400"/>
              <a:ext cx="599040" cy="54936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bg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36000" rIns="36000" tIns="36000" bIns="36000" anchor="ctr">
              <a:noAutofit/>
            </a:bodyPr>
            <a:p>
              <a:pPr>
                <a:lnSpc>
                  <a:spcPts val="901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ocon"/>
                  <a:ea typeface="DejaVu Sans"/>
                </a:rPr>
                <a:t>255</a:t>
              </a:r>
              <a:br/>
              <a:r>
                <a:rPr b="0" lang="en-US" sz="1100" spc="-1" strike="noStrike">
                  <a:solidFill>
                    <a:srgbClr val="000000"/>
                  </a:solidFill>
                  <a:latin typeface="Cocon"/>
                  <a:ea typeface="DejaVu Sans"/>
                </a:rPr>
                <a:t>255</a:t>
              </a:r>
              <a:br/>
              <a:r>
                <a:rPr b="0" lang="en-US" sz="1100" spc="-1" strike="noStrike">
                  <a:solidFill>
                    <a:srgbClr val="000000"/>
                  </a:solidFill>
                  <a:latin typeface="Cocon"/>
                  <a:ea typeface="DejaVu Sans"/>
                </a:rPr>
                <a:t>255</a:t>
              </a:r>
              <a:endParaRPr b="0" lang="en-US" sz="1100" spc="-1" strike="noStrike">
                <a:latin typeface="Arial"/>
              </a:endParaRPr>
            </a:p>
          </p:txBody>
        </p:sp>
        <p:sp>
          <p:nvSpPr>
            <p:cNvPr id="90" name="CustomShape 15"/>
            <p:cNvSpPr/>
            <p:nvPr/>
          </p:nvSpPr>
          <p:spPr>
            <a:xfrm>
              <a:off x="-773640" y="7008840"/>
              <a:ext cx="599040" cy="549000"/>
            </a:xfrm>
            <a:prstGeom prst="rect">
              <a:avLst/>
            </a:prstGeom>
            <a:solidFill>
              <a:srgbClr val="000000"/>
            </a:solidFill>
            <a:ln w="3240">
              <a:solidFill>
                <a:schemeClr val="bg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36000" rIns="36000" tIns="36000" bIns="36000" anchor="ctr">
              <a:noAutofit/>
            </a:bodyPr>
            <a:p>
              <a:pPr>
                <a:lnSpc>
                  <a:spcPts val="901"/>
                </a:lnSpc>
              </a:pPr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0</a:t>
              </a:r>
              <a:br/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0</a:t>
              </a:r>
              <a:br/>
              <a:r>
                <a:rPr b="0" lang="en-US" sz="1100" spc="-1" strike="noStrike">
                  <a:solidFill>
                    <a:srgbClr val="ffffff"/>
                  </a:solidFill>
                  <a:latin typeface="Cocon"/>
                  <a:ea typeface="DejaVu Sans"/>
                </a:rPr>
                <a:t>0</a:t>
              </a:r>
              <a:endParaRPr b="0" lang="en-US" sz="1100" spc="-1" strike="noStrike">
                <a:latin typeface="Arial"/>
              </a:endParaRPr>
            </a:p>
          </p:txBody>
        </p:sp>
      </p:grpSp>
      <p:sp>
        <p:nvSpPr>
          <p:cNvPr id="91" name="CustomShape 16"/>
          <p:cNvSpPr/>
          <p:nvPr/>
        </p:nvSpPr>
        <p:spPr>
          <a:xfrm>
            <a:off x="10382040" y="7250040"/>
            <a:ext cx="308520" cy="3085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17"/>
          <p:cNvSpPr/>
          <p:nvPr/>
        </p:nvSpPr>
        <p:spPr>
          <a:xfrm>
            <a:off x="10382040" y="6940440"/>
            <a:ext cx="308520" cy="3085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18"/>
          <p:cNvSpPr/>
          <p:nvPr/>
        </p:nvSpPr>
        <p:spPr>
          <a:xfrm>
            <a:off x="10234080" y="7095240"/>
            <a:ext cx="308520" cy="3085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94" name="Table 19"/>
          <p:cNvGraphicFramePr/>
          <p:nvPr/>
        </p:nvGraphicFramePr>
        <p:xfrm>
          <a:off x="0" y="931680"/>
          <a:ext cx="10690920" cy="347400"/>
        </p:xfrm>
        <a:graphic>
          <a:graphicData uri="http://schemas.openxmlformats.org/drawingml/2006/table">
            <a:tbl>
              <a:tblPr/>
              <a:tblGrid>
                <a:gridCol w="972000"/>
                <a:gridCol w="972000"/>
                <a:gridCol w="972000"/>
                <a:gridCol w="972000"/>
                <a:gridCol w="972000"/>
                <a:gridCol w="972000"/>
                <a:gridCol w="972000"/>
                <a:gridCol w="972000"/>
                <a:gridCol w="972000"/>
                <a:gridCol w="972000"/>
                <a:gridCol w="971280"/>
              </a:tblGrid>
              <a:tr h="347760"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solidFill>
                      <a:srgbClr val="461635"/>
                    </a:solidFill>
                  </a:tcPr>
                </a:tc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solidFill>
                      <a:srgbClr val="692250"/>
                    </a:solidFill>
                  </a:tcPr>
                </a:tc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solidFill>
                      <a:srgbClr val="8c2d6a"/>
                    </a:solidFill>
                  </a:tcPr>
                </a:tc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solidFill>
                      <a:srgbClr val="d06bac"/>
                    </a:solidFill>
                  </a:tcPr>
                </a:tc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solidFill>
                      <a:srgbClr val="df9dc7"/>
                    </a:solidFill>
                  </a:tcPr>
                </a:tc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solidFill>
                      <a:srgbClr val="efcee3"/>
                    </a:solidFill>
                  </a:tcPr>
                </a:tc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solidFill>
                      <a:srgbClr val="df9dc7"/>
                    </a:solidFill>
                  </a:tcPr>
                </a:tc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solidFill>
                      <a:srgbClr val="d06bac"/>
                    </a:solidFill>
                  </a:tcPr>
                </a:tc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solidFill>
                      <a:srgbClr val="8c2d6a"/>
                    </a:solidFill>
                  </a:tcPr>
                </a:tc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solidFill>
                      <a:srgbClr val="692250"/>
                    </a:solidFill>
                  </a:tcPr>
                </a:tc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solidFill>
                      <a:srgbClr val="461635"/>
                    </a:solidFill>
                  </a:tcPr>
                </a:tc>
              </a:tr>
            </a:tbl>
          </a:graphicData>
        </a:graphic>
      </p:graphicFrame>
      <p:sp>
        <p:nvSpPr>
          <p:cNvPr id="95" name="CustomShape 20"/>
          <p:cNvSpPr/>
          <p:nvPr/>
        </p:nvSpPr>
        <p:spPr>
          <a:xfrm>
            <a:off x="10072440" y="311040"/>
            <a:ext cx="308520" cy="3085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21"/>
          <p:cNvSpPr/>
          <p:nvPr/>
        </p:nvSpPr>
        <p:spPr>
          <a:xfrm>
            <a:off x="10381320" y="622080"/>
            <a:ext cx="308520" cy="308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22"/>
          <p:cNvSpPr/>
          <p:nvPr/>
        </p:nvSpPr>
        <p:spPr>
          <a:xfrm>
            <a:off x="9760680" y="5400"/>
            <a:ext cx="308520" cy="3085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23"/>
          <p:cNvSpPr/>
          <p:nvPr/>
        </p:nvSpPr>
        <p:spPr>
          <a:xfrm>
            <a:off x="10070280" y="1440"/>
            <a:ext cx="308520" cy="308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24"/>
          <p:cNvSpPr/>
          <p:nvPr/>
        </p:nvSpPr>
        <p:spPr>
          <a:xfrm>
            <a:off x="10379880" y="311040"/>
            <a:ext cx="308520" cy="3085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25"/>
          <p:cNvSpPr/>
          <p:nvPr/>
        </p:nvSpPr>
        <p:spPr>
          <a:xfrm>
            <a:off x="10381680" y="1440"/>
            <a:ext cx="308520" cy="3085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PlaceHolder 26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</a:t>
            </a:r>
            <a:r>
              <a:rPr b="0" lang="en-US" sz="4400" spc="-1" strike="noStrike">
                <a:latin typeface="Arial"/>
              </a:rPr>
              <a:t>ic</a:t>
            </a:r>
            <a:r>
              <a:rPr b="0" lang="en-US" sz="4400" spc="-1" strike="noStrike">
                <a:latin typeface="Arial"/>
              </a:rPr>
              <a:t>k </a:t>
            </a:r>
            <a:r>
              <a:rPr b="0" lang="en-US" sz="4400" spc="-1" strike="noStrike">
                <a:latin typeface="Arial"/>
              </a:rPr>
              <a:t>to </a:t>
            </a:r>
            <a:r>
              <a:rPr b="0" lang="en-US" sz="4400" spc="-1" strike="noStrike">
                <a:latin typeface="Arial"/>
              </a:rPr>
              <a:t>e</a:t>
            </a:r>
            <a:r>
              <a:rPr b="0" lang="en-US" sz="4400" spc="-1" strike="noStrike">
                <a:latin typeface="Arial"/>
              </a:rPr>
              <a:t>di</a:t>
            </a:r>
            <a:r>
              <a:rPr b="0" lang="en-US" sz="4400" spc="-1" strike="noStrike">
                <a:latin typeface="Arial"/>
              </a:rPr>
              <a:t>t </a:t>
            </a:r>
            <a:r>
              <a:rPr b="0" lang="en-US" sz="4400" spc="-1" strike="noStrike">
                <a:latin typeface="Arial"/>
              </a:rPr>
              <a:t>th</a:t>
            </a:r>
            <a:r>
              <a:rPr b="0" lang="en-US" sz="4400" spc="-1" strike="noStrike">
                <a:latin typeface="Arial"/>
              </a:rPr>
              <a:t>e </a:t>
            </a:r>
            <a:r>
              <a:rPr b="0" lang="en-US" sz="4400" spc="-1" strike="noStrike">
                <a:latin typeface="Arial"/>
              </a:rPr>
              <a:t>titl</a:t>
            </a:r>
            <a:r>
              <a:rPr b="0" lang="en-US" sz="4400" spc="-1" strike="noStrike">
                <a:latin typeface="Arial"/>
              </a:rPr>
              <a:t>e </a:t>
            </a:r>
            <a:r>
              <a:rPr b="0" lang="en-US" sz="4400" spc="-1" strike="noStrike">
                <a:latin typeface="Arial"/>
              </a:rPr>
              <a:t>te</a:t>
            </a:r>
            <a:r>
              <a:rPr b="0" lang="en-US" sz="4400" spc="-1" strike="noStrike">
                <a:latin typeface="Arial"/>
              </a:rPr>
              <a:t>xt </a:t>
            </a:r>
            <a:r>
              <a:rPr b="0" lang="en-US" sz="4400" spc="-1" strike="noStrike">
                <a:latin typeface="Arial"/>
              </a:rPr>
              <a:t>fo</a:t>
            </a:r>
            <a:r>
              <a:rPr b="0" lang="en-US" sz="4400" spc="-1" strike="noStrike">
                <a:latin typeface="Arial"/>
              </a:rPr>
              <a:t>r</a:t>
            </a:r>
            <a:r>
              <a:rPr b="0" lang="en-US" sz="4400" spc="-1" strike="noStrike">
                <a:latin typeface="Arial"/>
              </a:rPr>
              <a:t>m</a:t>
            </a:r>
            <a:r>
              <a:rPr b="0" lang="en-US" sz="4400" spc="-1" strike="noStrike">
                <a:latin typeface="Arial"/>
              </a:rPr>
              <a:t>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2" name="PlaceHolder 27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gif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hyperlink" Target="mailto:aa@doctis.ru" TargetMode="External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Рисунок 6" descr=""/>
          <p:cNvPicPr/>
          <p:nvPr/>
        </p:nvPicPr>
        <p:blipFill>
          <a:blip r:embed="rId1"/>
          <a:stretch/>
        </p:blipFill>
        <p:spPr>
          <a:xfrm rot="10800000">
            <a:off x="-67680" y="-26640"/>
            <a:ext cx="10869840" cy="7671600"/>
          </a:xfrm>
          <a:prstGeom prst="rect">
            <a:avLst/>
          </a:prstGeom>
          <a:ln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1136880" y="2695680"/>
            <a:ext cx="9194400" cy="259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1" lang="en-US" sz="11100" spc="-1" strike="noStrike" cap="all">
                <a:solidFill>
                  <a:srgbClr val="ffffff"/>
                </a:solidFill>
                <a:latin typeface="Century Gothic"/>
                <a:ea typeface="Cambria Math"/>
              </a:rPr>
              <a:t>ДОКТИС </a:t>
            </a:r>
            <a:br/>
            <a:r>
              <a:rPr b="0" lang="en-US" sz="4000" spc="-1" strike="noStrike" cap="all">
                <a:solidFill>
                  <a:srgbClr val="ffffff"/>
                </a:solidFill>
                <a:latin typeface="Century Gothic"/>
                <a:ea typeface="Cambria Math"/>
              </a:rPr>
              <a:t>Виртуальная</a:t>
            </a:r>
            <a:r>
              <a:rPr b="1" lang="en-US" sz="4000" spc="-1" strike="noStrike" cap="all">
                <a:solidFill>
                  <a:srgbClr val="ffffff"/>
                </a:solidFill>
                <a:latin typeface="Century Gothic"/>
                <a:ea typeface="Cambria Math"/>
              </a:rPr>
              <a:t> </a:t>
            </a:r>
            <a:r>
              <a:rPr b="0" lang="en-US" sz="4000" spc="-1" strike="noStrike" cap="all">
                <a:solidFill>
                  <a:srgbClr val="ffffff"/>
                </a:solidFill>
                <a:latin typeface="Century Gothic"/>
                <a:ea typeface="Cambria Math"/>
              </a:rPr>
              <a:t>поликлиника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41" name="Рисунок 18" descr=""/>
          <p:cNvPicPr/>
          <p:nvPr/>
        </p:nvPicPr>
        <p:blipFill>
          <a:blip r:embed="rId2"/>
          <a:stretch/>
        </p:blipFill>
        <p:spPr>
          <a:xfrm>
            <a:off x="3929040" y="-212400"/>
            <a:ext cx="2773440" cy="2772720"/>
          </a:xfrm>
          <a:prstGeom prst="rect">
            <a:avLst/>
          </a:prstGeom>
          <a:ln>
            <a:noFill/>
          </a:ln>
        </p:spPr>
      </p:pic>
      <p:sp>
        <p:nvSpPr>
          <p:cNvPr id="142" name="CustomShape 2"/>
          <p:cNvSpPr/>
          <p:nvPr/>
        </p:nvSpPr>
        <p:spPr>
          <a:xfrm>
            <a:off x="962280" y="2822040"/>
            <a:ext cx="77400" cy="261792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63560" y="228600"/>
            <a:ext cx="96181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О Компании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3685320" y="744840"/>
            <a:ext cx="6371640" cy="641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24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Доктис – сервис онлайн консультаций врачей и медицинского сопровождения пациентов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Компания 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основана в 2016-ом году Марком Курцером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, профессором, академиком РАН, д.м.н., известным врачом акушером-гинекологом и предпринимателем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Инвесторы: М.Курцер, РФПИ, JBIC, KIA, Mubadala (инвест раунд в 2018-ом году)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Компания успешно создает 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уникальные медицинские страховые продукты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 для банков и крупных корпоративных заказчиков используя модель B2B2C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С января 2019 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компания прибыльна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С апреля 2019 Доктис является резидентом инновационного кластера Сколково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Доктис обслуживает более 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500 000 застрахованных пациентов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Миссия компании: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 Предотвращать и решать проблемы со здоровьем пациентов в любой части света с минимальным количеством визитов в клинику, максимальной заботой и комфортом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45" name="Picture 90" descr=""/>
          <p:cNvPicPr/>
          <p:nvPr/>
        </p:nvPicPr>
        <p:blipFill>
          <a:blip r:embed="rId1"/>
          <a:stretch/>
        </p:blipFill>
        <p:spPr>
          <a:xfrm>
            <a:off x="122400" y="169560"/>
            <a:ext cx="603000" cy="624240"/>
          </a:xfrm>
          <a:prstGeom prst="rect">
            <a:avLst/>
          </a:prstGeom>
          <a:ln>
            <a:noFill/>
          </a:ln>
        </p:spPr>
      </p:pic>
      <p:pic>
        <p:nvPicPr>
          <p:cNvPr id="146" name="" descr=""/>
          <p:cNvPicPr/>
          <p:nvPr/>
        </p:nvPicPr>
        <p:blipFill>
          <a:blip r:embed="rId2"/>
          <a:stretch/>
        </p:blipFill>
        <p:spPr>
          <a:xfrm>
            <a:off x="678600" y="1148760"/>
            <a:ext cx="2245320" cy="5045400"/>
          </a:xfrm>
          <a:prstGeom prst="rect">
            <a:avLst/>
          </a:prstGeom>
          <a:ln>
            <a:solidFill>
              <a:srgbClr val="3465a4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763560" y="228600"/>
            <a:ext cx="96181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Онлайн консультации врачей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48" name="Picture 90" descr=""/>
          <p:cNvPicPr/>
          <p:nvPr/>
        </p:nvPicPr>
        <p:blipFill>
          <a:blip r:embed="rId1"/>
          <a:stretch/>
        </p:blipFill>
        <p:spPr>
          <a:xfrm>
            <a:off x="122400" y="169560"/>
            <a:ext cx="603000" cy="624240"/>
          </a:xfrm>
          <a:prstGeom prst="rect">
            <a:avLst/>
          </a:prstGeom>
          <a:ln>
            <a:noFill/>
          </a:ln>
        </p:spPr>
      </p:pic>
      <p:pic>
        <p:nvPicPr>
          <p:cNvPr id="149" name="" descr=""/>
          <p:cNvPicPr/>
          <p:nvPr/>
        </p:nvPicPr>
        <p:blipFill>
          <a:blip r:embed="rId2"/>
          <a:srcRect l="50497" t="62953" r="0" b="11131"/>
          <a:stretch/>
        </p:blipFill>
        <p:spPr>
          <a:xfrm>
            <a:off x="310320" y="3333960"/>
            <a:ext cx="1675080" cy="1968120"/>
          </a:xfrm>
          <a:prstGeom prst="rect">
            <a:avLst/>
          </a:prstGeom>
          <a:ln>
            <a:solidFill>
              <a:srgbClr val="3465a4"/>
            </a:solidFill>
          </a:ln>
        </p:spPr>
      </p:pic>
      <p:pic>
        <p:nvPicPr>
          <p:cNvPr id="150" name="" descr=""/>
          <p:cNvPicPr/>
          <p:nvPr/>
        </p:nvPicPr>
        <p:blipFill>
          <a:blip r:embed="rId3"/>
          <a:srcRect l="0" t="62953" r="50507" b="11131"/>
          <a:stretch/>
        </p:blipFill>
        <p:spPr>
          <a:xfrm>
            <a:off x="313200" y="1045080"/>
            <a:ext cx="1697040" cy="1994400"/>
          </a:xfrm>
          <a:prstGeom prst="rect">
            <a:avLst/>
          </a:prstGeom>
          <a:ln>
            <a:solidFill>
              <a:srgbClr val="3465a4"/>
            </a:solidFill>
          </a:ln>
        </p:spPr>
      </p:pic>
      <p:sp>
        <p:nvSpPr>
          <p:cNvPr id="151" name="CustomShape 2"/>
          <p:cNvSpPr/>
          <p:nvPr/>
        </p:nvSpPr>
        <p:spPr>
          <a:xfrm>
            <a:off x="2926080" y="1188720"/>
            <a:ext cx="7496640" cy="162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Дежурные терапевт и педиатр на базе флагманского госпиталя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Лапино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ГК “Мать и дитя”.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Терапевт консультирует 24/7, педиатр с 9.00 до 20.00 по московскому времени. Среднее время ответа, как правило, не превышает 10 минут.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2926080" y="3241080"/>
            <a:ext cx="7222320" cy="239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Онлайн консультации узких врачей-специалистов по предварительной записи.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Доступны консультации: акушера-гинеколога, уролога, андролога, репродуктолога, кардиолога, невролога, гастроэнтеролога, травматолога, эндокринолога, оториноларинголога, психолога, онколога, маммолога, дерматовенеролога, стоматолога, инфекциониста, генетика, диетолога, детских специалистов.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3" name="CustomShape 4"/>
          <p:cNvSpPr/>
          <p:nvPr/>
        </p:nvSpPr>
        <p:spPr>
          <a:xfrm>
            <a:off x="274320" y="5625360"/>
            <a:ext cx="10148400" cy="188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Мобильное приложения для пациента. Мобильное приложение для врача</a:t>
            </a:r>
            <a:endParaRPr b="0" lang="en-US" sz="16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На выбор пациента консультации проходят в формате аудио-, видео- или текстового чата</a:t>
            </a:r>
            <a:endParaRPr b="0" lang="en-US" sz="16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По результатам консультации врач формирует краткое заключение с рекомендациями</a:t>
            </a:r>
            <a:endParaRPr b="0" lang="en-US" sz="16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Стоимость консультации выставляет клиника</a:t>
            </a:r>
            <a:endParaRPr b="0" lang="en-US" sz="16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Консультация может входить в состав ДМС (бесплатно для пациента)</a:t>
            </a:r>
            <a:endParaRPr b="0" lang="en-US" sz="16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Возможность проведения онлайн консилиумов врачей</a:t>
            </a:r>
            <a:endParaRPr b="0" lang="en-US" sz="16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Круглосуточная поддержка 24/7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54" name="Line 5"/>
          <p:cNvSpPr/>
          <p:nvPr/>
        </p:nvSpPr>
        <p:spPr>
          <a:xfrm>
            <a:off x="91440" y="5583600"/>
            <a:ext cx="10332720" cy="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763560" y="228600"/>
            <a:ext cx="96181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Преимущества онлайн-консультаций Доктис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56" name="Picture 90" descr=""/>
          <p:cNvPicPr/>
          <p:nvPr/>
        </p:nvPicPr>
        <p:blipFill>
          <a:blip r:embed="rId1"/>
          <a:stretch/>
        </p:blipFill>
        <p:spPr>
          <a:xfrm>
            <a:off x="122400" y="169560"/>
            <a:ext cx="603000" cy="624240"/>
          </a:xfrm>
          <a:prstGeom prst="rect">
            <a:avLst/>
          </a:prstGeom>
          <a:ln>
            <a:noFill/>
          </a:ln>
        </p:spPr>
      </p:pic>
      <p:sp>
        <p:nvSpPr>
          <p:cNvPr id="157" name="CustomShape 2"/>
          <p:cNvSpPr/>
          <p:nvPr/>
        </p:nvSpPr>
        <p:spPr>
          <a:xfrm>
            <a:off x="2468880" y="1551600"/>
            <a:ext cx="7496640" cy="136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Только практикующие врачи. Только ведущие медицинские центры.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2468880" y="2487600"/>
            <a:ext cx="7496640" cy="136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Дежурные терапевт и педиатр на базе Лапино – флагманского госпиталя ГК “Мать и дитя”.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9" name="CustomShape 4"/>
          <p:cNvSpPr/>
          <p:nvPr/>
        </p:nvSpPr>
        <p:spPr>
          <a:xfrm>
            <a:off x="2468880" y="3603600"/>
            <a:ext cx="7863120" cy="136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Возможность выбора консультации </a:t>
            </a:r>
            <a:r>
              <a:rPr b="0" lang="en-US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конкретного специалиста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, ориентируясь на его место работы, опыт, образование, специализацию.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0" name="CustomShape 5"/>
          <p:cNvSpPr/>
          <p:nvPr/>
        </p:nvSpPr>
        <p:spPr>
          <a:xfrm>
            <a:off x="2468880" y="4899600"/>
            <a:ext cx="7863120" cy="136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Обучение врачей. Контроль качества консультаций.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1" name="CustomShape 6"/>
          <p:cNvSpPr/>
          <p:nvPr/>
        </p:nvSpPr>
        <p:spPr>
          <a:xfrm>
            <a:off x="2468880" y="6051600"/>
            <a:ext cx="7863120" cy="136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Круглосуточная техническая поддержка.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2" name="CustomShape 7"/>
          <p:cNvSpPr/>
          <p:nvPr/>
        </p:nvSpPr>
        <p:spPr>
          <a:xfrm>
            <a:off x="1049760" y="1263960"/>
            <a:ext cx="639360" cy="87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5500" spc="-1" strike="noStrike">
                <a:solidFill>
                  <a:srgbClr val="3465a4"/>
                </a:solidFill>
                <a:latin typeface="Arial"/>
                <a:ea typeface="DejaVu Sans"/>
              </a:rPr>
              <a:t>1</a:t>
            </a:r>
            <a:endParaRPr b="0" lang="en-US" sz="5500" spc="-1" strike="noStrike">
              <a:latin typeface="Arial"/>
            </a:endParaRPr>
          </a:p>
        </p:txBody>
      </p:sp>
      <p:sp>
        <p:nvSpPr>
          <p:cNvPr id="163" name="CustomShape 8"/>
          <p:cNvSpPr/>
          <p:nvPr/>
        </p:nvSpPr>
        <p:spPr>
          <a:xfrm>
            <a:off x="1049760" y="2380320"/>
            <a:ext cx="639360" cy="87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5500" spc="-1" strike="noStrike">
                <a:solidFill>
                  <a:srgbClr val="3465a4"/>
                </a:solidFill>
                <a:latin typeface="Arial"/>
                <a:ea typeface="DejaVu Sans"/>
              </a:rPr>
              <a:t>2</a:t>
            </a:r>
            <a:endParaRPr b="0" lang="en-US" sz="5500" spc="-1" strike="noStrike">
              <a:latin typeface="Arial"/>
            </a:endParaRPr>
          </a:p>
        </p:txBody>
      </p:sp>
      <p:sp>
        <p:nvSpPr>
          <p:cNvPr id="164" name="CustomShape 9"/>
          <p:cNvSpPr/>
          <p:nvPr/>
        </p:nvSpPr>
        <p:spPr>
          <a:xfrm>
            <a:off x="1049760" y="3496320"/>
            <a:ext cx="639360" cy="87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5500" spc="-1" strike="noStrike">
                <a:solidFill>
                  <a:srgbClr val="3465a4"/>
                </a:solidFill>
                <a:latin typeface="Arial"/>
                <a:ea typeface="DejaVu Sans"/>
              </a:rPr>
              <a:t>3</a:t>
            </a:r>
            <a:endParaRPr b="0" lang="en-US" sz="5500" spc="-1" strike="noStrike">
              <a:latin typeface="Arial"/>
            </a:endParaRPr>
          </a:p>
        </p:txBody>
      </p:sp>
      <p:sp>
        <p:nvSpPr>
          <p:cNvPr id="165" name="CustomShape 10"/>
          <p:cNvSpPr/>
          <p:nvPr/>
        </p:nvSpPr>
        <p:spPr>
          <a:xfrm>
            <a:off x="1049760" y="4612320"/>
            <a:ext cx="639360" cy="87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5500" spc="-1" strike="noStrike">
                <a:solidFill>
                  <a:srgbClr val="3465a4"/>
                </a:solidFill>
                <a:latin typeface="Arial"/>
                <a:ea typeface="DejaVu Sans"/>
              </a:rPr>
              <a:t>4</a:t>
            </a:r>
            <a:endParaRPr b="0" lang="en-US" sz="5500" spc="-1" strike="noStrike">
              <a:latin typeface="Arial"/>
            </a:endParaRPr>
          </a:p>
        </p:txBody>
      </p:sp>
      <p:sp>
        <p:nvSpPr>
          <p:cNvPr id="166" name="CustomShape 11"/>
          <p:cNvSpPr/>
          <p:nvPr/>
        </p:nvSpPr>
        <p:spPr>
          <a:xfrm>
            <a:off x="1049760" y="5728320"/>
            <a:ext cx="639360" cy="87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5500" spc="-1" strike="noStrike">
                <a:solidFill>
                  <a:srgbClr val="3465a4"/>
                </a:solidFill>
                <a:latin typeface="Arial"/>
                <a:ea typeface="DejaVu Sans"/>
              </a:rPr>
              <a:t>5</a:t>
            </a:r>
            <a:endParaRPr b="0" lang="en-US" sz="5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" descr=""/>
          <p:cNvPicPr/>
          <p:nvPr/>
        </p:nvPicPr>
        <p:blipFill>
          <a:blip r:embed="rId1"/>
          <a:stretch/>
        </p:blipFill>
        <p:spPr>
          <a:xfrm>
            <a:off x="2410560" y="551880"/>
            <a:ext cx="2575800" cy="2575800"/>
          </a:xfrm>
          <a:prstGeom prst="rect">
            <a:avLst/>
          </a:prstGeom>
          <a:ln>
            <a:noFill/>
          </a:ln>
        </p:spPr>
      </p:pic>
      <p:pic>
        <p:nvPicPr>
          <p:cNvPr id="168" name="" descr=""/>
          <p:cNvPicPr/>
          <p:nvPr/>
        </p:nvPicPr>
        <p:blipFill>
          <a:blip r:embed="rId2"/>
          <a:srcRect l="0" t="31521" r="0" b="41033"/>
          <a:stretch/>
        </p:blipFill>
        <p:spPr>
          <a:xfrm>
            <a:off x="1361520" y="2560320"/>
            <a:ext cx="2000880" cy="547560"/>
          </a:xfrm>
          <a:prstGeom prst="rect">
            <a:avLst/>
          </a:prstGeom>
          <a:ln>
            <a:noFill/>
          </a:ln>
        </p:spPr>
      </p:pic>
      <p:sp>
        <p:nvSpPr>
          <p:cNvPr id="169" name="CustomShape 1"/>
          <p:cNvSpPr/>
          <p:nvPr/>
        </p:nvSpPr>
        <p:spPr>
          <a:xfrm>
            <a:off x="763560" y="228600"/>
            <a:ext cx="96181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Партнерства со страховыми компаниями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70" name="Picture 90" descr=""/>
          <p:cNvPicPr/>
          <p:nvPr/>
        </p:nvPicPr>
        <p:blipFill>
          <a:blip r:embed="rId3"/>
          <a:stretch/>
        </p:blipFill>
        <p:spPr>
          <a:xfrm>
            <a:off x="122400" y="169560"/>
            <a:ext cx="603000" cy="624240"/>
          </a:xfrm>
          <a:prstGeom prst="rect">
            <a:avLst/>
          </a:prstGeom>
          <a:ln>
            <a:noFill/>
          </a:ln>
        </p:spPr>
      </p:pic>
      <p:pic>
        <p:nvPicPr>
          <p:cNvPr id="171" name="" descr=""/>
          <p:cNvPicPr/>
          <p:nvPr/>
        </p:nvPicPr>
        <p:blipFill>
          <a:blip r:embed="rId4"/>
          <a:srcRect l="0" t="23998" r="0" b="27986"/>
          <a:stretch/>
        </p:blipFill>
        <p:spPr>
          <a:xfrm>
            <a:off x="182880" y="1371600"/>
            <a:ext cx="1904040" cy="913320"/>
          </a:xfrm>
          <a:prstGeom prst="rect">
            <a:avLst/>
          </a:prstGeom>
          <a:ln>
            <a:noFill/>
          </a:ln>
        </p:spPr>
      </p:pic>
      <p:pic>
        <p:nvPicPr>
          <p:cNvPr id="172" name="" descr=""/>
          <p:cNvPicPr/>
          <p:nvPr/>
        </p:nvPicPr>
        <p:blipFill>
          <a:blip r:embed="rId5"/>
          <a:stretch/>
        </p:blipFill>
        <p:spPr>
          <a:xfrm>
            <a:off x="5207760" y="1116720"/>
            <a:ext cx="1935000" cy="1334880"/>
          </a:xfrm>
          <a:prstGeom prst="rect">
            <a:avLst/>
          </a:prstGeom>
          <a:ln>
            <a:noFill/>
          </a:ln>
        </p:spPr>
      </p:pic>
      <p:pic>
        <p:nvPicPr>
          <p:cNvPr id="173" name="" descr=""/>
          <p:cNvPicPr/>
          <p:nvPr/>
        </p:nvPicPr>
        <p:blipFill>
          <a:blip r:embed="rId6"/>
          <a:stretch/>
        </p:blipFill>
        <p:spPr>
          <a:xfrm>
            <a:off x="7661520" y="1371600"/>
            <a:ext cx="2386080" cy="946080"/>
          </a:xfrm>
          <a:prstGeom prst="rect">
            <a:avLst/>
          </a:prstGeom>
          <a:ln>
            <a:noFill/>
          </a:ln>
        </p:spPr>
      </p:pic>
      <p:pic>
        <p:nvPicPr>
          <p:cNvPr id="174" name="" descr=""/>
          <p:cNvPicPr/>
          <p:nvPr/>
        </p:nvPicPr>
        <p:blipFill>
          <a:blip r:embed="rId7"/>
          <a:srcRect l="0" t="31185" r="0" b="34516"/>
          <a:stretch/>
        </p:blipFill>
        <p:spPr>
          <a:xfrm>
            <a:off x="4090320" y="2452320"/>
            <a:ext cx="2218320" cy="747000"/>
          </a:xfrm>
          <a:prstGeom prst="rect">
            <a:avLst/>
          </a:prstGeom>
          <a:ln>
            <a:noFill/>
          </a:ln>
        </p:spPr>
      </p:pic>
      <p:pic>
        <p:nvPicPr>
          <p:cNvPr id="175" name="" descr=""/>
          <p:cNvPicPr/>
          <p:nvPr/>
        </p:nvPicPr>
        <p:blipFill>
          <a:blip r:embed="rId8"/>
          <a:stretch/>
        </p:blipFill>
        <p:spPr>
          <a:xfrm>
            <a:off x="6887520" y="2194560"/>
            <a:ext cx="2380320" cy="1522800"/>
          </a:xfrm>
          <a:prstGeom prst="rect">
            <a:avLst/>
          </a:prstGeom>
          <a:ln>
            <a:noFill/>
          </a:ln>
        </p:spPr>
      </p:pic>
      <p:sp>
        <p:nvSpPr>
          <p:cNvPr id="176" name="CustomShape 2"/>
          <p:cNvSpPr/>
          <p:nvPr/>
        </p:nvSpPr>
        <p:spPr>
          <a:xfrm>
            <a:off x="365760" y="3483360"/>
            <a:ext cx="9966240" cy="367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Доктис “упаковывает” сервисы онлайн консультаций врача, второго медицинского мнения, медицинского навигатора и очных визитов в клинику в полноценные медицинские страховые продукты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Авторские” страховые продукты Защити Будущее и Новое Поколение преодолели отметку в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1 млрд руб страховых сборов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Доктис стремится создавать страховые продукты с высокой потребительской ценностью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Понимание потребностей банков, агентский сетей и других каналов продаж страховых продуктов позволяют обеспечить быстрый и качественный запуск новых продуктов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Более 20 страховых продуктов с 10 страховыми компаниями находятся на обслуживании Доктис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763560" y="228600"/>
            <a:ext cx="96181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8" name="Picture 90" descr=""/>
          <p:cNvPicPr/>
          <p:nvPr/>
        </p:nvPicPr>
        <p:blipFill>
          <a:blip r:embed="rId1"/>
          <a:stretch/>
        </p:blipFill>
        <p:spPr>
          <a:xfrm>
            <a:off x="122400" y="169560"/>
            <a:ext cx="603000" cy="624240"/>
          </a:xfrm>
          <a:prstGeom prst="rect">
            <a:avLst/>
          </a:prstGeom>
          <a:ln>
            <a:noFill/>
          </a:ln>
        </p:spPr>
      </p:pic>
      <p:sp>
        <p:nvSpPr>
          <p:cNvPr id="179" name="CustomShape 2"/>
          <p:cNvSpPr/>
          <p:nvPr/>
        </p:nvSpPr>
        <p:spPr>
          <a:xfrm>
            <a:off x="763560" y="230400"/>
            <a:ext cx="96181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Наша борьба с эпидемией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80" name="TextShape 3"/>
          <p:cNvSpPr txBox="1"/>
          <p:nvPr/>
        </p:nvSpPr>
        <p:spPr>
          <a:xfrm>
            <a:off x="365760" y="1371600"/>
            <a:ext cx="9784080" cy="2923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Количество консультаций увеличилось в 3 раза от недели к неделе.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Запустили сервис дежурного инфекциониста на базе клиник ГК Объединенные Медицинские Системы. Он пользуется популярностью.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Запустили бесплатные консультации дежурных врачей для всех клиентов ВТБ.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Переманили операционного директора Gett.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Увеличили количество врачей в 12 раз и кажется это только начало.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Рисунок 15" descr=""/>
          <p:cNvPicPr/>
          <p:nvPr/>
        </p:nvPicPr>
        <p:blipFill>
          <a:blip r:embed="rId1"/>
          <a:stretch/>
        </p:blipFill>
        <p:spPr>
          <a:xfrm>
            <a:off x="0" y="6120"/>
            <a:ext cx="10689120" cy="7543800"/>
          </a:xfrm>
          <a:prstGeom prst="rect">
            <a:avLst/>
          </a:prstGeom>
          <a:ln>
            <a:noFill/>
          </a:ln>
        </p:spPr>
      </p:pic>
      <p:sp>
        <p:nvSpPr>
          <p:cNvPr id="182" name="CustomShape 1"/>
          <p:cNvSpPr/>
          <p:nvPr/>
        </p:nvSpPr>
        <p:spPr>
          <a:xfrm>
            <a:off x="492120" y="3448800"/>
            <a:ext cx="9855360" cy="96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183" name="Рисунок 12" descr=""/>
          <p:cNvPicPr/>
          <p:nvPr/>
        </p:nvPicPr>
        <p:blipFill>
          <a:blip r:embed="rId2"/>
          <a:stretch/>
        </p:blipFill>
        <p:spPr>
          <a:xfrm>
            <a:off x="3965040" y="89280"/>
            <a:ext cx="2773440" cy="2772720"/>
          </a:xfrm>
          <a:prstGeom prst="rect">
            <a:avLst/>
          </a:prstGeom>
          <a:ln>
            <a:noFill/>
          </a:ln>
        </p:spPr>
      </p:pic>
      <p:sp>
        <p:nvSpPr>
          <p:cNvPr id="184" name="CustomShape 2"/>
          <p:cNvSpPr/>
          <p:nvPr/>
        </p:nvSpPr>
        <p:spPr>
          <a:xfrm>
            <a:off x="1965240" y="2202840"/>
            <a:ext cx="6801480" cy="201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8000" spc="-1" strike="noStrike" cap="all">
                <a:solidFill>
                  <a:srgbClr val="ffffff"/>
                </a:solidFill>
                <a:latin typeface="Century Gothic"/>
                <a:ea typeface="Cambria Math"/>
              </a:rPr>
              <a:t>DOCTIS.RU</a:t>
            </a:r>
            <a:endParaRPr b="0" lang="en-US" sz="8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8000" spc="-1" strike="noStrike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2377440" y="4215960"/>
            <a:ext cx="6216480" cy="111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Андрей Авраменко</a:t>
            </a:r>
            <a:endParaRPr b="0" lang="en-US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Генеральный директор Доктис</a:t>
            </a:r>
            <a:endParaRPr b="0" lang="en-US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US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aa@doctis.ru</a:t>
            </a:r>
            <a:endParaRPr b="0" lang="en-US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+7 964 644 2039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Application>LibreOffice/6.3.3.2.0$Linux_X86_64 LibreOffice_project/30$Build-2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2018-07-04T04:22:51Z</dcterms:created>
  <dc:creator>Tamara Kostochko</dc:creator>
  <dc:description/>
  <dc:language>en-US</dc:language>
  <cp:lastModifiedBy/>
  <dcterms:modified xsi:type="dcterms:W3CDTF">2020-04-07T00:21:58Z</dcterms:modified>
  <cp:revision>111</cp:revision>
  <dc:subject/>
  <dc:title>ДОКТИС:  Виртуальная поликлиника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16.0014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