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419" r:id="rId4"/>
    <p:sldId id="301" r:id="rId5"/>
    <p:sldId id="420" r:id="rId6"/>
    <p:sldId id="257" r:id="rId7"/>
    <p:sldId id="434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31" r:id="rId16"/>
    <p:sldId id="428" r:id="rId17"/>
    <p:sldId id="429" r:id="rId18"/>
    <p:sldId id="430" r:id="rId19"/>
    <p:sldId id="43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53F9"/>
    <a:srgbClr val="F49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12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09686-D573-2A44-A9CD-9377994FE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BBC165-356D-A04A-9B0C-68FAC842F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97A824-752C-2844-A46D-B60AB6B45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71BE1-3BD9-6C47-A7AA-AB783F7A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2CF18-F3CA-9F47-86AB-3AAE2966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692C6-1F70-CA49-9997-04595203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605868-F9C9-C44F-B7AA-D29E89A36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79366-0643-734E-AA55-DA37FD3E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980AC-D8BB-9348-8EAC-A4593092E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6005B9-11CF-B641-8298-A64E1EC0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20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8D6BF6-3D9A-AB44-9640-A243E9D669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ABF814-BD30-8648-BAEE-9421E4BA3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0395F-439F-534A-B757-5CF7B6B4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A2D3C-9F1B-FA40-90CC-A32399F4D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3798B-512C-0745-B859-89067D95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7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/>
          </a:lstStyle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</p:spPr>
        <p:txBody>
          <a:bodyPr lIns="71437" tIns="71437" rIns="71437" bIns="71437"/>
          <a:lstStyle>
            <a:lvl1pPr marL="305594" indent="-305594" defTabSz="410766">
              <a:buSzPct val="145000"/>
              <a:defRPr sz="2200"/>
            </a:lvl1pPr>
            <a:lvl2pPr marL="527844" indent="-305594" defTabSz="410766">
              <a:buSzPct val="145000"/>
              <a:defRPr sz="2200"/>
            </a:lvl2pPr>
            <a:lvl3pPr marL="750094" indent="-305594" defTabSz="410766">
              <a:buSzPct val="145000"/>
              <a:defRPr sz="2200"/>
            </a:lvl3pPr>
            <a:lvl4pPr marL="972344" indent="-305594" defTabSz="410766">
              <a:buSzPct val="145000"/>
              <a:defRPr sz="2200"/>
            </a:lvl4pPr>
            <a:lvl5pPr marL="1194594" indent="-305594" defTabSz="410766">
              <a:buSzPct val="145000"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33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69F49-01F4-9143-ACE7-F9C1D518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606E4E-0765-EF41-865B-DE54B9616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605F2B-3F2C-6C41-BBEC-2AA5AB37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241741-E479-1344-BA40-EB0EA105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8B6FA5-D107-754F-AFAE-C7F9E106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0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E1DE8-C58D-774E-AF84-9A5128A1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440055-82CF-7C48-B4D6-65E3E7188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A1C7E-EE70-5448-B772-1A0DBB6F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E20BD-4BEE-6742-91FA-C31E37C2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8C081-2666-CA45-BA1D-94CB1F4D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87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1640C-983A-B840-86FF-FC90E41F2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14F7-F776-E445-A2FF-47B3762E3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18EFB8-6108-3345-BF55-28F0F4113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CF8053-806A-4046-909A-D200D563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1075C-F849-4C48-90BE-DDF9B5A5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BDC48F-B915-1744-BD86-EB7B355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9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F5AD4-E9C0-4F4C-A258-50B1F4A7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DA81B-A267-7942-8EF3-9D9B82B8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8DF88-FA2D-3B40-AD9A-A56256CA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E437A8-A60B-504E-8AE0-C0E60DEE4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3E9C7E-C560-7040-B863-B0DB51F77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785905-3E04-D342-9710-3A376C12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B94C40-8F5E-114B-A248-EC07934E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AA18A7-020C-D442-8F69-156A9F6F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57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1174E-DD1B-C345-A35F-6CEAB6BB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2B3455-D8A7-D845-958D-4468DA0F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CF7AC1-D910-604B-B62F-8AE3E3AC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C0D71E-126E-7A40-9059-16BD0F98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1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B08F28-D1C6-7049-8FF4-4D6C488C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0879B2-D232-2140-AAF4-B7EE3975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4E7A41-6EB1-B449-BCE0-27D97528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23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4A2C2-CAB2-CC45-B9BC-5A76C7E1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54A90-8EE3-CF4D-9FF0-E920A3F8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63AF93-45DD-0245-9B12-407E2BFEE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01130-0C29-5F48-A28A-879EECED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C3707F-853E-294B-B0CC-FD5547C6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B9904E-BBCD-6D40-B3A6-E3ED48C4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6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F7819-9E72-4342-B06C-77680D68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9ECA53-11E8-A648-ABAA-052E416BE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A339D1-6B4C-7846-8DB3-E05DFD54D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B06854-B47A-2947-B05F-980EDF22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68C89D-90A7-934D-AC0B-378E0282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673FBF-79BD-A74B-8451-511E42C1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3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32907-7EC3-0E4C-9C05-3778208A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4E82C-A43A-DA40-9CEF-973865DDC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43902-B9E6-1C47-95F9-1CB6C75B6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88273-0237-E640-B522-A0B8475DBFE8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55C89A-1F09-E44A-8BF1-342366CE7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F3AB5F-9E04-784C-9D88-5EADDB070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396DA-5499-7548-BB71-E629317B6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4" descr="Изображение выглядит как человек, здание, внешний, земля&#10;&#10;&#10;&#10;Описание создано автоматически">
            <a:extLst>
              <a:ext uri="{FF2B5EF4-FFF2-40B4-BE49-F238E27FC236}">
                <a16:creationId xmlns:a16="http://schemas.microsoft.com/office/drawing/2014/main" id="{E2CFEB4D-95C9-634C-A72D-35AE52CF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2"/>
          <a:stretch>
            <a:fillRect/>
          </a:stretch>
        </p:blipFill>
        <p:spPr bwMode="auto">
          <a:xfrm>
            <a:off x="6972446" y="9250"/>
            <a:ext cx="5199198" cy="683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object 4">
            <a:extLst>
              <a:ext uri="{FF2B5EF4-FFF2-40B4-BE49-F238E27FC236}">
                <a16:creationId xmlns:a16="http://schemas.microsoft.com/office/drawing/2014/main" id="{7C12C120-5116-B14E-8CFC-5D855D642D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2824" y="729560"/>
            <a:ext cx="4536731" cy="126369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25400" tIns="11517" rIns="25400" bIns="254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1517">
              <a:spcBef>
                <a:spcPts val="91"/>
              </a:spcBef>
            </a:pPr>
            <a:r>
              <a:rPr lang="ru-RU" altLang="ru-RU" sz="2200" dirty="0">
                <a:latin typeface="Times New Roman" panose="02020603050405020304" pitchFamily="18" charset="0"/>
                <a:ea typeface="Gotham Pro Black" pitchFamily="2" charset="0"/>
                <a:cs typeface="Times New Roman" panose="02020603050405020304" pitchFamily="18" charset="0"/>
              </a:rPr>
              <a:t>Спикер</a:t>
            </a:r>
            <a:br>
              <a:rPr lang="ru-RU" altLang="ru-RU" sz="3600" dirty="0">
                <a:latin typeface="Times New Roman" panose="02020603050405020304" pitchFamily="18" charset="0"/>
                <a:ea typeface="Gotham Pro Black" pitchFamily="2" charset="0"/>
                <a:cs typeface="Times New Roman" panose="02020603050405020304" pitchFamily="18" charset="0"/>
              </a:rPr>
            </a:br>
            <a:r>
              <a:rPr lang="ru-RU" altLang="ru-RU" sz="3600" dirty="0">
                <a:latin typeface="Times New Roman" panose="02020603050405020304" pitchFamily="18" charset="0"/>
                <a:ea typeface="Gotham Pro Black" pitchFamily="2" charset="0"/>
                <a:cs typeface="Times New Roman" panose="02020603050405020304" pitchFamily="18" charset="0"/>
              </a:rPr>
              <a:t>ЛУКЬЯНОВ АЛЕКСАНДР</a:t>
            </a:r>
          </a:p>
        </p:txBody>
      </p:sp>
      <p:sp>
        <p:nvSpPr>
          <p:cNvPr id="8195" name="object 5">
            <a:extLst>
              <a:ext uri="{FF2B5EF4-FFF2-40B4-BE49-F238E27FC236}">
                <a16:creationId xmlns:a16="http://schemas.microsoft.com/office/drawing/2014/main" id="{B15F8218-67C9-354E-BA71-65F88601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94" y="2392894"/>
            <a:ext cx="6335630" cy="20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74473" rIns="0" bIns="0">
            <a:spAutoFit/>
          </a:bodyPr>
          <a:lstStyle>
            <a:lvl1pPr marL="263525" indent="-250825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37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Предприниматель, собственник трех направлений бизнеса </a:t>
            </a:r>
          </a:p>
          <a:p>
            <a:pPr>
              <a:spcBef>
                <a:spcPts val="128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altLang="ru-RU" sz="18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франчайзинговой</a:t>
            </a: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сети более 1000 партнеров в </a:t>
            </a:r>
            <a:r>
              <a:rPr lang="en-US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странах мира</a:t>
            </a:r>
          </a:p>
          <a:p>
            <a:pPr>
              <a:spcBef>
                <a:spcPts val="128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 консалтинговой компании </a:t>
            </a:r>
            <a:r>
              <a:rPr lang="en-US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CONSULTING</a:t>
            </a:r>
          </a:p>
          <a:p>
            <a:pPr>
              <a:spcBef>
                <a:spcPts val="128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 компании по родам за рубежом </a:t>
            </a:r>
            <a:r>
              <a:rPr lang="en-US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CHILE KIDS </a:t>
            </a:r>
            <a:endParaRPr lang="ru-RU" altLang="ru-RU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object 9">
            <a:extLst>
              <a:ext uri="{FF2B5EF4-FFF2-40B4-BE49-F238E27FC236}">
                <a16:creationId xmlns:a16="http://schemas.microsoft.com/office/drawing/2014/main" id="{F84DF4BC-7184-4A47-92C7-14CC68A3E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317" y="5795033"/>
            <a:ext cx="5366707" cy="5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1517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91"/>
              </a:spcBef>
            </a:pPr>
            <a:r>
              <a:rPr lang="en-US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DREAMTEAM_JOURNAL</a:t>
            </a:r>
            <a:endParaRPr lang="ru-RU" alt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object 10">
            <a:extLst>
              <a:ext uri="{FF2B5EF4-FFF2-40B4-BE49-F238E27FC236}">
                <a16:creationId xmlns:a16="http://schemas.microsoft.com/office/drawing/2014/main" id="{F0A468DF-5838-FD41-9D93-9B64319F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73" y="5737229"/>
            <a:ext cx="715074" cy="63506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902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4414C-8A8C-0546-966C-4FDBBC4C125A}"/>
              </a:ext>
            </a:extLst>
          </p:cNvPr>
          <p:cNvSpPr txBox="1"/>
          <p:nvPr/>
        </p:nvSpPr>
        <p:spPr>
          <a:xfrm>
            <a:off x="654294" y="5017168"/>
            <a:ext cx="391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+ 7 916 446 3153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6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идит, дисплей, друго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F6CE3C21-FC84-0F49-A1E9-9C2BBA4CB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D8328-4636-F64C-B5AE-5180493B3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8" t="11385" r="6461" b="2027"/>
          <a:stretch/>
        </p:blipFill>
        <p:spPr>
          <a:xfrm>
            <a:off x="6600825" y="1914525"/>
            <a:ext cx="200025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F439623-9C77-C24D-89E9-D0D2B7ED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7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идит, монитор, телефон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FBEC91E9-757E-194A-B254-2C9206959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70E5FE-87DA-C644-B643-BFFE2B51A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67" b="4583"/>
          <a:stretch/>
        </p:blipFill>
        <p:spPr>
          <a:xfrm>
            <a:off x="9415463" y="2157413"/>
            <a:ext cx="1965169" cy="33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9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DED16A-04AD-EB45-A0D3-16367D9EB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3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CE589-EAA8-904F-9ADF-B53EB8B8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67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0AFBD4-2F86-2241-B492-66DFCDE38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AFE7B1-D7F4-B645-897C-22185DF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1"/>
          <a:stretch/>
        </p:blipFill>
        <p:spPr>
          <a:xfrm>
            <a:off x="4204821" y="2100262"/>
            <a:ext cx="1891179" cy="36718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олнечные очки, еда&#10;&#10;Автоматически созданное описание">
            <a:extLst>
              <a:ext uri="{FF2B5EF4-FFF2-40B4-BE49-F238E27FC236}">
                <a16:creationId xmlns:a16="http://schemas.microsoft.com/office/drawing/2014/main" id="{B171748A-4A8D-F74E-86B5-86263FDC1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0" b="5000"/>
          <a:stretch/>
        </p:blipFill>
        <p:spPr>
          <a:xfrm>
            <a:off x="6793885" y="2128837"/>
            <a:ext cx="1910717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1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2A9EC0-6670-204D-9900-52E37C9D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62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A08CC-563C-B54E-9965-912B3524311F}"/>
              </a:ext>
            </a:extLst>
          </p:cNvPr>
          <p:cNvSpPr txBox="1"/>
          <p:nvPr/>
        </p:nvSpPr>
        <p:spPr>
          <a:xfrm>
            <a:off x="4981073" y="612844"/>
            <a:ext cx="71106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Выдано 2652 электронных бонусных карты</a:t>
            </a:r>
          </a:p>
          <a:p>
            <a:r>
              <a:rPr lang="ru-RU" dirty="0"/>
              <a:t>82</a:t>
            </a:r>
            <a:r>
              <a:rPr lang="en-US" dirty="0"/>
              <a:t>% </a:t>
            </a:r>
            <a:r>
              <a:rPr lang="ru-RU" dirty="0"/>
              <a:t>клиентов, пришедших в клинику, установили приложение</a:t>
            </a:r>
          </a:p>
          <a:p>
            <a:endParaRPr lang="ru-RU" dirty="0"/>
          </a:p>
          <a:p>
            <a:r>
              <a:rPr lang="ru-RU" dirty="0"/>
              <a:t>Те, кто скачали приложение, имеют средний чек на 8</a:t>
            </a:r>
            <a:r>
              <a:rPr lang="en-US" dirty="0"/>
              <a:t>% </a:t>
            </a:r>
            <a:r>
              <a:rPr lang="ru-RU" dirty="0"/>
              <a:t>выше тех, кто приложение не установил</a:t>
            </a:r>
          </a:p>
          <a:p>
            <a:endParaRPr lang="ru-RU" dirty="0"/>
          </a:p>
          <a:p>
            <a:r>
              <a:rPr lang="ru-RU" dirty="0"/>
              <a:t>Показатель возвратности - 41%</a:t>
            </a:r>
          </a:p>
          <a:p>
            <a:endParaRPr lang="ru-RU" dirty="0"/>
          </a:p>
          <a:p>
            <a:r>
              <a:rPr lang="ru-RU" dirty="0"/>
              <a:t>Получена 271 оценка по качеству товаров и услуг</a:t>
            </a:r>
          </a:p>
          <a:p>
            <a:endParaRPr lang="ru-RU" dirty="0"/>
          </a:p>
          <a:p>
            <a:r>
              <a:rPr lang="ru-RU" dirty="0"/>
              <a:t>По рекомендациям совершили покупку 28 человек на сумму 491 000 рублей</a:t>
            </a:r>
          </a:p>
          <a:p>
            <a:endParaRPr lang="ru-RU" dirty="0"/>
          </a:p>
          <a:p>
            <a:r>
              <a:rPr lang="ru-RU" dirty="0"/>
              <a:t>Через </a:t>
            </a:r>
            <a:r>
              <a:rPr lang="ru-RU" dirty="0" err="1"/>
              <a:t>Инстаграм</a:t>
            </a:r>
            <a:r>
              <a:rPr lang="ru-RU" dirty="0"/>
              <a:t> 167 клиентов совершил покупку на сумму 1 109 000 рублей</a:t>
            </a:r>
          </a:p>
          <a:p>
            <a:endParaRPr lang="ru-RU" dirty="0"/>
          </a:p>
          <a:p>
            <a:r>
              <a:rPr lang="ru-RU" dirty="0"/>
              <a:t>Через приложение обратились 65 человек с покупками на сумму 742 000 рублей</a:t>
            </a:r>
          </a:p>
          <a:p>
            <a:endParaRPr lang="ru-RU" dirty="0"/>
          </a:p>
          <a:p>
            <a:r>
              <a:rPr lang="ru-RU" dirty="0"/>
              <a:t>Размер предоставленных скидок клиентам составил 2.8</a:t>
            </a:r>
            <a:r>
              <a:rPr lang="en-US" dirty="0"/>
              <a:t>% </a:t>
            </a:r>
            <a:r>
              <a:rPr lang="ru-RU" dirty="0"/>
              <a:t>вместо 10</a:t>
            </a:r>
            <a:r>
              <a:rPr lang="en-US" dirty="0"/>
              <a:t>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761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309264-58A8-CA46-889D-258C185FFD2B}"/>
              </a:ext>
            </a:extLst>
          </p:cNvPr>
          <p:cNvSpPr/>
          <p:nvPr/>
        </p:nvSpPr>
        <p:spPr>
          <a:xfrm>
            <a:off x="449178" y="823637"/>
            <a:ext cx="1146208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ВЫГОД</a:t>
            </a:r>
          </a:p>
          <a:p>
            <a:endParaRPr lang="ru-RU" sz="32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на смс-рассылках............................ </a:t>
            </a:r>
            <a:r>
              <a:rPr lang="ru-RU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84 864 ₽</a:t>
            </a:r>
            <a:endParaRPr lang="en-US" sz="32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на пластиковых картах...............</a:t>
            </a:r>
            <a:r>
              <a:rPr lang="ru-RU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53 040 ₽ </a:t>
            </a:r>
            <a:endParaRPr lang="en-US" sz="32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на создании мобильного приложения....... </a:t>
            </a:r>
            <a:r>
              <a:rPr lang="ru-RU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400 000 ₽ </a:t>
            </a:r>
            <a:endParaRPr lang="en-US" sz="32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 от клиентов из </a:t>
            </a:r>
            <a:r>
              <a:rPr lang="en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UDS..................................</a:t>
            </a:r>
            <a:r>
              <a:rPr lang="en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742 231 </a:t>
            </a:r>
            <a:r>
              <a:rPr lang="ru-RU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 </a:t>
            </a:r>
            <a:endParaRPr lang="en-US" sz="32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 от клиентов по рекомендациям...........</a:t>
            </a:r>
            <a:r>
              <a:rPr lang="ru-RU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491 259 ₽ </a:t>
            </a:r>
            <a:endParaRPr lang="en-US" sz="32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 от клиентов по </a:t>
            </a:r>
            <a:r>
              <a:rPr lang="en-US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</a:t>
            </a:r>
            <a:r>
              <a:rPr lang="ru-RU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1 109 182</a:t>
            </a:r>
            <a:r>
              <a:rPr lang="ru-RU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</a:p>
          <a:p>
            <a:endParaRPr lang="ru-RU" dirty="0"/>
          </a:p>
          <a:p>
            <a:r>
              <a:rPr lang="ru-RU" sz="4000" b="1" dirty="0">
                <a:solidFill>
                  <a:srgbClr val="CC00FF"/>
                </a:solidFill>
                <a:latin typeface="Calibri" panose="020F0502020204030204" pitchFamily="34" charset="0"/>
              </a:rPr>
              <a:t>ИТОГО ..............................................2 880 576 ₽ </a:t>
            </a:r>
            <a:endParaRPr lang="ru-RU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2292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1A8BD1-B0B8-CF4F-A62F-A4654588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53" t="28947" r="6805"/>
          <a:stretch/>
        </p:blipFill>
        <p:spPr>
          <a:xfrm>
            <a:off x="72189" y="1515979"/>
            <a:ext cx="5486400" cy="4872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07398-37B6-5E44-A446-7A0772480B68}"/>
              </a:ext>
            </a:extLst>
          </p:cNvPr>
          <p:cNvSpPr txBox="1"/>
          <p:nvPr/>
        </p:nvSpPr>
        <p:spPr>
          <a:xfrm>
            <a:off x="890336" y="469232"/>
            <a:ext cx="933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СТОИМОСТЬ ВНЕДРЕНИЯ ПРОГРАММЫ</a:t>
            </a:r>
          </a:p>
        </p:txBody>
      </p:sp>
      <p:sp>
        <p:nvSpPr>
          <p:cNvPr id="5" name="Крест 4">
            <a:extLst>
              <a:ext uri="{FF2B5EF4-FFF2-40B4-BE49-F238E27FC236}">
                <a16:creationId xmlns:a16="http://schemas.microsoft.com/office/drawing/2014/main" id="{E24372DF-A434-D440-819D-44763395B83A}"/>
              </a:ext>
            </a:extLst>
          </p:cNvPr>
          <p:cNvSpPr/>
          <p:nvPr/>
        </p:nvSpPr>
        <p:spPr>
          <a:xfrm>
            <a:off x="5660858" y="3517231"/>
            <a:ext cx="870284" cy="870284"/>
          </a:xfrm>
          <a:prstGeom prst="plus">
            <a:avLst/>
          </a:prstGeom>
          <a:solidFill>
            <a:srgbClr val="F49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83445F-27A4-844A-B182-0AF2DA236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53" t="28947" r="6805"/>
          <a:stretch/>
        </p:blipFill>
        <p:spPr>
          <a:xfrm>
            <a:off x="6633411" y="1515978"/>
            <a:ext cx="5486400" cy="4872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957C4-147F-A845-8EB2-D9B2676B1BF4}"/>
              </a:ext>
            </a:extLst>
          </p:cNvPr>
          <p:cNvSpPr txBox="1"/>
          <p:nvPr/>
        </p:nvSpPr>
        <p:spPr>
          <a:xfrm>
            <a:off x="7198895" y="2751220"/>
            <a:ext cx="4355431" cy="3272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FFC216-BF06-0045-A960-EEF546EE0B4A}"/>
              </a:ext>
            </a:extLst>
          </p:cNvPr>
          <p:cNvSpPr txBox="1"/>
          <p:nvPr/>
        </p:nvSpPr>
        <p:spPr>
          <a:xfrm>
            <a:off x="7860630" y="2217820"/>
            <a:ext cx="32204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ВНЕДРЕНИЕ ПОД КЛЮЧ </a:t>
            </a:r>
          </a:p>
          <a:p>
            <a:pPr algn="ctr"/>
            <a:r>
              <a:rPr lang="ru-RU" b="1" dirty="0"/>
              <a:t>3 МЕСЯЦА СОПРОВОЖДЕНИЯ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27935-7EEC-7141-9DEB-DA7682CF5D90}"/>
              </a:ext>
            </a:extLst>
          </p:cNvPr>
          <p:cNvSpPr txBox="1"/>
          <p:nvPr/>
        </p:nvSpPr>
        <p:spPr>
          <a:xfrm>
            <a:off x="1426493" y="2350805"/>
            <a:ext cx="29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СТОИМОСТЬ ПРОГРАММЫ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40CF6-094D-3F49-87C4-A3AC55DA187B}"/>
              </a:ext>
            </a:extLst>
          </p:cNvPr>
          <p:cNvSpPr txBox="1"/>
          <p:nvPr/>
        </p:nvSpPr>
        <p:spPr>
          <a:xfrm>
            <a:off x="7772400" y="2937069"/>
            <a:ext cx="415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trike="sngStrike" dirty="0"/>
              <a:t>180 000 рублей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0FF4C-BCB4-FA45-83F2-E52CC6645016}"/>
              </a:ext>
            </a:extLst>
          </p:cNvPr>
          <p:cNvSpPr txBox="1"/>
          <p:nvPr/>
        </p:nvSpPr>
        <p:spPr>
          <a:xfrm>
            <a:off x="7299157" y="3793737"/>
            <a:ext cx="4154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853F9"/>
                </a:solidFill>
              </a:rPr>
              <a:t>90 000 рублей</a:t>
            </a:r>
          </a:p>
          <a:p>
            <a:pPr algn="ctr"/>
            <a:r>
              <a:rPr lang="ru-RU" sz="3600" b="1" dirty="0">
                <a:solidFill>
                  <a:srgbClr val="C853F9"/>
                </a:solidFill>
              </a:rPr>
              <a:t>+ рассрочка на 3 месяца</a:t>
            </a:r>
          </a:p>
        </p:txBody>
      </p:sp>
    </p:spTree>
    <p:extLst>
      <p:ext uri="{BB962C8B-B14F-4D97-AF65-F5344CB8AC3E}">
        <p14:creationId xmlns:p14="http://schemas.microsoft.com/office/powerpoint/2010/main" val="1440967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4" descr="Изображение выглядит как человек, здание, внешний, земля&#10;&#10;&#10;&#10;Описание создано автоматически">
            <a:extLst>
              <a:ext uri="{FF2B5EF4-FFF2-40B4-BE49-F238E27FC236}">
                <a16:creationId xmlns:a16="http://schemas.microsoft.com/office/drawing/2014/main" id="{E2CFEB4D-95C9-634C-A72D-35AE52CF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2"/>
          <a:stretch>
            <a:fillRect/>
          </a:stretch>
        </p:blipFill>
        <p:spPr bwMode="auto">
          <a:xfrm>
            <a:off x="6972446" y="9250"/>
            <a:ext cx="5199198" cy="683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object 4">
            <a:extLst>
              <a:ext uri="{FF2B5EF4-FFF2-40B4-BE49-F238E27FC236}">
                <a16:creationId xmlns:a16="http://schemas.microsoft.com/office/drawing/2014/main" id="{7C12C120-5116-B14E-8CFC-5D855D642D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2824" y="729560"/>
            <a:ext cx="4536731" cy="126369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25400" tIns="11517" rIns="25400" bIns="254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1517">
              <a:spcBef>
                <a:spcPts val="91"/>
              </a:spcBef>
            </a:pPr>
            <a:r>
              <a:rPr lang="ru-RU" altLang="ru-RU" sz="2200" dirty="0">
                <a:latin typeface="Times New Roman" panose="02020603050405020304" pitchFamily="18" charset="0"/>
                <a:ea typeface="Gotham Pro Black" pitchFamily="2" charset="0"/>
                <a:cs typeface="Times New Roman" panose="02020603050405020304" pitchFamily="18" charset="0"/>
              </a:rPr>
              <a:t>Спикер</a:t>
            </a:r>
            <a:br>
              <a:rPr lang="ru-RU" altLang="ru-RU" sz="3600" dirty="0">
                <a:latin typeface="Times New Roman" panose="02020603050405020304" pitchFamily="18" charset="0"/>
                <a:ea typeface="Gotham Pro Black" pitchFamily="2" charset="0"/>
                <a:cs typeface="Times New Roman" panose="02020603050405020304" pitchFamily="18" charset="0"/>
              </a:rPr>
            </a:br>
            <a:r>
              <a:rPr lang="ru-RU" altLang="ru-RU" sz="3600" dirty="0">
                <a:latin typeface="Times New Roman" panose="02020603050405020304" pitchFamily="18" charset="0"/>
                <a:ea typeface="Gotham Pro Black" pitchFamily="2" charset="0"/>
                <a:cs typeface="Times New Roman" panose="02020603050405020304" pitchFamily="18" charset="0"/>
              </a:rPr>
              <a:t>ЛУКЬЯНОВ АЛЕКСАНДР</a:t>
            </a:r>
          </a:p>
        </p:txBody>
      </p:sp>
      <p:sp>
        <p:nvSpPr>
          <p:cNvPr id="8195" name="object 5">
            <a:extLst>
              <a:ext uri="{FF2B5EF4-FFF2-40B4-BE49-F238E27FC236}">
                <a16:creationId xmlns:a16="http://schemas.microsoft.com/office/drawing/2014/main" id="{B15F8218-67C9-354E-BA71-65F88601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94" y="2392894"/>
            <a:ext cx="6335630" cy="20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74473" rIns="0" bIns="0">
            <a:spAutoFit/>
          </a:bodyPr>
          <a:lstStyle>
            <a:lvl1pPr marL="263525" indent="-250825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37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Предприниматель, собственник трех направлений бизнеса </a:t>
            </a:r>
          </a:p>
          <a:p>
            <a:pPr>
              <a:spcBef>
                <a:spcPts val="128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altLang="ru-RU" sz="18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франчайзинговой</a:t>
            </a: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сети более 1000 партнеров в </a:t>
            </a:r>
            <a:r>
              <a:rPr lang="en-US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странах мира</a:t>
            </a:r>
          </a:p>
          <a:p>
            <a:pPr>
              <a:spcBef>
                <a:spcPts val="128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 консалтинговой компании </a:t>
            </a:r>
            <a:r>
              <a:rPr lang="en-US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CONSULTING</a:t>
            </a:r>
          </a:p>
          <a:p>
            <a:pPr>
              <a:spcBef>
                <a:spcPts val="1282"/>
              </a:spcBef>
              <a:buClr>
                <a:srgbClr val="995DA5"/>
              </a:buClr>
              <a:buFont typeface="Arial" panose="020B0604020202020204" pitchFamily="34" charset="0"/>
              <a:buChar char="•"/>
            </a:pPr>
            <a:r>
              <a:rPr lang="ru-RU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 компании по родам за рубежом </a:t>
            </a:r>
            <a:r>
              <a:rPr lang="en-US" alt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CHILE KIDS </a:t>
            </a:r>
            <a:endParaRPr lang="ru-RU" altLang="ru-RU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object 9">
            <a:extLst>
              <a:ext uri="{FF2B5EF4-FFF2-40B4-BE49-F238E27FC236}">
                <a16:creationId xmlns:a16="http://schemas.microsoft.com/office/drawing/2014/main" id="{F84DF4BC-7184-4A47-92C7-14CC68A3E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317" y="5795033"/>
            <a:ext cx="5366707" cy="5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1517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91"/>
              </a:spcBef>
            </a:pPr>
            <a:r>
              <a:rPr lang="en-US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DREAMTEAM_JOURNAL</a:t>
            </a:r>
            <a:endParaRPr lang="ru-RU" alt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object 10">
            <a:extLst>
              <a:ext uri="{FF2B5EF4-FFF2-40B4-BE49-F238E27FC236}">
                <a16:creationId xmlns:a16="http://schemas.microsoft.com/office/drawing/2014/main" id="{F0A468DF-5838-FD41-9D93-9B64319F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73" y="5737229"/>
            <a:ext cx="715074" cy="63506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902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4414C-8A8C-0546-966C-4FDBBC4C125A}"/>
              </a:ext>
            </a:extLst>
          </p:cNvPr>
          <p:cNvSpPr txBox="1"/>
          <p:nvPr/>
        </p:nvSpPr>
        <p:spPr>
          <a:xfrm>
            <a:off x="654294" y="5017168"/>
            <a:ext cx="391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+ 7 916 446 3153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монитор, чер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DE72C0CB-9B70-1247-BA97-ED0A33725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3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система.png" descr="система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" y="17481"/>
            <a:ext cx="12117354" cy="6823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04617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8.jpg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3" y="0"/>
            <a:ext cx="121658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Снимок экрана 2019-07-25 в 17.59.00.png" descr="Снимок экрана 2019-07-25 в 17.59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684" y="2837597"/>
            <a:ext cx="617666" cy="715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Снимок экрана 2019-07-25 в 17.59.57.png" descr="Снимок экрана 2019-07-25 в 17.59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039" y="1729465"/>
            <a:ext cx="4473692" cy="371137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8"/>
          <p:cNvSpPr txBox="1"/>
          <p:nvPr/>
        </p:nvSpPr>
        <p:spPr>
          <a:xfrm>
            <a:off x="7215707" y="2613007"/>
            <a:ext cx="517770" cy="112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700">
                <a:solidFill>
                  <a:srgbClr val="B000F2"/>
                </a:solidFill>
              </a:defRPr>
            </a:lvl1pPr>
          </a:lstStyle>
          <a:p>
            <a:r>
              <a:rPr lang="en-US" sz="6850" b="1" dirty="0"/>
              <a:t>9</a:t>
            </a:r>
            <a:endParaRPr sz="6850" b="1" dirty="0"/>
          </a:p>
        </p:txBody>
      </p:sp>
      <p:pic>
        <p:nvPicPr>
          <p:cNvPr id="431" name="Снимок экрана 2020-03-10 в 18.47.54.png" descr="Снимок экрана 2020-03-10 в 18.47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047" y="2851060"/>
            <a:ext cx="561480" cy="68826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8"/>
          <p:cNvSpPr txBox="1"/>
          <p:nvPr/>
        </p:nvSpPr>
        <p:spPr>
          <a:xfrm>
            <a:off x="7940663" y="2613007"/>
            <a:ext cx="517770" cy="112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700">
                <a:solidFill>
                  <a:srgbClr val="B000F2"/>
                </a:solidFill>
              </a:defRPr>
            </a:lvl1pPr>
          </a:lstStyle>
          <a:p>
            <a:r>
              <a:rPr lang="en-US" sz="6850" b="1" dirty="0"/>
              <a:t>5</a:t>
            </a:r>
            <a:endParaRPr sz="685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5159D-6F21-0840-8572-80EE758D9A8C}"/>
              </a:ext>
            </a:extLst>
          </p:cNvPr>
          <p:cNvSpPr txBox="1"/>
          <p:nvPr/>
        </p:nvSpPr>
        <p:spPr>
          <a:xfrm>
            <a:off x="7215707" y="2666394"/>
            <a:ext cx="479180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853F9"/>
                </a:solidFill>
              </a:rPr>
              <a:t>9 500 000</a:t>
            </a:r>
          </a:p>
        </p:txBody>
      </p:sp>
    </p:spTree>
    <p:extLst>
      <p:ext uri="{BB962C8B-B14F-4D97-AF65-F5344CB8AC3E}">
        <p14:creationId xmlns:p14="http://schemas.microsoft.com/office/powerpoint/2010/main" val="1540877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61874C-1038-8943-924F-90BFDF05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22" y="2260548"/>
            <a:ext cx="1957388" cy="1957388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id="{3968FBDC-D526-7944-BF2C-9413DE4ED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95" y="2298683"/>
            <a:ext cx="6128145" cy="21652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987797-ABF8-1D41-B115-FEE4C307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19" y="363537"/>
            <a:ext cx="3095625" cy="21240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1352DD-B175-C043-92B0-BA5DC41B3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679" y="338136"/>
            <a:ext cx="2468563" cy="24685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3FED4D-0C44-EF46-B93F-9DA65CA52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694" y="2298683"/>
            <a:ext cx="3095625" cy="309562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тица&#10;&#10;Автоматически созданное описание">
            <a:extLst>
              <a:ext uri="{FF2B5EF4-FFF2-40B4-BE49-F238E27FC236}">
                <a16:creationId xmlns:a16="http://schemas.microsoft.com/office/drawing/2014/main" id="{A1120D77-84A6-7544-8392-EEB1C047B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654" y="3616343"/>
            <a:ext cx="2379146" cy="324165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14EB348-42CE-DB4F-AA61-D24648F79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656" y="482548"/>
            <a:ext cx="3095625" cy="177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7E8E839-4C92-1E44-BE84-E19AE984F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8441" y="4767246"/>
            <a:ext cx="2962494" cy="8581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CD1D36-4480-8343-8553-C401F6D6A5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0447" y="3997841"/>
            <a:ext cx="2379145" cy="23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0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4F2B76-491D-1E42-844A-949512DC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3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8A413EDE-A0A0-1244-BB08-1D86DF006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0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5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идит, черный, удаленны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C5783104-CDBC-1A46-BFE6-AA8AF462F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67C251C-B9A1-9345-A231-629085A6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6" t="7486" r="6687" b="14706"/>
          <a:stretch/>
        </p:blipFill>
        <p:spPr>
          <a:xfrm>
            <a:off x="7486649" y="1914525"/>
            <a:ext cx="2114551" cy="4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0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4373ABA-BF88-954F-AC6C-879E77063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2052F19-1EA9-CD49-A657-CC013A2D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9" t="10625" r="4507"/>
          <a:stretch/>
        </p:blipFill>
        <p:spPr>
          <a:xfrm>
            <a:off x="7543800" y="1943100"/>
            <a:ext cx="2011519" cy="42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22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261</Words>
  <Application>Microsoft Macintosh PowerPoint</Application>
  <PresentationFormat>Широкоэкранный</PresentationFormat>
  <Paragraphs>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Спикер ЛУКЬЯНОВ АЛЕКСАНДР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Спикер ЛУКЬЯНОВ АЛЕКСАНДР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Спикер ЛУКЬЯНОВ АЛЕКСАНДР</dc:title>
  <dc:creator>Лукьянов Александр</dc:creator>
  <cp:lastModifiedBy>Лукьянов Александр</cp:lastModifiedBy>
  <cp:revision>4</cp:revision>
  <dcterms:created xsi:type="dcterms:W3CDTF">2020-04-16T19:36:30Z</dcterms:created>
  <dcterms:modified xsi:type="dcterms:W3CDTF">2020-04-17T06:52:25Z</dcterms:modified>
</cp:coreProperties>
</file>