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1" r:id="rId3"/>
    <p:sldId id="268" r:id="rId4"/>
    <p:sldId id="279" r:id="rId5"/>
    <p:sldId id="270" r:id="rId6"/>
    <p:sldId id="278" r:id="rId7"/>
    <p:sldId id="277" r:id="rId8"/>
    <p:sldId id="276" r:id="rId9"/>
    <p:sldId id="260" r:id="rId10"/>
    <p:sldId id="275" r:id="rId11"/>
    <p:sldId id="280" r:id="rId12"/>
    <p:sldId id="271" r:id="rId13"/>
  </p:sldIdLst>
  <p:sldSz cx="9144000" cy="5143500" type="screen16x9"/>
  <p:notesSz cx="6858000" cy="9144000"/>
  <p:embeddedFontLst>
    <p:embeddedFont>
      <p:font typeface="Source Sans Pro" panose="020B0604020202020204" charset="0"/>
      <p:regular r:id="rId16"/>
      <p:bold r:id="rId17"/>
      <p:italic r:id="rId18"/>
      <p:boldItalic r:id="rId19"/>
    </p:embeddedFont>
    <p:embeddedFont>
      <p:font typeface="Raleway" panose="020B0604020202020204" charset="-52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ton Mamichev" initials="AM" lastIdx="11" clrIdx="0">
    <p:extLst>
      <p:ext uri="{19B8F6BF-5375-455C-9EA6-DF929625EA0E}">
        <p15:presenceInfo xmlns:p15="http://schemas.microsoft.com/office/powerpoint/2012/main" userId="dad805f3381eed7b" providerId="Windows Live"/>
      </p:ext>
    </p:extLst>
  </p:cmAuthor>
  <p:cmAuthor id="2" name="Андрей Алексейчук" initials="АА" lastIdx="11" clrIdx="1">
    <p:extLst>
      <p:ext uri="{19B8F6BF-5375-455C-9EA6-DF929625EA0E}">
        <p15:presenceInfo xmlns:p15="http://schemas.microsoft.com/office/powerpoint/2012/main" userId="2ad84f939a87232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2866"/>
    <a:srgbClr val="4E13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8" y="1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5" d="100"/>
          <a:sy n="45" d="100"/>
        </p:scale>
        <p:origin x="1795" y="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font" Target="fonts/font8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7.fntdata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209D4F-E9FA-4D17-A420-DC482BDEEB2F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роппрр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D8C40-53C9-49A4-BC17-9CDFF64D160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29553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617c3dcec4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617c3dcec4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849649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617c3dcec4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617c3dcec4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21166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617c3dcec4_0_1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617c3dcec4_0_1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617c3dcec4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617c3dcec4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5785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17c3dcec4_0_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617c3dcec4_0_1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617c3dcec4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617c3dcec4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46948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617c3dcec4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617c3dcec4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617c3dcec4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617c3dcec4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203335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617c3dcec4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617c3dcec4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20437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617c3dcec4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617c3dcec4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253925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617c3dcec4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617c3dcec4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42892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378" lvl="1" indent="-317492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566" lvl="2" indent="-317492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754" lvl="3" indent="-317492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5943" lvl="4" indent="-317492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132" lvl="5" indent="-317492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320" lvl="6" indent="-317492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509" lvl="7" indent="-317492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697" lvl="8" indent="-317492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2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378" lvl="1" indent="-304793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566" lvl="2" indent="-304793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754" lvl="3" indent="-304793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5943" lvl="4" indent="-304793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132" lvl="5" indent="-304793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320" lvl="6" indent="-304793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509" lvl="7" indent="-304793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697" lvl="8" indent="-304793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2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378" lvl="1" indent="-304793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566" lvl="2" indent="-304793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754" lvl="3" indent="-304793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5943" lvl="4" indent="-304793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132" lvl="5" indent="-304793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320" lvl="6" indent="-304793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509" lvl="7" indent="-304793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697" lvl="8" indent="-304793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378" lvl="1" indent="-304793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566" lvl="2" indent="-304793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754" lvl="3" indent="-304793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5943" lvl="4" indent="-304793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132" lvl="5" indent="-304793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320" lvl="6" indent="-304793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509" lvl="7" indent="-304793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697" lvl="8" indent="-304793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2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90251" y="526350"/>
            <a:ext cx="56040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2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189" lvl="0" indent="-34289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378" lvl="1" indent="-317492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566" lvl="2" indent="-317492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754" lvl="3" indent="-317492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5943" lvl="4" indent="-317492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132" lvl="5" indent="-317492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320" lvl="6" indent="-317492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509" lvl="7" indent="-317492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697" lvl="8" indent="-317492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189" lvl="0" indent="-22859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4289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378" lvl="1" indent="-317492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566" lvl="2" indent="-317492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754" lvl="3" indent="-317492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5943" lvl="4" indent="-317492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132" lvl="5" indent="-317492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320" lvl="6" indent="-317492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509" lvl="7" indent="-317492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697" lvl="8" indent="-317492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l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ctrTitle"/>
          </p:nvPr>
        </p:nvSpPr>
        <p:spPr>
          <a:xfrm>
            <a:off x="485874" y="264475"/>
            <a:ext cx="8658126" cy="147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ctr"/>
            <a:r>
              <a:rPr lang="ru-RU" sz="4000" dirty="0"/>
              <a:t>Как </a:t>
            </a:r>
            <a:r>
              <a:rPr lang="ru-RU" sz="4000" dirty="0">
                <a:solidFill>
                  <a:srgbClr val="6E2866"/>
                </a:solidFill>
              </a:rPr>
              <a:t>«подружить»</a:t>
            </a:r>
            <a:r>
              <a:rPr lang="ru-RU" sz="4000" dirty="0"/>
              <a:t> цифровые технологии и медицину</a:t>
            </a:r>
            <a:endParaRPr sz="4000" dirty="0"/>
          </a:p>
        </p:txBody>
      </p:sp>
      <p:sp>
        <p:nvSpPr>
          <p:cNvPr id="59" name="Google Shape;59;p13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/>
            <a:r>
              <a:rPr lang="ru-RU" b="1" dirty="0" smtClean="0">
                <a:solidFill>
                  <a:srgbClr val="6E2866"/>
                </a:solidFill>
              </a:rPr>
              <a:t>юридические </a:t>
            </a:r>
            <a:r>
              <a:rPr lang="ru-RU" b="1" dirty="0">
                <a:solidFill>
                  <a:srgbClr val="6E2866"/>
                </a:solidFill>
              </a:rPr>
              <a:t>аспекты на примере кейсов из практики</a:t>
            </a:r>
            <a:endParaRPr b="1" dirty="0">
              <a:solidFill>
                <a:srgbClr val="6E2866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2599078"/>
            <a:ext cx="9144000" cy="2544425"/>
          </a:xfrm>
          <a:prstGeom prst="rect">
            <a:avLst/>
          </a:prstGeom>
          <a:solidFill>
            <a:srgbClr val="6E28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5642AE4-DD6D-4343-AC59-D2AB65B67C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122" y="3709598"/>
            <a:ext cx="3107222" cy="7207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" dirty="0" smtClean="0"/>
              <a:t>Государство и </a:t>
            </a:r>
            <a:r>
              <a:rPr lang="en-US" dirty="0" err="1" smtClean="0"/>
              <a:t>H</a:t>
            </a:r>
            <a:r>
              <a:rPr lang="en-US" dirty="0" err="1" smtClean="0"/>
              <a:t>ealthTech</a:t>
            </a:r>
            <a:endParaRPr dirty="0"/>
          </a:p>
        </p:txBody>
      </p:sp>
      <p:sp>
        <p:nvSpPr>
          <p:cNvPr id="142" name="Google Shape;142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Цифровое здравоохранение – является частью ряда национальных проектов и одним из направлений деятельности государства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Развитие государственных информационных систем в сфере здравоохранения (ЕГИСЗ, региональные информационные системы)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Реализация проектов в сфере цифрового здравоохранения с использованием механизмов государственно-частного партнерства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dirty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BDFC29A-8C8D-4C74-8886-0C6CA128FA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9675" y="4655025"/>
            <a:ext cx="1562625" cy="344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13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E2866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82095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ru-RU" sz="2800" dirty="0" smtClean="0"/>
              <a:t>Существенные </a:t>
            </a:r>
            <a:r>
              <a:rPr lang="ru-RU" sz="2800" dirty="0" smtClean="0"/>
              <a:t>возможности для дистанционного взаимодействия с пациентами и реализации </a:t>
            </a:r>
            <a:r>
              <a:rPr lang="en-US" sz="2800" dirty="0" err="1" smtClean="0"/>
              <a:t>HealthTech</a:t>
            </a:r>
            <a:r>
              <a:rPr lang="ru-RU" sz="2800" dirty="0" smtClean="0"/>
              <a:t>-проектов законодательство допускает уже сейчас. Можно ожидать, что в будущем законодательство будет изменяться и таких возможностей появится еще </a:t>
            </a:r>
            <a:r>
              <a:rPr lang="ru-RU" sz="2800" dirty="0" smtClean="0"/>
              <a:t>больше.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347839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" dirty="0"/>
              <a:t>Спасибо за внимание!</a:t>
            </a:r>
            <a:endParaRPr dirty="0"/>
          </a:p>
        </p:txBody>
      </p:sp>
      <p:sp>
        <p:nvSpPr>
          <p:cNvPr id="149" name="Google Shape;149;p28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lnSpc>
                <a:spcPct val="100000"/>
              </a:lnSpc>
              <a:buClr>
                <a:schemeClr val="dk2"/>
              </a:buClr>
              <a:buSzPts val="1100"/>
              <a:buNone/>
            </a:pPr>
            <a:r>
              <a:rPr lang="ru" sz="2000" b="1" dirty="0">
                <a:solidFill>
                  <a:srgbClr val="6E2866"/>
                </a:solidFill>
              </a:rPr>
              <a:t>Андрей Алексейчук</a:t>
            </a:r>
            <a:endParaRPr sz="2000" b="1" dirty="0">
              <a:solidFill>
                <a:srgbClr val="6E2866"/>
              </a:solidFill>
            </a:endParaRPr>
          </a:p>
          <a:p>
            <a:pPr marL="0" indent="0">
              <a:lnSpc>
                <a:spcPct val="100000"/>
              </a:lnSpc>
              <a:buClr>
                <a:schemeClr val="dk2"/>
              </a:buClr>
              <a:buSzPts val="1100"/>
              <a:buNone/>
            </a:pPr>
            <a:r>
              <a:rPr lang="ru" sz="1800" dirty="0">
                <a:solidFill>
                  <a:schemeClr val="bg2">
                    <a:lumMod val="75000"/>
                    <a:lumOff val="25000"/>
                  </a:schemeClr>
                </a:solidFill>
              </a:rPr>
              <a:t>Юрист практики IP/IT</a:t>
            </a:r>
            <a:endParaRPr sz="1800" dirty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pPr marL="0" indent="0">
              <a:lnSpc>
                <a:spcPct val="100000"/>
              </a:lnSpc>
              <a:buClr>
                <a:schemeClr val="dk2"/>
              </a:buClr>
              <a:buSzPts val="1100"/>
              <a:buNone/>
            </a:pPr>
            <a:r>
              <a:rPr lang="ru" sz="1800" dirty="0">
                <a:solidFill>
                  <a:schemeClr val="bg2">
                    <a:lumMod val="75000"/>
                    <a:lumOff val="25000"/>
                  </a:schemeClr>
                </a:solidFill>
              </a:rPr>
              <a:t>«Качкин и Партнеры»</a:t>
            </a:r>
            <a:endParaRPr sz="1800" dirty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pPr marL="0" indent="0">
              <a:lnSpc>
                <a:spcPct val="100000"/>
              </a:lnSpc>
              <a:buClr>
                <a:schemeClr val="dk2"/>
              </a:buClr>
              <a:buSzPts val="1100"/>
              <a:buNone/>
            </a:pPr>
            <a:endParaRPr sz="2000" dirty="0"/>
          </a:p>
          <a:p>
            <a:pPr marL="0" indent="0">
              <a:lnSpc>
                <a:spcPct val="100000"/>
              </a:lnSpc>
              <a:buClr>
                <a:schemeClr val="dk2"/>
              </a:buClr>
              <a:buSzPts val="1100"/>
              <a:buNone/>
            </a:pPr>
            <a:r>
              <a:rPr lang="ru" sz="2000" b="1" dirty="0">
                <a:solidFill>
                  <a:srgbClr val="6E2866"/>
                </a:solidFill>
              </a:rPr>
              <a:t>andrey.alekseychuk@kachkin.ru</a:t>
            </a:r>
            <a:r>
              <a:rPr lang="ru" sz="2000" b="1" dirty="0"/>
              <a:t> </a:t>
            </a:r>
            <a:endParaRPr sz="2000" b="1" dirty="0"/>
          </a:p>
          <a:p>
            <a:pPr marL="0" indent="0">
              <a:lnSpc>
                <a:spcPct val="100000"/>
              </a:lnSpc>
              <a:buClr>
                <a:schemeClr val="dk2"/>
              </a:buClr>
              <a:buSzPts val="1100"/>
              <a:buNone/>
            </a:pPr>
            <a:endParaRPr lang="en-US" sz="2000"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pPr marL="0" indent="0">
              <a:lnSpc>
                <a:spcPct val="100000"/>
              </a:lnSpc>
              <a:buClr>
                <a:schemeClr val="dk2"/>
              </a:buClr>
              <a:buSzPts val="1100"/>
              <a:buNone/>
            </a:pPr>
            <a:r>
              <a:rPr lang="ru" sz="2000" b="1" dirty="0" smtClean="0">
                <a:solidFill>
                  <a:srgbClr val="6E2866"/>
                </a:solidFill>
              </a:rPr>
              <a:t>+</a:t>
            </a:r>
            <a:r>
              <a:rPr lang="ru" sz="2000" b="1" dirty="0">
                <a:solidFill>
                  <a:srgbClr val="6E2866"/>
                </a:solidFill>
              </a:rPr>
              <a:t>7 963 </a:t>
            </a:r>
            <a:r>
              <a:rPr lang="ru" sz="2000" b="1" dirty="0" smtClean="0">
                <a:solidFill>
                  <a:srgbClr val="6E2866"/>
                </a:solidFill>
              </a:rPr>
              <a:t>343</a:t>
            </a:r>
            <a:r>
              <a:rPr lang="en-US" sz="2000" b="1" dirty="0" smtClean="0">
                <a:solidFill>
                  <a:srgbClr val="6E2866"/>
                </a:solidFill>
              </a:rPr>
              <a:t>-</a:t>
            </a:r>
            <a:r>
              <a:rPr lang="ru" sz="2000" b="1" dirty="0" smtClean="0">
                <a:solidFill>
                  <a:srgbClr val="6E2866"/>
                </a:solidFill>
              </a:rPr>
              <a:t>53</a:t>
            </a:r>
            <a:r>
              <a:rPr lang="en-US" sz="2000" b="1" dirty="0" smtClean="0">
                <a:solidFill>
                  <a:srgbClr val="6E2866"/>
                </a:solidFill>
              </a:rPr>
              <a:t>-</a:t>
            </a:r>
            <a:r>
              <a:rPr lang="ru" sz="2000" b="1" dirty="0" smtClean="0">
                <a:solidFill>
                  <a:srgbClr val="6E2866"/>
                </a:solidFill>
              </a:rPr>
              <a:t>07</a:t>
            </a:r>
            <a:endParaRPr lang="en-US" sz="2000" b="1" dirty="0" smtClean="0">
              <a:solidFill>
                <a:srgbClr val="6E2866"/>
              </a:solidFill>
            </a:endParaRPr>
          </a:p>
          <a:p>
            <a:pPr marL="0" indent="0">
              <a:lnSpc>
                <a:spcPct val="100000"/>
              </a:lnSpc>
              <a:buClr>
                <a:schemeClr val="dk2"/>
              </a:buClr>
              <a:buSzPts val="1100"/>
              <a:buNone/>
            </a:pPr>
            <a:r>
              <a:rPr lang="en-US" sz="18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WhatsApp | Telegram | Signal</a:t>
            </a:r>
            <a:endParaRPr lang="ru-RU" sz="1800"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pPr marL="0" indent="0">
              <a:lnSpc>
                <a:spcPct val="100000"/>
              </a:lnSpc>
              <a:buClr>
                <a:schemeClr val="dk2"/>
              </a:buClr>
              <a:buSzPts val="1100"/>
              <a:buNone/>
            </a:pPr>
            <a:endParaRPr lang="en-US" sz="2000"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pPr marL="0" indent="0">
              <a:lnSpc>
                <a:spcPct val="100000"/>
              </a:lnSpc>
              <a:buClr>
                <a:schemeClr val="dk2"/>
              </a:buClr>
              <a:buSzPts val="1100"/>
              <a:buNone/>
            </a:pPr>
            <a:r>
              <a:rPr lang="ru" sz="20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Санкт-Петербург</a:t>
            </a:r>
            <a:endParaRPr lang="en-US" sz="2000"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pPr marL="0" indent="0">
              <a:lnSpc>
                <a:spcPct val="100000"/>
              </a:lnSpc>
              <a:buClr>
                <a:schemeClr val="dk2"/>
              </a:buClr>
              <a:buSzPts val="1100"/>
              <a:buNone/>
            </a:pPr>
            <a:r>
              <a:rPr lang="ru" sz="2000" b="1" dirty="0" smtClean="0">
                <a:solidFill>
                  <a:srgbClr val="6E2866"/>
                </a:solidFill>
              </a:rPr>
              <a:t>www.kachkin.ru </a:t>
            </a:r>
            <a:endParaRPr sz="2000" b="1" dirty="0">
              <a:solidFill>
                <a:srgbClr val="6E2866"/>
              </a:solidFill>
            </a:endParaRPr>
          </a:p>
          <a:p>
            <a:pPr marL="0" indent="0"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150" name="Google Shape;150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9275" y="1628300"/>
            <a:ext cx="2464750" cy="2464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dirty="0" smtClean="0"/>
              <a:t>Рост</a:t>
            </a:r>
            <a:r>
              <a:rPr lang="ru" dirty="0" smtClean="0"/>
              <a:t> запроса на телемедицину и </a:t>
            </a:r>
            <a:r>
              <a:rPr lang="en-US" dirty="0" err="1" smtClean="0"/>
              <a:t>healthtech</a:t>
            </a:r>
            <a:endParaRPr dirty="0"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459224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r">
              <a:spcBef>
                <a:spcPts val="1600"/>
              </a:spcBef>
              <a:spcAft>
                <a:spcPts val="1600"/>
              </a:spcAft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6E2866"/>
                </a:solidFill>
              </a:rPr>
              <a:t>«</a:t>
            </a:r>
            <a:r>
              <a:rPr lang="ru-RU" b="1" dirty="0" err="1" smtClean="0">
                <a:solidFill>
                  <a:srgbClr val="6E2866"/>
                </a:solidFill>
              </a:rPr>
              <a:t>Медвестник</a:t>
            </a:r>
            <a:r>
              <a:rPr lang="ru-RU" b="1" dirty="0" smtClean="0">
                <a:solidFill>
                  <a:srgbClr val="6E2866"/>
                </a:solidFill>
              </a:rPr>
              <a:t>»</a:t>
            </a:r>
          </a:p>
          <a:p>
            <a:pPr marL="0" indent="0" algn="r"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ru-RU" b="1" dirty="0" smtClean="0">
                <a:solidFill>
                  <a:srgbClr val="6E2866"/>
                </a:solidFill>
              </a:rPr>
              <a:t>«</a:t>
            </a:r>
            <a:r>
              <a:rPr lang="en-US" b="1" dirty="0" err="1" smtClean="0">
                <a:solidFill>
                  <a:srgbClr val="6E2866"/>
                </a:solidFill>
              </a:rPr>
              <a:t>Comnews</a:t>
            </a:r>
            <a:r>
              <a:rPr lang="ru-RU" b="1" dirty="0" smtClean="0">
                <a:solidFill>
                  <a:srgbClr val="6E2866"/>
                </a:solidFill>
              </a:rPr>
              <a:t>»</a:t>
            </a:r>
            <a:br>
              <a:rPr lang="ru-RU" b="1" dirty="0" smtClean="0">
                <a:solidFill>
                  <a:srgbClr val="6E2866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6E2866"/>
                </a:solidFill>
              </a:rPr>
              <a:t>«РБК»</a:t>
            </a:r>
          </a:p>
          <a:p>
            <a:pPr marL="0" indent="0" algn="r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78CBA72-1AD3-47FE-B0B8-254C5398AF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9675" y="4655025"/>
            <a:ext cx="1562625" cy="3441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09652" y="3499818"/>
            <a:ext cx="8361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Source Sans Pro" panose="020B0604020202020204" charset="0"/>
              </a:rPr>
              <a:t>« </a:t>
            </a:r>
            <a:r>
              <a:rPr lang="ru-RU" dirty="0" smtClean="0">
                <a:latin typeface="Source Sans Pro" panose="020B0604020202020204" charset="0"/>
              </a:rPr>
              <a:t>По </a:t>
            </a:r>
            <a:r>
              <a:rPr lang="ru-RU" dirty="0">
                <a:latin typeface="Source Sans Pro" panose="020B0604020202020204" charset="0"/>
              </a:rPr>
              <a:t>его словам, актуальность законодательных инициатив по </a:t>
            </a:r>
            <a:r>
              <a:rPr lang="ru-RU" dirty="0" err="1">
                <a:latin typeface="Source Sans Pro" panose="020B0604020202020204" charset="0"/>
              </a:rPr>
              <a:t>цифровизации</a:t>
            </a:r>
            <a:r>
              <a:rPr lang="ru-RU" dirty="0">
                <a:latin typeface="Source Sans Pro" panose="020B0604020202020204" charset="0"/>
              </a:rPr>
              <a:t> здравоохранения «многократно возрастает в условиях борьбы с </a:t>
            </a:r>
            <a:r>
              <a:rPr lang="ru-RU" dirty="0" err="1">
                <a:latin typeface="Source Sans Pro" panose="020B0604020202020204" charset="0"/>
              </a:rPr>
              <a:t>коронавирусом</a:t>
            </a:r>
            <a:r>
              <a:rPr lang="ru-RU" dirty="0" smtClean="0">
                <a:latin typeface="Source Sans Pro" panose="020B0604020202020204" charset="0"/>
              </a:rPr>
              <a:t>».</a:t>
            </a:r>
            <a:endParaRPr lang="ru-RU" dirty="0">
              <a:latin typeface="Source Sans Pro" panose="020B060402020202020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9652" y="2527753"/>
            <a:ext cx="83612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Source Sans Pro" panose="020B0604020202020204" charset="0"/>
              </a:rPr>
              <a:t>« </a:t>
            </a:r>
            <a:r>
              <a:rPr lang="ru-RU" dirty="0" smtClean="0">
                <a:latin typeface="Source Sans Pro" panose="020B0604020202020204" charset="0"/>
              </a:rPr>
              <a:t>Телемедицина </a:t>
            </a:r>
            <a:r>
              <a:rPr lang="ru-RU" dirty="0">
                <a:latin typeface="Source Sans Pro" panose="020B0604020202020204" charset="0"/>
              </a:rPr>
              <a:t>стала первым сегментом IT-отрасли, который мгновенно отреагировал на ситуацию с </a:t>
            </a:r>
            <a:r>
              <a:rPr lang="ru-RU" dirty="0" err="1">
                <a:latin typeface="Source Sans Pro" panose="020B0604020202020204" charset="0"/>
              </a:rPr>
              <a:t>коронавирусом</a:t>
            </a:r>
            <a:r>
              <a:rPr lang="ru-RU" dirty="0">
                <a:latin typeface="Source Sans Pro" panose="020B0604020202020204" charset="0"/>
              </a:rPr>
              <a:t>. Сервисы предлагают онлайн-консультации и ждут нового закона, позволяющего ставить диагнозы в режиме реального </a:t>
            </a:r>
            <a:r>
              <a:rPr lang="ru-RU" dirty="0" smtClean="0">
                <a:latin typeface="Source Sans Pro" panose="020B0604020202020204" charset="0"/>
              </a:rPr>
              <a:t>времени</a:t>
            </a:r>
            <a:r>
              <a:rPr lang="ru-RU" dirty="0">
                <a:latin typeface="Source Sans Pro" panose="020B0604020202020204" charset="0"/>
              </a:rPr>
              <a:t>»</a:t>
            </a:r>
            <a:r>
              <a:rPr lang="ru-RU" dirty="0" smtClean="0">
                <a:latin typeface="Source Sans Pro" panose="020B0604020202020204" charset="0"/>
              </a:rPr>
              <a:t>.</a:t>
            </a:r>
            <a:endParaRPr lang="ru-RU" dirty="0">
              <a:latin typeface="Source Sans Pro" panose="020B060402020202020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9652" y="1324051"/>
            <a:ext cx="84226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Source Sans Pro" panose="020B0604020202020204" charset="0"/>
              </a:rPr>
              <a:t>«Пандемия </a:t>
            </a:r>
            <a:r>
              <a:rPr lang="ru-RU" dirty="0" err="1">
                <a:latin typeface="Source Sans Pro" panose="020B0604020202020204" charset="0"/>
              </a:rPr>
              <a:t>коронавирусной</a:t>
            </a:r>
            <a:r>
              <a:rPr lang="ru-RU" dirty="0">
                <a:latin typeface="Source Sans Pro" panose="020B0604020202020204" charset="0"/>
              </a:rPr>
              <a:t> инфекции обусловила взрывной рост потребности в цифровых услугах, в том числе связанных со здоровьем и медициной. Многие российские </a:t>
            </a:r>
            <a:r>
              <a:rPr lang="ru-RU" dirty="0" err="1">
                <a:latin typeface="Source Sans Pro" panose="020B0604020202020204" charset="0"/>
              </a:rPr>
              <a:t>медорганизации</a:t>
            </a:r>
            <a:r>
              <a:rPr lang="ru-RU" dirty="0">
                <a:latin typeface="Source Sans Pro" panose="020B0604020202020204" charset="0"/>
              </a:rPr>
              <a:t> (государственные и частные), телемедицинские платформы объявили об открытии бесплатных дистанционных консультаций «пациент–врач» по вопросам </a:t>
            </a:r>
            <a:r>
              <a:rPr lang="ru-RU" dirty="0" smtClean="0">
                <a:latin typeface="Source Sans Pro" panose="020B0604020202020204" charset="0"/>
              </a:rPr>
              <a:t>COVID-19</a:t>
            </a:r>
            <a:r>
              <a:rPr lang="ru-RU" dirty="0">
                <a:latin typeface="Source Sans Pro" panose="020B0604020202020204" charset="0"/>
              </a:rPr>
              <a:t>»</a:t>
            </a:r>
            <a:r>
              <a:rPr lang="ru-RU" dirty="0" smtClean="0">
                <a:latin typeface="Source Sans Pro" panose="020B0604020202020204" charset="0"/>
              </a:rPr>
              <a:t>.</a:t>
            </a:r>
            <a:endParaRPr lang="ru-RU" dirty="0">
              <a:latin typeface="Source Sans Pro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61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 txBox="1">
            <a:spLocks noGrp="1"/>
          </p:cNvSpPr>
          <p:nvPr>
            <p:ph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ru" dirty="0" smtClean="0"/>
              <a:t>В 10-15 раз</a:t>
            </a:r>
            <a:endParaRPr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593730"/>
            <a:ext cx="9144000" cy="2549769"/>
          </a:xfrm>
          <a:prstGeom prst="rect">
            <a:avLst/>
          </a:prstGeom>
          <a:solidFill>
            <a:srgbClr val="6E28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Google Shape;130;p25"/>
          <p:cNvSpPr txBox="1">
            <a:spLocks noGrp="1"/>
          </p:cNvSpPr>
          <p:nvPr>
            <p:ph type="body" idx="1"/>
          </p:nvPr>
        </p:nvSpPr>
        <p:spPr>
          <a:xfrm>
            <a:off x="311700" y="3279279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ru" sz="3000" dirty="0" smtClean="0"/>
              <a:t>увеличилось число онлайн-консультаций</a:t>
            </a:r>
            <a:r>
              <a:rPr lang="en-US" sz="3000" dirty="0" smtClean="0"/>
              <a:t> </a:t>
            </a:r>
            <a:r>
              <a:rPr lang="ru-RU" sz="3000" dirty="0" smtClean="0"/>
              <a:t>в США в связи с пандемией</a:t>
            </a:r>
            <a:r>
              <a:rPr lang="ru" sz="3000" dirty="0" smtClean="0"/>
              <a:t> (по данным сайта </a:t>
            </a:r>
            <a:r>
              <a:rPr lang="en-US" sz="3000" dirty="0" smtClean="0"/>
              <a:t>cio.com</a:t>
            </a:r>
            <a:r>
              <a:rPr lang="ru-RU" sz="3000" dirty="0" smtClean="0"/>
              <a:t>)</a:t>
            </a:r>
            <a:endParaRPr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E2866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82095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ru" sz="3000" dirty="0" smtClean="0"/>
              <a:t>Кейсы – примеры реализации </a:t>
            </a:r>
            <a:r>
              <a:rPr lang="en-US" sz="3000" dirty="0" err="1" smtClean="0"/>
              <a:t>HealthTech</a:t>
            </a:r>
            <a:r>
              <a:rPr lang="en-US" sz="3000" dirty="0" smtClean="0"/>
              <a:t>:</a:t>
            </a:r>
            <a:r>
              <a:rPr lang="ru-RU" sz="3000" dirty="0" smtClean="0"/>
              <a:t/>
            </a:r>
            <a:br>
              <a:rPr lang="ru-RU" sz="3000" dirty="0" smtClean="0"/>
            </a:br>
            <a:endParaRPr sz="1800" dirty="0"/>
          </a:p>
          <a:p>
            <a:pPr>
              <a:spcBef>
                <a:spcPts val="200"/>
              </a:spcBef>
              <a:spcAft>
                <a:spcPts val="200"/>
              </a:spcAft>
              <a:buSzPts val="3600"/>
            </a:pPr>
            <a:r>
              <a:rPr lang="ru-RU" sz="2400" dirty="0" smtClean="0"/>
              <a:t>1. Электронная карта, электронная запись на прием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2. Удаленные консультации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3. Приложения для самодиагностики</a:t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4. Дистанционный мониторинг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160279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" dirty="0"/>
              <a:t>Кейс: </a:t>
            </a:r>
            <a:r>
              <a:rPr lang="ru" dirty="0" smtClean="0"/>
              <a:t>электронная карта</a:t>
            </a:r>
            <a:endParaRPr dirty="0"/>
          </a:p>
        </p:txBody>
      </p:sp>
      <p:sp>
        <p:nvSpPr>
          <p:cNvPr id="142" name="Google Shape;142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b="1" dirty="0" smtClean="0">
                <a:solidFill>
                  <a:srgbClr val="6E2866"/>
                </a:solidFill>
              </a:rPr>
              <a:t>Ключевые моменты</a:t>
            </a:r>
            <a:r>
              <a:rPr lang="ru" b="1" dirty="0" smtClean="0">
                <a:solidFill>
                  <a:srgbClr val="6E2866"/>
                </a:solidFill>
              </a:rPr>
              <a:t>:</a:t>
            </a:r>
            <a:endParaRPr b="1" dirty="0" smtClean="0">
              <a:solidFill>
                <a:srgbClr val="6E2866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Защита данных пациентов (персональные данные, врачебная тайна)</a:t>
            </a:r>
            <a:endParaRPr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Требования к медицинской отчетности в электронной форме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Взаимодействие с государственными информационными системами</a:t>
            </a:r>
            <a:endParaRPr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9FC7976-C7BA-487B-BC40-F77B55BD89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9675" y="4655025"/>
            <a:ext cx="1562625" cy="3441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" dirty="0"/>
              <a:t>Кейс: удаленные консультации</a:t>
            </a:r>
            <a:endParaRPr dirty="0"/>
          </a:p>
        </p:txBody>
      </p:sp>
      <p:sp>
        <p:nvSpPr>
          <p:cNvPr id="142" name="Google Shape;142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b="1" dirty="0" smtClean="0">
                <a:solidFill>
                  <a:srgbClr val="6E2866"/>
                </a:solidFill>
              </a:rPr>
              <a:t>Ключевые моменты</a:t>
            </a:r>
            <a:r>
              <a:rPr lang="ru" b="1" dirty="0" smtClean="0">
                <a:solidFill>
                  <a:srgbClr val="6E2866"/>
                </a:solidFill>
              </a:rPr>
              <a:t>:</a:t>
            </a:r>
            <a:endParaRPr b="1" dirty="0" smtClean="0">
              <a:solidFill>
                <a:srgbClr val="6E2866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Требования медицинского законодательства (общие и специальное законодательство о телемедицине)</a:t>
            </a:r>
            <a:endParaRPr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Требования к «иной информационной системе»</a:t>
            </a:r>
            <a:endParaRPr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Подключение к государственным информационным системам (ЕГИСЗ и ЕСИА)</a:t>
            </a:r>
            <a:endParaRPr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9FC7976-C7BA-487B-BC40-F77B55BD89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9675" y="4655025"/>
            <a:ext cx="1562625" cy="344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30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" dirty="0"/>
              <a:t>Кейс: приложения для «самодиагностики»</a:t>
            </a:r>
            <a:endParaRPr dirty="0"/>
          </a:p>
        </p:txBody>
      </p:sp>
      <p:sp>
        <p:nvSpPr>
          <p:cNvPr id="142" name="Google Shape;142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b="1" dirty="0" smtClean="0">
                <a:solidFill>
                  <a:srgbClr val="6E2866"/>
                </a:solidFill>
              </a:rPr>
              <a:t>Ключевые моменты</a:t>
            </a:r>
            <a:r>
              <a:rPr lang="ru" b="1" dirty="0" smtClean="0">
                <a:solidFill>
                  <a:srgbClr val="6E2866"/>
                </a:solidFill>
              </a:rPr>
              <a:t>:</a:t>
            </a:r>
            <a:endParaRPr b="1" dirty="0" smtClean="0">
              <a:solidFill>
                <a:srgbClr val="6E2866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Телемедицина или справочный сервис?</a:t>
            </a:r>
            <a:endParaRPr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Является ли медицинской деятельностью вообще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Защита данных пациентов – если данные передаются в клинику или сторонней организации</a:t>
            </a:r>
            <a:endParaRPr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9FC7976-C7BA-487B-BC40-F77B55BD89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9675" y="4655025"/>
            <a:ext cx="1562625" cy="344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39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dirty="0" smtClean="0"/>
              <a:t>Кейс: дистанционный мониторинг</a:t>
            </a:r>
            <a:endParaRPr dirty="0"/>
          </a:p>
        </p:txBody>
      </p:sp>
      <p:sp>
        <p:nvSpPr>
          <p:cNvPr id="142" name="Google Shape;142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b="1" dirty="0" smtClean="0">
                <a:solidFill>
                  <a:srgbClr val="6E2866"/>
                </a:solidFill>
              </a:rPr>
              <a:t>Ключевые моменты</a:t>
            </a:r>
            <a:r>
              <a:rPr lang="ru" b="1" dirty="0" smtClean="0">
                <a:solidFill>
                  <a:srgbClr val="6E2866"/>
                </a:solidFill>
              </a:rPr>
              <a:t>:</a:t>
            </a:r>
            <a:endParaRPr b="1" dirty="0" smtClean="0">
              <a:solidFill>
                <a:srgbClr val="6E2866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Соблюдение законодательства о связи (нужна ли лицензия, выбор подходящей платформы)</a:t>
            </a:r>
            <a:endParaRPr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Защита данных пациентов (персональные данные, врачебная тайна)</a:t>
            </a:r>
            <a:endParaRPr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Соблюдение медицинского законодательства (соответствие порядку и стандартам, требования к медицинским изделиям, является ли телемедициной)</a:t>
            </a:r>
            <a:endParaRPr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9FC7976-C7BA-487B-BC40-F77B55BD89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9675" y="4655025"/>
            <a:ext cx="1562625" cy="344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47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E2866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82095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ru" sz="3000" dirty="0" smtClean="0"/>
              <a:t>«Три кита» регулирования </a:t>
            </a:r>
            <a:r>
              <a:rPr lang="en-US" sz="3000" dirty="0" err="1" smtClean="0"/>
              <a:t>HealthTech</a:t>
            </a:r>
            <a:r>
              <a:rPr lang="en-US" sz="3000" dirty="0" smtClean="0"/>
              <a:t>:</a:t>
            </a:r>
            <a:r>
              <a:rPr lang="ru-RU" sz="3000" dirty="0" smtClean="0"/>
              <a:t/>
            </a:r>
            <a:br>
              <a:rPr lang="ru-RU" sz="3000" dirty="0" smtClean="0"/>
            </a:br>
            <a:r>
              <a:rPr lang="ru" sz="3600" dirty="0"/>
              <a:t/>
            </a:r>
            <a:br>
              <a:rPr lang="ru" sz="3600" dirty="0"/>
            </a:br>
            <a:endParaRPr sz="1800" dirty="0"/>
          </a:p>
          <a:p>
            <a:pPr>
              <a:spcBef>
                <a:spcPts val="200"/>
              </a:spcBef>
              <a:spcAft>
                <a:spcPts val="200"/>
              </a:spcAft>
              <a:buSzPts val="3600"/>
            </a:pPr>
            <a:r>
              <a:rPr lang="ru-RU" sz="2400" dirty="0" smtClean="0"/>
              <a:t>1. Специальное регулирование телемедицины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2. Порядок медицинской помощи и стандарты медицинской деятельности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3. Регулирование обработки данных пациента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465</Words>
  <Application>Microsoft Office PowerPoint</Application>
  <PresentationFormat>Экран (16:9)</PresentationFormat>
  <Paragraphs>51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Source Sans Pro</vt:lpstr>
      <vt:lpstr>Raleway</vt:lpstr>
      <vt:lpstr>Arial</vt:lpstr>
      <vt:lpstr>Plum</vt:lpstr>
      <vt:lpstr>Как «подружить» цифровые технологии и медицину</vt:lpstr>
      <vt:lpstr>Рост запроса на телемедицину и healthtech</vt:lpstr>
      <vt:lpstr>В 10-15 раз</vt:lpstr>
      <vt:lpstr>Кейсы – примеры реализации HealthTech:  1. Электронная карта, электронная запись на прием  2. Удаленные консультации  3. Приложения для самодиагностики  4. Дистанционный мониторинг</vt:lpstr>
      <vt:lpstr>Кейс: электронная карта</vt:lpstr>
      <vt:lpstr>Кейс: удаленные консультации</vt:lpstr>
      <vt:lpstr>Кейс: приложения для «самодиагностики»</vt:lpstr>
      <vt:lpstr>Кейс: дистанционный мониторинг</vt:lpstr>
      <vt:lpstr>«Три кита» регулирования HealthTech:   1. Специальное регулирование телемедицины  2. Порядок медицинской помощи и стандарты медицинской деятельности  3. Регулирование обработки данных пациента</vt:lpstr>
      <vt:lpstr>Государство и HealthTech</vt:lpstr>
      <vt:lpstr>Существенные возможности для дистанционного взаимодействия с пациентами и реализации HealthTech-проектов законодательство допускает уже сейчас. Можно ожидать, что в будущем законодательство будет изменяться и таких возможностей появится еще больше.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Служебные программы для ЭВМ</dc:title>
  <dc:creator>Полина Качкина</dc:creator>
  <cp:lastModifiedBy>Андрей Алексейчук</cp:lastModifiedBy>
  <cp:revision>139</cp:revision>
  <dcterms:modified xsi:type="dcterms:W3CDTF">2020-04-13T17:27:10Z</dcterms:modified>
</cp:coreProperties>
</file>