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1415" r:id="rId3"/>
    <p:sldId id="1414" r:id="rId4"/>
    <p:sldId id="1413" r:id="rId5"/>
    <p:sldId id="1417" r:id="rId6"/>
    <p:sldId id="257" r:id="rId7"/>
    <p:sldId id="27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>
        <p:scale>
          <a:sx n="117" d="100"/>
          <a:sy n="117" d="100"/>
        </p:scale>
        <p:origin x="3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272D5-3124-5845-A687-B2022E47678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B767-9A53-BE42-93DE-6EE0096A8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40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bmz.ru/wp-content/uploads/2019/06/Obrashchenie-chlenov-nablyudatelnogo-soveta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2CEC4-D03B-3944-9633-CFA1DB93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8" y="1215496"/>
            <a:ext cx="5367866" cy="23876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Ассоциация «Национальная база медицинских знаний»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8BE8DD-E6A9-6240-B42D-C8F33702F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667" y="3602038"/>
            <a:ext cx="5376333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ru-RU" sz="1800" dirty="0"/>
              <a:t>поддержка разработчиков и пользователей решений цифровой медицины и общественного здоровья. 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>
                <a:solidFill>
                  <a:schemeClr val="bg1"/>
                </a:solidFill>
              </a:rPr>
              <a:t>Совместный проект с </a:t>
            </a:r>
            <a:r>
              <a:rPr lang="en-US" sz="1800" b="1" dirty="0" err="1">
                <a:solidFill>
                  <a:schemeClr val="bg1"/>
                </a:solidFill>
              </a:rPr>
              <a:t>Mail.ru</a:t>
            </a:r>
            <a:r>
              <a:rPr lang="en-US" sz="1800" b="1" dirty="0">
                <a:solidFill>
                  <a:schemeClr val="bg1"/>
                </a:solidFill>
              </a:rPr>
              <a:t> Cloud Solutions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44AE31-416F-7E43-B678-2344FE9C8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3" y="1539186"/>
            <a:ext cx="3525628" cy="352562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23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74B8E-4D59-DE45-9380-4C07FFFF5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325" y="449553"/>
            <a:ext cx="10378039" cy="1478570"/>
          </a:xfrm>
        </p:spPr>
        <p:txBody>
          <a:bodyPr/>
          <a:lstStyle/>
          <a:p>
            <a:pPr algn="just"/>
            <a:r>
              <a:rPr lang="ru-RU" dirty="0"/>
              <a:t>Основные цели и задачи Ассоциации «НБМЗ»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4DD7D-6CEB-B949-8FFE-6F8C291EC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325" y="1739279"/>
            <a:ext cx="9905999" cy="4669168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/>
              <a:t>Развитие решений в области искусственного интеллекта, поддержка и развитие рынка СППВР, содействие в формировании и </a:t>
            </a:r>
            <a:r>
              <a:rPr lang="ru-RU" sz="2900" dirty="0" err="1"/>
              <a:t>дистрибьюции</a:t>
            </a:r>
            <a:r>
              <a:rPr lang="ru-RU" sz="2900" dirty="0"/>
              <a:t> медицинских знаний, накопление медицинского опыта</a:t>
            </a:r>
          </a:p>
          <a:p>
            <a:r>
              <a:rPr lang="ru-RU" dirty="0"/>
              <a:t>Выработка единой стратегии развития </a:t>
            </a:r>
            <a:r>
              <a:rPr lang="ru-RU" sz="2600" dirty="0"/>
              <a:t>национальной базы медицинских знаний</a:t>
            </a:r>
            <a:r>
              <a:rPr lang="ru-RU" sz="2300" dirty="0"/>
              <a:t>,</a:t>
            </a:r>
            <a:r>
              <a:rPr lang="ru-RU" dirty="0"/>
              <a:t> научный обмен опытом между специалистами</a:t>
            </a:r>
          </a:p>
          <a:p>
            <a:r>
              <a:rPr lang="ru-RU" dirty="0"/>
              <a:t>Объединение членов Ассоциации для решения актуальных вопросов</a:t>
            </a:r>
          </a:p>
          <a:p>
            <a:r>
              <a:rPr lang="ru-RU" dirty="0"/>
              <a:t>Обеспечение равного доступа российских разработчиков к Системе Поддержки Принятия Врачебных Решений (СППВР) квалицированным биомедицинским данным</a:t>
            </a:r>
          </a:p>
          <a:p>
            <a:r>
              <a:rPr lang="ru-RU" sz="2600" dirty="0"/>
              <a:t>Представление интересов членов Ассоциации в отношениях с федеральными органами </a:t>
            </a:r>
            <a:r>
              <a:rPr lang="ru-RU" dirty="0"/>
              <a:t>государственной власти, органами государственной власти субъектов Российской Федерации, органами местного самоуправления, и с организациями независимо от их организационно правовых форм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73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494D070-2EC5-CC41-BCB3-4F3ED94F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Форматы</a:t>
            </a:r>
            <a:br>
              <a:rPr lang="ru-RU" sz="2800" dirty="0"/>
            </a:br>
            <a:r>
              <a:rPr lang="ru-RU" sz="2800" dirty="0"/>
              <a:t>Деятельности Ассоциации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E9A678-E902-FB40-AB0E-C5412355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890" y="677311"/>
            <a:ext cx="6192710" cy="5444332"/>
          </a:xfrm>
        </p:spPr>
        <p:txBody>
          <a:bodyPr anchor="ctr">
            <a:normAutofit/>
          </a:bodyPr>
          <a:lstStyle/>
          <a:p>
            <a:r>
              <a:rPr lang="ru-RU" sz="1800" dirty="0"/>
              <a:t>«В НБМЗ складывается новая форма организованности (отчасти как развитие традиционной, артельной формы в условиях современности). </a:t>
            </a:r>
            <a:r>
              <a:rPr lang="ru-RU" sz="1800" dirty="0" err="1"/>
              <a:t>Согласуясь</a:t>
            </a:r>
            <a:r>
              <a:rPr lang="ru-RU" sz="1800" dirty="0"/>
              <a:t> в рамках неформальных процедур, активные группы/люди действуют одновременно и самостоятельно по направлениям, которые они же сами и определили.» (</a:t>
            </a:r>
            <a:r>
              <a:rPr lang="en-US" sz="1800" dirty="0">
                <a:hlinkClick r:id="rId2"/>
              </a:rPr>
              <a:t>http://nbmz.ru/wp-content/uploads/2019/06/Obrashchenie-chlenov-nablyudatelnogo-soveta.pdf</a:t>
            </a:r>
            <a:r>
              <a:rPr lang="ru-RU" sz="1800" dirty="0"/>
              <a:t>)</a:t>
            </a:r>
          </a:p>
          <a:p>
            <a:r>
              <a:rPr lang="ru-RU" sz="1800" dirty="0"/>
              <a:t>На сегодня в НБМЗ действует две рабочие группы:</a:t>
            </a:r>
          </a:p>
          <a:p>
            <a:pPr lvl="1"/>
            <a:r>
              <a:rPr lang="ru-RU" sz="1400" b="1" cap="all" dirty="0"/>
              <a:t>РАБОЧАЯ ГРУППА ПО НОРМАТИВНОЙ ДЕЯТЕЛЬНОСТИ НБМЗ</a:t>
            </a:r>
          </a:p>
          <a:p>
            <a:pPr lvl="1"/>
            <a:r>
              <a:rPr lang="ru-RU" sz="1400" b="1" cap="all" dirty="0"/>
              <a:t>мета-проект НБМЗ (проектный офис) </a:t>
            </a:r>
            <a:br>
              <a:rPr lang="ru-RU" sz="1400" b="1" cap="all" dirty="0"/>
            </a:br>
            <a:r>
              <a:rPr lang="ru-RU" sz="1400" b="1" dirty="0"/>
              <a:t>(пилотные проекты, центр акселерации и апробации решений, оператор БМД, платформа НБМЗ)</a:t>
            </a:r>
          </a:p>
          <a:p>
            <a:r>
              <a:rPr lang="en-US" sz="1800" dirty="0"/>
              <a:t>(!) </a:t>
            </a:r>
            <a:r>
              <a:rPr lang="ru-RU" sz="1800" dirty="0"/>
              <a:t>Необходим запуск экспертной сети</a:t>
            </a:r>
            <a:r>
              <a:rPr lang="en-US" sz="1800" dirty="0"/>
              <a:t>.</a:t>
            </a:r>
            <a:endParaRPr lang="ru-RU" sz="1800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46901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D57330-3DBD-416A-9003-682C198D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867" y="200786"/>
            <a:ext cx="10380132" cy="1228769"/>
          </a:xfrm>
        </p:spPr>
        <p:txBody>
          <a:bodyPr>
            <a:normAutofit/>
          </a:bodyPr>
          <a:lstStyle/>
          <a:p>
            <a:r>
              <a:rPr lang="ru-RU" b="1" dirty="0"/>
              <a:t>Планы на 2020 год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F3BC1-1120-4681-B88A-D973F9E0CF8A}"/>
              </a:ext>
            </a:extLst>
          </p:cNvPr>
          <p:cNvSpPr txBox="1"/>
          <p:nvPr/>
        </p:nvSpPr>
        <p:spPr>
          <a:xfrm>
            <a:off x="1003852" y="1225516"/>
            <a:ext cx="1050566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/>
              <a:t>Нормативное регулирование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Рабочие группы с Росздравнадзором по регистрации ПО как МИ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Управление биомедицинскими данными и телемедицина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Участие в работе над стандартами (ТК164 и ТК194)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Регуляторные песочницы (центр акселерации и апробации)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Информационные активности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профильных конференций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Мониторинг информационного поля в сегменте ИИ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Ведение информационных ресурсов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Создание каталога и «карты» ИИ-проектов в медицине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Пилотные проекты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Пилоты в субъектах РФ и частных клиниках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Подготовка инфраструктурных решений для ИИ проектов в медицине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4912F-F007-4409-9326-E0D9106363F1}"/>
              </a:ext>
            </a:extLst>
          </p:cNvPr>
          <p:cNvSpPr txBox="1"/>
          <p:nvPr/>
        </p:nvSpPr>
        <p:spPr>
          <a:xfrm>
            <a:off x="1573635" y="5699055"/>
            <a:ext cx="936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Ассоциация – это прежде всего ЛЮДИ! Ждем предложений и активного участия!</a:t>
            </a:r>
          </a:p>
        </p:txBody>
      </p:sp>
    </p:spTree>
    <p:extLst>
      <p:ext uri="{BB962C8B-B14F-4D97-AF65-F5344CB8AC3E}">
        <p14:creationId xmlns:p14="http://schemas.microsoft.com/office/powerpoint/2010/main" val="410461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509C6F-5DB7-EF4A-B0AC-111C98B33B41}"/>
              </a:ext>
            </a:extLst>
          </p:cNvPr>
          <p:cNvSpPr/>
          <p:nvPr/>
        </p:nvSpPr>
        <p:spPr>
          <a:xfrm>
            <a:off x="1371974" y="1887182"/>
            <a:ext cx="6149792" cy="2827100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300" b="1" dirty="0"/>
              <a:t>		</a:t>
            </a:r>
            <a:endParaRPr lang="ru-RU" sz="13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CC1C5A7-A7DD-9949-AEB7-7A8103AD867A}"/>
              </a:ext>
            </a:extLst>
          </p:cNvPr>
          <p:cNvGrpSpPr/>
          <p:nvPr/>
        </p:nvGrpSpPr>
        <p:grpSpPr>
          <a:xfrm>
            <a:off x="2771884" y="772848"/>
            <a:ext cx="8277116" cy="1922123"/>
            <a:chOff x="1572296" y="-533448"/>
            <a:chExt cx="8171576" cy="239244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A0FBD8A7-E7B7-EF46-BFD9-84A4B4C5205F}"/>
                </a:ext>
              </a:extLst>
            </p:cNvPr>
            <p:cNvSpPr/>
            <p:nvPr/>
          </p:nvSpPr>
          <p:spPr>
            <a:xfrm>
              <a:off x="1731532" y="892940"/>
              <a:ext cx="2816278" cy="9660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</a:rPr>
                <a:t>Платформенный проект «Система трансфера компетенций» (СТК НБМЗ) 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2E03653-9119-1248-9796-6885DD127E4F}"/>
                </a:ext>
              </a:extLst>
            </p:cNvPr>
            <p:cNvSpPr/>
            <p:nvPr/>
          </p:nvSpPr>
          <p:spPr>
            <a:xfrm>
              <a:off x="1572296" y="-533448"/>
              <a:ext cx="8171576" cy="1034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algn="just"/>
              <a:r>
                <a:rPr lang="ru-RU" sz="1600" dirty="0"/>
                <a:t>Цель: Создание воспроизводящегося, саморазвивающегося сообщества производителей и пользователей систем ИИ, мотивированного и способного создавать продукты, обеспечивающие глобальную конкурентоспособность Российской Федерации.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9A172F-D096-9149-BB6F-DF07E14A8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975" y="841349"/>
            <a:ext cx="1302371" cy="130237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Цилиндр 8">
            <a:extLst>
              <a:ext uri="{FF2B5EF4-FFF2-40B4-BE49-F238E27FC236}">
                <a16:creationId xmlns:a16="http://schemas.microsoft.com/office/drawing/2014/main" id="{A53FC335-9FB4-434A-A244-35D1BE7475F1}"/>
              </a:ext>
            </a:extLst>
          </p:cNvPr>
          <p:cNvSpPr/>
          <p:nvPr/>
        </p:nvSpPr>
        <p:spPr>
          <a:xfrm>
            <a:off x="6299475" y="1636442"/>
            <a:ext cx="1735937" cy="837414"/>
          </a:xfrm>
          <a:prstGeom prst="can">
            <a:avLst>
              <a:gd name="adj" fmla="val 1404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    Центр апробации и акселерации (песочница)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EC1FFE0-36D0-E84E-9EA0-E50A4A505C80}"/>
              </a:ext>
            </a:extLst>
          </p:cNvPr>
          <p:cNvSpPr/>
          <p:nvPr/>
        </p:nvSpPr>
        <p:spPr>
          <a:xfrm>
            <a:off x="2933178" y="2624556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39579D4-9DB6-B146-828B-9C1B9856A696}"/>
              </a:ext>
            </a:extLst>
          </p:cNvPr>
          <p:cNvSpPr/>
          <p:nvPr/>
        </p:nvSpPr>
        <p:spPr>
          <a:xfrm>
            <a:off x="3085578" y="2776956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C3B78E-E7D7-6743-A6AC-243F09F31E99}"/>
              </a:ext>
            </a:extLst>
          </p:cNvPr>
          <p:cNvSpPr/>
          <p:nvPr/>
        </p:nvSpPr>
        <p:spPr>
          <a:xfrm>
            <a:off x="3261568" y="2776526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7F88CC4-1FDA-5746-AF19-67DEA927A4F2}"/>
              </a:ext>
            </a:extLst>
          </p:cNvPr>
          <p:cNvSpPr/>
          <p:nvPr/>
        </p:nvSpPr>
        <p:spPr>
          <a:xfrm>
            <a:off x="3152615" y="2629237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E1619-D49F-F747-9D22-19D688B9CA6E}"/>
              </a:ext>
            </a:extLst>
          </p:cNvPr>
          <p:cNvSpPr txBox="1"/>
          <p:nvPr/>
        </p:nvSpPr>
        <p:spPr>
          <a:xfrm>
            <a:off x="1458326" y="2564374"/>
            <a:ext cx="1660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Носители компетенций </a:t>
            </a:r>
            <a:br>
              <a:rPr lang="ru-RU" sz="1100" dirty="0"/>
            </a:br>
            <a:r>
              <a:rPr lang="ru-RU" sz="1100" dirty="0"/>
              <a:t>(эксперты и пр.)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AFBDAA1-726C-2D4E-87AB-CF49BC5C44F3}"/>
              </a:ext>
            </a:extLst>
          </p:cNvPr>
          <p:cNvSpPr/>
          <p:nvPr/>
        </p:nvSpPr>
        <p:spPr>
          <a:xfrm>
            <a:off x="5040506" y="2800312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86B6F45-F45A-8145-B20B-AE4FEED4E95F}"/>
              </a:ext>
            </a:extLst>
          </p:cNvPr>
          <p:cNvSpPr/>
          <p:nvPr/>
        </p:nvSpPr>
        <p:spPr>
          <a:xfrm>
            <a:off x="5506675" y="2800312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26D4DF5-FE2E-4A49-9E20-378100FBB064}"/>
              </a:ext>
            </a:extLst>
          </p:cNvPr>
          <p:cNvSpPr/>
          <p:nvPr/>
        </p:nvSpPr>
        <p:spPr>
          <a:xfrm>
            <a:off x="5958222" y="2800312"/>
            <a:ext cx="275557" cy="27151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65FAF-5F36-904A-93BB-422E13623F53}"/>
              </a:ext>
            </a:extLst>
          </p:cNvPr>
          <p:cNvSpPr txBox="1"/>
          <p:nvPr/>
        </p:nvSpPr>
        <p:spPr>
          <a:xfrm>
            <a:off x="4624609" y="3153711"/>
            <a:ext cx="3218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Партнеры (готовые сервисы/</a:t>
            </a:r>
            <a:r>
              <a:rPr lang="ru-RU" sz="1100" dirty="0" err="1"/>
              <a:t>стартапы</a:t>
            </a:r>
            <a:r>
              <a:rPr lang="ru-RU" sz="1100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28E978-FE88-5E48-A2C7-FE92E1788CC1}"/>
              </a:ext>
            </a:extLst>
          </p:cNvPr>
          <p:cNvSpPr txBox="1"/>
          <p:nvPr/>
        </p:nvSpPr>
        <p:spPr>
          <a:xfrm>
            <a:off x="1428054" y="3321879"/>
            <a:ext cx="221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Комплексный проект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7523F39-90B7-5B4E-8F58-15D47BDA78AE}"/>
              </a:ext>
            </a:extLst>
          </p:cNvPr>
          <p:cNvGrpSpPr/>
          <p:nvPr/>
        </p:nvGrpSpPr>
        <p:grpSpPr>
          <a:xfrm>
            <a:off x="7794923" y="4027334"/>
            <a:ext cx="3344244" cy="1277691"/>
            <a:chOff x="620238" y="3438447"/>
            <a:chExt cx="3790397" cy="15244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55AC31-337E-BE4E-A190-731B86EF152D}"/>
                </a:ext>
              </a:extLst>
            </p:cNvPr>
            <p:cNvSpPr txBox="1"/>
            <p:nvPr/>
          </p:nvSpPr>
          <p:spPr>
            <a:xfrm>
              <a:off x="1297246" y="3438447"/>
              <a:ext cx="2637366" cy="308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РГ по нормативному регулированию</a:t>
              </a:r>
              <a:endParaRPr lang="en-US" sz="105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6A559F-A5AC-A942-B6F4-C099F2F0F23B}"/>
                </a:ext>
              </a:extLst>
            </p:cNvPr>
            <p:cNvSpPr txBox="1"/>
            <p:nvPr/>
          </p:nvSpPr>
          <p:spPr>
            <a:xfrm>
              <a:off x="620238" y="4105208"/>
              <a:ext cx="3790397" cy="857672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Совместная РГ с </a:t>
              </a:r>
              <a:r>
                <a:rPr lang="ru-RU" sz="1000" dirty="0" err="1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Сколково</a:t>
              </a: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(ТРГ по ЦЭ)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Нормативная гильотина (предложения в МЗ)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РГ с Росздравнадзором и МЗ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Технические комитеты по стандартизации </a:t>
              </a:r>
              <a:endParaRPr lang="en-US" sz="1000" b="1" dirty="0">
                <a:solidFill>
                  <a:schemeClr val="tx1">
                    <a:alpha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6FF7B08-3D5E-A749-84F8-4B3C898B650D}"/>
              </a:ext>
            </a:extLst>
          </p:cNvPr>
          <p:cNvGrpSpPr/>
          <p:nvPr/>
        </p:nvGrpSpPr>
        <p:grpSpPr>
          <a:xfrm>
            <a:off x="1568376" y="5003328"/>
            <a:ext cx="3585517" cy="900295"/>
            <a:chOff x="8155809" y="3413582"/>
            <a:chExt cx="3585517" cy="9002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10DEE5-734D-4E47-AC66-CFC3B4BE9274}"/>
                </a:ext>
              </a:extLst>
            </p:cNvPr>
            <p:cNvSpPr txBox="1"/>
            <p:nvPr/>
          </p:nvSpPr>
          <p:spPr>
            <a:xfrm>
              <a:off x="8798977" y="3494788"/>
              <a:ext cx="2942349" cy="258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Пилотные проекты </a:t>
              </a:r>
              <a:br>
                <a:rPr lang="ru-RU" sz="105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1050" b="1" spc="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субъектах РФ</a:t>
              </a:r>
              <a:endParaRPr lang="en-US" sz="1050" b="1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CDE5F1-878F-1A40-A864-A80EE7E27BDF}"/>
                </a:ext>
              </a:extLst>
            </p:cNvPr>
            <p:cNvSpPr txBox="1"/>
            <p:nvPr/>
          </p:nvSpPr>
          <p:spPr>
            <a:xfrm>
              <a:off x="8155809" y="3964358"/>
              <a:ext cx="3455948" cy="349519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ru-RU" sz="1000" dirty="0">
                  <a:solidFill>
                    <a:schemeClr val="tx1">
                      <a:alpha val="6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ЯНАО, Тульская область, Мурманская область, Ставрополье</a:t>
              </a:r>
            </a:p>
          </p:txBody>
        </p:sp>
        <p:sp>
          <p:nvSpPr>
            <p:cNvPr id="26" name="Shape 3613">
              <a:extLst>
                <a:ext uri="{FF2B5EF4-FFF2-40B4-BE49-F238E27FC236}">
                  <a16:creationId xmlns:a16="http://schemas.microsoft.com/office/drawing/2014/main" id="{BA87E23E-CACE-D04E-AAAF-9CAD55368AD3}"/>
                </a:ext>
              </a:extLst>
            </p:cNvPr>
            <p:cNvSpPr/>
            <p:nvPr/>
          </p:nvSpPr>
          <p:spPr>
            <a:xfrm>
              <a:off x="8170861" y="3413582"/>
              <a:ext cx="384931" cy="37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00B05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endParaRPr sz="1000">
                <a:solidFill>
                  <a:prstClr val="black"/>
                </a:solidFill>
              </a:endParaRPr>
            </a:p>
          </p:txBody>
        </p:sp>
      </p:grpSp>
      <p:sp>
        <p:nvSpPr>
          <p:cNvPr id="27" name="Shape 3613">
            <a:extLst>
              <a:ext uri="{FF2B5EF4-FFF2-40B4-BE49-F238E27FC236}">
                <a16:creationId xmlns:a16="http://schemas.microsoft.com/office/drawing/2014/main" id="{D0977DCD-FC1D-844C-9176-0B1F3B79D55E}"/>
              </a:ext>
            </a:extLst>
          </p:cNvPr>
          <p:cNvSpPr/>
          <p:nvPr/>
        </p:nvSpPr>
        <p:spPr>
          <a:xfrm>
            <a:off x="7842948" y="3963895"/>
            <a:ext cx="384931" cy="378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0B050"/>
          </a:solidFill>
          <a:ln w="12700">
            <a:solidFill>
              <a:srgbClr val="00B050"/>
            </a:solidFill>
            <a:miter lim="400000"/>
          </a:ln>
        </p:spPr>
        <p:txBody>
          <a:bodyPr lIns="38100" tIns="38100" rIns="38100" bIns="38100" anchor="ctr"/>
          <a:lstStyle/>
          <a:p>
            <a:endParaRPr sz="100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E5F317B-4A34-4347-A009-7C0BFC7E6150}"/>
              </a:ext>
            </a:extLst>
          </p:cNvPr>
          <p:cNvSpPr/>
          <p:nvPr/>
        </p:nvSpPr>
        <p:spPr>
          <a:xfrm>
            <a:off x="1463799" y="3561657"/>
            <a:ext cx="59661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врачей системой поддержки принятия врачебных решений (СППВР) по основным нозологиям</a:t>
            </a:r>
            <a:r>
              <a:rPr lang="ru-RU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Запуск сетевой экспертной структуры, системно работающей над сбором и сохранением медицинских знаний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Трансфер компетенций в продукты и сервисы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D3B616-4732-0346-8FA2-E3D10DC51800}"/>
              </a:ext>
            </a:extLst>
          </p:cNvPr>
          <p:cNvSpPr/>
          <p:nvPr/>
        </p:nvSpPr>
        <p:spPr>
          <a:xfrm>
            <a:off x="8035412" y="5766162"/>
            <a:ext cx="276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</a:rPr>
              <a:t>«Виртуальная клиника» – лаборатория для проведения испытаний медицинского программного обеспечения </a:t>
            </a:r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A96CA519-F45B-A343-98FE-4ECCD9F80682}"/>
              </a:ext>
            </a:extLst>
          </p:cNvPr>
          <p:cNvSpPr/>
          <p:nvPr/>
        </p:nvSpPr>
        <p:spPr>
          <a:xfrm>
            <a:off x="8392243" y="5351133"/>
            <a:ext cx="269666" cy="401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7BFEDC8-FE8E-7742-BE0E-90FF0F390BFD}"/>
              </a:ext>
            </a:extLst>
          </p:cNvPr>
          <p:cNvGrpSpPr/>
          <p:nvPr/>
        </p:nvGrpSpPr>
        <p:grpSpPr>
          <a:xfrm>
            <a:off x="8495342" y="1751645"/>
            <a:ext cx="2089832" cy="1854648"/>
            <a:chOff x="5027228" y="497552"/>
            <a:chExt cx="2072760" cy="1923975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9210C2E-7121-9C44-A6D5-19CFF7F2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911" y="1347953"/>
              <a:ext cx="1585077" cy="1073574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4A83A9A-E251-884D-BD2A-272FD77C92E1}"/>
                </a:ext>
              </a:extLst>
            </p:cNvPr>
            <p:cNvSpPr/>
            <p:nvPr/>
          </p:nvSpPr>
          <p:spPr>
            <a:xfrm>
              <a:off x="5027228" y="497552"/>
              <a:ext cx="1254662" cy="1152001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50" dirty="0"/>
                <a:t>Оператор</a:t>
              </a:r>
              <a:r>
                <a:rPr lang="en-US" sz="1050" dirty="0"/>
                <a:t> </a:t>
              </a:r>
              <a:r>
                <a:rPr lang="ru-RU" sz="1050" dirty="0" err="1"/>
                <a:t>биомедданных</a:t>
              </a:r>
              <a:endParaRPr lang="ru-RU" sz="1050" dirty="0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AA6717-6B40-D94F-9E07-16447431CE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302" y="5085766"/>
            <a:ext cx="1011525" cy="674350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02C19F0-8507-FD4A-B87E-334FE70E3498}"/>
              </a:ext>
            </a:extLst>
          </p:cNvPr>
          <p:cNvSpPr/>
          <p:nvPr/>
        </p:nvSpPr>
        <p:spPr>
          <a:xfrm>
            <a:off x="6124154" y="5030805"/>
            <a:ext cx="1743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</a:rPr>
              <a:t>Смотры, питчи, скаутинг носителей компетенций по СППВР  </a:t>
            </a:r>
          </a:p>
        </p:txBody>
      </p:sp>
      <p:sp>
        <p:nvSpPr>
          <p:cNvPr id="39" name="Стрелка вниз 38">
            <a:extLst>
              <a:ext uri="{FF2B5EF4-FFF2-40B4-BE49-F238E27FC236}">
                <a16:creationId xmlns:a16="http://schemas.microsoft.com/office/drawing/2014/main" id="{BAEA74A3-4F7E-D144-9248-A3C2D3BB694D}"/>
              </a:ext>
            </a:extLst>
          </p:cNvPr>
          <p:cNvSpPr/>
          <p:nvPr/>
        </p:nvSpPr>
        <p:spPr>
          <a:xfrm rot="10800000">
            <a:off x="5989320" y="4492339"/>
            <a:ext cx="269666" cy="45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617EAB69-8561-3D40-9C7F-9ADD26C5BE01}"/>
              </a:ext>
            </a:extLst>
          </p:cNvPr>
          <p:cNvSpPr txBox="1">
            <a:spLocks/>
          </p:cNvSpPr>
          <p:nvPr/>
        </p:nvSpPr>
        <p:spPr>
          <a:xfrm>
            <a:off x="1453860" y="226805"/>
            <a:ext cx="8306478" cy="51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/>
              <a:t>Карта Мета-проекта: НБМЗ «ИИ в здравоохранении»</a:t>
            </a:r>
            <a:endParaRPr lang="ru-RU" sz="2000" b="1" cap="all" dirty="0">
              <a:latin typeface="+mn-lt"/>
            </a:endParaRPr>
          </a:p>
        </p:txBody>
      </p:sp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id="{0DEC865F-CD57-8646-8FD8-AC5E56F1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196" y="6412492"/>
            <a:ext cx="274320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5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46" name="5-конечная звезда 45">
            <a:extLst>
              <a:ext uri="{FF2B5EF4-FFF2-40B4-BE49-F238E27FC236}">
                <a16:creationId xmlns:a16="http://schemas.microsoft.com/office/drawing/2014/main" id="{89B4CADC-1EE0-1341-9027-77608ABD4DEE}"/>
              </a:ext>
            </a:extLst>
          </p:cNvPr>
          <p:cNvSpPr/>
          <p:nvPr/>
        </p:nvSpPr>
        <p:spPr>
          <a:xfrm>
            <a:off x="3180772" y="2115070"/>
            <a:ext cx="360725" cy="32436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>
            <a:extLst>
              <a:ext uri="{FF2B5EF4-FFF2-40B4-BE49-F238E27FC236}">
                <a16:creationId xmlns:a16="http://schemas.microsoft.com/office/drawing/2014/main" id="{6DA11FEB-CD7A-F945-9FA2-ECBB18400B34}"/>
              </a:ext>
            </a:extLst>
          </p:cNvPr>
          <p:cNvSpPr/>
          <p:nvPr/>
        </p:nvSpPr>
        <p:spPr>
          <a:xfrm>
            <a:off x="6375504" y="1754729"/>
            <a:ext cx="278293" cy="269065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Двойная стрелка влево/вправо 48">
            <a:extLst>
              <a:ext uri="{FF2B5EF4-FFF2-40B4-BE49-F238E27FC236}">
                <a16:creationId xmlns:a16="http://schemas.microsoft.com/office/drawing/2014/main" id="{C73795AF-7FCE-5A42-8463-A2E68C7D7DC7}"/>
              </a:ext>
            </a:extLst>
          </p:cNvPr>
          <p:cNvSpPr/>
          <p:nvPr/>
        </p:nvSpPr>
        <p:spPr>
          <a:xfrm>
            <a:off x="7842947" y="2219578"/>
            <a:ext cx="794393" cy="1175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правка 4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427182-19A2-654D-982B-C012FAB53AA7}"/>
              </a:ext>
            </a:extLst>
          </p:cNvPr>
          <p:cNvSpPr/>
          <p:nvPr/>
        </p:nvSpPr>
        <p:spPr>
          <a:xfrm>
            <a:off x="8990114" y="2532423"/>
            <a:ext cx="275452" cy="227888"/>
          </a:xfrm>
          <a:prstGeom prst="actionButtonHelp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0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1D774-5339-9645-A768-806DEB56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62" y="576542"/>
            <a:ext cx="4270121" cy="2130143"/>
          </a:xfrm>
        </p:spPr>
        <p:txBody>
          <a:bodyPr>
            <a:normAutofit fontScale="90000"/>
          </a:bodyPr>
          <a:lstStyle/>
          <a:p>
            <a:r>
              <a:rPr lang="ru-RU" dirty="0"/>
              <a:t>облачная платформа </a:t>
            </a:r>
            <a:br>
              <a:rPr lang="ru-RU" dirty="0"/>
            </a:br>
            <a:br>
              <a:rPr lang="ru-RU" dirty="0"/>
            </a:br>
            <a:r>
              <a:rPr lang="ru-RU" dirty="0" err="1"/>
              <a:t>Mail.ru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 </a:t>
            </a:r>
            <a:r>
              <a:rPr lang="ru-RU" dirty="0" err="1"/>
              <a:t>Solutions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41DFF-CB73-5C41-9A46-B0ED81576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069" y="576542"/>
            <a:ext cx="5891209" cy="51985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рамках программы предоставляются гранты до 500 000 ₽ в виде технических и иных ресурсов инфраструктуры </a:t>
            </a:r>
            <a:r>
              <a:rPr lang="ru-RU" dirty="0" err="1"/>
              <a:t>Mail.ru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 </a:t>
            </a:r>
            <a:r>
              <a:rPr lang="ru-RU" dirty="0" err="1"/>
              <a:t>Solutions</a:t>
            </a:r>
            <a:r>
              <a:rPr lang="ru-RU" dirty="0"/>
              <a:t> (виртуальные вычислительные мощности, платформа для DEVOPS, инструменты для хранения и анализа данных, </a:t>
            </a:r>
            <a:r>
              <a:rPr lang="ru-RU" dirty="0" err="1"/>
              <a:t>BigData</a:t>
            </a:r>
            <a:r>
              <a:rPr lang="ru-RU" dirty="0"/>
              <a:t>/IOT, предиктивные модели и </a:t>
            </a:r>
            <a:r>
              <a:rPr lang="ru-RU" dirty="0" err="1"/>
              <a:t>искуственный</a:t>
            </a:r>
            <a:r>
              <a:rPr lang="ru-RU" dirty="0"/>
              <a:t> интеллект), бесплатная помощь в миграции на платформу </a:t>
            </a:r>
            <a:r>
              <a:rPr lang="ru-RU" dirty="0" err="1"/>
              <a:t>Mail.ru</a:t>
            </a:r>
            <a:r>
              <a:rPr lang="ru-RU" dirty="0"/>
              <a:t> </a:t>
            </a:r>
            <a:r>
              <a:rPr lang="ru-RU" dirty="0" err="1"/>
              <a:t>Cloud</a:t>
            </a:r>
            <a:r>
              <a:rPr lang="ru-RU" dirty="0"/>
              <a:t> </a:t>
            </a:r>
            <a:r>
              <a:rPr lang="ru-RU" dirty="0" err="1"/>
              <a:t>Solutions</a:t>
            </a:r>
            <a:r>
              <a:rPr lang="ru-RU" dirty="0"/>
              <a:t> без остановки работы приложений, скидка 40% на дальнейшее использование сервисов после использования гранта.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1750A3-5992-E14B-81D8-90D846587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662" y="2829197"/>
            <a:ext cx="3856037" cy="3541714"/>
          </a:xfrm>
        </p:spPr>
        <p:txBody>
          <a:bodyPr>
            <a:normAutofit/>
          </a:bodyPr>
          <a:lstStyle/>
          <a:p>
            <a:r>
              <a:rPr lang="ru-RU" dirty="0"/>
              <a:t>Специальные условия разработчикам, участникам Ассоциации. </a:t>
            </a:r>
          </a:p>
          <a:p>
            <a:r>
              <a:rPr lang="ru-RU" dirty="0"/>
              <a:t>Смотр проектов организуется проектным офисом «Искусственный интеллект и инновационные технологии в общественном здоровье» НИИ «Общественного здоровья им. </a:t>
            </a:r>
            <a:r>
              <a:rPr lang="ru-RU" dirty="0" err="1"/>
              <a:t>Н.А.Семашко</a:t>
            </a:r>
            <a:r>
              <a:rPr lang="ru-RU" dirty="0"/>
              <a:t>» при участии экспертов Ассоциации «НБМЗ» и МФТИ.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235EA73-2111-BE4A-87B9-38D3D28C8531}"/>
              </a:ext>
            </a:extLst>
          </p:cNvPr>
          <p:cNvSpPr/>
          <p:nvPr/>
        </p:nvSpPr>
        <p:spPr>
          <a:xfrm>
            <a:off x="1333500" y="5847092"/>
            <a:ext cx="9524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Для участия в программе претендентам необходимо подать заявку </a:t>
            </a:r>
            <a:br>
              <a:rPr lang="ru-RU" sz="2000" i="1" dirty="0"/>
            </a:br>
            <a:r>
              <a:rPr lang="ru-RU" sz="2000" i="1" dirty="0"/>
              <a:t>на сайте </a:t>
            </a:r>
            <a:r>
              <a:rPr lang="ru-RU" sz="2000" i="1" dirty="0" err="1"/>
              <a:t>Mail.ru</a:t>
            </a:r>
            <a:r>
              <a:rPr lang="ru-RU" sz="2000" i="1" dirty="0"/>
              <a:t> </a:t>
            </a:r>
            <a:r>
              <a:rPr lang="ru-RU" sz="2000" i="1" dirty="0" err="1"/>
              <a:t>Cloud</a:t>
            </a:r>
            <a:r>
              <a:rPr lang="ru-RU" sz="2000" i="1" dirty="0"/>
              <a:t> </a:t>
            </a:r>
            <a:r>
              <a:rPr lang="ru-RU" sz="2000" i="1" dirty="0" err="1"/>
              <a:t>Solutions</a:t>
            </a:r>
            <a:r>
              <a:rPr lang="ru-RU" sz="2000" i="1" dirty="0"/>
              <a:t> до 10 мая. </a:t>
            </a:r>
          </a:p>
        </p:txBody>
      </p:sp>
    </p:spTree>
    <p:extLst>
      <p:ext uri="{BB962C8B-B14F-4D97-AF65-F5344CB8AC3E}">
        <p14:creationId xmlns:p14="http://schemas.microsoft.com/office/powerpoint/2010/main" val="285358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«Круглый стол» на тему «Цифровое здравоохранение. Формирование инструментов регулирования медицинского программного обеспечения»">
            <a:extLst>
              <a:ext uri="{FF2B5EF4-FFF2-40B4-BE49-F238E27FC236}">
                <a16:creationId xmlns:a16="http://schemas.microsoft.com/office/drawing/2014/main" id="{5BCD837E-E254-4820-9839-F0B723ADF1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6" r="-1" b="-1"/>
          <a:stretch/>
        </p:blipFill>
        <p:spPr bwMode="auto">
          <a:xfrm>
            <a:off x="321734" y="321732"/>
            <a:ext cx="5730068" cy="3067161"/>
          </a:xfrm>
          <a:prstGeom prst="rect">
            <a:avLst/>
          </a:prstGeom>
          <a:noFill/>
        </p:spPr>
      </p:pic>
      <p:pic>
        <p:nvPicPr>
          <p:cNvPr id="14" name="Picture 2" descr="http://nbmz.ru/wp-content/uploads/2019/04/%D1%84%D0%BE%D1%82%D0%BE.jpg">
            <a:extLst>
              <a:ext uri="{FF2B5EF4-FFF2-40B4-BE49-F238E27FC236}">
                <a16:creationId xmlns:a16="http://schemas.microsoft.com/office/drawing/2014/main" id="{EFE78521-24A9-164C-BD7D-93EF7B095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r="31366"/>
          <a:stretch/>
        </p:blipFill>
        <p:spPr bwMode="auto">
          <a:xfrm>
            <a:off x="321735" y="3469102"/>
            <a:ext cx="2823886" cy="30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bmz.ru/wp-content/uploads/2018/08/%D0%98%D0%BA%D0%BE%D0%BD%D0%BA%D0%B0-03-300x300.jpg">
            <a:extLst>
              <a:ext uri="{FF2B5EF4-FFF2-40B4-BE49-F238E27FC236}">
                <a16:creationId xmlns:a16="http://schemas.microsoft.com/office/drawing/2014/main" id="{34DD9CDB-E1BE-4A69-8908-3BCB0500F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" r="1075" b="1"/>
          <a:stretch/>
        </p:blipFill>
        <p:spPr bwMode="auto">
          <a:xfrm>
            <a:off x="3227917" y="3459480"/>
            <a:ext cx="2823886" cy="30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nbmz.ru/wp-content/uploads/2018/12/%D1%81%D0%BE%D0%B3%D0%BB%D0%B0%D1%88%D0%B5%D0%BD%D0%B8%D0%B5-%D0%BE-%D1%81%D0%BE%D1%82%D1%80%D1%83%D0%B4%D0%BD%D0%B8%D1%87%D0%B5%D1%81%D1%82%D0%B2%D0%B5.jpg">
            <a:extLst>
              <a:ext uri="{FF2B5EF4-FFF2-40B4-BE49-F238E27FC236}">
                <a16:creationId xmlns:a16="http://schemas.microsoft.com/office/drawing/2014/main" id="{980AE63A-6A9A-D644-9356-D9846D429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9751" b="-1"/>
          <a:stretch/>
        </p:blipFill>
        <p:spPr bwMode="auto">
          <a:xfrm>
            <a:off x="6134100" y="321732"/>
            <a:ext cx="5736165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F3AB07-9ED3-3F48-AAC3-E2BEE84887C6}"/>
              </a:ext>
            </a:extLst>
          </p:cNvPr>
          <p:cNvSpPr txBox="1"/>
          <p:nvPr/>
        </p:nvSpPr>
        <p:spPr>
          <a:xfrm rot="21480000">
            <a:off x="6810625" y="3689820"/>
            <a:ext cx="4610080" cy="261610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Лаборатория «Медицинские знания» Международного Медицинского Кластера в </a:t>
            </a:r>
            <a:r>
              <a:rPr lang="ru-RU" sz="1600" dirty="0" err="1"/>
              <a:t>Сколково</a:t>
            </a:r>
            <a:r>
              <a:rPr lang="ru-RU" sz="1600" dirty="0"/>
              <a:t> (ММК)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Лаборатория центра научно-технологических инициатив «искусственный интеллект» МФТИ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Проектный офис «Искусственный интеллект и инновационные технологии в общественном здоровье» НИИ «Общественного здоровья им. </a:t>
            </a:r>
            <a:r>
              <a:rPr lang="ru-RU" sz="1600" dirty="0" err="1"/>
              <a:t>Н.А.Семашко</a:t>
            </a:r>
            <a:r>
              <a:rPr lang="ru-RU" sz="16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44282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694</Words>
  <Application>Microsoft Macintosh PowerPoint</Application>
  <PresentationFormat>Широкоэкранный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Tw Cen MT</vt:lpstr>
      <vt:lpstr>Контур</vt:lpstr>
      <vt:lpstr>Ассоциация «Национальная база медицинских знаний»</vt:lpstr>
      <vt:lpstr>Основные цели и задачи Ассоциации «НБМЗ»</vt:lpstr>
      <vt:lpstr>Форматы Деятельности Ассоциации</vt:lpstr>
      <vt:lpstr>Планы на 2020 год</vt:lpstr>
      <vt:lpstr>Презентация PowerPoint</vt:lpstr>
      <vt:lpstr>облачная платформа   Mail.ru Cloud Solutions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«Национальная база медицинских знаний»</dc:title>
  <dc:creator>Andrew Almazov</dc:creator>
  <cp:lastModifiedBy>Andrew Almazov</cp:lastModifiedBy>
  <cp:revision>12</cp:revision>
  <dcterms:created xsi:type="dcterms:W3CDTF">2020-04-23T18:07:28Z</dcterms:created>
  <dcterms:modified xsi:type="dcterms:W3CDTF">2020-04-23T19:54:23Z</dcterms:modified>
</cp:coreProperties>
</file>