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450" r:id="rId3"/>
    <p:sldId id="2451" r:id="rId4"/>
    <p:sldId id="2452" r:id="rId5"/>
    <p:sldId id="2443" r:id="rId6"/>
    <p:sldId id="2444" r:id="rId7"/>
    <p:sldId id="2449" r:id="rId8"/>
    <p:sldId id="2453" r:id="rId9"/>
    <p:sldId id="2455" r:id="rId10"/>
    <p:sldId id="2454" r:id="rId11"/>
    <p:sldId id="2446" r:id="rId12"/>
    <p:sldId id="2447" r:id="rId13"/>
    <p:sldId id="2441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8C8EC1-9604-4C60-93E4-E02112EEC158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9065-08D6-4B86-A69A-9A71D3CA8E1A}" type="datetime1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Текст 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/>
              <a:t>2</a:t>
            </a:r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ru"/>
              <a:t>+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 rtlCol="0">
            <a:normAutofit/>
          </a:bodyPr>
          <a:lstStyle>
            <a:lvl1pPr algn="ctr">
              <a:defRPr sz="36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5B32411-640A-47B5-9A67-FED6430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038"/>
            <a:ext cx="10939668" cy="4834129"/>
          </a:xfrm>
          <a:solidFill>
            <a:schemeClr val="bg1"/>
          </a:solidFill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686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й угол 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51" r:id="rId5"/>
    <p:sldLayoutId id="2147483653" r:id="rId6"/>
    <p:sldLayoutId id="2147483657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aryushinms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здание" title="Абстрактное здание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35508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20543" y="1199347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ru-RU" sz="2800" dirty="0"/>
              <a:t>Юридические риски клиники при оказании медицинской помощи с применением телемедицинских технологий</a:t>
            </a:r>
            <a:endParaRPr lang="ru-RU" sz="2800" dirty="0">
              <a:solidFill>
                <a:srgbClr val="2F3342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628" y="4094158"/>
            <a:ext cx="6609256" cy="450503"/>
          </a:xfrm>
        </p:spPr>
        <p:txBody>
          <a:bodyPr rtlCol="0"/>
          <a:lstStyle/>
          <a:p>
            <a:pPr rtl="0"/>
            <a:r>
              <a:rPr lang="ru-RU" spc="0" dirty="0"/>
              <a:t>Варюшин М.С., </a:t>
            </a:r>
            <a:r>
              <a:rPr lang="ru-RU" spc="0" dirty="0" err="1"/>
              <a:t>к.ю.н</a:t>
            </a:r>
            <a:r>
              <a:rPr lang="ru-RU" spc="0" dirty="0"/>
              <a:t>.</a:t>
            </a:r>
            <a:endParaRPr lang="ru-RU" spc="0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договорных условий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dirty="0"/>
              <a:t>Варюшин М.С.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1189038"/>
            <a:ext cx="10939668" cy="48341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В случае поступления к Заказчику от Пациентов, их законных представителей, государственных органов претензий, исков, требований, жалоб, заявлений, постановлений, предписаний, а равно вовлечения Заказчика в судебный процесс и/или наложения на Заказчика штрафа по результатам рассмотрения компетентными государственными органами дел о нарушении прав Пациентов, дел о нарушении законодательства Российской Федерации (далее – «РФ»), причиной которых явилось предоставление Исполнителем услуг по Договору с нарушением условий Договора, законодательства РФ, включая, но не ограничиваясь перечисленным, нарушения срока предоставления Услуг, правил оказания медицинских слуг, обработки персональных данных Пациентов Заказчика, Исполнитель обязуется незамедлительно вступить в спор, разбирательство и/или процесс на стороне Заказчика и обеспечить представление пояснений, доказательств и в целом защиту прав Заказчика на уровне, требуемом Заказчиком и/или характером поименованных обязательств и условиями оборота, а также в течение 5 (пяти) рабочих дней с момента поступления соответствующего требования Заказчика возместить понесенный Заказчиком в указанной в настоящем пункте связи реальный ущерб в полном объеме, установленном требованием Заказчика, в том числе судебные и иные расходы согласно вступившему в силу решению суда. </a:t>
            </a:r>
          </a:p>
        </p:txBody>
      </p:sp>
    </p:spTree>
    <p:extLst>
      <p:ext uri="{BB962C8B-B14F-4D97-AF65-F5344CB8AC3E}">
        <p14:creationId xmlns:p14="http://schemas.microsoft.com/office/powerpoint/2010/main" val="253033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Возмещение потерь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dirty="0"/>
              <a:t>Варюшин М.С.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9527"/>
            <a:ext cx="10939668" cy="483412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Не путать с убытками. </a:t>
            </a:r>
          </a:p>
          <a:p>
            <a:pPr algn="just"/>
            <a:r>
              <a:rPr lang="ru-RU" dirty="0"/>
              <a:t>Потери устанавливаются соглашением, которое должно быть явным и недвусмысленным. </a:t>
            </a:r>
          </a:p>
          <a:p>
            <a:pPr algn="just"/>
            <a:r>
              <a:rPr lang="ru-RU" dirty="0"/>
              <a:t>Соглашение о потерях в составе другого договора – самостоятельная сделка. </a:t>
            </a:r>
          </a:p>
          <a:p>
            <a:pPr algn="just"/>
            <a:r>
              <a:rPr lang="ru-RU" dirty="0"/>
              <a:t>Нет причинно-следственной связи между поведением стороны и потерями, за исключением недобросовестных, но есть между обстоятельствами и потерями. </a:t>
            </a:r>
          </a:p>
          <a:p>
            <a:pPr algn="just"/>
            <a:r>
              <a:rPr lang="ru-RU" dirty="0"/>
              <a:t>Потери устанавливаются в виде суммы либо порядка ее определения. Их размер не доказывается. Суд не может уменьшить размер потерь. </a:t>
            </a:r>
          </a:p>
        </p:txBody>
      </p:sp>
    </p:spTree>
    <p:extLst>
      <p:ext uri="{BB962C8B-B14F-4D97-AF65-F5344CB8AC3E}">
        <p14:creationId xmlns:p14="http://schemas.microsoft.com/office/powerpoint/2010/main" val="179637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Заверения об обстоятельствах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dirty="0"/>
              <a:t>Варюшин М.С.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9527"/>
            <a:ext cx="10939668" cy="48341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Заверения об обстоятельствах – условие договора ибо самостоятельный документ, имеющий объективную форму.</a:t>
            </a:r>
          </a:p>
          <a:p>
            <a:pPr algn="just"/>
            <a:r>
              <a:rPr lang="ru-RU" dirty="0"/>
              <a:t>Заверение об обстоятельствах в составе другого договора – самостоятельная сделка. </a:t>
            </a:r>
          </a:p>
          <a:p>
            <a:pPr algn="just"/>
            <a:r>
              <a:rPr lang="ru-RU" dirty="0"/>
              <a:t>Заверение может также быть предоставлено третьим лицом, обладающим правомерным интересом в том, чтобы между сторонами был заключен, исполнен или прекращен договор, с которым связано заверение.</a:t>
            </a:r>
          </a:p>
          <a:p>
            <a:pPr algn="just"/>
            <a:r>
              <a:rPr lang="ru-RU" dirty="0"/>
              <a:t>Пострадавшая сторона вправе: взыскать убытки или предусмотренную договором исключительную неустойку; либо произвести такое взыскание наряду с отказом от договора; либо оспорить такой договор на основании ст. ст. 178 или 179 ГК РФ и взыскать убытки.</a:t>
            </a:r>
          </a:p>
          <a:p>
            <a:pPr algn="just"/>
            <a:r>
              <a:rPr lang="ru-RU" dirty="0"/>
              <a:t>Ответственность наступает независимо от того, было ли такой стороне известно о недостоверности таких заверений, если иное не предусмотрено соглашением сторон.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изображение" title="абстрактное изображение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73BD65-CFF3-40DD-939C-97A942BD80EE}"/>
              </a:ext>
            </a:extLst>
          </p:cNvPr>
          <p:cNvSpPr/>
          <p:nvPr/>
        </p:nvSpPr>
        <p:spPr>
          <a:xfrm>
            <a:off x="-35507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03275" y="1402325"/>
            <a:ext cx="7788483" cy="3883523"/>
            <a:chOff x="-212026" y="-22763"/>
            <a:chExt cx="7788483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212026" y="832036"/>
              <a:ext cx="6992537" cy="5878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47" y="1858948"/>
            <a:ext cx="6844283" cy="1508126"/>
          </a:xfrm>
        </p:spPr>
        <p:txBody>
          <a:bodyPr rtlCol="0" anchor="ctr"/>
          <a:lstStyle/>
          <a:p>
            <a:pPr rtl="0"/>
            <a:r>
              <a:rPr lang="ru-RU" dirty="0"/>
              <a:t>СПАСИБО</a:t>
            </a:r>
            <a:r>
              <a:rPr lang="en-US" dirty="0"/>
              <a:t> </a:t>
            </a:r>
            <a:r>
              <a:rPr lang="ru-RU" dirty="0"/>
              <a:t>за внимание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5603" y="3156474"/>
            <a:ext cx="6609256" cy="1596557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spc="0" dirty="0"/>
              <a:t>Варюшин Михаил, </a:t>
            </a:r>
            <a:r>
              <a:rPr lang="ru-RU" spc="0" dirty="0" err="1"/>
              <a:t>к.ю.н</a:t>
            </a:r>
            <a:r>
              <a:rPr lang="ru-RU" spc="0" dirty="0"/>
              <a:t>.</a:t>
            </a:r>
          </a:p>
          <a:p>
            <a:r>
              <a:rPr lang="ru-RU" spc="0" dirty="0"/>
              <a:t>преподаватель Высшей школы юриспруденции НИУ ВШЭ</a:t>
            </a:r>
          </a:p>
          <a:p>
            <a:r>
              <a:rPr lang="en-US" spc="0" dirty="0">
                <a:hlinkClick r:id="rId4"/>
              </a:rPr>
              <a:t>varyushinms@gmail.com</a:t>
            </a:r>
            <a:endParaRPr lang="en-US" spc="0" dirty="0"/>
          </a:p>
          <a:p>
            <a:r>
              <a:rPr lang="en-US" spc="0" dirty="0"/>
              <a:t>+7 916 622 23 11</a:t>
            </a:r>
            <a:endParaRPr lang="ru-RU" spc="0" dirty="0"/>
          </a:p>
          <a:p>
            <a:endParaRPr lang="ru-RU" dirty="0"/>
          </a:p>
        </p:txBody>
      </p:sp>
      <p:sp>
        <p:nvSpPr>
          <p:cNvPr id="29" name="Прямоугольник: Усеченный угол 28" descr="Контрастный квадрат нижнего колонтитула">
            <a:extLst>
              <a:ext uri="{FF2B5EF4-FFF2-40B4-BE49-F238E27FC236}">
                <a16:creationId xmlns:a16="http://schemas.microsoft.com/office/drawing/2014/main" id="{E01195D9-1845-4282-BE5B-F6B840BE40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Идеальная телемедицина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6" y="1189038"/>
            <a:ext cx="10771005" cy="48542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Заключается Договор оказания платных медицинских услуг.</a:t>
            </a:r>
          </a:p>
          <a:p>
            <a:pPr algn="just"/>
            <a:r>
              <a:rPr lang="ru-RU" dirty="0"/>
              <a:t>Дается информированное добровольное согласие на медицинское вмешательство (письменно, с УКЭП / ЕСИА).</a:t>
            </a:r>
          </a:p>
          <a:p>
            <a:pPr algn="just"/>
            <a:r>
              <a:rPr lang="ru-RU" dirty="0"/>
              <a:t>Дается согласие на обработку персональных данных (или поручение).</a:t>
            </a:r>
          </a:p>
          <a:p>
            <a:pPr algn="just"/>
            <a:r>
              <a:rPr lang="ru-RU" dirty="0"/>
              <a:t>Пациент и врач идентифицированы (ЕСИА, иные способы), врач и клиника включены в ФРМР и ФРМО, есть подключение к ЕСИА и ЕГИСЗ.</a:t>
            </a:r>
          </a:p>
          <a:p>
            <a:pPr algn="just"/>
            <a:r>
              <a:rPr lang="ru-RU" dirty="0"/>
              <a:t>Необходимая информация раскрыта перед пациентом.  </a:t>
            </a:r>
          </a:p>
          <a:p>
            <a:pPr algn="just"/>
            <a:r>
              <a:rPr lang="ru-RU" dirty="0"/>
              <a:t>Диагноз не ставится (даже предварительный, только уточнение). </a:t>
            </a:r>
          </a:p>
          <a:p>
            <a:pPr algn="just"/>
            <a:r>
              <a:rPr lang="ru-RU" dirty="0"/>
              <a:t>Соблюдаются порядки оказания медицинской помощи. </a:t>
            </a:r>
          </a:p>
          <a:p>
            <a:pPr algn="just"/>
            <a:r>
              <a:rPr lang="ru-RU" dirty="0"/>
              <a:t>Консультация фиксируется и документируется, медицинская документация  подписывается УКЭП, высылается лицу, ее запросившему. </a:t>
            </a:r>
          </a:p>
          <a:p>
            <a:pPr algn="just"/>
            <a:r>
              <a:rPr lang="ru-RU" dirty="0"/>
              <a:t>Мед. документация и сопутствующие материалы хранятся, требования к защите информации и персональным данным соблюдаются.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2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нарушения медицинского законодательства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6" y="1260231"/>
            <a:ext cx="10771005" cy="474784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Оказываются информационные услуги / консультации по ЗОЖ.</a:t>
            </a:r>
          </a:p>
          <a:p>
            <a:pPr algn="just"/>
            <a:r>
              <a:rPr lang="ru-RU" sz="2400" dirty="0"/>
              <a:t>Оказываются медуслуги, не предусмотренные лицензией.</a:t>
            </a:r>
            <a:endParaRPr lang="en-US" sz="2400" dirty="0"/>
          </a:p>
          <a:p>
            <a:pPr algn="just"/>
            <a:r>
              <a:rPr lang="ru-RU" sz="2400" dirty="0"/>
              <a:t>Информированное добровольное согласие на медицинское вмешательство подписывается не УКЭП или не через ЕСИА.</a:t>
            </a:r>
            <a:endParaRPr lang="en-US" sz="2400" dirty="0"/>
          </a:p>
          <a:p>
            <a:pPr algn="just"/>
            <a:r>
              <a:rPr lang="ru-RU" sz="2400" dirty="0"/>
              <a:t>Ставится диагноз (предварительный, рекомендательный).</a:t>
            </a:r>
          </a:p>
          <a:p>
            <a:pPr algn="just"/>
            <a:r>
              <a:rPr lang="ru-RU" sz="2400" dirty="0"/>
              <a:t>Не соблюдаются порядки оказания медицинской помощи. </a:t>
            </a:r>
          </a:p>
          <a:p>
            <a:pPr algn="just"/>
            <a:r>
              <a:rPr lang="ru-RU" sz="2400" dirty="0"/>
              <a:t>Консультация не фиксируется, не документируется. </a:t>
            </a:r>
          </a:p>
          <a:p>
            <a:pPr algn="just"/>
            <a:r>
              <a:rPr lang="ru-RU" sz="2400" dirty="0"/>
              <a:t>Нарушаются информационные права пациента. </a:t>
            </a:r>
          </a:p>
          <a:p>
            <a:pPr marL="0" indent="0" algn="just">
              <a:buNone/>
            </a:pPr>
            <a:r>
              <a:rPr lang="ru-RU" sz="2400" b="1" dirty="0"/>
              <a:t>Последствия: привлечение к админ. ответственности (ст. 6.30, 14.1, 14.7, 14.8 КоАП) / приостановление лицензии / взыскание убытков, штрафов и неустоек по </a:t>
            </a:r>
            <a:r>
              <a:rPr lang="ru-RU" sz="2400" b="1" dirty="0" err="1"/>
              <a:t>ЗоЗПП</a:t>
            </a:r>
            <a:r>
              <a:rPr lang="ru-RU" sz="2400" b="1" dirty="0"/>
              <a:t> / моральный вред. 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74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нарушения законодательства о персональных данных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6" y="1260231"/>
            <a:ext cx="10771005" cy="4747846"/>
          </a:xfrm>
        </p:spPr>
        <p:txBody>
          <a:bodyPr>
            <a:norm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dirty="0"/>
              <a:t>Согласие на обработку персональных данных не получено / поручение на обработку не дано.</a:t>
            </a:r>
          </a:p>
          <a:p>
            <a:pPr algn="just"/>
            <a:r>
              <a:rPr lang="ru-RU" sz="2400" dirty="0"/>
              <a:t>Обработка поручена, но с нарушениями. </a:t>
            </a:r>
          </a:p>
          <a:p>
            <a:pPr algn="just"/>
            <a:r>
              <a:rPr lang="ru-RU" sz="2400" dirty="0"/>
              <a:t>Не соблюдаются требования по защите персональных данных.</a:t>
            </a:r>
          </a:p>
          <a:p>
            <a:pPr algn="just"/>
            <a:r>
              <a:rPr lang="ru-RU" sz="2400" dirty="0"/>
              <a:t>Оператор не включен в реестр операторов РКН. </a:t>
            </a:r>
            <a:endParaRPr lang="en-US" sz="2400" dirty="0"/>
          </a:p>
          <a:p>
            <a:pPr algn="just"/>
            <a:r>
              <a:rPr lang="ru-RU" sz="2400" dirty="0"/>
              <a:t>Не соблюдается требование по локализации персональных данных.</a:t>
            </a:r>
          </a:p>
          <a:p>
            <a:pPr algn="just"/>
            <a:r>
              <a:rPr lang="ru-RU" sz="2400" dirty="0"/>
              <a:t>Не соблюдаются требования по защите информации.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b="1" dirty="0"/>
              <a:t>Последствия: привлечение к админ. ответственности (13.11, 13.12 КоАП) / моральный вред / блокировка сайта (реестр запрещенной информации).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Дело ООО «</a:t>
            </a:r>
            <a:r>
              <a:rPr lang="ru-RU" dirty="0" err="1"/>
              <a:t>Телемед</a:t>
            </a:r>
            <a:r>
              <a:rPr lang="ru-RU" dirty="0"/>
              <a:t>»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 августе 2018 года в Управление Роспотребнадзора по Хабаровскому краю обратился гражданин </a:t>
            </a:r>
            <a:r>
              <a:rPr lang="en-US" dirty="0"/>
              <a:t>N. 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Гражданин указал, что в нарушение пункта 46 Порядка (утв. Приказом Минздрава России от 30.11.2017 № 965н) ООО «</a:t>
            </a:r>
            <a:r>
              <a:rPr lang="ru-RU" dirty="0" err="1"/>
              <a:t>Телемед</a:t>
            </a:r>
            <a:r>
              <a:rPr lang="ru-RU" dirty="0"/>
              <a:t>» при оказании медицинской услуги с применением телемедицинских технологий не разместило в Интернете информацию о медицинской лицензии, чем нарушило право потребителя на информацию.</a:t>
            </a:r>
          </a:p>
          <a:p>
            <a:pPr algn="just"/>
            <a:r>
              <a:rPr lang="ru-RU" dirty="0"/>
              <a:t>ООО «</a:t>
            </a:r>
            <a:r>
              <a:rPr lang="ru-RU" dirty="0" err="1"/>
              <a:t>Телемед</a:t>
            </a:r>
            <a:r>
              <a:rPr lang="ru-RU" dirty="0"/>
              <a:t>» привлечено к административной ответственности по ч. 1 ст. 14.8 КоАП РФ. </a:t>
            </a:r>
          </a:p>
          <a:p>
            <a:pPr algn="just"/>
            <a:r>
              <a:rPr lang="ru-RU" dirty="0"/>
              <a:t>Дело № А73-6573/2019.</a:t>
            </a:r>
          </a:p>
        </p:txBody>
      </p:sp>
    </p:spTree>
    <p:extLst>
      <p:ext uri="{BB962C8B-B14F-4D97-AF65-F5344CB8AC3E}">
        <p14:creationId xmlns:p14="http://schemas.microsoft.com/office/powerpoint/2010/main" val="202448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Дело ООО «</a:t>
            </a:r>
            <a:r>
              <a:rPr lang="ru-RU" dirty="0" err="1"/>
              <a:t>Медсервис</a:t>
            </a:r>
            <a:r>
              <a:rPr lang="ru-RU" dirty="0"/>
              <a:t>-ПМО»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 отсутствие прямых норм, предусматривающих возможность применения телемедицинских технологий при проведении предрейсовых и послерейсовых медицинских осмотров, притом что Порядок №835н предполагает непосредственное взаимодействие медицинского работника с водителем, суды первой и апелляционной инстанций пришли к верному выводу о неприменении к спорным правоотношениям положений о дистанционном наблюдении за состоянием здоровья пациента.</a:t>
            </a:r>
          </a:p>
          <a:p>
            <a:pPr algn="just"/>
            <a:r>
              <a:rPr lang="ru-RU" dirty="0"/>
              <a:t>Дело № А59-3632/2018.</a:t>
            </a:r>
          </a:p>
          <a:p>
            <a:pPr algn="just"/>
            <a:r>
              <a:rPr lang="ru-RU" dirty="0"/>
              <a:t>Аналогичное дело № А53-12338/2018 (но все закончилось хорошо)</a:t>
            </a:r>
          </a:p>
        </p:txBody>
      </p:sp>
    </p:spTree>
    <p:extLst>
      <p:ext uri="{BB962C8B-B14F-4D97-AF65-F5344CB8AC3E}">
        <p14:creationId xmlns:p14="http://schemas.microsoft.com/office/powerpoint/2010/main" val="115139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5E2E2-E422-4EFF-87FE-286BF232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Договорные отношения (пример)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57FC63-7043-453D-B774-F535D95C9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dirty="0"/>
              <a:t>Варюшин М.С.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730124-EC0E-49A6-AEF9-70477F92D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D3E3F7C-DE1E-42F8-B8A2-D226E84EC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804" y="1189038"/>
            <a:ext cx="9709677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защиты прав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dirty="0"/>
              <a:t>Варюшин М.С.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9527"/>
            <a:ext cx="10939668" cy="48341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Преддоговорные отношения:</a:t>
            </a:r>
          </a:p>
          <a:p>
            <a:pPr algn="just"/>
            <a:r>
              <a:rPr lang="en-US" dirty="0"/>
              <a:t>Due diligence </a:t>
            </a:r>
            <a:r>
              <a:rPr lang="ru-RU" dirty="0"/>
              <a:t>проекта с полным раскрытием информации.</a:t>
            </a:r>
          </a:p>
          <a:p>
            <a:pPr algn="just"/>
            <a:r>
              <a:rPr lang="ru-RU" dirty="0"/>
              <a:t>Соглашения о ведении переговоров (неустойка, штрафы, убытки).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Договорные отношения:</a:t>
            </a:r>
          </a:p>
          <a:p>
            <a:pPr algn="just"/>
            <a:r>
              <a:rPr lang="ru-RU" dirty="0"/>
              <a:t>Неустойка (штрафы, пени). </a:t>
            </a:r>
          </a:p>
          <a:p>
            <a:pPr algn="just"/>
            <a:r>
              <a:rPr lang="ru-RU" dirty="0"/>
              <a:t>Убытки.</a:t>
            </a:r>
          </a:p>
          <a:p>
            <a:pPr algn="just"/>
            <a:r>
              <a:rPr lang="ru-RU" dirty="0"/>
              <a:t>Односторонний отказ от договора / изменение договора. </a:t>
            </a:r>
          </a:p>
          <a:p>
            <a:pPr algn="just"/>
            <a:r>
              <a:rPr lang="ru-RU" dirty="0"/>
              <a:t>Возмещение потерь.</a:t>
            </a:r>
          </a:p>
          <a:p>
            <a:pPr algn="just"/>
            <a:r>
              <a:rPr lang="ru-RU" dirty="0"/>
              <a:t>Заверение об обстоятельствах.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4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F77A8-B24F-403E-B355-6FF18A7A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Разграничение ответственности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CE0263-FE34-4834-8A4C-036E7C99A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7D095-949A-445D-BD3E-36CE5F8E7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87C40F-DA6F-4D63-9FF6-31FB34D7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63" y="1258689"/>
            <a:ext cx="10771005" cy="4747846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Консультирующая клиника – клиника, запросившая консультацию.</a:t>
            </a:r>
          </a:p>
          <a:p>
            <a:pPr algn="just"/>
            <a:r>
              <a:rPr lang="ru-RU" sz="3200" dirty="0"/>
              <a:t>Клиника – врач (консультант).</a:t>
            </a:r>
          </a:p>
          <a:p>
            <a:pPr algn="just"/>
            <a:r>
              <a:rPr lang="ru-RU" sz="3200" dirty="0"/>
              <a:t>Клиника – провайдер (организатор телемедицинской платформы) / операторы иных информационных систем.</a:t>
            </a:r>
          </a:p>
          <a:p>
            <a:pPr algn="just"/>
            <a:r>
              <a:rPr lang="ru-RU" sz="3200" dirty="0"/>
              <a:t>Клиника – страховщик. </a:t>
            </a:r>
          </a:p>
        </p:txBody>
      </p:sp>
    </p:spTree>
    <p:extLst>
      <p:ext uri="{BB962C8B-B14F-4D97-AF65-F5344CB8AC3E}">
        <p14:creationId xmlns:p14="http://schemas.microsoft.com/office/powerpoint/2010/main" val="16578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99_TF56051434" id="{21BECF92-6A04-4BF5-8791-912450F88446}" vid="{3427C6E6-6A64-4705-9E21-B30A65BF9C5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модернистская презентация</Template>
  <TotalTime>0</TotalTime>
  <Words>1049</Words>
  <Application>Microsoft Office PowerPoint</Application>
  <PresentationFormat>Широкоэкранный</PresentationFormat>
  <Paragraphs>368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Юридические риски клиники при оказании медицинской помощи с применением телемедицинских технологий</vt:lpstr>
      <vt:lpstr>Идеальная телемедицина </vt:lpstr>
      <vt:lpstr>нарушения медицинского законодательства</vt:lpstr>
      <vt:lpstr>нарушения законодательства о персональных данных</vt:lpstr>
      <vt:lpstr>Дело ООО «Телемед» </vt:lpstr>
      <vt:lpstr>Дело ООО «Медсервис-ПМО» </vt:lpstr>
      <vt:lpstr>Договорные отношения (пример)</vt:lpstr>
      <vt:lpstr>Способы защиты прав</vt:lpstr>
      <vt:lpstr>Разграничение ответственности </vt:lpstr>
      <vt:lpstr>Пример договорных условий</vt:lpstr>
      <vt:lpstr>Возмещение потерь </vt:lpstr>
      <vt:lpstr>Заверения об обстоятельствах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2019-10-14T20:53:38Z</dcterms:created>
  <dcterms:modified xsi:type="dcterms:W3CDTF">2020-05-21T14:59:07Z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2018-08-01T18:32:06.5268786Z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