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0"/>
  </p:notesMasterIdLst>
  <p:handoutMasterIdLst>
    <p:handoutMasterId r:id="rId11"/>
  </p:handoutMasterIdLst>
  <p:sldIdLst>
    <p:sldId id="269" r:id="rId5"/>
    <p:sldId id="270" r:id="rId6"/>
    <p:sldId id="281" r:id="rId7"/>
    <p:sldId id="272" r:id="rId8"/>
    <p:sldId id="280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3256AF-E6A6-463C-B122-84CA4DB2DA02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0E1812-5668-4135-AF97-1030DA753B52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1570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 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 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 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59B4F18D-4FC3-46D9-81DE-02AC9B45E659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980AC9-50A3-418C-960C-2116D5E9E86F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05B8B9-3819-424B-A3AD-B8F83362FCBE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EAD49F-B9E9-4A78-8B95-E36805A424C6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 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 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 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CF791F7-9CBE-4BE2-8EF3-920C0D1D052F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9C0E0-CA6F-442C-A557-9C3DC924302D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EF68C9-4B2C-44B8-974D-574AC9211CA0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4CE53C-F3B7-43D3-9C8B-FA248F91805D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BDD1FB-FBE5-418F-AC36-29AE73DC2DDE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A97AD-B0C4-465C-A257-935153654276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2" name="Прямоугольник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81F3AC-4CD5-4BB5-9525-1AC840698F84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0" name="Прямоугольник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C9C1830-6650-4E05-86C1-92E55F74480C}" type="datetime1">
              <a:rPr lang="ru-RU" noProof="1" smtClean="0"/>
              <a:t>13.04.2020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 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5" name="Рисунок 4" descr="слои белого шелка на заднем плане">
            <a:extLst>
              <a:ext uri="{FF2B5EF4-FFF2-40B4-BE49-F238E27FC236}">
                <a16:creationId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 bwMode="gray">
          <a:xfrm>
            <a:off x="20" y="-280481"/>
            <a:ext cx="12191980" cy="6857990"/>
          </a:xfrm>
          <a:prstGeom prst="rect">
            <a:avLst/>
          </a:prstGeom>
        </p:spPr>
      </p:pic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970" y="1528318"/>
            <a:ext cx="9068586" cy="2461504"/>
          </a:xfrm>
        </p:spPr>
        <p:txBody>
          <a:bodyPr rtlCol="0">
            <a:normAutofit/>
          </a:bodyPr>
          <a:lstStyle/>
          <a:p>
            <a:r>
              <a:rPr lang="ru-RU" sz="4400" noProof="1">
                <a:latin typeface="Arial" panose="020B0604020202020204" pitchFamily="34" charset="0"/>
                <a:cs typeface="Arial" panose="020B0604020202020204" pitchFamily="34" charset="0"/>
              </a:rPr>
              <a:t>Правовое регулирование телемедицины</a:t>
            </a:r>
            <a:br>
              <a:rPr lang="ru-RU" sz="4400" noProof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noProof="1">
                <a:latin typeface="Arial" panose="020B0604020202020204" pitchFamily="34" charset="0"/>
                <a:cs typeface="Arial" panose="020B0604020202020204" pitchFamily="34" charset="0"/>
              </a:rPr>
              <a:t>в период пандемии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970" y="4350077"/>
            <a:ext cx="9070848" cy="979605"/>
          </a:xfrm>
        </p:spPr>
        <p:txBody>
          <a:bodyPr rtlCol="0">
            <a:normAutofit fontScale="92500" lnSpcReduction="10000"/>
          </a:bodyPr>
          <a:lstStyle/>
          <a:p>
            <a:pPr algn="r" rtl="0">
              <a:spcAft>
                <a:spcPts val="600"/>
              </a:spcAft>
            </a:pPr>
            <a:r>
              <a:rPr lang="ru-RU" b="1" noProof="1">
                <a:latin typeface="Arial" panose="020B0604020202020204" pitchFamily="34" charset="0"/>
                <a:cs typeface="Arial" panose="020B0604020202020204" pitchFamily="34" charset="0"/>
              </a:rPr>
              <a:t>ВАРЮШИН М.С., к.ю.н.</a:t>
            </a:r>
          </a:p>
          <a:p>
            <a:pPr algn="r" rtl="0">
              <a:spcAft>
                <a:spcPts val="600"/>
              </a:spcAft>
            </a:pPr>
            <a:endParaRPr lang="ru-RU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ru-RU" b="1" noProof="1">
                <a:latin typeface="Arial" panose="020B0604020202020204" pitchFamily="34" charset="0"/>
                <a:cs typeface="Arial" panose="020B0604020202020204" pitchFamily="34" charset="0"/>
              </a:rPr>
              <a:t>14 апреля 2020 года</a:t>
            </a:r>
          </a:p>
          <a:p>
            <a:pPr algn="r" rtl="0">
              <a:spcAft>
                <a:spcPts val="600"/>
              </a:spcAft>
            </a:pPr>
            <a:endParaRPr lang="ru-RU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>
              <a:spcAft>
                <a:spcPts val="600"/>
              </a:spcAft>
            </a:pPr>
            <a:endParaRPr lang="ru-RU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 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C7FCA-D86E-4B64-84A0-49A3778B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требований к оказанию телемедицинских консультаций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A17B2-18C4-4B92-A0C3-12153D5A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3"/>
            <a:ext cx="10439400" cy="45741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России «О временном порядке организации работы медицинских организаций в целях реализации мер по профилактике и снижению рисков распространения новой коронавирусной инфекции COVID-19» от 19.03.2020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198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н.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Оказание медицинской помощи пациентам с ОРВИ в амбулаторных условиях, преимущественно на дому.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дистанционной выписки лекарственных препаратов, доставки их на дом.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Медицинское наблюдение (опрос гражданина медицинским работником,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том числе по телефону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на предмет наличия симптомов ОРВИ) граждан, вернувшихся из стран, в которых зарегистрированы случаи новой коронавирусной инфекции COVID-19.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привлечение к оказанию медицинской помощи пациентам в стационарных условиях лиц, не практиковавших более 5 лет и ординаторов после прохождения обучения по краткосрочным дополнительным профессиональным программам (не менее 36 часов), с включением указанных лиц в штат.  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C7FCA-D86E-4B64-84A0-49A3778B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7" y="2930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Новые ограничения в телемедицине?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A17B2-18C4-4B92-A0C3-12153D5A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85" y="1178170"/>
            <a:ext cx="10439400" cy="5304691"/>
          </a:xfrm>
        </p:spPr>
        <p:txBody>
          <a:bodyPr>
            <a:normAutofit fontScale="55000" lnSpcReduction="20000"/>
          </a:bodyPr>
          <a:lstStyle/>
          <a:p>
            <a:pPr marL="539750" lvl="1" indent="-539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 Чувашской Республики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рекомендовал в связи со сложившейся эпидемиологической ситуацией по распространению коронавирусной инфекции COVID-19 приостановить проведение «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иных видов медицинских услуг, проводимых на платной основе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539750" lvl="1" indent="-539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Приостановлено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оказание частных медицинских услуг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за исключением заболеваний и состояний, требующих оказания стоматологической помощи в экстренной или неотложной форме,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в Республике  Калмыкия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39750" lvl="1" indent="-539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Временно приостановлено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оказание стоматологических услуг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за исключением заболеваний и состояний, требующих оказания стоматологической помощи в экстренной или неотложной форме, в субъектах: Москва, Рязанская, Новгородская, Нижегородская, Новосибирская, Ростовская, Тюменская, Челябинская, Псковская, Новгородская область, Республика Марий Эл, Карачаево-Черкесская Республика, Республика Северная Осетия – Алания, Республика Адыгея (Адыгея), Республика Бурятия, - только в экстренной форме в субъектах: Ставропольский край, Республика Крым, Астраханская область, - полностью приостановлено в субъектах: Волгоградская и Саратовская области.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C7FCA-D86E-4B64-84A0-49A3778B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контрольно-надзорных органов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A17B2-18C4-4B92-A0C3-12153D5A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77963"/>
            <a:ext cx="10439400" cy="4263514"/>
          </a:xfrm>
        </p:spPr>
        <p:txBody>
          <a:bodyPr>
            <a:normAutofit fontScale="92500" lnSpcReduction="10000"/>
          </a:bodyPr>
          <a:lstStyle/>
          <a:p>
            <a:pPr marL="714375" indent="-714375" algn="just"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Роскомнадзор приостанавливает до 01 мая проведение проверок.</a:t>
            </a:r>
          </a:p>
          <a:p>
            <a:pPr marL="714375" indent="-714375" algn="just"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субъектов малого и среднего предпринимательства в 2020 году - только внеплановые проверки (например, с целью убедиться, что исполнено ранее выданное предписание).</a:t>
            </a:r>
          </a:p>
          <a:p>
            <a:pPr marL="714375" indent="-714375" algn="just"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Дистанционные проверки.</a:t>
            </a:r>
          </a:p>
          <a:p>
            <a:pPr marL="714375" indent="-714375" algn="just"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Сертификация медицинских работников (перенос сроков прохождения / признание сертификации пройденной).</a:t>
            </a:r>
          </a:p>
          <a:p>
            <a:pPr marL="714375" indent="-714375" algn="just">
              <a:buFont typeface="Wingdings" panose="05000000000000000000" pitchFamily="2" charset="2"/>
              <a:buChar char="§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buFont typeface="Wingdings" panose="05000000000000000000" pitchFamily="2" charset="2"/>
              <a:buChar char="§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buFont typeface="Wingdings" panose="05000000000000000000" pitchFamily="2" charset="2"/>
              <a:buChar char="§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buFont typeface="Wingdings" panose="05000000000000000000" pitchFamily="2" charset="2"/>
              <a:buChar char="§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buFont typeface="Wingdings" panose="05000000000000000000" pitchFamily="2" charset="2"/>
              <a:buChar char="§"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ои белого шелка на заднем плане">
            <a:extLst>
              <a:ext uri="{FF2B5EF4-FFF2-40B4-BE49-F238E27FC236}">
                <a16:creationId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 bwMode="gray">
          <a:xfrm>
            <a:off x="20" y="-280481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049018"/>
            <a:ext cx="9068586" cy="1684782"/>
          </a:xfrm>
        </p:spPr>
        <p:txBody>
          <a:bodyPr rtlCol="0">
            <a:normAutofit/>
          </a:bodyPr>
          <a:lstStyle/>
          <a:p>
            <a:r>
              <a:rPr lang="ru-RU" sz="4400" noProof="1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br>
              <a:rPr lang="ru-RU" sz="4400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5420" y="3871938"/>
            <a:ext cx="9070848" cy="1404912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b="1" noProof="1">
                <a:latin typeface="Arial" panose="020B0604020202020204" pitchFamily="34" charset="0"/>
                <a:cs typeface="Arial" panose="020B0604020202020204" pitchFamily="34" charset="0"/>
              </a:rPr>
              <a:t>Варюшин Михаил, к.ю.н.</a:t>
            </a:r>
          </a:p>
          <a:p>
            <a:pPr>
              <a:spcAft>
                <a:spcPts val="600"/>
              </a:spcAft>
            </a:pPr>
            <a:r>
              <a:rPr lang="ru-RU" b="1" noProof="1">
                <a:latin typeface="Arial" panose="020B0604020202020204" pitchFamily="34" charset="0"/>
                <a:cs typeface="Arial" panose="020B0604020202020204" pitchFamily="34" charset="0"/>
              </a:rPr>
              <a:t>преподаватель Высшей школы юриспруденции НИУ ВШЭ</a:t>
            </a:r>
          </a:p>
          <a:p>
            <a:pPr>
              <a:spcAft>
                <a:spcPts val="600"/>
              </a:spcAft>
            </a:pPr>
            <a:r>
              <a:rPr lang="ru-RU" b="1" noProof="1">
                <a:latin typeface="Arial" panose="020B0604020202020204" pitchFamily="34" charset="0"/>
                <a:cs typeface="Arial" panose="020B0604020202020204" pitchFamily="34" charset="0"/>
              </a:rPr>
              <a:t>varyushinms@gmail.com</a:t>
            </a:r>
          </a:p>
          <a:p>
            <a:pPr>
              <a:spcAft>
                <a:spcPts val="600"/>
              </a:spcAft>
            </a:pPr>
            <a:r>
              <a:rPr lang="ru-RU" b="1" noProof="1">
                <a:latin typeface="Arial" panose="020B0604020202020204" pitchFamily="34" charset="0"/>
                <a:cs typeface="Arial" panose="020B0604020202020204" pitchFamily="34" charset="0"/>
              </a:rPr>
              <a:t>+7 916 622 23 11</a:t>
            </a:r>
          </a:p>
          <a:p>
            <a:pPr rtl="0">
              <a:spcAft>
                <a:spcPts val="600"/>
              </a:spcAft>
            </a:pPr>
            <a:endParaRPr lang="ru-RU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600"/>
              </a:spcAft>
            </a:pPr>
            <a:endParaRPr lang="ru-RU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96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81_TF78757031.potx" id="{2A276A4E-08F8-48D5-9845-64D099A7639E}" vid="{FF648781-DCEA-40AF-B1F6-A26F095BFA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8D249-1983-451D-8451-059C0BA5C7BA}">
  <ds:schemaRefs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Савон</Template>
  <TotalTime>0</TotalTime>
  <Words>401</Words>
  <Application>Microsoft Office PowerPoint</Application>
  <PresentationFormat>Широкоэкранный</PresentationFormat>
  <Paragraphs>33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Garamond</vt:lpstr>
      <vt:lpstr>Wingdings</vt:lpstr>
      <vt:lpstr>Савон</vt:lpstr>
      <vt:lpstr>Правовое регулирование телемедицины  в период пандемии</vt:lpstr>
      <vt:lpstr>Снижение требований к оказанию телемедицинских консультаций</vt:lpstr>
      <vt:lpstr>Новые ограничения в телемедицине?</vt:lpstr>
      <vt:lpstr>Деятельность  контрольно-надзорных органов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2019-11-14T13:36:05Z</dcterms:created>
  <dcterms:modified xsi:type="dcterms:W3CDTF">2020-04-13T16:45:49Z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