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2" r:id="rId3"/>
    <p:sldId id="400" r:id="rId4"/>
    <p:sldId id="401" r:id="rId5"/>
    <p:sldId id="393" r:id="rId6"/>
    <p:sldId id="402" r:id="rId7"/>
    <p:sldId id="394" r:id="rId8"/>
    <p:sldId id="419" r:id="rId9"/>
    <p:sldId id="416" r:id="rId10"/>
    <p:sldId id="417" r:id="rId11"/>
    <p:sldId id="418" r:id="rId12"/>
    <p:sldId id="395" r:id="rId13"/>
    <p:sldId id="403" r:id="rId14"/>
    <p:sldId id="396" r:id="rId15"/>
    <p:sldId id="397" r:id="rId16"/>
    <p:sldId id="398" r:id="rId17"/>
    <p:sldId id="415" r:id="rId18"/>
    <p:sldId id="399" r:id="rId19"/>
    <p:sldId id="406" r:id="rId20"/>
    <p:sldId id="407" r:id="rId21"/>
    <p:sldId id="409" r:id="rId22"/>
    <p:sldId id="420" r:id="rId23"/>
    <p:sldId id="408" r:id="rId24"/>
    <p:sldId id="388" r:id="rId25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pos="483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9" pos="7197" userDrawn="1">
          <p15:clr>
            <a:srgbClr val="A4A3A4"/>
          </p15:clr>
        </p15:guide>
        <p15:guide id="10" orient="horz" pos="2706" userDrawn="1">
          <p15:clr>
            <a:srgbClr val="A4A3A4"/>
          </p15:clr>
        </p15:guide>
        <p15:guide id="11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севолод Курганов" initials="ВК" lastIdx="1" clrIdx="0">
    <p:extLst>
      <p:ext uri="{19B8F6BF-5375-455C-9EA6-DF929625EA0E}">
        <p15:presenceInfo xmlns:p15="http://schemas.microsoft.com/office/powerpoint/2012/main" userId="Всеволод Курга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74"/>
    <a:srgbClr val="FFAA00"/>
    <a:srgbClr val="DB7500"/>
    <a:srgbClr val="005FAB"/>
    <a:srgbClr val="3D98E3"/>
    <a:srgbClr val="2E76B2"/>
    <a:srgbClr val="00B086"/>
    <a:srgbClr val="76ACE7"/>
    <a:srgbClr val="388ED4"/>
    <a:srgbClr val="1B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92" autoAdjust="0"/>
    <p:restoredTop sz="96433" autoAdjust="0"/>
  </p:normalViewPr>
  <p:slideViewPr>
    <p:cSldViewPr showGuides="1">
      <p:cViewPr varScale="1">
        <p:scale>
          <a:sx n="99" d="100"/>
          <a:sy n="99" d="100"/>
        </p:scale>
        <p:origin x="72" y="378"/>
      </p:cViewPr>
      <p:guideLst>
        <p:guide orient="horz" pos="845"/>
        <p:guide orient="horz" pos="3838"/>
        <p:guide pos="483"/>
        <p:guide pos="7680"/>
        <p:guide pos="7197"/>
        <p:guide orient="horz" pos="2706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94000">
                    <a:srgbClr val="5764C2"/>
                  </a:gs>
                  <a:gs pos="83000">
                    <a:srgbClr val="7030A0"/>
                  </a:gs>
                  <a:gs pos="100000">
                    <a:srgbClr val="3D98E4"/>
                  </a:gs>
                </a:gsLst>
                <a:lin ang="2700000" scaled="1"/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94000">
                    <a:srgbClr val="5764C2"/>
                  </a:gs>
                  <a:gs pos="83000">
                    <a:srgbClr val="7030A0"/>
                  </a:gs>
                  <a:gs pos="100000">
                    <a:srgbClr val="3D98E4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82000">
                    <a:srgbClr val="5764C2"/>
                  </a:gs>
                  <a:gs pos="77000">
                    <a:srgbClr val="7030A0"/>
                  </a:gs>
                  <a:gs pos="100000">
                    <a:srgbClr val="3D98E4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94000">
                    <a:srgbClr val="5764C2"/>
                  </a:gs>
                  <a:gs pos="83000">
                    <a:srgbClr val="7030A0"/>
                  </a:gs>
                  <a:gs pos="100000">
                    <a:srgbClr val="3D98E4"/>
                  </a:gs>
                </a:gsLst>
                <a:lin ang="2700000" scaled="1"/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13.5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97000">
                    <a:srgbClr val="5764C2"/>
                  </a:gs>
                  <a:gs pos="83000">
                    <a:srgbClr val="7030A0"/>
                  </a:gs>
                  <a:gs pos="100000">
                    <a:srgbClr val="3D98E4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8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gradFill flip="none" rotWithShape="1">
                <a:gsLst>
                  <a:gs pos="34000">
                    <a:srgbClr val="FAC947"/>
                  </a:gs>
                  <a:gs pos="62000">
                    <a:srgbClr val="DC7634"/>
                  </a:gs>
                  <a:gs pos="94000">
                    <a:srgbClr val="5764C2"/>
                  </a:gs>
                  <a:gs pos="83000">
                    <a:srgbClr val="7030A0"/>
                  </a:gs>
                  <a:gs pos="100000">
                    <a:srgbClr val="3D98E4"/>
                  </a:gs>
                </a:gsLst>
                <a:lin ang="2700000" scaled="1"/>
                <a:tileRect/>
              </a:gra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90-B440-9C16-0A98217F3AE7}"/>
              </c:ext>
            </c:extLst>
          </c:dPt>
          <c:dPt>
            <c:idx val="1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90-B440-9C16-0A98217F3AE7}"/>
              </c:ext>
            </c:extLst>
          </c:dPt>
          <c:dPt>
            <c:idx val="2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90-B440-9C16-0A98217F3AE7}"/>
              </c:ext>
            </c:extLst>
          </c:dPt>
          <c:dPt>
            <c:idx val="3"/>
            <c:bubble3D val="0"/>
            <c:spPr>
              <a:solidFill>
                <a:srgbClr val="D9DAD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190-B440-9C16-0A98217F3AE7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0-B440-9C16-0A98217F3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DC043-00C7-4AD9-8DEA-4891B225FA98}" type="doc">
      <dgm:prSet loTypeId="urn:microsoft.com/office/officeart/2005/8/layout/chevron1" loCatId="process" qsTypeId="urn:microsoft.com/office/officeart/2005/8/quickstyle/simple1" qsCatId="simple" csTypeId="urn:microsoft.com/office/officeart/2005/8/colors/accent4_3" csCatId="accent4" phldr="1"/>
      <dgm:spPr/>
    </dgm:pt>
    <dgm:pt modelId="{8F4F8269-0779-42A9-812A-CECD567628E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+mj-lt"/>
            </a:rPr>
            <a:t>Дефекты сбора анамнеза</a:t>
          </a:r>
          <a:endParaRPr lang="ru-RU" dirty="0">
            <a:latin typeface="+mj-lt"/>
          </a:endParaRPr>
        </a:p>
      </dgm:t>
    </dgm:pt>
    <dgm:pt modelId="{10CBF531-4A2D-4FA5-9FD7-52AAA08A9005}" type="parTrans" cxnId="{AFE34966-52B9-4D6B-BB6A-2F3345410C1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7804740-7DB9-4CF1-87F2-0CD1E786226F}" type="sibTrans" cxnId="{AFE34966-52B9-4D6B-BB6A-2F3345410C1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FCF7A36-5064-4F58-A816-8347D816CB3C}">
      <dgm:prSet phldrT="[Текст]"/>
      <dgm:spPr>
        <a:solidFill>
          <a:srgbClr val="EA8C66"/>
        </a:solidFill>
      </dgm:spPr>
      <dgm:t>
        <a:bodyPr/>
        <a:lstStyle/>
        <a:p>
          <a:r>
            <a:rPr lang="ru-RU" dirty="0" smtClean="0">
              <a:latin typeface="+mj-lt"/>
            </a:rPr>
            <a:t>Ошибочная диагностическая концепция</a:t>
          </a:r>
        </a:p>
      </dgm:t>
    </dgm:pt>
    <dgm:pt modelId="{DEDAA343-B99D-41F9-BAA6-990E2AD1DAFB}" type="parTrans" cxnId="{C0D82CAA-EEA2-44BC-BC8B-F2B3F538AE7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9ADCEBF-8F8A-40D6-AEB5-29739B56E1C8}" type="sibTrans" cxnId="{C0D82CAA-EEA2-44BC-BC8B-F2B3F538AE7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BA99A3B-04FC-4C13-A7D9-30F89607316B}">
      <dgm:prSet phldrT="[Текст]"/>
      <dgm:spPr>
        <a:solidFill>
          <a:srgbClr val="B45068"/>
        </a:solidFill>
      </dgm:spPr>
      <dgm:t>
        <a:bodyPr/>
        <a:lstStyle/>
        <a:p>
          <a:r>
            <a:rPr lang="ru-RU" dirty="0" smtClean="0">
              <a:latin typeface="+mj-lt"/>
            </a:rPr>
            <a:t>Назначение лечения</a:t>
          </a:r>
          <a:endParaRPr lang="ru-RU" dirty="0">
            <a:latin typeface="+mj-lt"/>
          </a:endParaRPr>
        </a:p>
      </dgm:t>
    </dgm:pt>
    <dgm:pt modelId="{CBD8B978-1AF6-4899-99D2-FC0AB0E69CBA}" type="parTrans" cxnId="{8F647BAC-A3CC-47D6-8FCB-855FEDDA50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C42C157-805E-46D0-830E-53CC83D82722}" type="sibTrans" cxnId="{8F647BAC-A3CC-47D6-8FCB-855FEDDA50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5BFA6B8-FFDB-4EAA-B90A-053BEE111EF5}" type="pres">
      <dgm:prSet presAssocID="{594DC043-00C7-4AD9-8DEA-4891B225FA98}" presName="Name0" presStyleCnt="0">
        <dgm:presLayoutVars>
          <dgm:dir/>
          <dgm:animLvl val="lvl"/>
          <dgm:resizeHandles val="exact"/>
        </dgm:presLayoutVars>
      </dgm:prSet>
      <dgm:spPr/>
    </dgm:pt>
    <dgm:pt modelId="{B50EAE24-9E47-4218-B3B3-4C85B867AC67}" type="pres">
      <dgm:prSet presAssocID="{8F4F8269-0779-42A9-812A-CECD567628E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307D-BA56-413B-BE1D-16D5085770C9}" type="pres">
      <dgm:prSet presAssocID="{67804740-7DB9-4CF1-87F2-0CD1E786226F}" presName="parTxOnlySpace" presStyleCnt="0"/>
      <dgm:spPr/>
    </dgm:pt>
    <dgm:pt modelId="{0B234E8F-6E1F-4F6B-B9EB-15AAE4C5E2EE}" type="pres">
      <dgm:prSet presAssocID="{7FCF7A36-5064-4F58-A816-8347D816CB3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CA83-178A-4CF5-87CD-568BBD8BD6DB}" type="pres">
      <dgm:prSet presAssocID="{69ADCEBF-8F8A-40D6-AEB5-29739B56E1C8}" presName="parTxOnlySpace" presStyleCnt="0"/>
      <dgm:spPr/>
    </dgm:pt>
    <dgm:pt modelId="{AF588801-4FDE-43A7-8CFD-D0C82E039B59}" type="pres">
      <dgm:prSet presAssocID="{CBA99A3B-04FC-4C13-A7D9-30F89607316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5E4B9-F247-41C7-8A12-EE3B120583B5}" type="presOf" srcId="{7FCF7A36-5064-4F58-A816-8347D816CB3C}" destId="{0B234E8F-6E1F-4F6B-B9EB-15AAE4C5E2EE}" srcOrd="0" destOrd="0" presId="urn:microsoft.com/office/officeart/2005/8/layout/chevron1"/>
    <dgm:cxn modelId="{AFE34966-52B9-4D6B-BB6A-2F3345410C14}" srcId="{594DC043-00C7-4AD9-8DEA-4891B225FA98}" destId="{8F4F8269-0779-42A9-812A-CECD567628E1}" srcOrd="0" destOrd="0" parTransId="{10CBF531-4A2D-4FA5-9FD7-52AAA08A9005}" sibTransId="{67804740-7DB9-4CF1-87F2-0CD1E786226F}"/>
    <dgm:cxn modelId="{8F647BAC-A3CC-47D6-8FCB-855FEDDA507B}" srcId="{594DC043-00C7-4AD9-8DEA-4891B225FA98}" destId="{CBA99A3B-04FC-4C13-A7D9-30F89607316B}" srcOrd="2" destOrd="0" parTransId="{CBD8B978-1AF6-4899-99D2-FC0AB0E69CBA}" sibTransId="{6C42C157-805E-46D0-830E-53CC83D82722}"/>
    <dgm:cxn modelId="{489E5AB5-BACE-41AC-A6E7-FB92AB100C67}" type="presOf" srcId="{CBA99A3B-04FC-4C13-A7D9-30F89607316B}" destId="{AF588801-4FDE-43A7-8CFD-D0C82E039B59}" srcOrd="0" destOrd="0" presId="urn:microsoft.com/office/officeart/2005/8/layout/chevron1"/>
    <dgm:cxn modelId="{F86EF48B-B426-44CA-AC0F-9E9A06AB1D07}" type="presOf" srcId="{594DC043-00C7-4AD9-8DEA-4891B225FA98}" destId="{F5BFA6B8-FFDB-4EAA-B90A-053BEE111EF5}" srcOrd="0" destOrd="0" presId="urn:microsoft.com/office/officeart/2005/8/layout/chevron1"/>
    <dgm:cxn modelId="{06CC674A-C0E5-4E2A-AE4D-185A3C01A161}" type="presOf" srcId="{8F4F8269-0779-42A9-812A-CECD567628E1}" destId="{B50EAE24-9E47-4218-B3B3-4C85B867AC67}" srcOrd="0" destOrd="0" presId="urn:microsoft.com/office/officeart/2005/8/layout/chevron1"/>
    <dgm:cxn modelId="{C0D82CAA-EEA2-44BC-BC8B-F2B3F538AE75}" srcId="{594DC043-00C7-4AD9-8DEA-4891B225FA98}" destId="{7FCF7A36-5064-4F58-A816-8347D816CB3C}" srcOrd="1" destOrd="0" parTransId="{DEDAA343-B99D-41F9-BAA6-990E2AD1DAFB}" sibTransId="{69ADCEBF-8F8A-40D6-AEB5-29739B56E1C8}"/>
    <dgm:cxn modelId="{AC00F11F-E80C-4304-8E82-54684564391C}" type="presParOf" srcId="{F5BFA6B8-FFDB-4EAA-B90A-053BEE111EF5}" destId="{B50EAE24-9E47-4218-B3B3-4C85B867AC67}" srcOrd="0" destOrd="0" presId="urn:microsoft.com/office/officeart/2005/8/layout/chevron1"/>
    <dgm:cxn modelId="{FCA2AE93-487A-47C4-A53B-6C0D5F39076A}" type="presParOf" srcId="{F5BFA6B8-FFDB-4EAA-B90A-053BEE111EF5}" destId="{1B80307D-BA56-413B-BE1D-16D5085770C9}" srcOrd="1" destOrd="0" presId="urn:microsoft.com/office/officeart/2005/8/layout/chevron1"/>
    <dgm:cxn modelId="{6918F24B-70FD-411B-A40C-23AEFE657D5C}" type="presParOf" srcId="{F5BFA6B8-FFDB-4EAA-B90A-053BEE111EF5}" destId="{0B234E8F-6E1F-4F6B-B9EB-15AAE4C5E2EE}" srcOrd="2" destOrd="0" presId="urn:microsoft.com/office/officeart/2005/8/layout/chevron1"/>
    <dgm:cxn modelId="{54A507C7-D207-4D29-B555-7238BAE68BAB}" type="presParOf" srcId="{F5BFA6B8-FFDB-4EAA-B90A-053BEE111EF5}" destId="{AC37CA83-178A-4CF5-87CD-568BBD8BD6DB}" srcOrd="3" destOrd="0" presId="urn:microsoft.com/office/officeart/2005/8/layout/chevron1"/>
    <dgm:cxn modelId="{5FB36B47-FD5B-43AC-B74B-25E90988CC1F}" type="presParOf" srcId="{F5BFA6B8-FFDB-4EAA-B90A-053BEE111EF5}" destId="{AF588801-4FDE-43A7-8CFD-D0C82E039B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EAE24-9E47-4218-B3B3-4C85B867AC67}">
      <dsp:nvSpPr>
        <dsp:cNvPr id="0" name=""/>
        <dsp:cNvSpPr/>
      </dsp:nvSpPr>
      <dsp:spPr>
        <a:xfrm>
          <a:off x="2678" y="0"/>
          <a:ext cx="3263164" cy="1145635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Дефекты сбора анамнеза</a:t>
          </a:r>
          <a:endParaRPr lang="ru-RU" sz="2200" kern="1200" dirty="0">
            <a:latin typeface="+mj-lt"/>
          </a:endParaRPr>
        </a:p>
      </dsp:txBody>
      <dsp:txXfrm>
        <a:off x="575496" y="0"/>
        <a:ext cx="2117529" cy="1145635"/>
      </dsp:txXfrm>
    </dsp:sp>
    <dsp:sp modelId="{0B234E8F-6E1F-4F6B-B9EB-15AAE4C5E2EE}">
      <dsp:nvSpPr>
        <dsp:cNvPr id="0" name=""/>
        <dsp:cNvSpPr/>
      </dsp:nvSpPr>
      <dsp:spPr>
        <a:xfrm>
          <a:off x="2939525" y="0"/>
          <a:ext cx="3263164" cy="1145635"/>
        </a:xfrm>
        <a:prstGeom prst="chevron">
          <a:avLst/>
        </a:prstGeom>
        <a:solidFill>
          <a:srgbClr val="EA8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Ошибочная диагностическая концепция</a:t>
          </a:r>
        </a:p>
      </dsp:txBody>
      <dsp:txXfrm>
        <a:off x="3512343" y="0"/>
        <a:ext cx="2117529" cy="1145635"/>
      </dsp:txXfrm>
    </dsp:sp>
    <dsp:sp modelId="{AF588801-4FDE-43A7-8CFD-D0C82E039B59}">
      <dsp:nvSpPr>
        <dsp:cNvPr id="0" name=""/>
        <dsp:cNvSpPr/>
      </dsp:nvSpPr>
      <dsp:spPr>
        <a:xfrm>
          <a:off x="5876373" y="0"/>
          <a:ext cx="3263164" cy="1145635"/>
        </a:xfrm>
        <a:prstGeom prst="chevron">
          <a:avLst/>
        </a:prstGeom>
        <a:solidFill>
          <a:srgbClr val="B450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+mj-lt"/>
            </a:rPr>
            <a:t>Назначение лечения</a:t>
          </a:r>
          <a:endParaRPr lang="ru-RU" sz="2200" kern="1200" dirty="0">
            <a:latin typeface="+mj-lt"/>
          </a:endParaRPr>
        </a:p>
      </dsp:txBody>
      <dsp:txXfrm>
        <a:off x="6449191" y="0"/>
        <a:ext cx="2117529" cy="1145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3EEF-67C5-499E-A045-181A00DB87C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A0E5F-757C-4464-83AD-C0051A029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8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10481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://sdo.npcmr.ru/" TargetMode="External"/><Relationship Id="rId13" Type="http://schemas.openxmlformats.org/officeDocument/2006/relationships/hyperlink" Target="https://www.instagram.com/medradiology.moscow/" TargetMode="External"/><Relationship Id="rId3" Type="http://schemas.openxmlformats.org/officeDocument/2006/relationships/hyperlink" Target="mailto:morozov@npcmr.ru" TargetMode="External"/><Relationship Id="rId7" Type="http://schemas.openxmlformats.org/officeDocument/2006/relationships/hyperlink" Target="http://www.pet-omc.ru/" TargetMode="External"/><Relationship Id="rId12" Type="http://schemas.openxmlformats.org/officeDocument/2006/relationships/hyperlink" Target="https://vk.com/npcmr" TargetMode="Externa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&#1089;&#1082;&#1088;&#1080;&#1085;&#1080;&#1085;&#1075;&#1088;&#1072;&#1082;&#1072;.&#1088;&#1092;/" TargetMode="External"/><Relationship Id="rId11" Type="http://schemas.openxmlformats.org/officeDocument/2006/relationships/hyperlink" Target="https://www.youtube.com/channel/UCu5ER1JrdPILCaM9OD792tA" TargetMode="External"/><Relationship Id="rId5" Type="http://schemas.openxmlformats.org/officeDocument/2006/relationships/hyperlink" Target="http://ndkt.ru/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www.facebook.com/medradiology.moscow/" TargetMode="External"/><Relationship Id="rId4" Type="http://schemas.openxmlformats.org/officeDocument/2006/relationships/hyperlink" Target="http://&#1084;&#1077;&#1076;&#1088;&#1072;&#1076;&#1080;&#1086;&#1083;&#1086;&#1075;&#1080;&#1103;.&#1084;&#1086;&#1089;&#1082;&#1074;&#1072;/" TargetMode="External"/><Relationship Id="rId9" Type="http://schemas.openxmlformats.org/officeDocument/2006/relationships/hyperlink" Target="http://mrororr.ru/" TargetMode="External"/><Relationship Id="rId14" Type="http://schemas.openxmlformats.org/officeDocument/2006/relationships/hyperlink" Target="https://ok.ru/group/53492896301187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pic>
        <p:nvPicPr>
          <p:cNvPr id="12" name="image2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3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728315" y="3315116"/>
            <a:ext cx="6624736" cy="1744597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005FAB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949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15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0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"/>
            <a:ext cx="12208514" cy="745049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0"/>
            <a:ext cx="11710731" cy="744755"/>
          </a:xfrm>
        </p:spPr>
        <p:txBody>
          <a:bodyPr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38" name="image2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/>
          <p:cNvPicPr>
            <a:picLocks noChangeAspect="1"/>
          </p:cNvPicPr>
          <p:nvPr userDrawn="1"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35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/>
          <a:stretch/>
        </p:blipFill>
        <p:spPr>
          <a:xfrm>
            <a:off x="11496600" y="201010"/>
            <a:ext cx="497735" cy="430251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486973" y="201011"/>
            <a:ext cx="392898" cy="430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.png"/>
          <p:cNvPicPr>
            <a:picLocks noChangeAspect="1"/>
          </p:cNvPicPr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874986" y="116632"/>
            <a:ext cx="639974" cy="593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045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90920"/>
            <a:ext cx="12194771" cy="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тбивк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12192000" cy="79228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3645025"/>
            <a:ext cx="12192000" cy="792282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1634072"/>
            <a:ext cx="2592284" cy="16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771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307" y="3262281"/>
            <a:ext cx="57479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FAB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БЛАГОДАРЮ ЗА ВНИМАНИЕ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005FAB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529257" y="662804"/>
            <a:ext cx="3600400" cy="3600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5FAB"/>
                </a:solidFill>
                <a:hlinkClick r:id="rId3"/>
              </a:rPr>
              <a:t>morozov@npcmr.ru</a:t>
            </a:r>
            <a:endParaRPr lang="en-US" dirty="0">
              <a:solidFill>
                <a:srgbClr val="005FAB"/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495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671-56-48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Ситуационный центр по ЛД: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(495) 276-04-38</a:t>
            </a:r>
          </a:p>
          <a:p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rgbClr val="005FAB"/>
                </a:solidFill>
                <a:hlinkClick r:id="rId4"/>
              </a:rPr>
              <a:t>http://</a:t>
            </a:r>
            <a:r>
              <a:rPr lang="ru-RU" dirty="0" err="1">
                <a:solidFill>
                  <a:srgbClr val="005FAB"/>
                </a:solidFill>
                <a:hlinkClick r:id="rId4"/>
              </a:rPr>
              <a:t>медрадиология.москва</a:t>
            </a:r>
            <a:r>
              <a:rPr lang="en-US" dirty="0" smtClean="0">
                <a:solidFill>
                  <a:srgbClr val="005FAB"/>
                </a:solidFill>
                <a:hlinkClick r:id="rId4"/>
              </a:rPr>
              <a:t>/</a:t>
            </a:r>
            <a:r>
              <a:rPr lang="ru-RU" dirty="0">
                <a:solidFill>
                  <a:srgbClr val="005FAB"/>
                </a:solidFill>
              </a:rPr>
              <a:t/>
            </a:r>
            <a:br>
              <a:rPr lang="ru-RU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5"/>
              </a:rPr>
              <a:t>http://ndkt.ru</a:t>
            </a:r>
            <a:r>
              <a:rPr lang="en-US" dirty="0" smtClean="0">
                <a:solidFill>
                  <a:srgbClr val="005FAB"/>
                </a:solidFill>
                <a:hlinkClick r:id="rId5"/>
              </a:rPr>
              <a:t>/</a:t>
            </a:r>
            <a:endParaRPr lang="ru-RU" dirty="0" smtClean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rgbClr val="005FAB"/>
                </a:solidFill>
                <a:hlinkClick r:id="rId6"/>
              </a:rPr>
              <a:t>http://</a:t>
            </a:r>
            <a:r>
              <a:rPr lang="ru-RU" dirty="0" err="1">
                <a:solidFill>
                  <a:srgbClr val="005FAB"/>
                </a:solidFill>
                <a:hlinkClick r:id="rId6"/>
              </a:rPr>
              <a:t>скрининграка.рф</a:t>
            </a:r>
            <a:endParaRPr lang="ru-RU" dirty="0">
              <a:solidFill>
                <a:srgbClr val="005FAB"/>
              </a:solidFill>
            </a:endParaRPr>
          </a:p>
          <a:p>
            <a:r>
              <a:rPr lang="en-US" dirty="0" smtClean="0">
                <a:solidFill>
                  <a:srgbClr val="005FAB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5FAB"/>
                </a:solidFill>
                <a:hlinkClick r:id="rId4"/>
              </a:rPr>
              <a:t>://</a:t>
            </a:r>
            <a:r>
              <a:rPr lang="en-US" dirty="0">
                <a:solidFill>
                  <a:srgbClr val="005FAB"/>
                </a:solidFill>
                <a:hlinkClick r:id="rId7"/>
              </a:rPr>
              <a:t>pet-omc.ru</a:t>
            </a:r>
            <a:r>
              <a:rPr lang="en-US" dirty="0">
                <a:solidFill>
                  <a:srgbClr val="005FAB"/>
                </a:solidFill>
              </a:rPr>
              <a:t>/</a:t>
            </a:r>
            <a:r>
              <a:rPr lang="ru-RU" dirty="0">
                <a:solidFill>
                  <a:srgbClr val="005FAB"/>
                </a:solidFill>
              </a:rPr>
              <a:t> </a:t>
            </a:r>
            <a:br>
              <a:rPr lang="ru-RU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8"/>
              </a:rPr>
              <a:t>http://sdo.npcmr.ru/</a:t>
            </a:r>
            <a:r>
              <a:rPr lang="ru-RU" dirty="0">
                <a:solidFill>
                  <a:srgbClr val="005FAB"/>
                </a:solidFill>
                <a:hlinkClick r:id="rId8"/>
              </a:rPr>
              <a:t> </a:t>
            </a:r>
            <a:r>
              <a:rPr lang="en-US" dirty="0">
                <a:solidFill>
                  <a:srgbClr val="005FAB"/>
                </a:solidFill>
              </a:rPr>
              <a:t/>
            </a:r>
            <a:br>
              <a:rPr lang="en-US" dirty="0">
                <a:solidFill>
                  <a:srgbClr val="005FAB"/>
                </a:solidFill>
              </a:rPr>
            </a:br>
            <a:r>
              <a:rPr lang="en-US" dirty="0">
                <a:solidFill>
                  <a:srgbClr val="005FAB"/>
                </a:solidFill>
                <a:hlinkClick r:id="rId9"/>
              </a:rPr>
              <a:t>http://mrororr.ru</a:t>
            </a:r>
            <a:r>
              <a:rPr lang="en-US" dirty="0" smtClean="0">
                <a:solidFill>
                  <a:srgbClr val="005FAB"/>
                </a:solidFill>
                <a:hlinkClick r:id="rId9"/>
              </a:rPr>
              <a:t>/</a:t>
            </a:r>
            <a:endParaRPr lang="ru-RU" dirty="0">
              <a:solidFill>
                <a:srgbClr val="005FAB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528048" y="4357674"/>
            <a:ext cx="52992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соц.сети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ru-RU" dirty="0">
              <a:solidFill>
                <a:srgbClr val="005FAB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0"/>
              </a:rPr>
              <a:t>Facebook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Радиология Москвы</a:t>
            </a:r>
          </a:p>
          <a:p>
            <a:r>
              <a:rPr lang="en-US" dirty="0" smtClean="0">
                <a:solidFill>
                  <a:schemeClr val="tx1"/>
                </a:solidFill>
                <a:hlinkClick r:id="rId11"/>
              </a:rPr>
              <a:t>YouTube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Радиология Москвы/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Radiology of Moscow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  <a:hlinkClick r:id="rId12"/>
              </a:rPr>
              <a:t>ВК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НПЦ Медицинской радиологии ДЗМ</a:t>
            </a:r>
          </a:p>
          <a:p>
            <a:r>
              <a:rPr lang="en-US" dirty="0">
                <a:solidFill>
                  <a:schemeClr val="tx1"/>
                </a:solidFill>
                <a:hlinkClick r:id="rId13"/>
              </a:rPr>
              <a:t>Instagram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medradiology.moscow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/>
                </a:solidFill>
                <a:hlinkClick r:id="rId14"/>
              </a:rPr>
              <a:t>Одноклассники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Радиология Москвы </a:t>
            </a:r>
          </a:p>
        </p:txBody>
      </p:sp>
      <p:pic>
        <p:nvPicPr>
          <p:cNvPr id="10" name="image2.png"/>
          <p:cNvPicPr>
            <a:picLocks noChangeAspect="1"/>
          </p:cNvPicPr>
          <p:nvPr userDrawn="1"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83110" y="132953"/>
            <a:ext cx="545205" cy="597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png"/>
          <p:cNvPicPr>
            <a:picLocks noChangeAspect="1"/>
          </p:cNvPicPr>
          <p:nvPr userDrawn="1"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623392" y="4614"/>
            <a:ext cx="899241" cy="83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2953"/>
            <a:ext cx="2258137" cy="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93388-8015-4C32-B517-E760ADF9D60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EDE09-BB71-420A-A9D7-2BECD5B781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2" r:id="rId3"/>
    <p:sldLayoutId id="2147483710" r:id="rId4"/>
    <p:sldLayoutId id="2147483711" r:id="rId5"/>
    <p:sldLayoutId id="2147483709" r:id="rId6"/>
    <p:sldLayoutId id="21474837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408" y="3429000"/>
            <a:ext cx="7704856" cy="1744597"/>
          </a:xfrm>
        </p:spPr>
        <p:txBody>
          <a:bodyPr/>
          <a:lstStyle/>
          <a:p>
            <a:r>
              <a:rPr lang="ru-RU" dirty="0" smtClean="0"/>
              <a:t>Ответственный участник рынка </a:t>
            </a:r>
            <a:r>
              <a:rPr lang="ru-RU" dirty="0" smtClean="0"/>
              <a:t>телемедицины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67408" y="5517232"/>
            <a:ext cx="10658476" cy="936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21920" tIns="60960" rIns="121920" bIns="60960" rtlCol="0" anchor="t">
            <a:noAutofit/>
          </a:bodyPr>
          <a:lstStyle/>
          <a:p>
            <a:pPr lvl="0" defTabSz="914377" hangingPunct="1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ВЛАДЗИМИРСКИЙ Антон Вячеславович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sym typeface="Arial"/>
            </a:endParaRPr>
          </a:p>
          <a:p>
            <a:pPr lvl="0" defTabSz="914377" hangingPunct="1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Заместитель директора по научной работе, д.м.н.</a:t>
            </a:r>
          </a:p>
          <a:p>
            <a:pPr lvl="0" defTabSz="914377" hangingPunct="1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/>
              </a:rPr>
              <a:t>ГБУЗ Научно-практический клинический центр диагностики и телемедицинских технологий ДЗМ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269" y="0"/>
            <a:ext cx="11710731" cy="744755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бщие результаты по чек-листам</a:t>
            </a:r>
            <a:endParaRPr lang="ru-RU" dirty="0"/>
          </a:p>
        </p:txBody>
      </p:sp>
      <p:graphicFrame>
        <p:nvGraphicFramePr>
          <p:cNvPr id="24" name="Google Shape;980;p21"/>
          <p:cNvGraphicFramePr/>
          <p:nvPr/>
        </p:nvGraphicFramePr>
        <p:xfrm>
          <a:off x="4007768" y="1124744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oogle Shape;981;p21"/>
          <p:cNvGrpSpPr/>
          <p:nvPr/>
        </p:nvGrpSpPr>
        <p:grpSpPr>
          <a:xfrm>
            <a:off x="5558599" y="1851757"/>
            <a:ext cx="916222" cy="646290"/>
            <a:chOff x="4148384" y="-834013"/>
            <a:chExt cx="916222" cy="646290"/>
          </a:xfrm>
        </p:grpSpPr>
        <p:sp>
          <p:nvSpPr>
            <p:cNvPr id="26" name="Google Shape;982;p21"/>
            <p:cNvSpPr txBox="1"/>
            <p:nvPr/>
          </p:nvSpPr>
          <p:spPr>
            <a:xfrm>
              <a:off x="4148384" y="-834013"/>
              <a:ext cx="74251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 dirty="0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25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27" name="Google Shape;983;p21"/>
            <p:cNvSpPr txBox="1"/>
            <p:nvPr/>
          </p:nvSpPr>
          <p:spPr>
            <a:xfrm>
              <a:off x="4724448" y="-637733"/>
              <a:ext cx="3401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8" name="Google Shape;984;p21"/>
          <p:cNvSpPr txBox="1"/>
          <p:nvPr/>
        </p:nvSpPr>
        <p:spPr>
          <a:xfrm>
            <a:off x="4732851" y="2465210"/>
            <a:ext cx="24475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ЦЕЛЕВАЯ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ДИАГНОСТИЧЕСКАЯ КОНЦЕПЦИЯ</a:t>
            </a:r>
            <a:endParaRPr dirty="0"/>
          </a:p>
        </p:txBody>
      </p:sp>
      <p:graphicFrame>
        <p:nvGraphicFramePr>
          <p:cNvPr id="29" name="Google Shape;985;p21"/>
          <p:cNvGraphicFramePr/>
          <p:nvPr/>
        </p:nvGraphicFramePr>
        <p:xfrm>
          <a:off x="7487924" y="1124744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Google Shape;986;p21"/>
          <p:cNvSpPr txBox="1"/>
          <p:nvPr/>
        </p:nvSpPr>
        <p:spPr>
          <a:xfrm>
            <a:off x="8270782" y="2429698"/>
            <a:ext cx="244752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ЦЕЛЕВЫЕ</a:t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НАЗНАЧЕНИЯ</a:t>
            </a:r>
            <a:endParaRPr dirty="0"/>
          </a:p>
        </p:txBody>
      </p:sp>
      <p:grpSp>
        <p:nvGrpSpPr>
          <p:cNvPr id="31" name="Google Shape;987;p21"/>
          <p:cNvGrpSpPr/>
          <p:nvPr/>
        </p:nvGrpSpPr>
        <p:grpSpPr>
          <a:xfrm>
            <a:off x="9036435" y="1816245"/>
            <a:ext cx="916222" cy="646290"/>
            <a:chOff x="4148384" y="-834013"/>
            <a:chExt cx="916222" cy="646290"/>
          </a:xfrm>
        </p:grpSpPr>
        <p:sp>
          <p:nvSpPr>
            <p:cNvPr id="32" name="Google Shape;988;p21"/>
            <p:cNvSpPr txBox="1"/>
            <p:nvPr/>
          </p:nvSpPr>
          <p:spPr>
            <a:xfrm>
              <a:off x="4148384" y="-834013"/>
              <a:ext cx="7521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 dirty="0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50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3" name="Google Shape;989;p21"/>
            <p:cNvSpPr txBox="1"/>
            <p:nvPr/>
          </p:nvSpPr>
          <p:spPr>
            <a:xfrm>
              <a:off x="4724448" y="-637733"/>
              <a:ext cx="3401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aphicFrame>
        <p:nvGraphicFramePr>
          <p:cNvPr id="34" name="Google Shape;991;p21"/>
          <p:cNvGraphicFramePr/>
          <p:nvPr/>
        </p:nvGraphicFramePr>
        <p:xfrm>
          <a:off x="7513892" y="3729535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Google Shape;992;p21"/>
          <p:cNvSpPr txBox="1"/>
          <p:nvPr/>
        </p:nvSpPr>
        <p:spPr>
          <a:xfrm>
            <a:off x="8328248" y="4941168"/>
            <a:ext cx="24475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РЕКОМЕНДАЦИИ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ОЧНОГО ПРИЕМА И ДООБСЛЕДОВАНИЯ</a:t>
            </a:r>
            <a:endParaRPr dirty="0"/>
          </a:p>
        </p:txBody>
      </p:sp>
      <p:grpSp>
        <p:nvGrpSpPr>
          <p:cNvPr id="36" name="Google Shape;993;p21"/>
          <p:cNvGrpSpPr/>
          <p:nvPr/>
        </p:nvGrpSpPr>
        <p:grpSpPr>
          <a:xfrm>
            <a:off x="8964745" y="4323378"/>
            <a:ext cx="916222" cy="646290"/>
            <a:chOff x="4148384" y="-834013"/>
            <a:chExt cx="916222" cy="646290"/>
          </a:xfrm>
        </p:grpSpPr>
        <p:sp>
          <p:nvSpPr>
            <p:cNvPr id="37" name="Google Shape;994;p21"/>
            <p:cNvSpPr txBox="1"/>
            <p:nvPr/>
          </p:nvSpPr>
          <p:spPr>
            <a:xfrm>
              <a:off x="4148384" y="-834013"/>
              <a:ext cx="71686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75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8" name="Google Shape;995;p21"/>
            <p:cNvSpPr txBox="1"/>
            <p:nvPr/>
          </p:nvSpPr>
          <p:spPr>
            <a:xfrm>
              <a:off x="4724448" y="-637733"/>
              <a:ext cx="3401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aphicFrame>
        <p:nvGraphicFramePr>
          <p:cNvPr id="39" name="Google Shape;997;p21"/>
          <p:cNvGraphicFramePr/>
          <p:nvPr/>
        </p:nvGraphicFramePr>
        <p:xfrm>
          <a:off x="599620" y="3729535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0" name="Google Shape;998;p21"/>
          <p:cNvGrpSpPr/>
          <p:nvPr/>
        </p:nvGrpSpPr>
        <p:grpSpPr>
          <a:xfrm>
            <a:off x="2135560" y="4293096"/>
            <a:ext cx="916222" cy="646290"/>
            <a:chOff x="4148384" y="-834013"/>
            <a:chExt cx="916222" cy="646290"/>
          </a:xfrm>
        </p:grpSpPr>
        <p:sp>
          <p:nvSpPr>
            <p:cNvPr id="41" name="Google Shape;999;p21"/>
            <p:cNvSpPr txBox="1"/>
            <p:nvPr/>
          </p:nvSpPr>
          <p:spPr>
            <a:xfrm>
              <a:off x="4148384" y="-834013"/>
              <a:ext cx="74251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 dirty="0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62</a:t>
              </a:r>
              <a:endParaRPr sz="3600" b="1" i="0" u="none" strike="noStrike" cap="none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2" name="Google Shape;1000;p21"/>
            <p:cNvSpPr txBox="1"/>
            <p:nvPr/>
          </p:nvSpPr>
          <p:spPr>
            <a:xfrm>
              <a:off x="4724448" y="-637733"/>
              <a:ext cx="3401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3" name="Google Shape;1001;p21"/>
          <p:cNvSpPr txBox="1"/>
          <p:nvPr/>
        </p:nvSpPr>
        <p:spPr>
          <a:xfrm>
            <a:off x="1487488" y="4941168"/>
            <a:ext cx="21468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РЕКОМЕНДОВАНА МЕДИКАМЕНТОЗНАЯ ТЕРАПИЯ</a:t>
            </a:r>
            <a:endParaRPr dirty="0"/>
          </a:p>
        </p:txBody>
      </p:sp>
      <p:graphicFrame>
        <p:nvGraphicFramePr>
          <p:cNvPr id="44" name="Google Shape;1002;p21"/>
          <p:cNvGraphicFramePr/>
          <p:nvPr/>
        </p:nvGraphicFramePr>
        <p:xfrm>
          <a:off x="4057508" y="3776808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Google Shape;1003;p21"/>
          <p:cNvGraphicFramePr/>
          <p:nvPr/>
        </p:nvGraphicFramePr>
        <p:xfrm>
          <a:off x="527612" y="1124744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Google Shape;1004;p21"/>
          <p:cNvSpPr txBox="1"/>
          <p:nvPr/>
        </p:nvSpPr>
        <p:spPr>
          <a:xfrm>
            <a:off x="1343472" y="2348880"/>
            <a:ext cx="24475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СОБРАНЫ ТОЛЬКО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ЖАЛОБЫ И </a:t>
            </a:r>
            <a:endParaRPr lang="ru-RU" sz="1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АНАМНЕЗ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БОЛЕЗНИ</a:t>
            </a:r>
            <a:endParaRPr dirty="0"/>
          </a:p>
        </p:txBody>
      </p:sp>
      <p:grpSp>
        <p:nvGrpSpPr>
          <p:cNvPr id="47" name="Google Shape;1005;p21"/>
          <p:cNvGrpSpPr/>
          <p:nvPr/>
        </p:nvGrpSpPr>
        <p:grpSpPr>
          <a:xfrm>
            <a:off x="1991544" y="1772816"/>
            <a:ext cx="1203006" cy="646290"/>
            <a:chOff x="4141282" y="-834013"/>
            <a:chExt cx="1203006" cy="646290"/>
          </a:xfrm>
        </p:grpSpPr>
        <p:sp>
          <p:nvSpPr>
            <p:cNvPr id="48" name="Google Shape;1006;p21"/>
            <p:cNvSpPr txBox="1"/>
            <p:nvPr/>
          </p:nvSpPr>
          <p:spPr>
            <a:xfrm>
              <a:off x="4141282" y="-834013"/>
              <a:ext cx="94769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 dirty="0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100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49" name="Google Shape;1007;p21"/>
            <p:cNvSpPr txBox="1"/>
            <p:nvPr/>
          </p:nvSpPr>
          <p:spPr>
            <a:xfrm>
              <a:off x="4972657" y="-637733"/>
              <a:ext cx="37163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aphicFrame>
        <p:nvGraphicFramePr>
          <p:cNvPr id="50" name="Google Shape;1009;p21"/>
          <p:cNvGraphicFramePr/>
          <p:nvPr/>
        </p:nvGraphicFramePr>
        <p:xfrm>
          <a:off x="4056756" y="3729535"/>
          <a:ext cx="3817928" cy="25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1" name="Google Shape;1010;p21"/>
          <p:cNvGrpSpPr/>
          <p:nvPr/>
        </p:nvGrpSpPr>
        <p:grpSpPr>
          <a:xfrm>
            <a:off x="5591944" y="4293096"/>
            <a:ext cx="916222" cy="646290"/>
            <a:chOff x="4148384" y="-834013"/>
            <a:chExt cx="916222" cy="646290"/>
          </a:xfrm>
        </p:grpSpPr>
        <p:sp>
          <p:nvSpPr>
            <p:cNvPr id="52" name="Google Shape;1011;p21"/>
            <p:cNvSpPr txBox="1"/>
            <p:nvPr/>
          </p:nvSpPr>
          <p:spPr>
            <a:xfrm>
              <a:off x="4148384" y="-834013"/>
              <a:ext cx="74251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3600"/>
                <a:buFont typeface="Proxima Nova"/>
                <a:buNone/>
              </a:pPr>
              <a:r>
                <a:rPr lang="ru-RU" sz="3600" b="1" i="0" u="none" strike="noStrike" cap="none" dirty="0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25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53" name="Google Shape;1012;p21"/>
            <p:cNvSpPr txBox="1"/>
            <p:nvPr/>
          </p:nvSpPr>
          <p:spPr>
            <a:xfrm>
              <a:off x="4724448" y="-637733"/>
              <a:ext cx="34015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AC947"/>
                </a:buClr>
                <a:buSzPts val="1600"/>
                <a:buFont typeface="Proxima Nova"/>
                <a:buNone/>
              </a:pPr>
              <a:r>
                <a:rPr lang="ru-RU" sz="1600" b="1" i="0" u="none" strike="noStrike" cap="none">
                  <a:solidFill>
                    <a:schemeClr val="tx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%</a:t>
              </a:r>
              <a:endParaRPr sz="1100" b="1" i="0" u="none" strike="noStrike" cap="none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54" name="Google Shape;1013;p21"/>
          <p:cNvSpPr txBox="1"/>
          <p:nvPr/>
        </p:nvSpPr>
        <p:spPr>
          <a:xfrm>
            <a:off x="4741956" y="4936831"/>
            <a:ext cx="244752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ДАНЫ РЕКОМЕНДАЦИИ ПРОФИЛАКТИЧЕСКОГО ХАРАКТЕРА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5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«Безумству храбрых поем мы песню»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9267" y="1005670"/>
            <a:ext cx="975837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kern="1200" dirty="0">
                <a:solidFill>
                  <a:srgbClr val="C00000"/>
                </a:solidFill>
              </a:rPr>
              <a:t> </a:t>
            </a:r>
            <a:r>
              <a:rPr lang="ru-RU" sz="3600" b="1" kern="1200" dirty="0" smtClean="0">
                <a:solidFill>
                  <a:srgbClr val="C00000"/>
                </a:solidFill>
              </a:rPr>
              <a:t>62,5 % </a:t>
            </a:r>
            <a:r>
              <a:rPr lang="ru-RU" sz="2000" kern="1200" dirty="0" smtClean="0">
                <a:solidFill>
                  <a:srgbClr val="C00000"/>
                </a:solidFill>
              </a:rPr>
              <a:t>случаев </a:t>
            </a:r>
            <a:r>
              <a:rPr lang="ru-RU" sz="20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прямо или косвенно </a:t>
            </a:r>
            <a:r>
              <a:rPr lang="ru-RU" sz="2000" kern="1200" dirty="0">
                <a:solidFill>
                  <a:srgbClr val="C00000"/>
                </a:solidFill>
              </a:rPr>
              <a:t>было назначено медикаментозное лечение</a:t>
            </a:r>
            <a:endParaRPr lang="ru-RU" sz="2000" dirty="0">
              <a:solidFill>
                <a:srgbClr val="C00000"/>
              </a:solidFill>
              <a:ea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744" y="2420888"/>
            <a:ext cx="6001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 соответствует нормативно-правовой базе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Непрофессионально - нет доказательной научной базы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Нет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эффективного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контроля качества работы сервисов: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703512" y="4293096"/>
          <a:ext cx="9142216" cy="114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47" y="2420888"/>
            <a:ext cx="952901" cy="9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Ответственный участник рынка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5400" y="1196752"/>
            <a:ext cx="65357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Работа в нормативно-правовом поле здравоохранения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Доказательный </a:t>
            </a:r>
            <a:r>
              <a:rPr lang="ru-RU" sz="2000" dirty="0"/>
              <a:t>подход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Медицинская </a:t>
            </a:r>
            <a:r>
              <a:rPr lang="ru-RU" sz="2000" dirty="0"/>
              <a:t>услуга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Услуга </a:t>
            </a:r>
            <a:r>
              <a:rPr lang="ru-RU" sz="2000" dirty="0"/>
              <a:t>не создает и не повышает </a:t>
            </a:r>
            <a:r>
              <a:rPr lang="ru-RU" sz="2000" dirty="0" smtClean="0"/>
              <a:t>риски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85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Типичный пациент (глобальная перспектива)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71464" y="4365104"/>
            <a:ext cx="3316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30-40 лет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жительница крупного города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ОРВИ</a:t>
            </a:r>
            <a:endParaRPr lang="ru-RU" i="1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4426496" cy="29490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47928" y="1340768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ОРВИ – 25-30%, «сыпь» – 15-20%, болезни мочевыводящих путей (взрослые) – 20%, лихорадка (дети) – 15%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До 87% первичных ТМК остаются однократным обращением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Назначение медикаментозной терапии – в 90,4%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Сведения о назначении антибиотиков противоречивы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РКИ нет! Совсем нет…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Есть сравнение частоты и характера назначений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Хор авторов: необходимость контроля качества (аудита) и РКИ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23508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Эффективность телемедицинских консультаций «пациент-врач»: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status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100" dirty="0" err="1" smtClean="0">
                <a:solidFill>
                  <a:schemeClr val="bg2">
                    <a:lumMod val="50000"/>
                  </a:schemeClr>
                </a:solidFill>
              </a:rPr>
              <a:t>praesens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.-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 http://jtelemed.ru/article/effektivnost-telemedicinskih-konsultacij-pacient-vrach-status-praesens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организации телемедицинского сервиса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9416" y="1268760"/>
            <a:ext cx="44694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Консультации или мониторинг?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Методика предоставления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показаний и противопоказаний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врачей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качества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0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Консультации или мониторинг?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5934974" y="1396407"/>
            <a:ext cx="0" cy="4781646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063552" y="121174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Консультации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28248" y="1211741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Мониторинг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68399" y="1772816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Целеполагание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Целевая аудитория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Доказательные методики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Сертифицированные устройства, в </a:t>
            </a:r>
            <a:r>
              <a:rPr lang="ru-RU" dirty="0" err="1" smtClean="0"/>
              <a:t>т.ч</a:t>
            </a:r>
            <a:r>
              <a:rPr lang="ru-RU" dirty="0" smtClean="0"/>
              <a:t>. обширная отечественная индустрия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Тарифы ОМС</a:t>
            </a:r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Требуется создание специальной структуры в клинике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Механизмы предоставления/продаж приборов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670" y="1772816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Запрос потребителей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Обилие ИТ-решений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Целеполагание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Доказательные методики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Тарифы ОМС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предоставления услуги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121174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Консультации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28248" y="1211741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Мониторинг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2024" y="1798102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dirty="0" smtClean="0"/>
              <a:t>Система </a:t>
            </a:r>
            <a:r>
              <a:rPr lang="ru-RU" dirty="0"/>
              <a:t>показаний и противопоказаний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Методические </a:t>
            </a:r>
            <a:r>
              <a:rPr lang="ru-RU" dirty="0"/>
              <a:t>материалы для врачей по составлению программы и порядка дистанционного наблюдения (после очного приема и установления диагноза в клинике)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Специальное </a:t>
            </a:r>
            <a:r>
              <a:rPr lang="ru-RU" dirty="0"/>
              <a:t>подразделение – центр мониторинга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Алгоритмы </a:t>
            </a:r>
            <a:r>
              <a:rPr lang="ru-RU" dirty="0"/>
              <a:t>работы и сценарии реагирования в разных ситуациях (в зависимости от динамики параметров конкретного пациента)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Порядок </a:t>
            </a:r>
            <a:r>
              <a:rPr lang="ru-RU" dirty="0"/>
              <a:t>выдачи приборов пациентам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934974" y="1396407"/>
            <a:ext cx="0" cy="4781646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263352" y="1798102"/>
            <a:ext cx="5294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dirty="0" smtClean="0"/>
              <a:t>Система </a:t>
            </a:r>
            <a:r>
              <a:rPr lang="ru-RU" dirty="0"/>
              <a:t>показаний и противопоказаний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Расписание работы врачей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Регламент (алгоритм) опроса пациента и сценарии реагирования в разных ситуациях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                Целеполагание для клиники</a:t>
            </a: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495600" y="364502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Телеконсультация</a:t>
            </a:r>
            <a:r>
              <a:rPr lang="ru-RU" dirty="0" smtClean="0"/>
              <a:t> «пациент-врач»: РИСКИ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698" y="982492"/>
            <a:ext cx="11881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Недостаток информации о пациенте: у врача нет доступа к медицинским документам, во всяком случае в достаточном объеме; нет возможности выполнить хотя бы физикальное обследование</a:t>
            </a:r>
            <a:r>
              <a:rPr lang="ru-RU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Недостаток коммуникаций: нет постоянного взаимодействия пациента и лечащего врача</a:t>
            </a:r>
            <a:r>
              <a:rPr lang="ru-RU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Недостаток клинического влияния: нет возможности управлять процессом терапии на протяжении времени, оценивать ситуацию в динамике.</a:t>
            </a: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>
          <a:xfrm>
            <a:off x="5910998" y="4050500"/>
            <a:ext cx="0" cy="2520000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839416" y="4725144"/>
            <a:ext cx="3802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Безопасность (в </a:t>
            </a:r>
            <a:r>
              <a:rPr lang="ru-RU" dirty="0" err="1" smtClean="0">
                <a:solidFill>
                  <a:srgbClr val="FF0000"/>
                </a:solidFill>
              </a:rPr>
              <a:t>т.ч</a:t>
            </a:r>
            <a:r>
              <a:rPr lang="ru-RU" dirty="0" smtClean="0">
                <a:solidFill>
                  <a:srgbClr val="FF0000"/>
                </a:solidFill>
              </a:rPr>
              <a:t>. пролонгация)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Здоровье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Жизнь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016" y="4725144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Административная и уголовная ответственность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Репутация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584" y="401722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Пациент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6317" y="401722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Врач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3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показаний и противопоказаний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12" y="1052736"/>
            <a:ext cx="3888432" cy="2534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11" y="3717032"/>
            <a:ext cx="3888432" cy="2892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1484784"/>
            <a:ext cx="7056784" cy="402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609532" y="2420888"/>
            <a:ext cx="2350563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15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врачей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1187" y="1292444"/>
            <a:ext cx="331276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Любой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 медицинский вопрос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4370" y="1292444"/>
            <a:ext cx="177067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Телемедицина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5" name="Picture 2" descr="Картинки по запросу doctor"/>
          <p:cNvPicPr>
            <a:picLocks noChangeAspect="1" noChangeArrowheads="1"/>
          </p:cNvPicPr>
          <p:nvPr/>
        </p:nvPicPr>
        <p:blipFill>
          <a:blip r:embed="rId2" cstate="print"/>
          <a:srcRect l="15452"/>
          <a:stretch>
            <a:fillRect/>
          </a:stretch>
        </p:blipFill>
        <p:spPr bwMode="auto">
          <a:xfrm>
            <a:off x="4778619" y="1069730"/>
            <a:ext cx="2751992" cy="216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Группа 11"/>
          <p:cNvGrpSpPr/>
          <p:nvPr/>
        </p:nvGrpSpPr>
        <p:grpSpPr>
          <a:xfrm>
            <a:off x="551384" y="2060848"/>
            <a:ext cx="3797283" cy="4446208"/>
            <a:chOff x="168048" y="2082081"/>
            <a:chExt cx="3797283" cy="4446208"/>
          </a:xfrm>
        </p:grpSpPr>
        <p:pic>
          <p:nvPicPr>
            <p:cNvPr id="7" name="Picture 4" descr="Картинки по запросу medical boo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48" y="2082081"/>
              <a:ext cx="1768950" cy="17689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48" y="4813789"/>
              <a:ext cx="2352675" cy="1714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4" descr="Картинки по запросу medical conferen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9331" y="3445576"/>
              <a:ext cx="2286000" cy="17145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Picture 8" descr="Картинки по запросу нырнуть в интерне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4232" y="3068960"/>
            <a:ext cx="3318163" cy="1843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4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заработать деньги, есть разные способы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340768"/>
            <a:ext cx="3134333" cy="2002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38" y="4581128"/>
            <a:ext cx="2117383" cy="208644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5934974" y="1396407"/>
            <a:ext cx="0" cy="4781646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7896200" y="1037927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навреди!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458629"/>
            <a:ext cx="3131144" cy="1956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72" y="1988840"/>
            <a:ext cx="3384376" cy="22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8262" y="1772816"/>
            <a:ext cx="56364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Протоколирование и запись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Уполномоченные врачи-эксперты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Ретроспективный просмотр ограниченной выборки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Чек-листы для оценки качества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Мероприятия по улучшению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3352" y="1455662"/>
            <a:ext cx="117373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сформировал диагностическую концепцию (короткий список состояний для дифференциальной диагностики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предложил план дополнительных </a:t>
            </a:r>
            <a:r>
              <a:rPr lang="ru-RU" sz="1600" dirty="0" smtClean="0"/>
              <a:t>обследований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представил информацию о первичной профилактике, коррекции образа жизни, мерах по защите от </a:t>
            </a:r>
            <a:r>
              <a:rPr lang="en-US" sz="1600" dirty="0"/>
              <a:t>COVID</a:t>
            </a:r>
            <a:r>
              <a:rPr lang="ru-RU" sz="1600" dirty="0" smtClean="0"/>
              <a:t>-19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четко обозначил необходимость очного визита и его срочность (вплоть до вызова «скорой медицинской помощи</a:t>
            </a:r>
            <a:r>
              <a:rPr lang="ru-RU" sz="1600" dirty="0" smtClean="0"/>
              <a:t>»)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при необходимости вызова СМП – обеспечил преемственность, то есть проконтролировал вызов и оставался на связи с пациентом до приезда </a:t>
            </a:r>
            <a:r>
              <a:rPr lang="ru-RU" sz="1600" dirty="0" smtClean="0"/>
              <a:t>бригады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корректно предложил пройти дополнительные обследования или совершить очный визит в </a:t>
            </a:r>
            <a:r>
              <a:rPr lang="ru-RU" sz="1600" dirty="0" smtClean="0"/>
              <a:t>клинику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/>
              <a:t>не назначал и не рекомендовал, прямо или косвенно, медикаменты или какие-либо иные средства для самостоятельного лечения (по крайней мере до появления изменений в законодательстве и соответствующих положений в клинических рекомендациях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/>
              <a:t>не </a:t>
            </a:r>
            <a:r>
              <a:rPr lang="ru-RU" sz="1600" dirty="0"/>
              <a:t>рекламировал медикаментозные препараты и иные средства (биодобавки и проч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512" y="9087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Чек-лист «Качественная </a:t>
            </a:r>
            <a:r>
              <a:rPr lang="ru-RU" b="1" dirty="0" err="1"/>
              <a:t>телеконсультация</a:t>
            </a:r>
            <a:r>
              <a:rPr lang="ru-RU" b="1" dirty="0"/>
              <a:t> «пациент-врач»»</a:t>
            </a:r>
          </a:p>
        </p:txBody>
      </p:sp>
    </p:spTree>
    <p:extLst>
      <p:ext uri="{BB962C8B-B14F-4D97-AF65-F5344CB8AC3E}">
        <p14:creationId xmlns:p14="http://schemas.microsoft.com/office/powerpoint/2010/main" val="5906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Дорогу осилит идущий</a:t>
            </a:r>
            <a:endParaRPr lang="ru-RU" dirty="0"/>
          </a:p>
        </p:txBody>
      </p:sp>
      <p:pic>
        <p:nvPicPr>
          <p:cNvPr id="6146" name="Picture 2" descr="Картинки по запросу мудр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628800"/>
            <a:ext cx="410445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3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телемедицина</a:t>
            </a:r>
            <a:endParaRPr lang="ru-RU" dirty="0"/>
          </a:p>
        </p:txBody>
      </p:sp>
      <p:pic>
        <p:nvPicPr>
          <p:cNvPr id="3" name="Picture 2" descr="http://www.geotar.ru/cgi-bin/unishell?usr_data=gd-image(lots,NF0007197,,1,popup_image,00000000,)&amp;hide_Cookie=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1" y="1268760"/>
            <a:ext cx="3248259" cy="461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07368" y="1268760"/>
            <a:ext cx="3187429" cy="5275748"/>
            <a:chOff x="1261479" y="1124744"/>
            <a:chExt cx="3187429" cy="5275748"/>
          </a:xfrm>
        </p:grpSpPr>
        <p:sp>
          <p:nvSpPr>
            <p:cNvPr id="5" name="TextBox 4"/>
            <p:cNvSpPr txBox="1"/>
            <p:nvPr/>
          </p:nvSpPr>
          <p:spPr>
            <a:xfrm>
              <a:off x="1983866" y="5877272"/>
              <a:ext cx="1965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jtelemed.ru</a:t>
              </a: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479" y="1124744"/>
              <a:ext cx="3187429" cy="46125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44" y="1268760"/>
            <a:ext cx="3144906" cy="461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3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4509120"/>
            <a:ext cx="270843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alibri Light" pitchFamily="34" charset="0"/>
              </a:rPr>
              <a:t>a.vladzimirsky@npcmr.ru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Стартап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телемедицине </a:t>
            </a:r>
            <a:r>
              <a:rPr lang="en-US" dirty="0" smtClean="0"/>
              <a:t>– 2 </a:t>
            </a:r>
            <a:r>
              <a:rPr lang="ru-RU" dirty="0" smtClean="0"/>
              <a:t>подхода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5934974" y="1396407"/>
            <a:ext cx="0" cy="4781646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1055440" y="5301208"/>
            <a:ext cx="401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Продукт: не важен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Прибыль: зарплата за счет инвестиций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120" y="5301207"/>
            <a:ext cx="363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Продукт: важен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Прибыль: за счет продаж продукта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22934"/>
            <a:ext cx="3580366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27" y="3645024"/>
            <a:ext cx="2467309" cy="138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93" y="1628800"/>
            <a:ext cx="4318084" cy="28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Компоненты успеха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9375" y="1700808"/>
            <a:ext cx="10081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команде работают врачи (врач-клиницист и специалист по организации здравоохранения)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Обоснованное целеполагание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Понимание места продукта в существующей системе здравоохранения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Доказательный подход, соблюдение норм и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«Игра в долгую»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5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№1: «Плохое законодательство»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13040" r="11544" b="18304"/>
          <a:stretch>
            <a:fillRect/>
          </a:stretch>
        </p:blipFill>
        <p:spPr bwMode="auto">
          <a:xfrm>
            <a:off x="1415480" y="1268760"/>
            <a:ext cx="9144000" cy="44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№1: «Плохое законодательство»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12260" r="9820" b="8162"/>
          <a:stretch>
            <a:fillRect/>
          </a:stretch>
        </p:blipFill>
        <p:spPr bwMode="auto">
          <a:xfrm>
            <a:off x="1487488" y="1052736"/>
            <a:ext cx="8974337" cy="49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0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 </a:t>
            </a:r>
            <a:r>
              <a:rPr lang="ru-RU" dirty="0" smtClean="0"/>
              <a:t>№2: «Ща запилим </a:t>
            </a:r>
            <a:r>
              <a:rPr lang="ru-RU" dirty="0" err="1" smtClean="0"/>
              <a:t>чатик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Picture 2" descr="Картинки по запросу crazy progra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556792"/>
            <a:ext cx="6312818" cy="4208546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263352" y="1412776"/>
            <a:ext cx="278363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Врачей заменим убером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7392144" y="980728"/>
            <a:ext cx="45365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один раз был в больнице, поэтому тоже разбираюсь в здравоохранении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51384" y="5085184"/>
            <a:ext cx="331236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Врачи пользуются счётами, а не компьютерами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8760296" y="3284984"/>
            <a:ext cx="295232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нормативы в медицине устарели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7392144" y="5157192"/>
            <a:ext cx="295232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Какая сертификация? Оно же работает!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1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 – цифровая сфера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52736"/>
            <a:ext cx="5112568" cy="2556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988840"/>
            <a:ext cx="5609967" cy="3470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917001"/>
            <a:ext cx="3312368" cy="22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оценка качества телемедицинских сервисов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3" y="1700808"/>
            <a:ext cx="12190107" cy="3438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15161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35360" y="2420888"/>
            <a:ext cx="631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469800" indent="-342900">
              <a:lnSpc>
                <a:spcPct val="80000"/>
              </a:lnSpc>
              <a:spcBef>
                <a:spcPts val="1200"/>
              </a:spcBef>
              <a:buClr>
                <a:srgbClr val="005FAB"/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/>
              <a:t>Оценить </a:t>
            </a:r>
            <a:r>
              <a:rPr lang="ru-RU" sz="1800" dirty="0"/>
              <a:t>качество первичных телемедицинских консультаций, проводимых телемедицинскими </a:t>
            </a:r>
            <a:r>
              <a:rPr lang="ru-RU" sz="1800" dirty="0" smtClean="0"/>
              <a:t>сервисами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856421"/>
            <a:ext cx="1416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/>
                </a:solidFill>
              </a:rPr>
              <a:t>ЦЕЛЬ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35360" y="3167574"/>
            <a:ext cx="298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469800" indent="-342900">
              <a:lnSpc>
                <a:spcPct val="80000"/>
              </a:lnSpc>
              <a:spcBef>
                <a:spcPts val="1200"/>
              </a:spcBef>
              <a:buClr>
                <a:srgbClr val="005FAB"/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/>
                </a:solidFill>
              </a:rPr>
              <a:t>МАТЕРИАЛ </a:t>
            </a:r>
            <a:r>
              <a:rPr lang="ru-RU" sz="2200" b="1" dirty="0">
                <a:solidFill>
                  <a:schemeClr val="accent1"/>
                </a:solidFill>
              </a:rPr>
              <a:t>И </a:t>
            </a:r>
            <a:r>
              <a:rPr lang="ru-RU" sz="2200" b="1" dirty="0" smtClean="0">
                <a:solidFill>
                  <a:schemeClr val="accent1"/>
                </a:solidFill>
              </a:rPr>
              <a:t>МЕТОДЫ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3" y="5139097"/>
            <a:ext cx="12190107" cy="0"/>
          </a:xfrm>
          <a:prstGeom prst="line">
            <a:avLst/>
          </a:prstGeom>
          <a:noFill/>
          <a:ln w="19050" cap="flat">
            <a:solidFill>
              <a:schemeClr val="bg1">
                <a:lumMod val="65000"/>
              </a:schemeClr>
            </a:solidFill>
            <a:prstDash val="sysDot"/>
            <a:miter lim="8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>
            <a:srgbClr val="000000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168" y="1988840"/>
            <a:ext cx="4032448" cy="273481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82021" y="3559039"/>
            <a:ext cx="6873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469800" indent="-342900">
              <a:lnSpc>
                <a:spcPct val="80000"/>
              </a:lnSpc>
              <a:spcBef>
                <a:spcPts val="1200"/>
              </a:spcBef>
              <a:buClr>
                <a:srgbClr val="005FAB"/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800" b="1" dirty="0" smtClean="0"/>
              <a:t>2 </a:t>
            </a:r>
            <a:r>
              <a:rPr lang="ru-RU" sz="1800" dirty="0"/>
              <a:t>симулированных </a:t>
            </a:r>
            <a:r>
              <a:rPr lang="ru-RU" sz="1800" dirty="0" smtClean="0"/>
              <a:t>пациента</a:t>
            </a:r>
            <a:endParaRPr lang="ru-RU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800" dirty="0" smtClean="0"/>
              <a:t>специально </a:t>
            </a:r>
            <a:r>
              <a:rPr lang="ru-RU" sz="1800" dirty="0"/>
              <a:t>подготовленные актеры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800" b="1" dirty="0" smtClean="0"/>
              <a:t>8</a:t>
            </a:r>
            <a:r>
              <a:rPr lang="ru-RU" sz="1800" dirty="0" smtClean="0"/>
              <a:t> первичных телемедицинских консультаций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800" dirty="0" smtClean="0"/>
              <a:t>чек-лист </a:t>
            </a:r>
            <a:r>
              <a:rPr lang="ru-RU" sz="1800" dirty="0"/>
              <a:t>оценки качества первичной телемедицинской консультации «пациент-врач</a:t>
            </a:r>
            <a:r>
              <a:rPr lang="ru-RU" sz="1800" dirty="0" smtClean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602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корпоративные цвета">
      <a:dk1>
        <a:srgbClr val="151616"/>
      </a:dk1>
      <a:lt1>
        <a:srgbClr val="FFFFFF"/>
      </a:lt1>
      <a:dk2>
        <a:srgbClr val="151616"/>
      </a:dk2>
      <a:lt2>
        <a:srgbClr val="FFFFFF"/>
      </a:lt2>
      <a:accent1>
        <a:srgbClr val="005FAB"/>
      </a:accent1>
      <a:accent2>
        <a:srgbClr val="FFAA00"/>
      </a:accent2>
      <a:accent3>
        <a:srgbClr val="3D98E3"/>
      </a:accent3>
      <a:accent4>
        <a:srgbClr val="DB7500"/>
      </a:accent4>
      <a:accent5>
        <a:srgbClr val="1F4287"/>
      </a:accent5>
      <a:accent6>
        <a:srgbClr val="FFC935"/>
      </a:accent6>
      <a:hlink>
        <a:srgbClr val="3D98E3"/>
      </a:hlink>
      <a:folHlink>
        <a:srgbClr val="97C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рпоративные цвета">
    <a:dk1>
      <a:srgbClr val="151616"/>
    </a:dk1>
    <a:lt1>
      <a:srgbClr val="FFFFFF"/>
    </a:lt1>
    <a:dk2>
      <a:srgbClr val="151616"/>
    </a:dk2>
    <a:lt2>
      <a:srgbClr val="FFFFFF"/>
    </a:lt2>
    <a:accent1>
      <a:srgbClr val="005FAB"/>
    </a:accent1>
    <a:accent2>
      <a:srgbClr val="FFAA00"/>
    </a:accent2>
    <a:accent3>
      <a:srgbClr val="3D98E3"/>
    </a:accent3>
    <a:accent4>
      <a:srgbClr val="DB7500"/>
    </a:accent4>
    <a:accent5>
      <a:srgbClr val="1F4287"/>
    </a:accent5>
    <a:accent6>
      <a:srgbClr val="FFC935"/>
    </a:accent6>
    <a:hlink>
      <a:srgbClr val="3D98E3"/>
    </a:hlink>
    <a:folHlink>
      <a:srgbClr val="97C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11523</TotalTime>
  <Words>706</Words>
  <Application>Microsoft Office PowerPoint</Application>
  <PresentationFormat>Широкоэкранный</PresentationFormat>
  <Paragraphs>198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Proxima Nova</vt:lpstr>
      <vt:lpstr>Wingdings</vt:lpstr>
      <vt:lpstr>2_Тема Office</vt:lpstr>
      <vt:lpstr>Ответственный участник рынка телемедицины</vt:lpstr>
      <vt:lpstr>Чтобы заработать деньги, есть разные способы</vt:lpstr>
      <vt:lpstr>Стартап в телемедицине – 2 подхода</vt:lpstr>
      <vt:lpstr>Компоненты успеха</vt:lpstr>
      <vt:lpstr>Миф №1: «Плохое законодательство»</vt:lpstr>
      <vt:lpstr>Миф №1: «Плохое законодательство»</vt:lpstr>
      <vt:lpstr>Миф №2: «Ща запилим чатик»</vt:lpstr>
      <vt:lpstr>Здравоохранение – цифровая сфера</vt:lpstr>
      <vt:lpstr>Научная оценка качества телемедицинских сервисов</vt:lpstr>
      <vt:lpstr>Общие результаты по чек-листам</vt:lpstr>
      <vt:lpstr>«Безумству храбрых поем мы песню»</vt:lpstr>
      <vt:lpstr>Ответственный участник рынка</vt:lpstr>
      <vt:lpstr>Типичный пациент (глобальная перспектива)</vt:lpstr>
      <vt:lpstr>Этапы организации телемедицинского сервиса</vt:lpstr>
      <vt:lpstr>Консультации или мониторинг?</vt:lpstr>
      <vt:lpstr>Методика предоставления услуги</vt:lpstr>
      <vt:lpstr>Телеконсультация «пациент-врач»: РИСКИ</vt:lpstr>
      <vt:lpstr>Система показаний и противопоказаний</vt:lpstr>
      <vt:lpstr>Обучение врачей</vt:lpstr>
      <vt:lpstr>Контроль качества</vt:lpstr>
      <vt:lpstr>Контроль качества</vt:lpstr>
      <vt:lpstr>Дорогу осилит идущий</vt:lpstr>
      <vt:lpstr>#телемедицина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Вячеславович Курганов</dc:creator>
  <cp:lastModifiedBy>Telemed Telemed</cp:lastModifiedBy>
  <cp:revision>890</cp:revision>
  <cp:lastPrinted>2018-10-02T09:44:43Z</cp:lastPrinted>
  <dcterms:modified xsi:type="dcterms:W3CDTF">2020-05-21T14:35:15Z</dcterms:modified>
</cp:coreProperties>
</file>