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6"/>
  </p:notesMasterIdLst>
  <p:sldIdLst>
    <p:sldId id="377" r:id="rId3"/>
    <p:sldId id="378" r:id="rId4"/>
    <p:sldId id="379" r:id="rId5"/>
    <p:sldId id="381" r:id="rId6"/>
    <p:sldId id="382" r:id="rId7"/>
    <p:sldId id="380" r:id="rId8"/>
    <p:sldId id="383" r:id="rId9"/>
    <p:sldId id="890" r:id="rId10"/>
    <p:sldId id="847" r:id="rId11"/>
    <p:sldId id="889" r:id="rId12"/>
    <p:sldId id="870" r:id="rId13"/>
    <p:sldId id="387" r:id="rId14"/>
    <p:sldId id="386" r:id="rId15"/>
  </p:sldIdLst>
  <p:sldSz cx="17348200" cy="97536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4D5F8-D22D-4CC3-B352-3DFEA00CB659}" v="93" dt="2020-04-09T11:05:12.3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6905" autoAdjust="0"/>
  </p:normalViewPr>
  <p:slideViewPr>
    <p:cSldViewPr>
      <p:cViewPr varScale="1">
        <p:scale>
          <a:sx n="63" d="100"/>
          <a:sy n="63" d="100"/>
        </p:scale>
        <p:origin x="4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1086341380758"/>
          <c:y val="3.8679246327825025E-2"/>
          <c:w val="0.61509433822956661"/>
          <c:h val="0.922641507344349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6E-4E4E-B54B-034904B3F47D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6E-4E4E-B54B-034904B3F47D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6E-4E4E-B54B-034904B3F47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6E-4E4E-B54B-034904B3F47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6E-4E4E-B54B-034904B3F47D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6E-4E4E-B54B-034904B3F47D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6E-4E4E-B54B-034904B3F47D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6E-4E4E-B54B-034904B3F47D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6E-4E4E-B54B-034904B3F47D}"/>
              </c:ext>
            </c:extLst>
          </c:dPt>
          <c:dPt>
            <c:idx val="9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6E-4E4E-B54B-034904B3F47D}"/>
              </c:ext>
            </c:extLst>
          </c:dPt>
          <c:cat>
            <c:strRef>
              <c:f>Лист1!$A$2:$A$10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46E-4E4E-B54B-034904B3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120" cy="340769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4" y="0"/>
            <a:ext cx="4301120" cy="340769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r">
              <a:defRPr sz="700"/>
            </a:lvl1pPr>
          </a:lstStyle>
          <a:p>
            <a:fld id="{A31E6D49-6B0C-449D-9C58-7B92A4BE838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6418" tIns="28209" rIns="56418" bIns="282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46" y="3271603"/>
            <a:ext cx="7940947" cy="2676363"/>
          </a:xfrm>
          <a:prstGeom prst="rect">
            <a:avLst/>
          </a:prstGeom>
        </p:spPr>
        <p:txBody>
          <a:bodyPr vert="horz" lIns="56418" tIns="28209" rIns="56418" bIns="2820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906"/>
            <a:ext cx="4301120" cy="340769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4" y="6456906"/>
            <a:ext cx="4301120" cy="340769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r">
              <a:defRPr sz="700"/>
            </a:lvl1pPr>
          </a:lstStyle>
          <a:p>
            <a:fld id="{D11C64F5-48A9-4B70-B7BB-8900CC765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64F5-48A9-4B70-B7BB-8900CC765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6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FB76E-09B3-49E4-8005-56E8B4E28E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A8B87-B4E8-49EF-9AF9-34E8CCE35C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CD36975-B692-490C-A47A-A01A45BFD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3519F99-4A39-4797-9704-A6EEC322E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5317D9B-6CF4-47B3-9C50-E996DDA18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0FA5E-1E44-48E0-A28B-993263CACA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31603B4-254B-40BE-B7C0-B0B0627A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13ED9C9-DE3E-4615-B3FA-D7AE31319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137E791-EAB9-4F62-8EDF-D9D86D56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6C012-1F51-4813-B40B-E2E89B9648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145848E-BB80-4777-9754-92D0F84D1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21EBE36-C3D7-43EE-9ABC-D34DFE442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67604C8-84D2-4476-8899-C2CA44C28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D1FAF-13D8-4B4A-979A-1043C28647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24964E3-8F04-4E74-B97D-9F6E182D7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CA39409-77D4-4DD0-A0A8-139655284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65B5253C-755F-43E5-A633-0FF7BBC55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FEFF3-A25D-451D-94D5-7A019C27267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39" cy="2438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61E3-AE9E-4205-A5E6-7EDE04E0EB20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Mulberr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1697682" y="3293974"/>
            <a:ext cx="6569820" cy="2246613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GB" sz="6258" b="1" baseline="0" noProof="0" dirty="0">
                <a:solidFill>
                  <a:srgbClr val="003865"/>
                </a:solidFill>
                <a:effectLst/>
                <a:latin typeface="Circe" panose="020B0502020203020203" pitchFamily="34" charset="-52"/>
                <a:ea typeface="方正正准黑简体" panose="02010600030101010101" charset="-12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21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450781" y="273067"/>
            <a:ext cx="15709000" cy="955733"/>
          </a:xfrm>
          <a:prstGeom prst="rect">
            <a:avLst/>
          </a:prstGeom>
        </p:spPr>
        <p:txBody>
          <a:bodyPr vert="horz"/>
          <a:lstStyle>
            <a:lvl1pPr>
              <a:defRPr lang="en-GB" sz="5120" b="1" baseline="0" noProof="0" dirty="0">
                <a:solidFill>
                  <a:srgbClr val="003865"/>
                </a:solidFill>
                <a:effectLst/>
                <a:latin typeface="Circe" panose="020B0502020203020203" pitchFamily="34" charset="-52"/>
                <a:ea typeface="方正正准黑简体" panose="02010600030101010101" charset="-12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760" y="1977969"/>
            <a:ext cx="7817743" cy="69899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276" baseline="0">
                <a:solidFill>
                  <a:schemeClr val="tx1"/>
                </a:solidFill>
                <a:latin typeface="Akrobat" panose="00000600000000000000" pitchFamily="50" charset="-52"/>
                <a:ea typeface="方正正纤黑简体" panose="02000000000000000000" pitchFamily="2" charset="-122"/>
                <a:cs typeface="Arial" pitchFamily="34" charset="0"/>
              </a:defRPr>
            </a:lvl1pPr>
            <a:lvl2pPr marL="866952" indent="0">
              <a:buNone/>
              <a:defRPr sz="4551"/>
            </a:lvl2pPr>
            <a:lvl3pPr marL="1733904" indent="0">
              <a:buNone/>
              <a:defRPr sz="4551"/>
            </a:lvl3pPr>
            <a:lvl4pPr marL="2600854" indent="0">
              <a:buNone/>
              <a:defRPr sz="4551"/>
            </a:lvl4pPr>
            <a:lvl5pPr marL="3467806" indent="0">
              <a:buNone/>
              <a:defRPr sz="4551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934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450781" y="273067"/>
            <a:ext cx="15709000" cy="955733"/>
          </a:xfrm>
          <a:prstGeom prst="rect">
            <a:avLst/>
          </a:prstGeom>
        </p:spPr>
        <p:txBody>
          <a:bodyPr vert="horz"/>
          <a:lstStyle>
            <a:lvl1pPr>
              <a:defRPr lang="en-GB" sz="5120" b="1" baseline="0" noProof="0" dirty="0">
                <a:solidFill>
                  <a:srgbClr val="003865"/>
                </a:solidFill>
                <a:effectLst/>
                <a:latin typeface="Circe" panose="020B0502020203020203" pitchFamily="34" charset="-52"/>
                <a:ea typeface="方正正准黑简体" panose="02010600030101010101" charset="-12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760" y="1977969"/>
            <a:ext cx="7817743" cy="69899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276" baseline="0">
                <a:solidFill>
                  <a:schemeClr val="tx1"/>
                </a:solidFill>
                <a:latin typeface="Akrobat" panose="00000600000000000000" pitchFamily="50" charset="-52"/>
                <a:ea typeface="方正正纤黑简体" panose="02000000000000000000" pitchFamily="2" charset="-122"/>
                <a:cs typeface="Arial" pitchFamily="34" charset="0"/>
              </a:defRPr>
            </a:lvl1pPr>
            <a:lvl2pPr marL="866952" indent="0">
              <a:buNone/>
              <a:defRPr sz="4551"/>
            </a:lvl2pPr>
            <a:lvl3pPr marL="1733904" indent="0">
              <a:buNone/>
              <a:defRPr sz="4551"/>
            </a:lvl3pPr>
            <a:lvl4pPr marL="2600854" indent="0">
              <a:buNone/>
              <a:defRPr sz="4551"/>
            </a:lvl4pPr>
            <a:lvl5pPr marL="3467806" indent="0">
              <a:buNone/>
              <a:defRPr sz="4551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143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osinophil_NK_Cell_10K_screen.jpg">
            <a:extLst>
              <a:ext uri="{FF2B5EF4-FFF2-40B4-BE49-F238E27FC236}">
                <a16:creationId xmlns:a16="http://schemas.microsoft.com/office/drawing/2014/main" id="{9018F28B-1EB5-484E-AC55-52F6D9828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6" y="5454791"/>
            <a:ext cx="16801551" cy="40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9803" y="2051190"/>
            <a:ext cx="12944290" cy="95573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5309" b="1" baseline="0">
                <a:solidFill>
                  <a:srgbClr val="003865"/>
                </a:solidFill>
                <a:latin typeface="Circe" panose="020B0502020203020203" pitchFamily="34" charset="-52"/>
                <a:cs typeface="Arial" pitchFamily="34" charset="0"/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409799" y="4554240"/>
            <a:ext cx="12294000" cy="3618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86"/>
              </a:lnSpc>
              <a:spcBef>
                <a:spcPts val="0"/>
              </a:spcBef>
              <a:buNone/>
              <a:defRPr sz="2655" b="0">
                <a:solidFill>
                  <a:schemeClr val="tx1"/>
                </a:solidFill>
                <a:latin typeface="Akrobat" panose="00000600000000000000" pitchFamily="50" charset="-5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09799" y="4945351"/>
            <a:ext cx="12294000" cy="3618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86"/>
              </a:lnSpc>
              <a:spcBef>
                <a:spcPts val="0"/>
              </a:spcBef>
              <a:buNone/>
              <a:defRPr sz="2276" b="0">
                <a:solidFill>
                  <a:schemeClr val="tx1"/>
                </a:solidFill>
                <a:latin typeface="Akrobat" panose="00000600000000000000" pitchFamily="50" charset="-5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13523400" y="4554240"/>
            <a:ext cx="3551600" cy="3618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86"/>
              </a:lnSpc>
              <a:spcBef>
                <a:spcPts val="0"/>
              </a:spcBef>
              <a:buNone/>
              <a:defRPr sz="2276" b="0" baseline="0">
                <a:solidFill>
                  <a:schemeClr val="tx1"/>
                </a:solidFill>
                <a:latin typeface="Akrobat" panose="00000600000000000000" pitchFamily="50" charset="-5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3523400" y="4945351"/>
            <a:ext cx="3551600" cy="3618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86"/>
              </a:lnSpc>
              <a:spcBef>
                <a:spcPts val="0"/>
              </a:spcBef>
              <a:buNone/>
              <a:defRPr sz="2276" b="0">
                <a:solidFill>
                  <a:schemeClr val="tx1"/>
                </a:solidFill>
                <a:latin typeface="Akrobat" panose="00000600000000000000" pitchFamily="50" charset="-5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2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EF9E-0D07-4535-B619-04AFDF8F31D0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78092" y="3066082"/>
            <a:ext cx="5256749" cy="5804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2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F40-42F7-4BB4-B848-2F57554626DA}" type="datetime1">
              <a:rPr lang="en-US" smtClean="0"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DCC9-CB1C-4356-BF7C-0E45A0F27704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348200" cy="3247110"/>
          </a:xfrm>
          <a:custGeom>
            <a:avLst/>
            <a:gdLst/>
            <a:ahLst/>
            <a:cxnLst/>
            <a:rect l="l" t="t" r="r" b="b"/>
            <a:pathLst>
              <a:path w="17348200" h="3247110">
                <a:moveTo>
                  <a:pt x="0" y="3247110"/>
                </a:moveTo>
                <a:lnTo>
                  <a:pt x="17348200" y="3247110"/>
                </a:lnTo>
                <a:lnTo>
                  <a:pt x="17348200" y="0"/>
                </a:lnTo>
                <a:lnTo>
                  <a:pt x="0" y="0"/>
                </a:lnTo>
                <a:lnTo>
                  <a:pt x="0" y="324711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F3B6-D368-4B80-998C-9CE0644D7EF4}" type="datetime1">
              <a:rPr lang="en-US" smtClean="0"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BE72-C50D-4886-B264-9BCC84FF4879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19028" y="350520"/>
            <a:ext cx="254370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object 4"/>
          <p:cNvSpPr/>
          <p:nvPr userDrawn="1"/>
        </p:nvSpPr>
        <p:spPr>
          <a:xfrm>
            <a:off x="2298700" y="349338"/>
            <a:ext cx="13362520" cy="1327061"/>
          </a:xfrm>
          <a:custGeom>
            <a:avLst/>
            <a:gdLst/>
            <a:ahLst/>
            <a:cxnLst/>
            <a:rect l="l" t="t" r="r" b="b"/>
            <a:pathLst>
              <a:path w="13362520" h="1327061">
                <a:moveTo>
                  <a:pt x="0" y="1327061"/>
                </a:moveTo>
                <a:lnTo>
                  <a:pt x="13362520" y="1327061"/>
                </a:lnTo>
                <a:lnTo>
                  <a:pt x="13362520" y="0"/>
                </a:lnTo>
                <a:lnTo>
                  <a:pt x="0" y="0"/>
                </a:lnTo>
                <a:lnTo>
                  <a:pt x="0" y="132706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noAutofit/>
          </a:bodyPr>
          <a:lstStyle/>
          <a:p>
            <a:endParaRPr b="1" dirty="0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2806699" y="746168"/>
            <a:ext cx="12530133" cy="533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CC4B-2E78-4238-ACD3-4B5EF96AC41B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4993-E9F7-45CD-ADF3-ED4B87DD5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016" y="2260"/>
          <a:ext cx="3011" cy="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" y="2260"/>
                        <a:ext cx="3011" cy="2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6482372" y="9709230"/>
            <a:ext cx="334144" cy="18944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1299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80" b="0" dirty="0">
                <a:solidFill>
                  <a:srgbClr val="000000"/>
                </a:solidFill>
                <a:latin typeface="Arial"/>
              </a:rPr>
              <a:t>‹#›</a:t>
            </a:r>
          </a:p>
          <a:p>
            <a:pPr algn="r" defTabSz="129976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8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346" y="390603"/>
            <a:ext cx="15965766" cy="75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6344" y="2388032"/>
            <a:ext cx="12724290" cy="6435840"/>
          </a:xfrm>
          <a:prstGeom prst="rect">
            <a:avLst/>
          </a:prstGeom>
        </p:spPr>
        <p:txBody>
          <a:bodyPr lIns="91392" tIns="45696" rIns="91392" bIns="456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64265" y="9241600"/>
            <a:ext cx="885481" cy="51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Mulberr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1697682" y="3293974"/>
            <a:ext cx="6569820" cy="2246613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GB" sz="6258" b="1" baseline="0" noProof="0" dirty="0">
                <a:solidFill>
                  <a:srgbClr val="003865"/>
                </a:solidFill>
                <a:effectLst/>
                <a:latin typeface="Circe" panose="020B0502020203020203" pitchFamily="34" charset="-52"/>
                <a:ea typeface="方正正准黑简体" panose="02010600030101010101" charset="-122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071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298700" cy="9753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298700" cy="9753600"/>
          </a:xfrm>
          <a:custGeom>
            <a:avLst/>
            <a:gdLst/>
            <a:ahLst/>
            <a:cxnLst/>
            <a:rect l="l" t="t" r="r" b="b"/>
            <a:pathLst>
              <a:path w="2298700" h="9753600">
                <a:moveTo>
                  <a:pt x="0" y="9753600"/>
                </a:moveTo>
                <a:lnTo>
                  <a:pt x="2298700" y="9753600"/>
                </a:lnTo>
                <a:lnTo>
                  <a:pt x="22987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298700" cy="975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407803" y="0"/>
            <a:ext cx="265595" cy="914400"/>
          </a:xfrm>
          <a:custGeom>
            <a:avLst/>
            <a:gdLst/>
            <a:ahLst/>
            <a:cxnLst/>
            <a:rect l="l" t="t" r="r" b="b"/>
            <a:pathLst>
              <a:path w="265595" h="914400">
                <a:moveTo>
                  <a:pt x="0" y="914400"/>
                </a:moveTo>
                <a:lnTo>
                  <a:pt x="265595" y="914400"/>
                </a:lnTo>
                <a:lnTo>
                  <a:pt x="26559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ACB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5248" y="453732"/>
            <a:ext cx="11897702" cy="14010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365" y="2436062"/>
            <a:ext cx="13325468" cy="61061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3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5082-3E60-467A-B968-2D742771FCA8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3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ctr" defTabSz="864716" rtl="0" eaLnBrk="0" fontAlgn="base" hangingPunct="0">
        <a:spcBef>
          <a:spcPct val="0"/>
        </a:spcBef>
        <a:spcAft>
          <a:spcPct val="0"/>
        </a:spcAft>
        <a:defRPr sz="824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4716" rtl="0" eaLnBrk="0" fontAlgn="base" hangingPunct="0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2pPr>
      <a:lvl3pPr algn="ctr" defTabSz="864716" rtl="0" eaLnBrk="0" fontAlgn="base" hangingPunct="0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3pPr>
      <a:lvl4pPr algn="ctr" defTabSz="864716" rtl="0" eaLnBrk="0" fontAlgn="base" hangingPunct="0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4pPr>
      <a:lvl5pPr algn="ctr" defTabSz="864716" rtl="0" eaLnBrk="0" fontAlgn="base" hangingPunct="0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5pPr>
      <a:lvl6pPr marL="650230" algn="ctr" defTabSz="864716" rtl="0" fontAlgn="base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6pPr>
      <a:lvl7pPr marL="1300460" algn="ctr" defTabSz="864716" rtl="0" fontAlgn="base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7pPr>
      <a:lvl8pPr marL="1950690" algn="ctr" defTabSz="864716" rtl="0" fontAlgn="base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8pPr>
      <a:lvl9pPr marL="2600919" algn="ctr" defTabSz="864716" rtl="0" fontAlgn="base">
        <a:spcBef>
          <a:spcPct val="0"/>
        </a:spcBef>
        <a:spcAft>
          <a:spcPct val="0"/>
        </a:spcAft>
        <a:defRPr sz="824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647973" indent="-647973" algn="l" defTabSz="8647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973" kern="1200">
          <a:solidFill>
            <a:schemeClr val="tx1"/>
          </a:solidFill>
          <a:latin typeface="+mn-lt"/>
          <a:ea typeface="+mn-ea"/>
          <a:cs typeface="+mn-cs"/>
        </a:defRPr>
      </a:lvl1pPr>
      <a:lvl2pPr marL="1406574" indent="-539601" algn="l" defTabSz="8647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262" kern="1200">
          <a:solidFill>
            <a:schemeClr val="tx1"/>
          </a:solidFill>
          <a:latin typeface="+mn-lt"/>
          <a:ea typeface="+mn-ea"/>
          <a:cs typeface="+mn-cs"/>
        </a:defRPr>
      </a:lvl2pPr>
      <a:lvl3pPr marL="2165176" indent="-431230" algn="l" defTabSz="8647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2149" indent="-431230" algn="l" defTabSz="8647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98" kern="1200">
          <a:solidFill>
            <a:schemeClr val="tx1"/>
          </a:solidFill>
          <a:latin typeface="+mn-lt"/>
          <a:ea typeface="+mn-ea"/>
          <a:cs typeface="+mn-cs"/>
        </a:defRPr>
      </a:lvl4pPr>
      <a:lvl5pPr marL="3899122" indent="-431230" algn="l" defTabSz="8647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98" kern="1200">
          <a:solidFill>
            <a:schemeClr val="tx1"/>
          </a:solidFill>
          <a:latin typeface="+mn-lt"/>
          <a:ea typeface="+mn-ea"/>
          <a:cs typeface="+mn-cs"/>
        </a:defRPr>
      </a:lvl5pPr>
      <a:lvl6pPr marL="4768233" indent="-433475" algn="l" defTabSz="866952" rtl="0" eaLnBrk="1" latinLnBrk="0" hangingPunct="1">
        <a:spcBef>
          <a:spcPct val="20000"/>
        </a:spcBef>
        <a:buFont typeface="Arial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184" indent="-433475" algn="l" defTabSz="866952" rtl="0" eaLnBrk="1" latinLnBrk="0" hangingPunct="1">
        <a:spcBef>
          <a:spcPct val="20000"/>
        </a:spcBef>
        <a:buFont typeface="Arial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136" indent="-433475" algn="l" defTabSz="866952" rtl="0" eaLnBrk="1" latinLnBrk="0" hangingPunct="1">
        <a:spcBef>
          <a:spcPct val="20000"/>
        </a:spcBef>
        <a:buFont typeface="Arial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087" indent="-433475" algn="l" defTabSz="866952" rtl="0" eaLnBrk="1" latinLnBrk="0" hangingPunct="1">
        <a:spcBef>
          <a:spcPct val="20000"/>
        </a:spcBef>
        <a:buFont typeface="Arial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52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04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854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806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758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709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660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611" algn="l" defTabSz="866952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hyperlink" Target="mednet.ru/images/stories/kardio2017.pdf%202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://mednet.ru/images/stories/kardio2017.pdf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.ru/cfs-file.ashx/__key/communityserver-blogs-components-weblogfiles/00-00-00-60-11/_5F00_DSC60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9"/>
          <a:stretch/>
        </p:blipFill>
        <p:spPr bwMode="auto">
          <a:xfrm>
            <a:off x="0" y="-2025"/>
            <a:ext cx="17348200" cy="97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1665402" y="685800"/>
            <a:ext cx="13792200" cy="1809224"/>
          </a:xfrm>
          <a:custGeom>
            <a:avLst/>
            <a:gdLst/>
            <a:ahLst/>
            <a:cxnLst/>
            <a:rect l="l" t="t" r="r" b="b"/>
            <a:pathLst>
              <a:path w="12688100" h="2124595">
                <a:moveTo>
                  <a:pt x="0" y="2124595"/>
                </a:moveTo>
                <a:lnTo>
                  <a:pt x="12688100" y="2124595"/>
                </a:lnTo>
                <a:lnTo>
                  <a:pt x="12688100" y="0"/>
                </a:lnTo>
                <a:lnTo>
                  <a:pt x="0" y="0"/>
                </a:lnTo>
                <a:lnTo>
                  <a:pt x="0" y="21245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54749" y="792480"/>
            <a:ext cx="9054465" cy="11579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9000"/>
              </a:lnSpc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Центр инноваций и интернета вещей</a:t>
            </a:r>
            <a:b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в здравоохранении</a:t>
            </a:r>
            <a:b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</a:br>
            <a:endParaRPr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8235" y="2150745"/>
            <a:ext cx="9233967" cy="54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8381" y="848610"/>
            <a:ext cx="2122842" cy="1513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6083" y="838200"/>
            <a:ext cx="0" cy="1515757"/>
          </a:xfrm>
          <a:custGeom>
            <a:avLst/>
            <a:gdLst/>
            <a:ahLst/>
            <a:cxnLst/>
            <a:rect l="l" t="t" r="r" b="b"/>
            <a:pathLst>
              <a:path h="1515757">
                <a:moveTo>
                  <a:pt x="0" y="0"/>
                </a:moveTo>
                <a:lnTo>
                  <a:pt x="0" y="1515757"/>
                </a:lnTo>
              </a:path>
            </a:pathLst>
          </a:custGeom>
          <a:ln w="76200">
            <a:solidFill>
              <a:srgbClr val="CBDB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6886414" y="350520"/>
            <a:ext cx="236590" cy="44196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2823" y="1965574"/>
            <a:ext cx="1025541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Сергей Воинов, Руководитель направления </a:t>
            </a:r>
            <a:r>
              <a:rPr lang="en-US" sz="2400" b="1" dirty="0" smtClean="0">
                <a:solidFill>
                  <a:schemeClr val="bg1"/>
                </a:solidFill>
              </a:rPr>
              <a:t>Digital Health </a:t>
            </a:r>
            <a:r>
              <a:rPr lang="ru-RU" sz="2400" b="1" dirty="0" smtClean="0">
                <a:solidFill>
                  <a:schemeClr val="bg1"/>
                </a:solidFill>
              </a:rPr>
              <a:t>Фонд </a:t>
            </a:r>
            <a:r>
              <a:rPr lang="ru-RU" sz="2400" b="1" dirty="0">
                <a:solidFill>
                  <a:schemeClr val="bg1"/>
                </a:solidFill>
              </a:rPr>
              <a:t>«Сколково» </a:t>
            </a:r>
          </a:p>
        </p:txBody>
      </p:sp>
    </p:spTree>
    <p:extLst>
      <p:ext uri="{BB962C8B-B14F-4D97-AF65-F5344CB8AC3E}">
        <p14:creationId xmlns:p14="http://schemas.microsoft.com/office/powerpoint/2010/main" val="1216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70A3CC-468E-4C96-A4A6-3EE57F1EC189}"/>
              </a:ext>
            </a:extLst>
          </p:cNvPr>
          <p:cNvSpPr/>
          <p:nvPr/>
        </p:nvSpPr>
        <p:spPr>
          <a:xfrm>
            <a:off x="6186027" y="1263408"/>
            <a:ext cx="7873725" cy="15352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56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384307-3878-4E21-AD7F-0AC1AE49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64" y="7665156"/>
            <a:ext cx="11544017" cy="1941689"/>
          </a:xfrm>
          <a:prstGeom prst="rect">
            <a:avLst/>
          </a:prstGeom>
          <a:effectLst>
            <a:outerShdw blurRad="190500" dir="10740000" algn="tl" rotWithShape="0">
              <a:srgbClr val="003865">
                <a:alpha val="21000"/>
              </a:srgbClr>
            </a:outerShdw>
          </a:effectLst>
        </p:spPr>
      </p:pic>
      <p:sp>
        <p:nvSpPr>
          <p:cNvPr id="5124" name="标题 20">
            <a:extLst>
              <a:ext uri="{FF2B5EF4-FFF2-40B4-BE49-F238E27FC236}">
                <a16:creationId xmlns:a16="http://schemas.microsoft.com/office/drawing/2014/main" id="{01594A24-D413-4594-977A-7C819F7F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22" y="-149013"/>
            <a:ext cx="15836053" cy="9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4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551" b="1" i="1">
              <a:solidFill>
                <a:srgbClr val="830051"/>
              </a:solidFill>
              <a:latin typeface="Akrobat" pitchFamily="50" charset="-5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125" name="Group 27">
            <a:extLst>
              <a:ext uri="{FF2B5EF4-FFF2-40B4-BE49-F238E27FC236}">
                <a16:creationId xmlns:a16="http://schemas.microsoft.com/office/drawing/2014/main" id="{B786BD3C-FEDA-472C-8920-25D6E376BD76}"/>
              </a:ext>
            </a:extLst>
          </p:cNvPr>
          <p:cNvGrpSpPr>
            <a:grpSpLocks/>
          </p:cNvGrpSpPr>
          <p:nvPr/>
        </p:nvGrpSpPr>
        <p:grpSpPr bwMode="auto">
          <a:xfrm>
            <a:off x="8028376" y="2941886"/>
            <a:ext cx="6172764" cy="1467556"/>
            <a:chOff x="3641635" y="1927944"/>
            <a:chExt cx="4339861" cy="103129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4BB390-E25F-4578-A5EC-EAAF87ED5797}"/>
                </a:ext>
              </a:extLst>
            </p:cNvPr>
            <p:cNvSpPr/>
            <p:nvPr/>
          </p:nvSpPr>
          <p:spPr>
            <a:xfrm>
              <a:off x="3641635" y="1927944"/>
              <a:ext cx="4339861" cy="103129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004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56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7C5953F2-DAE5-4399-A819-C7B1CDE8B3F8}"/>
                </a:ext>
              </a:extLst>
            </p:cNvPr>
            <p:cNvSpPr/>
            <p:nvPr/>
          </p:nvSpPr>
          <p:spPr>
            <a:xfrm>
              <a:off x="4384523" y="2081844"/>
              <a:ext cx="2950915" cy="587043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71450" indent="-171450" defTabSz="608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08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08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08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08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ctr" defTabSz="8647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564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В  РФ зарегистрировано </a:t>
              </a:r>
              <a:r>
                <a:rPr lang="ru-RU" altLang="ru-RU" sz="1991" b="1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1,5 млн </a:t>
              </a:r>
              <a:r>
                <a:rPr lang="ru-RU" altLang="ru-RU" sz="1564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пациентов с БА.</a:t>
              </a:r>
              <a:r>
                <a:rPr lang="ru-RU" altLang="ru-RU" sz="1564" baseline="30000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1  </a:t>
              </a:r>
              <a:r>
                <a:rPr lang="ru-RU" altLang="ru-RU" sz="1564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По данным эпидемиологических исследований распространенность БА 6,9% </a:t>
              </a:r>
              <a:r>
                <a:rPr lang="ru-RU" altLang="ru-RU" sz="1564" baseline="30000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2</a:t>
              </a:r>
              <a:r>
                <a:rPr lang="ru-RU" altLang="ru-RU" sz="1564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 -  </a:t>
              </a:r>
              <a:r>
                <a:rPr lang="en-US" altLang="ru-RU" sz="1991" b="1" dirty="0">
                  <a:solidFill>
                    <a:srgbClr val="C0000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&gt;</a:t>
              </a:r>
              <a:r>
                <a:rPr lang="ru-RU" altLang="ru-RU" sz="1991" b="1" dirty="0">
                  <a:solidFill>
                    <a:srgbClr val="C0000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8 млн пациентов</a:t>
              </a:r>
              <a:endParaRPr lang="ru-RU" altLang="ru-RU" sz="1564" b="1" baseline="30000" dirty="0">
                <a:solidFill>
                  <a:srgbClr val="C00000"/>
                </a:solidFill>
                <a:latin typeface="Akrobat" panose="00000600000000000000" pitchFamily="50" charset="-52"/>
                <a:ea typeface="方正正纤黑简体"/>
                <a:cs typeface="Arial" panose="020B0604020202020204" pitchFamily="34" charset="0"/>
              </a:endParaRPr>
            </a:p>
            <a:p>
              <a:pPr marL="0" indent="0" algn="ctr" defTabSz="8647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93" dirty="0">
                  <a:solidFill>
                    <a:srgbClr val="0070C0"/>
                  </a:solidFill>
                  <a:latin typeface="Akrobat" panose="00000600000000000000" pitchFamily="50" charset="-52"/>
                  <a:ea typeface="方正正纤黑简体"/>
                  <a:cs typeface="Arial" panose="020B0604020202020204" pitchFamily="34" charset="0"/>
                </a:rPr>
                <a:t> </a:t>
              </a:r>
            </a:p>
            <a:p>
              <a:pPr marL="0" indent="0" algn="ctr" defTabSz="8647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93" dirty="0">
                <a:solidFill>
                  <a:srgbClr val="0070C0"/>
                </a:solidFill>
                <a:latin typeface="Akrobat" panose="00000600000000000000" pitchFamily="50" charset="-52"/>
                <a:ea typeface="方正正纤黑简体"/>
                <a:cs typeface="Arial" panose="020B0604020202020204" pitchFamily="34" charset="0"/>
              </a:endParaRPr>
            </a:p>
            <a:p>
              <a:pPr marL="0" indent="0" algn="ctr" defTabSz="8647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93" dirty="0">
                <a:solidFill>
                  <a:srgbClr val="0070C0"/>
                </a:solidFill>
                <a:latin typeface="Akrobat" panose="00000600000000000000" pitchFamily="50" charset="-52"/>
                <a:ea typeface="方正正纤黑简体"/>
                <a:cs typeface="Arial" panose="020B0604020202020204" pitchFamily="34" charset="0"/>
              </a:endParaRPr>
            </a:p>
            <a:p>
              <a:pPr marL="0" indent="0" algn="ctr" defTabSz="8647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93" dirty="0">
                <a:solidFill>
                  <a:srgbClr val="0070C0"/>
                </a:solidFill>
                <a:latin typeface="Akrobat" panose="00000600000000000000" pitchFamily="50" charset="-52"/>
              </a:endParaRPr>
            </a:p>
            <a:p>
              <a:pPr marL="0" indent="0" algn="ctr" defTabSz="8647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93" dirty="0">
                <a:solidFill>
                  <a:srgbClr val="0070C0"/>
                </a:solidFill>
                <a:latin typeface="Akrobat" panose="00000600000000000000" pitchFamily="50" charset="-52"/>
              </a:endParaRPr>
            </a:p>
            <a:p>
              <a:pPr marL="0" indent="0" algn="ctr" defTabSz="8647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93" dirty="0">
                <a:solidFill>
                  <a:srgbClr val="0070C0"/>
                </a:solidFill>
                <a:latin typeface="Akrobat" panose="00000600000000000000" pitchFamily="50" charset="-52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B47167-ED96-4E0A-891E-778FA5F78FAE}"/>
              </a:ext>
            </a:extLst>
          </p:cNvPr>
          <p:cNvSpPr/>
          <p:nvPr/>
        </p:nvSpPr>
        <p:spPr>
          <a:xfrm>
            <a:off x="5770598" y="7800624"/>
            <a:ext cx="9947769" cy="17836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Скрининг с помощью электронных опросников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Экспресс-диагностика и дифференциальная диагностика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Система поддержки врачебных решений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Маршрутизация пациентов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Цифровые инструменты оценки контроля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Интеграция данных в единую информационную систему и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пациентские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регистры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5127" name="Заголовок 6">
            <a:extLst>
              <a:ext uri="{FF2B5EF4-FFF2-40B4-BE49-F238E27FC236}">
                <a16:creationId xmlns:a16="http://schemas.microsoft.com/office/drawing/2014/main" id="{6812EC23-54C0-4359-B528-6E5FB16E5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395" y="-85795"/>
            <a:ext cx="12094915" cy="955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en-US">
                <a:latin typeface="Akrobat" pitchFamily="50" charset="-52"/>
                <a:ea typeface="方正正准黑简体"/>
              </a:rPr>
              <a:t>ИННОВАЦИОННЫЙ АСТМА-ЦЕНТР </a:t>
            </a:r>
          </a:p>
        </p:txBody>
      </p:sp>
      <p:sp>
        <p:nvSpPr>
          <p:cNvPr id="5128" name="TextBox 30">
            <a:extLst>
              <a:ext uri="{FF2B5EF4-FFF2-40B4-BE49-F238E27FC236}">
                <a16:creationId xmlns:a16="http://schemas.microsoft.com/office/drawing/2014/main" id="{25579841-35AD-44E3-80AC-989EE3F3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37" y="3043485"/>
            <a:ext cx="374339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560" b="1">
                <a:solidFill>
                  <a:srgbClr val="C4D600"/>
                </a:solidFill>
                <a:latin typeface="Akrobat" pitchFamily="50" charset="-52"/>
              </a:rPr>
              <a:t>Актуализация</a:t>
            </a:r>
            <a:endParaRPr lang="ru-RU" altLang="en-US" sz="1707">
              <a:solidFill>
                <a:srgbClr val="C4D600"/>
              </a:solidFill>
              <a:latin typeface="Akrobat" pitchFamily="50" charset="-52"/>
            </a:endParaRPr>
          </a:p>
        </p:txBody>
      </p:sp>
      <p:sp>
        <p:nvSpPr>
          <p:cNvPr id="5129" name="TextBox 32">
            <a:extLst>
              <a:ext uri="{FF2B5EF4-FFF2-40B4-BE49-F238E27FC236}">
                <a16:creationId xmlns:a16="http://schemas.microsoft.com/office/drawing/2014/main" id="{D345BC17-CD90-4F89-BBED-09E04820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349" y="7179811"/>
            <a:ext cx="244743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560" b="1" dirty="0">
                <a:solidFill>
                  <a:srgbClr val="003865"/>
                </a:solidFill>
                <a:latin typeface="Akrobat" pitchFamily="50" charset="-52"/>
              </a:rPr>
              <a:t>Концепция</a:t>
            </a:r>
            <a:endParaRPr lang="ru-RU" altLang="en-US" sz="1707" dirty="0">
              <a:solidFill>
                <a:srgbClr val="003865"/>
              </a:solidFill>
              <a:latin typeface="Akrobat" pitchFamily="50" charset="-52"/>
            </a:endParaRPr>
          </a:p>
        </p:txBody>
      </p:sp>
      <p:grpSp>
        <p:nvGrpSpPr>
          <p:cNvPr id="5130" name="Group 1">
            <a:extLst>
              <a:ext uri="{FF2B5EF4-FFF2-40B4-BE49-F238E27FC236}">
                <a16:creationId xmlns:a16="http://schemas.microsoft.com/office/drawing/2014/main" id="{665F0CAF-AC62-435E-8971-D1A188810B5F}"/>
              </a:ext>
            </a:extLst>
          </p:cNvPr>
          <p:cNvGrpSpPr>
            <a:grpSpLocks/>
          </p:cNvGrpSpPr>
          <p:nvPr/>
        </p:nvGrpSpPr>
        <p:grpSpPr bwMode="auto">
          <a:xfrm>
            <a:off x="4698153" y="764260"/>
            <a:ext cx="9974862" cy="1799016"/>
            <a:chOff x="3308658" y="429550"/>
            <a:chExt cx="7012924" cy="1264879"/>
          </a:xfrm>
        </p:grpSpPr>
        <p:sp>
          <p:nvSpPr>
            <p:cNvPr id="5146" name="TextBox 2">
              <a:extLst>
                <a:ext uri="{FF2B5EF4-FFF2-40B4-BE49-F238E27FC236}">
                  <a16:creationId xmlns:a16="http://schemas.microsoft.com/office/drawing/2014/main" id="{C07315CE-D43C-433A-AC0C-76391754B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092" y="429550"/>
              <a:ext cx="6041490" cy="51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en-US" sz="2560" b="1">
                  <a:solidFill>
                    <a:srgbClr val="C4D600"/>
                  </a:solidFill>
                  <a:latin typeface="Akrobat" pitchFamily="50" charset="-52"/>
                </a:rPr>
                <a:t>Цель</a:t>
              </a:r>
              <a:r>
                <a:rPr lang="en-US" altLang="en-US" sz="2560" b="1">
                  <a:solidFill>
                    <a:srgbClr val="C4D600"/>
                  </a:solidFill>
                  <a:latin typeface="Akrobat" pitchFamily="50" charset="-52"/>
                </a:rPr>
                <a:t>:</a:t>
              </a:r>
              <a:r>
                <a:rPr lang="ru-RU" altLang="en-US" sz="1991" b="1">
                  <a:solidFill>
                    <a:srgbClr val="003865"/>
                  </a:solidFill>
                  <a:latin typeface="Akrobat" pitchFamily="50" charset="-52"/>
                </a:rPr>
                <a:t> Оптимизация маршрутизации пациента бронхиальной астмой </a:t>
              </a:r>
            </a:p>
            <a:p>
              <a:pPr defTabSz="13004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564">
                <a:solidFill>
                  <a:srgbClr val="003865"/>
                </a:solidFill>
                <a:latin typeface="Akrobat" pitchFamily="50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3CB475-4BEF-4ED3-8CE6-6F2B432EC4D6}"/>
                </a:ext>
              </a:extLst>
            </p:cNvPr>
            <p:cNvSpPr txBox="1"/>
            <p:nvPr/>
          </p:nvSpPr>
          <p:spPr>
            <a:xfrm>
              <a:off x="4868979" y="890698"/>
              <a:ext cx="4243414" cy="8037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406394" indent="-406394" defTabSz="1300460">
                <a:buFont typeface="Arial" panose="020B0604020202020204" pitchFamily="34" charset="0"/>
                <a:buChar char="•"/>
                <a:defRPr/>
              </a:pPr>
              <a:r>
                <a:rPr lang="ru-RU" sz="1707" dirty="0">
                  <a:solidFill>
                    <a:srgbClr val="003865"/>
                  </a:solidFill>
                  <a:latin typeface="Akrobat" panose="00000600000000000000" pitchFamily="50" charset="-52"/>
                </a:rPr>
                <a:t>Ранняя диагностика бронхиальной астмы (БА)</a:t>
              </a:r>
            </a:p>
            <a:p>
              <a:pPr marL="406394" indent="-406394" defTabSz="1300460">
                <a:buFont typeface="Arial" panose="020B0604020202020204" pitchFamily="34" charset="0"/>
                <a:buChar char="•"/>
                <a:defRPr/>
              </a:pPr>
              <a:r>
                <a:rPr lang="ru-RU" sz="1707" dirty="0">
                  <a:solidFill>
                    <a:srgbClr val="003865"/>
                  </a:solidFill>
                  <a:latin typeface="Akrobat" panose="00000600000000000000" pitchFamily="50" charset="-52"/>
                </a:rPr>
                <a:t>Стандартизация выполнения клинических рекомендаций</a:t>
              </a:r>
            </a:p>
            <a:p>
              <a:pPr marL="406394" indent="-406394" defTabSz="1300460">
                <a:buFont typeface="Arial" panose="020B0604020202020204" pitchFamily="34" charset="0"/>
                <a:buChar char="•"/>
                <a:defRPr/>
              </a:pPr>
              <a:r>
                <a:rPr lang="ru-RU" sz="1707" dirty="0">
                  <a:solidFill>
                    <a:srgbClr val="003865"/>
                  </a:solidFill>
                  <a:latin typeface="Akrobat" panose="00000600000000000000" pitchFamily="50" charset="-52"/>
                </a:rPr>
                <a:t>Улучшение контроля и снижение частоты госпитализаций </a:t>
              </a:r>
            </a:p>
            <a:p>
              <a:pPr marL="406394" indent="-406394" defTabSz="1300460">
                <a:buFont typeface="Arial" panose="020B0604020202020204" pitchFamily="34" charset="0"/>
                <a:buChar char="•"/>
                <a:defRPr/>
              </a:pPr>
              <a:r>
                <a:rPr lang="ru-RU" sz="1707" dirty="0">
                  <a:solidFill>
                    <a:srgbClr val="003865"/>
                  </a:solidFill>
                  <a:latin typeface="Akrobat" panose="00000600000000000000" pitchFamily="50" charset="-52"/>
                </a:rPr>
                <a:t>Снижение затрат системы здравоохранения</a:t>
              </a:r>
              <a:endParaRPr lang="ru-RU" sz="1564" dirty="0">
                <a:solidFill>
                  <a:srgbClr val="003865"/>
                </a:solidFill>
                <a:latin typeface="Akrobat" panose="00000600000000000000" pitchFamily="50" charset="-52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98566AE-2CA4-4D2E-9597-708BF9B3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08658" y="619285"/>
              <a:ext cx="457200" cy="457200"/>
            </a:xfrm>
            <a:prstGeom prst="rect">
              <a:avLst/>
            </a:prstGeom>
          </p:spPr>
        </p:pic>
      </p:grpSp>
      <p:pic>
        <p:nvPicPr>
          <p:cNvPr id="5131" name="Рисунок 19">
            <a:extLst>
              <a:ext uri="{FF2B5EF4-FFF2-40B4-BE49-F238E27FC236}">
                <a16:creationId xmlns:a16="http://schemas.microsoft.com/office/drawing/2014/main" id="{0E42A51F-E3C8-42E3-B395-573129F9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41" y="8078329"/>
            <a:ext cx="591538" cy="5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DB5937-E47D-45A1-BD56-518B462531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881" y="3026380"/>
            <a:ext cx="601158" cy="687037"/>
          </a:xfrm>
          <a:prstGeom prst="rect">
            <a:avLst/>
          </a:prstGeom>
        </p:spPr>
      </p:pic>
      <p:pic>
        <p:nvPicPr>
          <p:cNvPr id="5133" name="Рисунок 22">
            <a:extLst>
              <a:ext uri="{FF2B5EF4-FFF2-40B4-BE49-F238E27FC236}">
                <a16:creationId xmlns:a16="http://schemas.microsoft.com/office/drawing/2014/main" id="{020C4A28-0291-4581-8412-BFD36656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4" y="731520"/>
            <a:ext cx="4041422" cy="90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Прямоугольник 21">
            <a:extLst>
              <a:ext uri="{FF2B5EF4-FFF2-40B4-BE49-F238E27FC236}">
                <a16:creationId xmlns:a16="http://schemas.microsoft.com/office/drawing/2014/main" id="{B0E2ABAC-7B1E-4A40-9CC4-4B25537A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147" y="438009"/>
            <a:ext cx="229550" cy="3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647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564">
                <a:solidFill>
                  <a:srgbClr val="830051"/>
                </a:solidFill>
                <a:latin typeface="Akrobat" pitchFamily="50" charset="-52"/>
              </a:rPr>
              <a:t> </a:t>
            </a:r>
            <a:endParaRPr lang="en-US" altLang="en-US" sz="1564">
              <a:solidFill>
                <a:srgbClr val="830051"/>
              </a:solidFill>
              <a:latin typeface="Akrobat" pitchFamily="50" charset="-52"/>
            </a:endParaRPr>
          </a:p>
        </p:txBody>
      </p:sp>
      <p:sp>
        <p:nvSpPr>
          <p:cNvPr id="5136" name="Rectangle 1">
            <a:extLst>
              <a:ext uri="{FF2B5EF4-FFF2-40B4-BE49-F238E27FC236}">
                <a16:creationId xmlns:a16="http://schemas.microsoft.com/office/drawing/2014/main" id="{C5E7E99F-DE96-473D-8AB7-3C1F96AF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44" y="6551602"/>
            <a:ext cx="3571804" cy="30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96" dirty="0">
                <a:solidFill>
                  <a:srgbClr val="000000"/>
                </a:solidFill>
              </a:rPr>
              <a:t>1.Заболеваемость всего населения России в 2017 году. Статистические материалы, Часть II. Министерство здравоохранения Российской Федерации, Департамент мониторинга, анализа и стратегического развития здравоохранения, ФГБУ «Центральный научно-исследовательский институт организации и информатизации здравоохранения» Минздрава России. Москва.- 2018.- 142 c. 2. Авдеев С.Н., Ненашева Н.М., </a:t>
            </a:r>
            <a:r>
              <a:rPr lang="ru-RU" altLang="ru-RU" sz="996" dirty="0" err="1">
                <a:solidFill>
                  <a:srgbClr val="000000"/>
                </a:solidFill>
              </a:rPr>
              <a:t>Жуденков</a:t>
            </a:r>
            <a:r>
              <a:rPr lang="ru-RU" altLang="ru-RU" sz="996" dirty="0">
                <a:solidFill>
                  <a:srgbClr val="000000"/>
                </a:solidFill>
              </a:rPr>
              <a:t> К.В. и </a:t>
            </a:r>
            <a:r>
              <a:rPr lang="ru-RU" altLang="ru-RU" sz="996" dirty="0" err="1">
                <a:solidFill>
                  <a:srgbClr val="000000"/>
                </a:solidFill>
              </a:rPr>
              <a:t>соавт.Пульмонология</a:t>
            </a:r>
            <a:r>
              <a:rPr lang="ru-RU" altLang="ru-RU" sz="996" dirty="0">
                <a:solidFill>
                  <a:srgbClr val="000000"/>
                </a:solidFill>
              </a:rPr>
              <a:t>. 2018; 28 (3): 341-358. 3. Социально-экономическое бремя бронхиальной астмы и хронической </a:t>
            </a:r>
            <a:r>
              <a:rPr lang="ru-RU" altLang="ru-RU" sz="996" dirty="0" err="1">
                <a:solidFill>
                  <a:srgbClr val="000000"/>
                </a:solidFill>
              </a:rPr>
              <a:t>обструктивной</a:t>
            </a:r>
            <a:r>
              <a:rPr lang="ru-RU" altLang="ru-RU" sz="996" dirty="0">
                <a:solidFill>
                  <a:srgbClr val="000000"/>
                </a:solidFill>
              </a:rPr>
              <a:t> болезни легких в Российской Федерации / Под ред. В.В. </a:t>
            </a:r>
            <a:r>
              <a:rPr lang="ru-RU" altLang="ru-RU" sz="996" dirty="0" err="1">
                <a:solidFill>
                  <a:srgbClr val="000000"/>
                </a:solidFill>
              </a:rPr>
              <a:t>Омельяновского</a:t>
            </a:r>
            <a:r>
              <a:rPr lang="ru-RU" altLang="ru-RU" sz="996" dirty="0">
                <a:solidFill>
                  <a:srgbClr val="000000"/>
                </a:solidFill>
              </a:rPr>
              <a:t>.  М, 2009. 3. Социально-экономическое бремя бронхиальной астмы и хронической </a:t>
            </a:r>
            <a:r>
              <a:rPr lang="ru-RU" altLang="ru-RU" sz="996" dirty="0" err="1">
                <a:solidFill>
                  <a:srgbClr val="000000"/>
                </a:solidFill>
              </a:rPr>
              <a:t>обструктивной</a:t>
            </a:r>
            <a:r>
              <a:rPr lang="ru-RU" altLang="ru-RU" sz="996" dirty="0">
                <a:solidFill>
                  <a:srgbClr val="000000"/>
                </a:solidFill>
              </a:rPr>
              <a:t> болезни легких в Российской Федерации / Под ред. В.В. </a:t>
            </a:r>
            <a:r>
              <a:rPr lang="ru-RU" altLang="ru-RU" sz="996" dirty="0" err="1">
                <a:solidFill>
                  <a:srgbClr val="000000"/>
                </a:solidFill>
              </a:rPr>
              <a:t>Омельяновского</a:t>
            </a:r>
            <a:r>
              <a:rPr lang="ru-RU" altLang="ru-RU" sz="996" dirty="0">
                <a:solidFill>
                  <a:srgbClr val="000000"/>
                </a:solidFill>
              </a:rPr>
              <a:t>.  М, 2009. 4. Пути улучшения диагностики и лечения бронхиальной астмы врачами первичного звена Авдеев, С.Н., Белевский А.С. и </a:t>
            </a:r>
            <a:r>
              <a:rPr lang="ru-RU" altLang="ru-RU" sz="996" dirty="0" err="1">
                <a:solidFill>
                  <a:srgbClr val="000000"/>
                </a:solidFill>
              </a:rPr>
              <a:t>соавт</a:t>
            </a:r>
            <a:r>
              <a:rPr lang="ru-RU" altLang="ru-RU" sz="996" dirty="0">
                <a:solidFill>
                  <a:srgbClr val="000000"/>
                </a:solidFill>
              </a:rPr>
              <a:t>. Пульмонология 2019, №3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ABCB6B-B317-4BA3-B11F-2744E8673E0A}"/>
              </a:ext>
            </a:extLst>
          </p:cNvPr>
          <p:cNvSpPr/>
          <p:nvPr/>
        </p:nvSpPr>
        <p:spPr>
          <a:xfrm>
            <a:off x="8556695" y="4680374"/>
            <a:ext cx="2257778" cy="20049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7" dirty="0">
                <a:solidFill>
                  <a:srgbClr val="68D2DF">
                    <a:lumMod val="50000"/>
                  </a:srgbClr>
                </a:solidFill>
                <a:latin typeface="Arial"/>
              </a:rPr>
              <a:t>Не достигается контроль заболевания</a:t>
            </a:r>
          </a:p>
        </p:txBody>
      </p:sp>
      <p:sp>
        <p:nvSpPr>
          <p:cNvPr id="5138" name="Rectangle 7">
            <a:extLst>
              <a:ext uri="{FF2B5EF4-FFF2-40B4-BE49-F238E27FC236}">
                <a16:creationId xmlns:a16="http://schemas.microsoft.com/office/drawing/2014/main" id="{3FDC123F-FA1E-4D1B-A1A5-5218781F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92" y="4975786"/>
            <a:ext cx="4129475" cy="20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3836" indent="-243836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564" b="1" dirty="0">
                <a:solidFill>
                  <a:srgbClr val="000000"/>
                </a:solidFill>
              </a:rPr>
              <a:t>Высокий уровень </a:t>
            </a:r>
            <a:r>
              <a:rPr lang="ru-RU" altLang="ru-RU" sz="1564" b="1" dirty="0" err="1">
                <a:solidFill>
                  <a:srgbClr val="000000"/>
                </a:solidFill>
              </a:rPr>
              <a:t>инвалидизации</a:t>
            </a:r>
            <a:r>
              <a:rPr lang="ru-RU" altLang="ru-RU" sz="1564" b="1" dirty="0">
                <a:solidFill>
                  <a:srgbClr val="000000"/>
                </a:solidFill>
              </a:rPr>
              <a:t> - от 25 до 41%</a:t>
            </a:r>
            <a:r>
              <a:rPr lang="ru-RU" altLang="ru-RU" sz="1564" b="1" baseline="30000" dirty="0">
                <a:solidFill>
                  <a:srgbClr val="000000"/>
                </a:solidFill>
              </a:rPr>
              <a:t>3</a:t>
            </a:r>
          </a:p>
          <a:p>
            <a:pPr marL="243836" indent="-243836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564" b="1" baseline="30000" dirty="0">
              <a:solidFill>
                <a:srgbClr val="000000"/>
              </a:solidFill>
            </a:endParaRPr>
          </a:p>
          <a:p>
            <a:pPr marL="243836" indent="-243836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564" b="1" dirty="0">
                <a:solidFill>
                  <a:srgbClr val="000000"/>
                </a:solidFill>
              </a:rPr>
              <a:t>Высокая частота госпитализаций в связи с обострениями</a:t>
            </a:r>
            <a:r>
              <a:rPr lang="ru-RU" altLang="ru-RU" sz="1564" b="1" baseline="30000" dirty="0">
                <a:solidFill>
                  <a:srgbClr val="000000"/>
                </a:solidFill>
              </a:rPr>
              <a:t>4</a:t>
            </a:r>
          </a:p>
          <a:p>
            <a:pPr marL="243836" indent="-243836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564" b="1" baseline="30000" dirty="0">
              <a:solidFill>
                <a:srgbClr val="000000"/>
              </a:solidFill>
            </a:endParaRPr>
          </a:p>
          <a:p>
            <a:pPr marL="243836" indent="-243836" defTabSz="130046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564" b="1" dirty="0">
                <a:solidFill>
                  <a:srgbClr val="000000"/>
                </a:solidFill>
              </a:rPr>
              <a:t>Ухудшение качества жизни пациентов в связи с прогрессированием БА</a:t>
            </a:r>
            <a:r>
              <a:rPr lang="ru-RU" altLang="ru-RU" sz="1564" b="1" baseline="30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39" name="Rectangle 9">
            <a:extLst>
              <a:ext uri="{FF2B5EF4-FFF2-40B4-BE49-F238E27FC236}">
                <a16:creationId xmlns:a16="http://schemas.microsoft.com/office/drawing/2014/main" id="{033150D2-F363-4789-8154-4CC55E05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458" y="4061743"/>
            <a:ext cx="2266809" cy="57374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64">
                <a:solidFill>
                  <a:srgbClr val="0070C0"/>
                </a:solidFill>
                <a:latin typeface="Akrobat" pitchFamily="50" charset="-52"/>
                <a:ea typeface="方正正纤黑简体"/>
                <a:cs typeface="Arial" panose="020B0604020202020204" pitchFamily="34" charset="0"/>
              </a:rPr>
              <a:t>Поздняя постановка диагноза</a:t>
            </a:r>
          </a:p>
        </p:txBody>
      </p:sp>
      <p:sp>
        <p:nvSpPr>
          <p:cNvPr id="5140" name="Rectangle 10">
            <a:extLst>
              <a:ext uri="{FF2B5EF4-FFF2-40B4-BE49-F238E27FC236}">
                <a16:creationId xmlns:a16="http://schemas.microsoft.com/office/drawing/2014/main" id="{02CDD8D6-9715-4BF5-87CD-E6021972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087" y="4748107"/>
            <a:ext cx="2691271" cy="814454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64">
                <a:solidFill>
                  <a:srgbClr val="0070C0"/>
                </a:solidFill>
                <a:latin typeface="Akrobat" pitchFamily="50" charset="-52"/>
                <a:ea typeface="方正正纤黑简体"/>
                <a:cs typeface="Arial" panose="020B0604020202020204" pitchFamily="34" charset="0"/>
              </a:rPr>
              <a:t>Низкая осведомленность врачей первичного звена о диагностике и лечении БА</a:t>
            </a:r>
            <a:endParaRPr lang="ru-RU" altLang="ru-RU" sz="1564">
              <a:solidFill>
                <a:srgbClr val="000000"/>
              </a:solidFill>
              <a:ea typeface="方正正纤黑简体"/>
              <a:cs typeface="Arial" panose="020B0604020202020204" pitchFamily="34" charset="0"/>
            </a:endParaRPr>
          </a:p>
        </p:txBody>
      </p:sp>
      <p:sp>
        <p:nvSpPr>
          <p:cNvPr id="5141" name="Rectangle 11">
            <a:extLst>
              <a:ext uri="{FF2B5EF4-FFF2-40B4-BE49-F238E27FC236}">
                <a16:creationId xmlns:a16="http://schemas.microsoft.com/office/drawing/2014/main" id="{BED671A6-A15F-41D1-90AE-8BEE05F4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80" y="6303715"/>
            <a:ext cx="2691271" cy="814454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64">
                <a:solidFill>
                  <a:srgbClr val="0070C0"/>
                </a:solidFill>
                <a:latin typeface="Akrobat" pitchFamily="50" charset="-52"/>
                <a:ea typeface="方正正纤黑简体"/>
                <a:cs typeface="Arial" panose="020B0604020202020204" pitchFamily="34" charset="0"/>
              </a:rPr>
              <a:t>Пациенты мало знают о заболевании и не следуют рекомендациям врача</a:t>
            </a:r>
            <a:endParaRPr lang="ru-RU" altLang="ru-RU" sz="1564">
              <a:solidFill>
                <a:srgbClr val="000000"/>
              </a:solidFill>
              <a:ea typeface="方正正纤黑简体"/>
              <a:cs typeface="Arial" panose="020B0604020202020204" pitchFamily="34" charset="0"/>
            </a:endParaRPr>
          </a:p>
        </p:txBody>
      </p:sp>
      <p:sp>
        <p:nvSpPr>
          <p:cNvPr id="5142" name="Rectangle 12">
            <a:extLst>
              <a:ext uri="{FF2B5EF4-FFF2-40B4-BE49-F238E27FC236}">
                <a16:creationId xmlns:a16="http://schemas.microsoft.com/office/drawing/2014/main" id="{129AF38A-3B4F-45C0-96E3-6F00EE0F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632" y="5641097"/>
            <a:ext cx="2463236" cy="57374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64">
                <a:solidFill>
                  <a:srgbClr val="0070C0"/>
                </a:solidFill>
                <a:latin typeface="Akrobat" pitchFamily="50" charset="-52"/>
                <a:ea typeface="方正正纤黑简体"/>
                <a:cs typeface="Arial" panose="020B0604020202020204" pitchFamily="34" charset="0"/>
              </a:rPr>
              <a:t>Ограничение времени на приеме у терапевта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96B1943-5F59-40EA-95C6-AE2F9A3CC046}"/>
              </a:ext>
            </a:extLst>
          </p:cNvPr>
          <p:cNvSpPr/>
          <p:nvPr/>
        </p:nvSpPr>
        <p:spPr>
          <a:xfrm>
            <a:off x="7633266" y="4294294"/>
            <a:ext cx="309315" cy="276126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56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64D15B67-21C1-4830-BE0D-1B271D191698}"/>
              </a:ext>
            </a:extLst>
          </p:cNvPr>
          <p:cNvSpPr/>
          <p:nvPr/>
        </p:nvSpPr>
        <p:spPr>
          <a:xfrm>
            <a:off x="8087079" y="5538330"/>
            <a:ext cx="413174" cy="318346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56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84C53A99-D832-4C0A-AA9A-EF4DF337D97B}"/>
              </a:ext>
            </a:extLst>
          </p:cNvPr>
          <p:cNvSpPr/>
          <p:nvPr/>
        </p:nvSpPr>
        <p:spPr>
          <a:xfrm>
            <a:off x="10986065" y="5536072"/>
            <a:ext cx="480907" cy="35898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04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56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9">
            <a:extLst>
              <a:ext uri="{FF2B5EF4-FFF2-40B4-BE49-F238E27FC236}">
                <a16:creationId xmlns:a16="http://schemas.microsoft.com/office/drawing/2014/main" id="{CFE1A7E9-4DC9-42F0-9C5F-4F24C90F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3" y="-323991"/>
            <a:ext cx="1733973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384307-3878-4E21-AD7F-0AC1AE494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64" y="6798171"/>
            <a:ext cx="11544017" cy="2955430"/>
          </a:xfrm>
          <a:prstGeom prst="rect">
            <a:avLst/>
          </a:prstGeom>
          <a:effectLst>
            <a:outerShdw blurRad="190500" dir="10740000" algn="tl" rotWithShape="0">
              <a:srgbClr val="003865">
                <a:alpha val="21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3CC28-E18B-4907-9B43-AAF43F861846}"/>
              </a:ext>
            </a:extLst>
          </p:cNvPr>
          <p:cNvSpPr txBox="1"/>
          <p:nvPr/>
        </p:nvSpPr>
        <p:spPr>
          <a:xfrm>
            <a:off x="5788660" y="1189850"/>
            <a:ext cx="12006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00460">
              <a:defRPr/>
            </a:pPr>
            <a:r>
              <a:rPr lang="ru-RU" b="1" dirty="0">
                <a:solidFill>
                  <a:srgbClr val="68D2DF"/>
                </a:solidFill>
                <a:latin typeface="Akrobat" panose="00000600000000000000" pitchFamily="50" charset="-52"/>
              </a:rPr>
              <a:t>Цель</a:t>
            </a:r>
          </a:p>
          <a:p>
            <a:pPr defTabSz="1300460">
              <a:defRPr/>
            </a:pPr>
            <a:r>
              <a:rPr lang="en-US" b="1" dirty="0">
                <a:solidFill>
                  <a:srgbClr val="68D2DF"/>
                </a:solidFill>
                <a:latin typeface="Akrobat" panose="00000600000000000000" pitchFamily="50" charset="-52"/>
              </a:rPr>
              <a:t> </a:t>
            </a:r>
            <a:r>
              <a:rPr lang="ru-RU" b="1" dirty="0">
                <a:solidFill>
                  <a:srgbClr val="003865"/>
                </a:solidFill>
                <a:latin typeface="Akrobat" panose="00000600000000000000" pitchFamily="50" charset="-52"/>
              </a:rPr>
              <a:t>Оптимизация диагностики и лечения пациентов с </a:t>
            </a:r>
            <a:r>
              <a:rPr lang="ru-RU" b="1" dirty="0" err="1">
                <a:solidFill>
                  <a:srgbClr val="003865"/>
                </a:solidFill>
                <a:latin typeface="Akrobat" panose="00000600000000000000" pitchFamily="50" charset="-52"/>
              </a:rPr>
              <a:t>немелкоклеточным</a:t>
            </a:r>
            <a:r>
              <a:rPr lang="ru-RU" b="1" dirty="0">
                <a:solidFill>
                  <a:srgbClr val="003865"/>
                </a:solidFill>
                <a:latin typeface="Akrobat" panose="00000600000000000000" pitchFamily="50" charset="-52"/>
              </a:rPr>
              <a:t> легкого (НМРЛ), позволяющая:</a:t>
            </a:r>
          </a:p>
          <a:p>
            <a:pPr defTabSz="1300460">
              <a:defRPr/>
            </a:pPr>
            <a:endParaRPr lang="ru-RU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5953F2-DAE5-4399-A819-C7B1CDE8B3F8}"/>
              </a:ext>
            </a:extLst>
          </p:cNvPr>
          <p:cNvSpPr/>
          <p:nvPr/>
        </p:nvSpPr>
        <p:spPr>
          <a:xfrm>
            <a:off x="5711896" y="4218807"/>
            <a:ext cx="9878293" cy="234808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Выявление на поздних стадиях (75% случаев РЛ -3-4 стадии заболевания)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Немелкоклеточный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рак легкого составляет приблизительно 80-85% от всех случаев рака легкого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Недооценка стадии РЛ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Недоступность современных диагностических методов (молекулярная диагностика) в ряде территорий РФ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Вариабельность интерпретации данных визуальных методов исследования и морфологии опухоли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Недостаточность мульти-дисциплинарного подхода в диагностике и терапии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Недостаточность комплексного подхода на этапах реабилитации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B47167-ED96-4E0A-891E-778FA5F78FAE}"/>
              </a:ext>
            </a:extLst>
          </p:cNvPr>
          <p:cNvSpPr/>
          <p:nvPr/>
        </p:nvSpPr>
        <p:spPr>
          <a:xfrm>
            <a:off x="5788661" y="7327041"/>
            <a:ext cx="9947769" cy="17836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Скрининговые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программы и раннее выявление РЛ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Искусственный интеллект в визуализации объектов и цифровая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патоморфология</a:t>
            </a: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Инновационные технологии в определении молекулярного профиля опухоли 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Мульти-дисциплинарная телемедицина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Программа поддержки пациентов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Интеграция данных в единую информационную систему и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пациентские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регистры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44039" name="Заголовок 6">
            <a:extLst>
              <a:ext uri="{FF2B5EF4-FFF2-40B4-BE49-F238E27FC236}">
                <a16:creationId xmlns:a16="http://schemas.microsoft.com/office/drawing/2014/main" id="{4E6431CC-331B-47CD-B426-2B8B640C0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789" y="273192"/>
            <a:ext cx="15700587" cy="955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>
                <a:latin typeface="Akrobat" pitchFamily="50" charset="-52"/>
                <a:ea typeface="方正正准黑简体"/>
              </a:rPr>
              <a:t>ИННОВАЦИОННЫЙ ЦЕНТР РАКА ЛЕГКОГО</a:t>
            </a:r>
          </a:p>
        </p:txBody>
      </p:sp>
      <p:sp>
        <p:nvSpPr>
          <p:cNvPr id="44040" name="TextBox 29">
            <a:extLst>
              <a:ext uri="{FF2B5EF4-FFF2-40B4-BE49-F238E27FC236}">
                <a16:creationId xmlns:a16="http://schemas.microsoft.com/office/drawing/2014/main" id="{8AFA3553-5093-4893-B323-12732CD1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96" y="2063609"/>
            <a:ext cx="10584462" cy="14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Добиваться лучших результатов в ранней диагностике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Обеспечить быструю и точную верификацию диагноза и персонифицированный подход к пациенту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Обеспечить возможности для корректного </a:t>
            </a:r>
            <a:r>
              <a:rPr lang="ru-RU" altLang="ru-RU" sz="1707" dirty="0" err="1">
                <a:solidFill>
                  <a:srgbClr val="003865"/>
                </a:solidFill>
                <a:latin typeface="Akrobat" pitchFamily="50" charset="-52"/>
              </a:rPr>
              <a:t>стадирования</a:t>
            </a: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 РЛ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Обеспечить  стандартизацию выполнения клинических рекомендаций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7" dirty="0">
                <a:solidFill>
                  <a:srgbClr val="003865"/>
                </a:solidFill>
                <a:latin typeface="Akrobat" pitchFamily="50" charset="-52"/>
              </a:rPr>
              <a:t>Снизить показатели смертности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CB342D-B2B7-4378-A8F2-A2A3249BF558}"/>
              </a:ext>
            </a:extLst>
          </p:cNvPr>
          <p:cNvSpPr txBox="1"/>
          <p:nvPr/>
        </p:nvSpPr>
        <p:spPr>
          <a:xfrm>
            <a:off x="5711896" y="3708155"/>
            <a:ext cx="10584462" cy="4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00460">
              <a:defRPr/>
            </a:pPr>
            <a:r>
              <a:rPr lang="ru-RU" sz="2560" b="1" dirty="0">
                <a:solidFill>
                  <a:srgbClr val="68D2DF"/>
                </a:solidFill>
                <a:latin typeface="Akrobat" panose="00000600000000000000" pitchFamily="50" charset="-52"/>
              </a:rPr>
              <a:t>Актуальность</a:t>
            </a:r>
            <a:endParaRPr lang="ru-RU" sz="1707" dirty="0">
              <a:solidFill>
                <a:srgbClr val="68D2DF"/>
              </a:solidFill>
              <a:latin typeface="Akrobat" panose="00000600000000000000" pitchFamily="50" charset="-52"/>
            </a:endParaRPr>
          </a:p>
        </p:txBody>
      </p:sp>
      <p:sp>
        <p:nvSpPr>
          <p:cNvPr id="44042" name="TextBox 32">
            <a:extLst>
              <a:ext uri="{FF2B5EF4-FFF2-40B4-BE49-F238E27FC236}">
                <a16:creationId xmlns:a16="http://schemas.microsoft.com/office/drawing/2014/main" id="{C6850D91-A4C7-4AB3-9D6F-C0739D0A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96" y="6863645"/>
            <a:ext cx="1058446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560" b="1">
                <a:solidFill>
                  <a:srgbClr val="003865"/>
                </a:solidFill>
                <a:latin typeface="Akrobat" pitchFamily="50" charset="-52"/>
              </a:rPr>
              <a:t>Концепция</a:t>
            </a:r>
            <a:endParaRPr lang="ru-RU" altLang="ru-RU" sz="1707">
              <a:solidFill>
                <a:srgbClr val="003865"/>
              </a:solidFill>
              <a:latin typeface="Akrobat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8566AE-2CA4-4D2E-9597-708BF9B3EA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8420" y="1194365"/>
            <a:ext cx="650240" cy="650240"/>
          </a:xfrm>
          <a:prstGeom prst="rect">
            <a:avLst/>
          </a:prstGeom>
        </p:spPr>
      </p:pic>
      <p:pic>
        <p:nvPicPr>
          <p:cNvPr id="44044" name="Рисунок 19">
            <a:extLst>
              <a:ext uri="{FF2B5EF4-FFF2-40B4-BE49-F238E27FC236}">
                <a16:creationId xmlns:a16="http://schemas.microsoft.com/office/drawing/2014/main" id="{FDCC8A8D-0CD4-4A85-9565-3AAB5F36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51" y="6920090"/>
            <a:ext cx="589281" cy="5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DB5937-E47D-45A1-BD56-518B462531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2936" y="3699123"/>
            <a:ext cx="568960" cy="650240"/>
          </a:xfrm>
          <a:prstGeom prst="rect">
            <a:avLst/>
          </a:prstGeom>
        </p:spPr>
      </p:pic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E9EA76AB-33C7-43B8-902C-48464CBA5B0A}"/>
              </a:ext>
            </a:extLst>
          </p:cNvPr>
          <p:cNvSpPr/>
          <p:nvPr/>
        </p:nvSpPr>
        <p:spPr>
          <a:xfrm>
            <a:off x="16054776" y="0"/>
            <a:ext cx="2844800" cy="9753600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0460">
              <a:defRPr/>
            </a:pPr>
            <a:endParaRPr lang="ru-RU" sz="256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047" name="Рисунок 3">
            <a:extLst>
              <a:ext uri="{FF2B5EF4-FFF2-40B4-BE49-F238E27FC236}">
                <a16:creationId xmlns:a16="http://schemas.microsoft.com/office/drawing/2014/main" id="{D8137E4C-37F1-41F7-BE5B-79424131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33" y="1189850"/>
            <a:ext cx="5104836" cy="855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7B437-F59E-4039-AA55-9C72AC13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терапевтические направления в 2020 году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C1BB29-6AEB-471D-A910-A79FBA05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300" y="2399426"/>
            <a:ext cx="10287000" cy="61061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Хроническая сердечная недостаточность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Рак молочной железы</a:t>
            </a:r>
          </a:p>
          <a:p>
            <a:pPr>
              <a:lnSpc>
                <a:spcPct val="150000"/>
              </a:lnSpc>
            </a:pPr>
            <a:r>
              <a:rPr lang="ru-RU" dirty="0"/>
              <a:t>Хронический </a:t>
            </a:r>
            <a:r>
              <a:rPr lang="ru-RU" dirty="0" err="1"/>
              <a:t>лимфоцитарный</a:t>
            </a:r>
            <a:r>
              <a:rPr lang="ru-RU" dirty="0"/>
              <a:t> лейкоз и множественная миелома</a:t>
            </a:r>
          </a:p>
          <a:p>
            <a:pPr>
              <a:lnSpc>
                <a:spcPct val="150000"/>
              </a:lnSpc>
            </a:pPr>
            <a:r>
              <a:rPr lang="ru-RU" dirty="0"/>
              <a:t>Социально-значимые инфекционные заболевания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52F6D5-3D4D-40B1-A40E-9F591F0AD0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381000"/>
            <a:ext cx="15965766" cy="75184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Партнеры Центра  - критерии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730500" y="1447800"/>
            <a:ext cx="9753600" cy="643584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Наличие решений в одной из терапевтических областей Центра, согласованных с Главным внештатным специалистом Минздрава России по соответствующей терапевтической области;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Наличие юридического лица, зарегистрированного на территории РФ и имеющего право представлять интересы Партнера;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Наличие (в случае необходимости) регистрационных удостоверений Минздрава России на предлагаемые к демонстрации в Центре решения;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Статус участника проекта «Сколково»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3357225" y="9070975"/>
            <a:ext cx="3990975" cy="487363"/>
          </a:xfrm>
        </p:spPr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pic>
        <p:nvPicPr>
          <p:cNvPr id="16386" name="Picture 2" descr="13 AstraZeneca - Contract Pharma">
            <a:extLst>
              <a:ext uri="{FF2B5EF4-FFF2-40B4-BE49-F238E27FC236}">
                <a16:creationId xmlns:a16="http://schemas.microsoft.com/office/drawing/2014/main" id="{4B50B807-FD59-4DEB-98E5-32112D96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498" y="455069"/>
            <a:ext cx="2714281" cy="14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Р-Фарм — Википедия">
            <a:extLst>
              <a:ext uri="{FF2B5EF4-FFF2-40B4-BE49-F238E27FC236}">
                <a16:creationId xmlns:a16="http://schemas.microsoft.com/office/drawing/2014/main" id="{7018CDD1-F7E2-4D93-A887-80F40C37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155" y="3164276"/>
            <a:ext cx="990600" cy="12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rterys Inc. совместно с GE Healthcare выпустили инновационную ...">
            <a:extLst>
              <a:ext uri="{FF2B5EF4-FFF2-40B4-BE49-F238E27FC236}">
                <a16:creationId xmlns:a16="http://schemas.microsoft.com/office/drawing/2014/main" id="{815B4051-B497-478A-A0A9-A377BA79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736" y="4778777"/>
            <a:ext cx="1708151" cy="11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Бутан заинтересовался медоборудованием &quot;Швабе&quot; - РИА Новости ...">
            <a:extLst>
              <a:ext uri="{FF2B5EF4-FFF2-40B4-BE49-F238E27FC236}">
                <a16:creationId xmlns:a16="http://schemas.microsoft.com/office/drawing/2014/main" id="{5FA231F3-4E30-4176-85E7-743A7CAB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499" y="1628232"/>
            <a:ext cx="2513913" cy="14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Qiagen — Википедия">
            <a:extLst>
              <a:ext uri="{FF2B5EF4-FFF2-40B4-BE49-F238E27FC236}">
                <a16:creationId xmlns:a16="http://schemas.microsoft.com/office/drawing/2014/main" id="{EE4ACF87-8A98-4CCE-8F80-B642E76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580" y="6248399"/>
            <a:ext cx="1447800" cy="12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МИС - Медиалог : Рабочее место врача ENTERPRISE">
            <a:extLst>
              <a:ext uri="{FF2B5EF4-FFF2-40B4-BE49-F238E27FC236}">
                <a16:creationId xmlns:a16="http://schemas.microsoft.com/office/drawing/2014/main" id="{47821F1C-7EF7-4C6A-BB78-6052BC41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300" y="8704630"/>
            <a:ext cx="2105025" cy="4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4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248" y="407251"/>
            <a:ext cx="11897702" cy="912911"/>
          </a:xfrm>
        </p:spPr>
        <p:txBody>
          <a:bodyPr/>
          <a:lstStyle/>
          <a:p>
            <a:r>
              <a:rPr lang="ru-RU" sz="5400" dirty="0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  <a:t>Центр инноваций в здравоохранении</a:t>
            </a:r>
            <a:r>
              <a:rPr lang="en-US" sz="5400" dirty="0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  <a:t/>
            </a:r>
            <a:br>
              <a:rPr lang="en-US" sz="5400" dirty="0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65428" y="1274543"/>
            <a:ext cx="10785472" cy="10326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  <a:t>позволит объединить интересы экосистемы российского здравоохранения и достичь национальных целей в сфере здравоохранения, демографии 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  <a:t>цифровизации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6" name="Группа 115">
            <a:extLst>
              <a:ext uri="{FF2B5EF4-FFF2-40B4-BE49-F238E27FC236}">
                <a16:creationId xmlns:a16="http://schemas.microsoft.com/office/drawing/2014/main" id="{82AD0C4A-6484-4966-844E-E6DCCF79D75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421062" y="2921001"/>
            <a:ext cx="8393112" cy="4799012"/>
            <a:chOff x="626907" y="2873091"/>
            <a:chExt cx="4081803" cy="1810871"/>
          </a:xfrm>
        </p:grpSpPr>
        <p:sp>
          <p:nvSpPr>
            <p:cNvPr id="7" name="Овал 109">
              <a:extLst>
                <a:ext uri="{FF2B5EF4-FFF2-40B4-BE49-F238E27FC236}">
                  <a16:creationId xmlns:a16="http://schemas.microsoft.com/office/drawing/2014/main" id="{2ADED486-8FEF-4A1F-BC10-3422326634BE}"/>
                </a:ext>
              </a:extLst>
            </p:cNvPr>
            <p:cNvSpPr/>
            <p:nvPr/>
          </p:nvSpPr>
          <p:spPr>
            <a:xfrm rot="20449784">
              <a:off x="629223" y="2873091"/>
              <a:ext cx="4081803" cy="17545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Овал 110">
              <a:extLst>
                <a:ext uri="{FF2B5EF4-FFF2-40B4-BE49-F238E27FC236}">
                  <a16:creationId xmlns:a16="http://schemas.microsoft.com/office/drawing/2014/main" id="{DFFE5A03-8612-4F2C-AF9A-E9488EE5EF21}"/>
                </a:ext>
              </a:extLst>
            </p:cNvPr>
            <p:cNvSpPr/>
            <p:nvPr/>
          </p:nvSpPr>
          <p:spPr>
            <a:xfrm rot="20449784">
              <a:off x="729589" y="2929400"/>
              <a:ext cx="3910409" cy="1754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F84D62-FAC8-43D8-975E-B106F548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274" y="596256"/>
            <a:ext cx="2711909" cy="174943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7116016-45BD-4188-B277-70065E2440BC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10821987" y="5203826"/>
            <a:ext cx="893762" cy="977900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AF847B-6649-4C44-966E-3908FF5307D8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0558462" y="4808538"/>
            <a:ext cx="1633537" cy="98425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09E145E-44FD-48E6-BDDA-7DC3CC73DACD}"/>
              </a:ext>
            </a:extLst>
          </p:cNvPr>
          <p:cNvCxnSpPr>
            <a:cxnSpLocks/>
            <a:stCxn id="43" idx="2"/>
          </p:cNvCxnSpPr>
          <p:nvPr/>
        </p:nvCxnSpPr>
        <p:spPr>
          <a:xfrm flipH="1" flipV="1">
            <a:off x="10869612" y="5303838"/>
            <a:ext cx="1052512" cy="122238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C20BC48-3AB2-483B-96B8-AA8B5CBADB1F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1026774" y="4832351"/>
            <a:ext cx="915988" cy="544512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71E7F03-3B51-4F5E-8026-1C62BCF8D50E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0702924" y="6230938"/>
            <a:ext cx="993775" cy="452438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9A6570-F5ED-45FE-9645-53628D04FE7A}"/>
              </a:ext>
            </a:extLst>
          </p:cNvPr>
          <p:cNvCxnSpPr>
            <a:cxnSpLocks/>
          </p:cNvCxnSpPr>
          <p:nvPr/>
        </p:nvCxnSpPr>
        <p:spPr>
          <a:xfrm flipH="1" flipV="1">
            <a:off x="6973887" y="7313613"/>
            <a:ext cx="2336800" cy="477838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EC51134C-4B8E-4A62-A1CD-99385FDD075F}"/>
              </a:ext>
            </a:extLst>
          </p:cNvPr>
          <p:cNvSpPr/>
          <p:nvPr/>
        </p:nvSpPr>
        <p:spPr>
          <a:xfrm>
            <a:off x="6861174" y="7196138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88EF74-A52F-452D-8315-BF231553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4" y="3657601"/>
            <a:ext cx="3509963" cy="3857625"/>
          </a:xfrm>
          <a:prstGeom prst="rect">
            <a:avLst/>
          </a:prstGeom>
          <a:effectLst>
            <a:outerShdw blurRad="203200" dist="50800" dir="5400000" sx="107000" sy="107000" algn="ctr" rotWithShape="0">
              <a:schemeClr val="tx1">
                <a:lumMod val="75000"/>
                <a:lumOff val="25000"/>
                <a:alpha val="28000"/>
              </a:scheme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71C3F0-9791-4F30-B628-CD55C0E1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3643313"/>
            <a:ext cx="4211638" cy="3856038"/>
          </a:xfrm>
          <a:prstGeom prst="rect">
            <a:avLst/>
          </a:prstGeom>
          <a:effectLst>
            <a:outerShdw blurRad="203200" dist="50800" dir="5400000" sx="107000" sy="107000" algn="ctr" rotWithShape="0">
              <a:schemeClr val="tx1">
                <a:lumMod val="75000"/>
                <a:lumOff val="25000"/>
                <a:alpha val="28000"/>
              </a:schemeClr>
            </a:outerShdw>
          </a:effec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E3347AD-4D70-49CF-BB0A-A9DFF9CA9B15}"/>
              </a:ext>
            </a:extLst>
          </p:cNvPr>
          <p:cNvCxnSpPr>
            <a:cxnSpLocks/>
            <a:stCxn id="48" idx="7"/>
            <a:endCxn id="46" idx="3"/>
          </p:cNvCxnSpPr>
          <p:nvPr/>
        </p:nvCxnSpPr>
        <p:spPr>
          <a:xfrm flipV="1">
            <a:off x="9407524" y="7008813"/>
            <a:ext cx="1898650" cy="774700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857B0B1B-6822-4E3B-AFB0-0300380EDE36}"/>
              </a:ext>
            </a:extLst>
          </p:cNvPr>
          <p:cNvSpPr txBox="1">
            <a:spLocks/>
          </p:cNvSpPr>
          <p:nvPr/>
        </p:nvSpPr>
        <p:spPr>
          <a:xfrm>
            <a:off x="3483870" y="824350"/>
            <a:ext cx="11847308" cy="504000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endParaRPr lang="ru-RU" sz="1900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>
                    <a:alpha val="35000"/>
                  </a:schemeClr>
                </a:glow>
              </a:effectLst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6830D0BF-D7D5-48AE-9646-8A1286B2C363}"/>
              </a:ext>
            </a:extLst>
          </p:cNvPr>
          <p:cNvSpPr/>
          <p:nvPr/>
        </p:nvSpPr>
        <p:spPr>
          <a:xfrm>
            <a:off x="12344399" y="4751388"/>
            <a:ext cx="37084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НМИЦ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50">
            <a:extLst>
              <a:ext uri="{FF2B5EF4-FFF2-40B4-BE49-F238E27FC236}">
                <a16:creationId xmlns:a16="http://schemas.microsoft.com/office/drawing/2014/main" id="{16786BBA-8AF5-405E-884C-BC6923010134}"/>
              </a:ext>
            </a:extLst>
          </p:cNvPr>
          <p:cNvSpPr/>
          <p:nvPr/>
        </p:nvSpPr>
        <p:spPr>
          <a:xfrm>
            <a:off x="12479337" y="4117976"/>
            <a:ext cx="16319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ФОИВ/Регионы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9AE1EAED-7AD4-41D7-95E0-F3347010CFFC}"/>
              </a:ext>
            </a:extLst>
          </p:cNvPr>
          <p:cNvSpPr/>
          <p:nvPr/>
        </p:nvSpPr>
        <p:spPr>
          <a:xfrm>
            <a:off x="11842749" y="6046788"/>
            <a:ext cx="41433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Научные партнеры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/ 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Институты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66">
            <a:extLst>
              <a:ext uri="{FF2B5EF4-FFF2-40B4-BE49-F238E27FC236}">
                <a16:creationId xmlns:a16="http://schemas.microsoft.com/office/drawing/2014/main" id="{F49BC617-104C-4111-BC7A-E6274CC191A4}"/>
              </a:ext>
            </a:extLst>
          </p:cNvPr>
          <p:cNvSpPr/>
          <p:nvPr/>
        </p:nvSpPr>
        <p:spPr>
          <a:xfrm>
            <a:off x="9126766" y="8028014"/>
            <a:ext cx="5732462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НИОКР Индустриальные партнеры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/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стартапы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78">
            <a:extLst>
              <a:ext uri="{FF2B5EF4-FFF2-40B4-BE49-F238E27FC236}">
                <a16:creationId xmlns:a16="http://schemas.microsoft.com/office/drawing/2014/main" id="{02A87A68-BC71-463C-8844-8DC4973D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3838576"/>
            <a:ext cx="8810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85">
            <a:extLst>
              <a:ext uri="{FF2B5EF4-FFF2-40B4-BE49-F238E27FC236}">
                <a16:creationId xmlns:a16="http://schemas.microsoft.com/office/drawing/2014/main" id="{D43A4DAD-D2BD-4757-B878-73A1BB43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49" y="4886326"/>
            <a:ext cx="3889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Российское правительство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ru-RU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ключевые приоритеты в здравоохранении</a:t>
            </a:r>
          </a:p>
        </p:txBody>
      </p:sp>
      <p:sp>
        <p:nvSpPr>
          <p:cNvPr id="31" name="Rectangle 88">
            <a:extLst>
              <a:ext uri="{FF2B5EF4-FFF2-40B4-BE49-F238E27FC236}">
                <a16:creationId xmlns:a16="http://schemas.microsoft.com/office/drawing/2014/main" id="{ABC46CC5-9F1A-4FD1-B1DA-2875B97A9187}"/>
              </a:ext>
            </a:extLst>
          </p:cNvPr>
          <p:cNvSpPr/>
          <p:nvPr/>
        </p:nvSpPr>
        <p:spPr>
          <a:xfrm>
            <a:off x="7521574" y="5608638"/>
            <a:ext cx="3392488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Национальный проект «Здравоохранение»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:</a:t>
            </a:r>
          </a:p>
          <a:p>
            <a:pPr marL="285750" marR="0" lvl="0" indent="-285750" algn="l" defTabSz="91433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снижение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смертности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285750" marR="0" lvl="0" indent="-285750" algn="l" defTabSz="91433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фокус 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онкологии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/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хронических заболеваниях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285750" marR="0" lvl="0" indent="-285750" algn="l" defTabSz="91433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развитие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Цифрового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Здравоохранения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2" name="Rectangle 69">
            <a:extLst>
              <a:ext uri="{FF2B5EF4-FFF2-40B4-BE49-F238E27FC236}">
                <a16:creationId xmlns:a16="http://schemas.microsoft.com/office/drawing/2014/main" id="{BD29ACB8-8C30-4188-967B-B153BA9ADC46}"/>
              </a:ext>
            </a:extLst>
          </p:cNvPr>
          <p:cNvSpPr/>
          <p:nvPr/>
        </p:nvSpPr>
        <p:spPr>
          <a:xfrm>
            <a:off x="5283704" y="8102389"/>
            <a:ext cx="3114675" cy="14645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Бизнес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Медицинские диагностические, фармацевтические компании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7CC8F91D-B856-40BF-9778-78201024A4B1}"/>
              </a:ext>
            </a:extLst>
          </p:cNvPr>
          <p:cNvSpPr/>
          <p:nvPr/>
        </p:nvSpPr>
        <p:spPr>
          <a:xfrm>
            <a:off x="12095162" y="5246688"/>
            <a:ext cx="3224212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Профессиональные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медицинские ассоциации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6ED310CC-D607-44CD-BA0B-B3C3A630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7" y="4763721"/>
            <a:ext cx="276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Центр инноваций в здравоохранении в Сколково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526CBC9F-E161-4AA3-A320-17937A39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7" y="5852261"/>
            <a:ext cx="2476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86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Центр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демонстрация и тестирование решений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86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Образовательный центр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86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Пространство взаимодействия стартапов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AE7A2422-2758-4830-9588-04B2893E4318}"/>
              </a:ext>
            </a:extLst>
          </p:cNvPr>
          <p:cNvSpPr/>
          <p:nvPr/>
        </p:nvSpPr>
        <p:spPr>
          <a:xfrm>
            <a:off x="11431587" y="6777038"/>
            <a:ext cx="41433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7860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Инновационные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 промышленные кластеры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A884C9F-DDA1-4C09-8497-B814B817DD84}"/>
              </a:ext>
            </a:extLst>
          </p:cNvPr>
          <p:cNvCxnSpPr>
            <a:cxnSpLocks/>
          </p:cNvCxnSpPr>
          <p:nvPr/>
        </p:nvCxnSpPr>
        <p:spPr>
          <a:xfrm>
            <a:off x="4141787" y="4670426"/>
            <a:ext cx="2390775" cy="0"/>
          </a:xfrm>
          <a:prstGeom prst="line">
            <a:avLst/>
          </a:prstGeom>
          <a:ln w="12700">
            <a:solidFill>
              <a:schemeClr val="bg1">
                <a:lumMod val="50000"/>
                <a:alpha val="24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36472AE-7BC6-487B-89C5-83F7671644D4}"/>
              </a:ext>
            </a:extLst>
          </p:cNvPr>
          <p:cNvCxnSpPr>
            <a:cxnSpLocks/>
          </p:cNvCxnSpPr>
          <p:nvPr/>
        </p:nvCxnSpPr>
        <p:spPr>
          <a:xfrm>
            <a:off x="7618412" y="4705351"/>
            <a:ext cx="3116262" cy="0"/>
          </a:xfrm>
          <a:prstGeom prst="line">
            <a:avLst/>
          </a:prstGeom>
          <a:ln w="12700">
            <a:solidFill>
              <a:schemeClr val="bg1">
                <a:lumMod val="50000"/>
                <a:alpha val="24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51">
            <a:extLst>
              <a:ext uri="{FF2B5EF4-FFF2-40B4-BE49-F238E27FC236}">
                <a16:creationId xmlns:a16="http://schemas.microsoft.com/office/drawing/2014/main" id="{0B520A20-15C6-4D38-98EC-9517B210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7" y="3749676"/>
            <a:ext cx="9318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FE45132-63A2-45AD-B1E3-76DBC1253B25}"/>
              </a:ext>
            </a:extLst>
          </p:cNvPr>
          <p:cNvSpPr/>
          <p:nvPr/>
        </p:nvSpPr>
        <p:spPr>
          <a:xfrm>
            <a:off x="12191999" y="4837113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1" name="Рисунок 23">
            <a:extLst>
              <a:ext uri="{FF2B5EF4-FFF2-40B4-BE49-F238E27FC236}">
                <a16:creationId xmlns:a16="http://schemas.microsoft.com/office/drawing/2014/main" id="{68D04FED-7384-4D68-A322-79EBFC68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3824288"/>
            <a:ext cx="56673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35D9E5C-1A50-449B-AA8F-726A2F2A6768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12261849" y="4354513"/>
            <a:ext cx="114300" cy="482600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:a16="http://schemas.microsoft.com/office/drawing/2014/main" id="{04EBF41B-8071-47E9-B2A6-5E13BCFA72E2}"/>
              </a:ext>
            </a:extLst>
          </p:cNvPr>
          <p:cNvSpPr/>
          <p:nvPr/>
        </p:nvSpPr>
        <p:spPr>
          <a:xfrm>
            <a:off x="11922124" y="5356226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DD1ECA0-FF24-4BEC-9A53-275E1A9BAB4B}"/>
              </a:ext>
            </a:extLst>
          </p:cNvPr>
          <p:cNvCxnSpPr>
            <a:cxnSpLocks/>
            <a:stCxn id="40" idx="3"/>
          </p:cNvCxnSpPr>
          <p:nvPr/>
        </p:nvCxnSpPr>
        <p:spPr>
          <a:xfrm flipH="1">
            <a:off x="12020549" y="4956176"/>
            <a:ext cx="192088" cy="415925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A53B3903-562C-4F63-A3EC-A07EA1686942}"/>
              </a:ext>
            </a:extLst>
          </p:cNvPr>
          <p:cNvSpPr/>
          <p:nvPr/>
        </p:nvSpPr>
        <p:spPr>
          <a:xfrm>
            <a:off x="11696699" y="6161088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94900DC-172A-4BD0-BAAA-02737F6C9B14}"/>
              </a:ext>
            </a:extLst>
          </p:cNvPr>
          <p:cNvSpPr/>
          <p:nvPr/>
        </p:nvSpPr>
        <p:spPr>
          <a:xfrm>
            <a:off x="11285537" y="6888163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66ABAE3-360E-486C-9FD4-CCDA98413433}"/>
              </a:ext>
            </a:extLst>
          </p:cNvPr>
          <p:cNvCxnSpPr>
            <a:cxnSpLocks/>
            <a:stCxn id="46" idx="7"/>
            <a:endCxn id="45" idx="4"/>
          </p:cNvCxnSpPr>
          <p:nvPr/>
        </p:nvCxnSpPr>
        <p:spPr>
          <a:xfrm flipV="1">
            <a:off x="11404599" y="6300788"/>
            <a:ext cx="361950" cy="608013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2D455C67-9069-4D4A-88ED-1F86BB85FAF5}"/>
              </a:ext>
            </a:extLst>
          </p:cNvPr>
          <p:cNvSpPr/>
          <p:nvPr/>
        </p:nvSpPr>
        <p:spPr>
          <a:xfrm>
            <a:off x="9288462" y="7762876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A2FCE74-57A0-48B1-A70F-22566DF0DEBE}"/>
              </a:ext>
            </a:extLst>
          </p:cNvPr>
          <p:cNvSpPr/>
          <p:nvPr/>
        </p:nvSpPr>
        <p:spPr>
          <a:xfrm>
            <a:off x="10179049" y="7067551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55B137B-4344-4B97-83F8-7E0ED8266920}"/>
              </a:ext>
            </a:extLst>
          </p:cNvPr>
          <p:cNvCxnSpPr>
            <a:cxnSpLocks/>
            <a:stCxn id="49" idx="6"/>
            <a:endCxn id="46" idx="3"/>
          </p:cNvCxnSpPr>
          <p:nvPr/>
        </p:nvCxnSpPr>
        <p:spPr>
          <a:xfrm flipV="1">
            <a:off x="10318749" y="7008813"/>
            <a:ext cx="987425" cy="128588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28E0F99-AEEC-4D10-926B-740F51D6E321}"/>
              </a:ext>
            </a:extLst>
          </p:cNvPr>
          <p:cNvCxnSpPr>
            <a:cxnSpLocks/>
            <a:stCxn id="48" idx="7"/>
            <a:endCxn id="49" idx="3"/>
          </p:cNvCxnSpPr>
          <p:nvPr/>
        </p:nvCxnSpPr>
        <p:spPr>
          <a:xfrm flipV="1">
            <a:off x="9407524" y="7186613"/>
            <a:ext cx="792163" cy="596900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3A327B7D-481C-422F-8C6E-FB0CD6200728}"/>
              </a:ext>
            </a:extLst>
          </p:cNvPr>
          <p:cNvSpPr/>
          <p:nvPr/>
        </p:nvSpPr>
        <p:spPr>
          <a:xfrm>
            <a:off x="5729287" y="7731126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46CB200-8C35-4739-81BC-30F3A216D487}"/>
              </a:ext>
            </a:extLst>
          </p:cNvPr>
          <p:cNvCxnSpPr>
            <a:cxnSpLocks/>
          </p:cNvCxnSpPr>
          <p:nvPr/>
        </p:nvCxnSpPr>
        <p:spPr>
          <a:xfrm flipV="1">
            <a:off x="5853112" y="6605588"/>
            <a:ext cx="1136650" cy="1147763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9696C42F-E075-421D-9090-DBB7997A43C9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5848349" y="7288213"/>
            <a:ext cx="1042988" cy="463550"/>
          </a:xfrm>
          <a:prstGeom prst="line">
            <a:avLst/>
          </a:prstGeom>
          <a:ln w="9525">
            <a:solidFill>
              <a:schemeClr val="tx1"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id="{D8044D04-E0CD-4538-A84B-70191E909AE9}"/>
              </a:ext>
            </a:extLst>
          </p:cNvPr>
          <p:cNvSpPr/>
          <p:nvPr/>
        </p:nvSpPr>
        <p:spPr>
          <a:xfrm>
            <a:off x="12338049" y="4224338"/>
            <a:ext cx="139700" cy="139700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Новая форма демонстрации и внедрения современных технологических решений для медицины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9900" y="2514600"/>
            <a:ext cx="1234965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инноваций позволяет: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Продемонстрировать и протестировать инновационные, цифровые терапевтические комплексы, а также решения в области «интернета вещей» для здравоохранения. </a:t>
            </a:r>
          </a:p>
          <a:p>
            <a:pPr marL="1143000" lvl="2" indent="-2286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и продвигать лучшие практики в диагностике, лечении и последующем наблюдении пациентов в онкологии и хронических заболеваниях.</a:t>
            </a:r>
          </a:p>
          <a:p>
            <a:pPr marL="1143000" lvl="2" indent="-2286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пространство взаимодействия для инновационных проектов в области здравоохранения (стартапов); предложить платформу для обучения и коммуникации, а также - для презентации новых идей.</a:t>
            </a:r>
          </a:p>
          <a:p>
            <a:pPr marL="1143000" lvl="2" indent="-2286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взаимодействие партнеров в области диагностики, медицинского оборудования, цифровых технологий для создания альянса в области интернета вещей для здравоохранения и развития инновационной системы.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01900" y="59413"/>
            <a:ext cx="15093299" cy="63303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ПОЧЕМУ СКОЛКОВО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8" name="Прямоугольник 11"/>
          <p:cNvSpPr/>
          <p:nvPr/>
        </p:nvSpPr>
        <p:spPr>
          <a:xfrm>
            <a:off x="10465105" y="1952033"/>
            <a:ext cx="804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САМЫЙ БОЛЬШОЙ ХАБ БИОМЕДИЦИНСКИХ СТАРТАПОВ</a:t>
            </a:r>
          </a:p>
        </p:txBody>
      </p:sp>
      <p:sp>
        <p:nvSpPr>
          <p:cNvPr id="9" name="Прямоугольник 13"/>
          <p:cNvSpPr/>
          <p:nvPr/>
        </p:nvSpPr>
        <p:spPr>
          <a:xfrm>
            <a:off x="2498725" y="1959877"/>
            <a:ext cx="478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en-US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PR, GR </a:t>
            </a: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 И МЕДИА ПОДДЕРЖКА</a:t>
            </a:r>
          </a:p>
        </p:txBody>
      </p:sp>
      <p:sp>
        <p:nvSpPr>
          <p:cNvPr id="10" name="Прямоугольник 14"/>
          <p:cNvSpPr/>
          <p:nvPr/>
        </p:nvSpPr>
        <p:spPr>
          <a:xfrm>
            <a:off x="11456654" y="3830257"/>
            <a:ext cx="239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СКОЛТЕХ</a:t>
            </a:r>
          </a:p>
        </p:txBody>
      </p:sp>
      <p:sp>
        <p:nvSpPr>
          <p:cNvPr id="12" name="Прямоугольник 33"/>
          <p:cNvSpPr/>
          <p:nvPr/>
        </p:nvSpPr>
        <p:spPr>
          <a:xfrm>
            <a:off x="2454169" y="3969964"/>
            <a:ext cx="2850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НАЛОГОВЫЕ, ТАМОЖЕННЫЕ И РЕГУЛЯТОРНЫЕ ПРЕИМУЩЕСТВА</a:t>
            </a:r>
          </a:p>
        </p:txBody>
      </p:sp>
      <p:sp>
        <p:nvSpPr>
          <p:cNvPr id="13" name="Прямоугольник 33"/>
          <p:cNvSpPr/>
          <p:nvPr/>
        </p:nvSpPr>
        <p:spPr>
          <a:xfrm>
            <a:off x="3002981" y="8039015"/>
            <a:ext cx="44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МОСКОВСКИЙ МЕЖДУНАРОДНЫЙ МЕДИЦИНСКИЙ КЛАСТЕР</a:t>
            </a:r>
          </a:p>
        </p:txBody>
      </p:sp>
      <p:sp>
        <p:nvSpPr>
          <p:cNvPr id="14" name="Прямоугольник 33"/>
          <p:cNvSpPr/>
          <p:nvPr/>
        </p:nvSpPr>
        <p:spPr>
          <a:xfrm>
            <a:off x="11257941" y="6147121"/>
            <a:ext cx="589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ИНФРАСТУРКТУРА ДЛЯ ИССЛЕДОВАНИЙ</a:t>
            </a:r>
          </a:p>
        </p:txBody>
      </p:sp>
      <p:sp>
        <p:nvSpPr>
          <p:cNvPr id="15" name="Прямоугольник 33"/>
          <p:cNvSpPr/>
          <p:nvPr/>
        </p:nvSpPr>
        <p:spPr>
          <a:xfrm>
            <a:off x="2438294" y="6371610"/>
            <a:ext cx="580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ЖИЛЬЕ И СОЦИАЛЬНАЯ ИНФРАСТРУКТУРА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31449" y="2392585"/>
            <a:ext cx="6612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450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стартапов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в основных терапевтических областях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Ежегодно рассматриваются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500+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заявок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Обширная сеть для поиска перспективных проектов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18860" y="4179739"/>
            <a:ext cx="5799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Исследовательский центр, посвященный биотехнологиям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Пул магистров и докторов наук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Преподавательский и исследовательский персонал с проверенной международной репутацией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25712" y="6557227"/>
            <a:ext cx="579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Технопарк и НИОКР-сервисы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предоставляют широкие возможности для размещения (лабораторные и офисные помещения)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1595" y="8782226"/>
            <a:ext cx="708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Московский Международный Медицинский Кластер расположен на территории Сколково 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предоставляют множество возможностей для сотрудничества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3585" y="6733408"/>
            <a:ext cx="5799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Жилье и социальные объекты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294" y="2399317"/>
            <a:ext cx="6845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регуляторных инициатив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Ведущий института развития в России</a:t>
            </a:r>
          </a:p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Ключевые события в области инноваций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1104" y="4778347"/>
            <a:ext cx="3314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Участники Сколково, пользуются налоговыми, таможенными и регуляторными преимуществами</a:t>
            </a:r>
          </a:p>
        </p:txBody>
      </p:sp>
      <p:sp>
        <p:nvSpPr>
          <p:cNvPr id="23" name="Прямоугольник 33"/>
          <p:cNvSpPr/>
          <p:nvPr/>
        </p:nvSpPr>
        <p:spPr>
          <a:xfrm>
            <a:off x="11152346" y="8017416"/>
            <a:ext cx="3567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33977"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>
                    <a:lumMod val="25000"/>
                  </a:prstClr>
                </a:solidFill>
                <a:cs typeface="Arial" panose="020B0604020202020204" pitchFamily="34" charset="0"/>
              </a:rPr>
              <a:t>ПАРТНЕРЫ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9230" y="8399168"/>
            <a:ext cx="6597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1" indent="-3251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Научно-исследовательские центры индустриальных компаний, CRO и провайдеры НИОКР-услуг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19BA72EE-E840-9F45-9214-524AC61D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69" y="3876407"/>
            <a:ext cx="3860962" cy="2471959"/>
          </a:xfrm>
          <a:prstGeom prst="rect">
            <a:avLst/>
          </a:prstGeom>
        </p:spPr>
      </p:pic>
      <p:graphicFrame>
        <p:nvGraphicFramePr>
          <p:cNvPr id="4" name="Диаграмма 5"/>
          <p:cNvGraphicFramePr/>
          <p:nvPr>
            <p:extLst>
              <p:ext uri="{D42A27DB-BD31-4B8C-83A1-F6EECF244321}">
                <p14:modId xmlns:p14="http://schemas.microsoft.com/office/powerpoint/2010/main" val="4284835394"/>
              </p:ext>
            </p:extLst>
          </p:nvPr>
        </p:nvGraphicFramePr>
        <p:xfrm>
          <a:off x="3683575" y="2321675"/>
          <a:ext cx="8868599" cy="597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DE81E6C-EF6C-4999-840E-F9BFD4557C0B}"/>
              </a:ext>
            </a:extLst>
          </p:cNvPr>
          <p:cNvSpPr txBox="1"/>
          <p:nvPr/>
        </p:nvSpPr>
        <p:spPr>
          <a:xfrm>
            <a:off x="2498725" y="823057"/>
            <a:ext cx="14176601" cy="792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76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-Heavy"/>
              </a:rPr>
              <a:t>как ведущий центр инноваций, Сколково поддерживает, развивает и лидирует лучшие мировые практики в области и модернизации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6394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7C224B7-4F42-490E-BBAC-FC98CF1912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493" y="2260"/>
          <a:ext cx="2258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7C224B7-4F42-490E-BBAC-FC98CF191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3" y="2260"/>
                        <a:ext cx="2258" cy="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49D9E9-AD94-4C4C-99B0-598BC4E15B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34" y="1"/>
            <a:ext cx="225779" cy="225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3413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7B0B1B-6822-4E3B-AFB0-0300380E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292" y="209768"/>
            <a:ext cx="14956908" cy="7168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2"/>
                </a:solidFill>
              </a:rPr>
              <a:t>Возможности для стартапов Сколково:</a:t>
            </a:r>
            <a:r>
              <a:rPr lang="en-US" sz="4900" dirty="0">
                <a:solidFill>
                  <a:schemeClr val="tx2"/>
                </a:solidFill>
              </a:rPr>
              <a:t/>
            </a:r>
            <a:br>
              <a:rPr lang="en-US" sz="4900" dirty="0">
                <a:solidFill>
                  <a:schemeClr val="tx2"/>
                </a:solidFill>
              </a:rPr>
            </a:br>
            <a:r>
              <a:rPr lang="ru-RU" sz="3413" dirty="0">
                <a:solidFill>
                  <a:schemeClr val="tx2"/>
                </a:solidFill>
              </a:rPr>
              <a:t> </a:t>
            </a:r>
            <a:endParaRPr lang="ru-RU" sz="3982" dirty="0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9A74E4-6F4D-4200-B920-3DF77ABD43AF}"/>
              </a:ext>
            </a:extLst>
          </p:cNvPr>
          <p:cNvSpPr txBox="1"/>
          <p:nvPr/>
        </p:nvSpPr>
        <p:spPr>
          <a:xfrm>
            <a:off x="12935612" y="879593"/>
            <a:ext cx="3523309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Продвижение лучших решений </a:t>
            </a:r>
            <a:r>
              <a:rPr lang="ru-RU" sz="2276" b="1" i="1" dirty="0" err="1">
                <a:solidFill>
                  <a:schemeClr val="bg1">
                    <a:lumMod val="50000"/>
                  </a:schemeClr>
                </a:solidFill>
              </a:rPr>
              <a:t>стартапов</a:t>
            </a:r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 на региональный и федеральный уровень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E8102F-AC1B-4530-AFEA-10886B1467D3}"/>
              </a:ext>
            </a:extLst>
          </p:cNvPr>
          <p:cNvSpPr txBox="1"/>
          <p:nvPr/>
        </p:nvSpPr>
        <p:spPr>
          <a:xfrm>
            <a:off x="13320316" y="5858643"/>
            <a:ext cx="3315244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Образовательный центр для биотехнологических </a:t>
            </a:r>
            <a:r>
              <a:rPr lang="ru-RU" sz="2276" b="1" i="1" dirty="0" err="1">
                <a:solidFill>
                  <a:schemeClr val="bg1">
                    <a:lumMod val="50000"/>
                  </a:schemeClr>
                </a:solidFill>
              </a:rPr>
              <a:t>стартапов</a:t>
            </a:r>
            <a:endParaRPr lang="en-US" sz="2276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6F327-F874-4248-B9A5-EFCE12CA54C8}"/>
              </a:ext>
            </a:extLst>
          </p:cNvPr>
          <p:cNvSpPr txBox="1"/>
          <p:nvPr/>
        </p:nvSpPr>
        <p:spPr>
          <a:xfrm>
            <a:off x="10424172" y="7457019"/>
            <a:ext cx="3315244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Акселерация технологии интернета вещей в практике здравоохранения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7C699A-73D4-4329-A657-5908A4A22685}"/>
              </a:ext>
            </a:extLst>
          </p:cNvPr>
          <p:cNvSpPr/>
          <p:nvPr/>
        </p:nvSpPr>
        <p:spPr>
          <a:xfrm>
            <a:off x="6119187" y="5080783"/>
            <a:ext cx="353627" cy="136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24" name="Oval 37">
            <a:extLst>
              <a:ext uri="{FF2B5EF4-FFF2-40B4-BE49-F238E27FC236}">
                <a16:creationId xmlns:a16="http://schemas.microsoft.com/office/drawing/2014/main" id="{35E4306A-391A-4A07-B8BD-6292318D9B2C}"/>
              </a:ext>
            </a:extLst>
          </p:cNvPr>
          <p:cNvSpPr/>
          <p:nvPr/>
        </p:nvSpPr>
        <p:spPr>
          <a:xfrm rot="5400000">
            <a:off x="6829338" y="563370"/>
            <a:ext cx="6194857" cy="7642709"/>
          </a:xfrm>
          <a:prstGeom prst="ellipse">
            <a:avLst/>
          </a:prstGeom>
          <a:noFill/>
          <a:ln w="47625" cap="rnd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68000">
                  <a:schemeClr val="bg1">
                    <a:lumMod val="8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68"/>
            <a:endParaRPr lang="en-US" sz="2276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8F061C-6CB9-4451-A1D4-D6DFF0662E5D}"/>
              </a:ext>
            </a:extLst>
          </p:cNvPr>
          <p:cNvSpPr/>
          <p:nvPr/>
        </p:nvSpPr>
        <p:spPr>
          <a:xfrm>
            <a:off x="13152026" y="5370824"/>
            <a:ext cx="517255" cy="4745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2171E06-FECA-4A14-9C26-83695920C435}"/>
              </a:ext>
            </a:extLst>
          </p:cNvPr>
          <p:cNvSpPr/>
          <p:nvPr/>
        </p:nvSpPr>
        <p:spPr>
          <a:xfrm>
            <a:off x="11363036" y="6877371"/>
            <a:ext cx="517255" cy="4745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23A5A75-22AE-48E7-9533-84BB0574DAEA}"/>
              </a:ext>
            </a:extLst>
          </p:cNvPr>
          <p:cNvSpPr/>
          <p:nvPr/>
        </p:nvSpPr>
        <p:spPr>
          <a:xfrm>
            <a:off x="12418357" y="2091310"/>
            <a:ext cx="517255" cy="4745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323978-5DD6-4E13-8CD2-DCDC13C70460}"/>
              </a:ext>
            </a:extLst>
          </p:cNvPr>
          <p:cNvSpPr/>
          <p:nvPr/>
        </p:nvSpPr>
        <p:spPr>
          <a:xfrm>
            <a:off x="13480789" y="3549955"/>
            <a:ext cx="517255" cy="4745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5491A-C47C-418F-9179-8832420D2C21}"/>
              </a:ext>
            </a:extLst>
          </p:cNvPr>
          <p:cNvSpPr txBox="1"/>
          <p:nvPr/>
        </p:nvSpPr>
        <p:spPr>
          <a:xfrm>
            <a:off x="2391058" y="1800056"/>
            <a:ext cx="3728130" cy="681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296" indent="-320296" defTabSz="865763">
              <a:spcBef>
                <a:spcPts val="170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302234" algn="l"/>
              </a:tabLst>
            </a:pP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Показывать и тестировать инновационные, цифровые решения, а также решения в области интернета вещей</a:t>
            </a:r>
          </a:p>
          <a:p>
            <a:pPr marL="320296" indent="-320296" defTabSz="865763">
              <a:spcBef>
                <a:spcPts val="170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302234" algn="l"/>
              </a:tabLst>
            </a:pP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Развивать компетенции </a:t>
            </a:r>
            <a:r>
              <a:rPr lang="ru-RU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стартапов</a:t>
            </a: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HelveticaNeueCyr-Heavy"/>
              <a:ea typeface="微软雅黑" panose="020B0503020204020204" pitchFamily="34" charset="-122"/>
            </a:endParaRPr>
          </a:p>
          <a:p>
            <a:pPr marL="320296" indent="-320296" defTabSz="865763">
              <a:spcBef>
                <a:spcPts val="170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302234" algn="l"/>
              </a:tabLst>
            </a:pP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Создавать уникальную среду взаимодействия 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HelveticaNeueCyr-Heavy"/>
              <a:ea typeface="微软雅黑" panose="020B0503020204020204" pitchFamily="34" charset="-122"/>
            </a:endParaRPr>
          </a:p>
          <a:p>
            <a:pPr marL="320296" indent="-320296" defTabSz="865763">
              <a:spcBef>
                <a:spcPts val="170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302234" algn="l"/>
              </a:tabLst>
            </a:pP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Сформировать международное взаимодействие</a:t>
            </a:r>
          </a:p>
          <a:p>
            <a:pPr marL="320296" indent="-320296" defTabSz="865763">
              <a:spcBef>
                <a:spcPts val="170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302234" algn="l"/>
              </a:tabLst>
            </a:pPr>
            <a:r>
              <a:rPr lang="ru-RU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Cyr-Heavy"/>
                <a:ea typeface="微软雅黑" panose="020B0503020204020204" pitchFamily="34" charset="-122"/>
              </a:rPr>
              <a:t>Возможность участвовать в формировании регуляторных инициатив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HelveticaNeueCyr-Heavy"/>
              <a:ea typeface="微软雅黑" panose="020B0503020204020204" pitchFamily="34" charset="-122"/>
            </a:endParaRPr>
          </a:p>
        </p:txBody>
      </p:sp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46001C56-AB2B-214B-AA21-9529537340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81" b="20310"/>
          <a:stretch/>
        </p:blipFill>
        <p:spPr>
          <a:xfrm>
            <a:off x="6909955" y="2920213"/>
            <a:ext cx="5731279" cy="26970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26CE93-1650-9C43-AE6B-B5E3ABDD140C}"/>
              </a:ext>
            </a:extLst>
          </p:cNvPr>
          <p:cNvSpPr txBox="1"/>
          <p:nvPr/>
        </p:nvSpPr>
        <p:spPr>
          <a:xfrm>
            <a:off x="13748121" y="2733550"/>
            <a:ext cx="3523309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Взаимодействие и сотрудничество между </a:t>
            </a:r>
            <a:r>
              <a:rPr lang="ru-RU" sz="2276" b="1" i="1" dirty="0" err="1">
                <a:solidFill>
                  <a:schemeClr val="bg1">
                    <a:lumMod val="50000"/>
                  </a:schemeClr>
                </a:solidFill>
              </a:rPr>
              <a:t>стартапами</a:t>
            </a:r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, партнерами и специалистами в области здравоохранения</a:t>
            </a:r>
          </a:p>
        </p:txBody>
      </p:sp>
      <p:sp>
        <p:nvSpPr>
          <p:cNvPr id="28" name="Oval 37">
            <a:extLst>
              <a:ext uri="{FF2B5EF4-FFF2-40B4-BE49-F238E27FC236}">
                <a16:creationId xmlns:a16="http://schemas.microsoft.com/office/drawing/2014/main" id="{61C7E98E-C352-D04E-BE72-256A9755F5F6}"/>
              </a:ext>
            </a:extLst>
          </p:cNvPr>
          <p:cNvSpPr/>
          <p:nvPr/>
        </p:nvSpPr>
        <p:spPr>
          <a:xfrm>
            <a:off x="7958342" y="6982518"/>
            <a:ext cx="517255" cy="4745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6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8A38BF-4D6D-0644-A8E4-207959B87F4A}"/>
              </a:ext>
            </a:extLst>
          </p:cNvPr>
          <p:cNvSpPr txBox="1"/>
          <p:nvPr/>
        </p:nvSpPr>
        <p:spPr>
          <a:xfrm>
            <a:off x="6352776" y="7607770"/>
            <a:ext cx="3315244" cy="114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76" b="1" i="1" dirty="0">
                <a:solidFill>
                  <a:schemeClr val="bg1">
                    <a:lumMod val="50000"/>
                  </a:schemeClr>
                </a:solidFill>
              </a:rPr>
              <a:t>Сформировать международное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5936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7B0B1B-6822-4E3B-AFB0-0300380E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318" y="294132"/>
            <a:ext cx="11897702" cy="810311"/>
          </a:xfrm>
          <a:effectLst>
            <a:glow>
              <a:schemeClr val="accent1"/>
            </a:glow>
          </a:effectLst>
        </p:spPr>
        <p:txBody>
          <a:bodyPr/>
          <a:lstStyle/>
          <a:p>
            <a:pPr defTabSz="609585">
              <a:defRPr/>
            </a:pP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  <a:latin typeface="+mn-lt"/>
              </a:rPr>
              <a:t>Интеграция данных в единую информационную систему; </a:t>
            </a:r>
            <a:r>
              <a:rPr lang="ru-RU" b="1" dirty="0" err="1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  <a:latin typeface="+mn-lt"/>
              </a:rPr>
              <a:t>пациентские</a:t>
            </a:r>
            <a:r>
              <a:rPr lang="ru-RU" b="1" dirty="0">
                <a:solidFill>
                  <a:srgbClr val="002060"/>
                </a:solidFill>
                <a:effectLst>
                  <a:glow rad="127000">
                    <a:schemeClr val="bg1">
                      <a:alpha val="35000"/>
                    </a:schemeClr>
                  </a:glow>
                </a:effectLst>
                <a:latin typeface="+mn-lt"/>
              </a:rPr>
              <a:t> регистры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5" name="Группа 115">
            <a:extLst>
              <a:ext uri="{FF2B5EF4-FFF2-40B4-BE49-F238E27FC236}">
                <a16:creationId xmlns:a16="http://schemas.microsoft.com/office/drawing/2014/main" id="{1C56FC36-2196-44FA-BAF1-A50BEC47D04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08863" y="4364832"/>
            <a:ext cx="9071927" cy="4799012"/>
            <a:chOff x="626907" y="2873091"/>
            <a:chExt cx="4081803" cy="1810871"/>
          </a:xfrm>
        </p:grpSpPr>
        <p:sp>
          <p:nvSpPr>
            <p:cNvPr id="6" name="Овал 109">
              <a:extLst>
                <a:ext uri="{FF2B5EF4-FFF2-40B4-BE49-F238E27FC236}">
                  <a16:creationId xmlns:a16="http://schemas.microsoft.com/office/drawing/2014/main" id="{2ADED486-8FEF-4A1F-BC10-3422326634BE}"/>
                </a:ext>
              </a:extLst>
            </p:cNvPr>
            <p:cNvSpPr/>
            <p:nvPr/>
          </p:nvSpPr>
          <p:spPr>
            <a:xfrm rot="20449784">
              <a:off x="629223" y="2873091"/>
              <a:ext cx="4081803" cy="17545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Овал 110">
              <a:extLst>
                <a:ext uri="{FF2B5EF4-FFF2-40B4-BE49-F238E27FC236}">
                  <a16:creationId xmlns:a16="http://schemas.microsoft.com/office/drawing/2014/main" id="{DFFE5A03-8612-4F2C-AF9A-E9488EE5EF21}"/>
                </a:ext>
              </a:extLst>
            </p:cNvPr>
            <p:cNvSpPr/>
            <p:nvPr/>
          </p:nvSpPr>
          <p:spPr>
            <a:xfrm rot="20449784">
              <a:off x="729589" y="2929400"/>
              <a:ext cx="3910409" cy="1754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F84D62-FAC8-43D8-975E-B106F548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229" y="1134262"/>
            <a:ext cx="2711909" cy="1749437"/>
          </a:xfrm>
          <a:prstGeom prst="rect">
            <a:avLst/>
          </a:prstGeom>
        </p:spPr>
      </p:pic>
      <p:sp>
        <p:nvSpPr>
          <p:cNvPr id="11" name="TextBox 30">
            <a:extLst>
              <a:ext uri="{FF2B5EF4-FFF2-40B4-BE49-F238E27FC236}">
                <a16:creationId xmlns:a16="http://schemas.microsoft.com/office/drawing/2014/main" id="{6208C67F-CF51-4EE6-8996-B0C5726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698" y="2697555"/>
            <a:ext cx="32146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оптимизация пути пациента с использованием инновационных технологий, позволяющих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C9E1F476-3B93-46F4-B928-FECB228F8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4497388"/>
            <a:ext cx="3740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добиваться лучших результатов в диагностике и лечении заболеваний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экономить время врача на приеме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обеспечивать стандартизацию выполнения клинических рекомендаций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снижать показатели смертности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снижать затраты здравоохранения на основную терапию и лечение осложнений </a:t>
            </a:r>
          </a:p>
        </p:txBody>
      </p:sp>
      <p:pic>
        <p:nvPicPr>
          <p:cNvPr id="13" name="Рисунок 36">
            <a:extLst>
              <a:ext uri="{FF2B5EF4-FFF2-40B4-BE49-F238E27FC236}">
                <a16:creationId xmlns:a16="http://schemas.microsoft.com/office/drawing/2014/main" id="{5C7851E9-9DBB-45F9-B71C-AAF60528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225801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7">
            <a:extLst>
              <a:ext uri="{FF2B5EF4-FFF2-40B4-BE49-F238E27FC236}">
                <a16:creationId xmlns:a16="http://schemas.microsoft.com/office/drawing/2014/main" id="{A349D304-93CB-4FD9-9516-DBF001C5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44801"/>
            <a:ext cx="3365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9">
            <a:extLst>
              <a:ext uri="{FF2B5EF4-FFF2-40B4-BE49-F238E27FC236}">
                <a16:creationId xmlns:a16="http://schemas.microsoft.com/office/drawing/2014/main" id="{0343C2D6-D3B4-4CB0-8A5A-F1512521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488" y="1136650"/>
            <a:ext cx="2273300" cy="21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40">
            <a:extLst>
              <a:ext uri="{FF2B5EF4-FFF2-40B4-BE49-F238E27FC236}">
                <a16:creationId xmlns:a16="http://schemas.microsoft.com/office/drawing/2014/main" id="{24D0CA2D-7370-4308-92F7-A0E8F9C8A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257" y="1525588"/>
            <a:ext cx="15600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Медицинская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Информационная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4CCEFBC7-2282-4972-91B7-F2957256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2855913"/>
            <a:ext cx="4697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ОНКОЛОГИЯ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ИННОВАЦИОННЫЙ ЦЕНТР РАКА ЛЕГКОГО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09778275-8B81-49B6-8D95-C632E1008278}"/>
              </a:ext>
            </a:extLst>
          </p:cNvPr>
          <p:cNvSpPr/>
          <p:nvPr/>
        </p:nvSpPr>
        <p:spPr>
          <a:xfrm>
            <a:off x="8707438" y="3013076"/>
            <a:ext cx="5976937" cy="10763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Инновационные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технологии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в определении молекулярного профиля опухоли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Искусственный интеллект в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визуализации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объектов 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цифровая патоморфология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Мульти-дисциплинарная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телемедицина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Программа поддержки пациентов</a:t>
            </a:r>
          </a:p>
        </p:txBody>
      </p:sp>
      <p:sp>
        <p:nvSpPr>
          <p:cNvPr id="19" name="Rectangle: Rounded Corners 79">
            <a:extLst>
              <a:ext uri="{FF2B5EF4-FFF2-40B4-BE49-F238E27FC236}">
                <a16:creationId xmlns:a16="http://schemas.microsoft.com/office/drawing/2014/main" id="{8F9A0146-2A39-4F7C-BFE6-EA3DD06B6296}"/>
              </a:ext>
            </a:extLst>
          </p:cNvPr>
          <p:cNvSpPr/>
          <p:nvPr/>
        </p:nvSpPr>
        <p:spPr>
          <a:xfrm>
            <a:off x="8713788" y="4362451"/>
            <a:ext cx="6059487" cy="101123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Скрининг с помощью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электронных опросников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Экспресс-диагностика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и Маршрутизация пациентов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Система поддержки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врачебных решений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Цифровые методики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диагностики осложнений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Сахарного диабета</a:t>
            </a:r>
          </a:p>
        </p:txBody>
      </p:sp>
      <p:sp>
        <p:nvSpPr>
          <p:cNvPr id="20" name="Rectangle: Rounded Corners 81">
            <a:extLst>
              <a:ext uri="{FF2B5EF4-FFF2-40B4-BE49-F238E27FC236}">
                <a16:creationId xmlns:a16="http://schemas.microsoft.com/office/drawing/2014/main" id="{664928B7-E6D2-41F1-B85B-0FC8A05ED520}"/>
              </a:ext>
            </a:extLst>
          </p:cNvPr>
          <p:cNvSpPr/>
          <p:nvPr/>
        </p:nvSpPr>
        <p:spPr>
          <a:xfrm>
            <a:off x="8747125" y="5751513"/>
            <a:ext cx="6059488" cy="10128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Центральная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диспетчерская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для маршрутизации пациентов с ОКС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Цифровая передача данных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в ближайший доступный ЧКВ-центр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Контроль времени до оказания помощи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посредствам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QR-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кодов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Удаленный мониторинг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состояния пациентов на амбулаторном этапе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: Rounded Corners 82">
            <a:extLst>
              <a:ext uri="{FF2B5EF4-FFF2-40B4-BE49-F238E27FC236}">
                <a16:creationId xmlns:a16="http://schemas.microsoft.com/office/drawing/2014/main" id="{088BF224-1C04-4354-AB5D-90B2BB18FFAA}"/>
              </a:ext>
            </a:extLst>
          </p:cNvPr>
          <p:cNvSpPr/>
          <p:nvPr/>
        </p:nvSpPr>
        <p:spPr>
          <a:xfrm>
            <a:off x="8728075" y="6846888"/>
            <a:ext cx="6137275" cy="10398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Скрининг с помощью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электронных опросников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Экспресс-диагностика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 и Маршрутизация пациентов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Система поддержки врачебных решений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Цифровые инструменты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ea typeface="+mn-ea"/>
                <a:cs typeface="+mn-cs"/>
              </a:rPr>
              <a:t>оценки контроля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18D28AA-83D3-4517-B6AE-6A163ECD1818}"/>
              </a:ext>
            </a:extLst>
          </p:cNvPr>
          <p:cNvCxnSpPr>
            <a:cxnSpLocks/>
          </p:cNvCxnSpPr>
          <p:nvPr/>
        </p:nvCxnSpPr>
        <p:spPr>
          <a:xfrm flipH="1">
            <a:off x="7408863" y="2822576"/>
            <a:ext cx="411162" cy="50180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3">
            <a:extLst>
              <a:ext uri="{FF2B5EF4-FFF2-40B4-BE49-F238E27FC236}">
                <a16:creationId xmlns:a16="http://schemas.microsoft.com/office/drawing/2014/main" id="{DA01F47C-0422-472E-BCAB-96B4E9B0D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4179888"/>
            <a:ext cx="5565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САХАРНЫЙ ДИАБЕТ: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ИННОВАЦИОННЫЙ МЕТАБОЛИЧЕСКИЙ ЦЕНТР</a:t>
            </a:r>
          </a:p>
        </p:txBody>
      </p:sp>
      <p:sp>
        <p:nvSpPr>
          <p:cNvPr id="25" name="TextBox 56">
            <a:extLst>
              <a:ext uri="{FF2B5EF4-FFF2-40B4-BE49-F238E27FC236}">
                <a16:creationId xmlns:a16="http://schemas.microsoft.com/office/drawing/2014/main" id="{C4D243C1-85C6-450B-ABB4-0D37029E7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5414963"/>
            <a:ext cx="630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КАРДИОЛОГИЯ: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ИННОВАЦИОННЫЙ ЦЕНТР НАРУШЕНИЙ КОРОНАРНОГО КРОВОТОКА</a:t>
            </a:r>
          </a:p>
        </p:txBody>
      </p:sp>
      <p:sp>
        <p:nvSpPr>
          <p:cNvPr id="26" name="TextBox 57">
            <a:extLst>
              <a:ext uri="{FF2B5EF4-FFF2-40B4-BE49-F238E27FC236}">
                <a16:creationId xmlns:a16="http://schemas.microsoft.com/office/drawing/2014/main" id="{328A6E07-A839-484C-A929-BA2E8DEF8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6688138"/>
            <a:ext cx="679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ПУЛЬМОНОЛОГИЯ: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ИННОВАЦИОННЫЙ АСТМА ЦЕНТР</a:t>
            </a:r>
          </a:p>
        </p:txBody>
      </p:sp>
      <p:pic>
        <p:nvPicPr>
          <p:cNvPr id="27" name="Рисунок 58">
            <a:extLst>
              <a:ext uri="{FF2B5EF4-FFF2-40B4-BE49-F238E27FC236}">
                <a16:creationId xmlns:a16="http://schemas.microsoft.com/office/drawing/2014/main" id="{D4841CE0-D678-47A9-9D5F-20FA792D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4186238"/>
            <a:ext cx="3365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66">
            <a:extLst>
              <a:ext uri="{FF2B5EF4-FFF2-40B4-BE49-F238E27FC236}">
                <a16:creationId xmlns:a16="http://schemas.microsoft.com/office/drawing/2014/main" id="{7FC7DA8B-231B-4DA4-B3F5-12CA794B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5384801"/>
            <a:ext cx="3365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9">
            <a:extLst>
              <a:ext uri="{FF2B5EF4-FFF2-40B4-BE49-F238E27FC236}">
                <a16:creationId xmlns:a16="http://schemas.microsoft.com/office/drawing/2014/main" id="{A77C70AA-BE78-4E99-93B2-44658006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692901"/>
            <a:ext cx="3365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Основные этапы создания Центра в 2019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pic>
        <p:nvPicPr>
          <p:cNvPr id="16386" name="Picture 2" descr="http://r-pharm.com/media-cache/media/rc/OvXCqutj/media-files/17da3b1fbe0e518355c84148673c16ed98e309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9" y="3733800"/>
            <a:ext cx="3224195" cy="24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711183" y="2437092"/>
            <a:ext cx="14135632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0 1 9    г о д</a:t>
            </a:r>
          </a:p>
        </p:txBody>
      </p:sp>
      <p:pic>
        <p:nvPicPr>
          <p:cNvPr id="16388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156" y="3743325"/>
            <a:ext cx="3188744" cy="23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1" y="6714325"/>
            <a:ext cx="3251350" cy="25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promoboz.moscow/wp-content/uploads/2019/10/Skolkovo-even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28" y="6689560"/>
            <a:ext cx="3175050" cy="23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183" y="1164920"/>
            <a:ext cx="1736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Меморандум о создании Центра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ПМЭФ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июнь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5280" y="116987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Начало строительства Центра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август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3398" y="1184661"/>
            <a:ext cx="204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Подписание партнёрских соглашений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август-декабрь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14102" y="1182973"/>
            <a:ext cx="185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Открытие Центра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22.10.2019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подписание соглашения с МЗ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6853" y="1202976"/>
            <a:ext cx="2069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Согласование концепции Центра с МЗ, МПТ, ГВС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июль-сентябрь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12732" y="1136049"/>
            <a:ext cx="2114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Положение о Центре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структурное подразделение Фонда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октябрь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90718" y="1236763"/>
            <a:ext cx="1756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Формирование Управляющего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Совета Центра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декабрь</a:t>
            </a:r>
          </a:p>
        </p:txBody>
      </p:sp>
      <p:sp>
        <p:nvSpPr>
          <p:cNvPr id="6" name="AutoShape 10" descr="blob:https://web.whatsapp.com/d54057b7-93f7-4c6d-9f85-e45340edb6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98" y="3733800"/>
            <a:ext cx="3224194" cy="24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>
            <a:extLst>
              <a:ext uri="{FF2B5EF4-FFF2-40B4-BE49-F238E27FC236}">
                <a16:creationId xmlns:a16="http://schemas.microsoft.com/office/drawing/2014/main" id="{122E9901-12FA-4664-A4BF-EBF30163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733973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20">
            <a:extLst>
              <a:ext uri="{FF2B5EF4-FFF2-40B4-BE49-F238E27FC236}">
                <a16:creationId xmlns:a16="http://schemas.microsoft.com/office/drawing/2014/main" id="{6E2F2ED1-7D21-4B16-9B10-D07EEB17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22" y="-149013"/>
            <a:ext cx="15836053" cy="9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4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551" b="1" i="1">
              <a:solidFill>
                <a:srgbClr val="830051"/>
              </a:solidFill>
              <a:latin typeface="Akrobat" panose="00000600000000000000" pitchFamily="50" charset="-5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24" name="TextBox 2">
            <a:extLst>
              <a:ext uri="{FF2B5EF4-FFF2-40B4-BE49-F238E27FC236}">
                <a16:creationId xmlns:a16="http://schemas.microsoft.com/office/drawing/2014/main" id="{17F6D729-3D64-48D7-BFD6-7094632E8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78" y="1224845"/>
            <a:ext cx="7351324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707" b="1" dirty="0">
                <a:solidFill>
                  <a:srgbClr val="EAB200"/>
                </a:solidFill>
                <a:latin typeface="Akrobat" panose="00000600000000000000" pitchFamily="50" charset="-52"/>
              </a:rPr>
              <a:t>Цель</a:t>
            </a:r>
            <a:r>
              <a:rPr lang="en-US" altLang="en-US" sz="1707" b="1" dirty="0">
                <a:solidFill>
                  <a:srgbClr val="EAB200"/>
                </a:solidFill>
                <a:latin typeface="Akrobat" panose="00000600000000000000" pitchFamily="50" charset="-52"/>
              </a:rPr>
              <a:t>: </a:t>
            </a:r>
            <a:r>
              <a:rPr lang="ru-RU" altLang="en-US" sz="1707" b="1" dirty="0">
                <a:solidFill>
                  <a:srgbClr val="003865"/>
                </a:solidFill>
                <a:latin typeface="Akrobat" panose="00000600000000000000" pitchFamily="50" charset="-52"/>
              </a:rPr>
              <a:t>оптимизация маршрутизации пациента с ОКС на каждом</a:t>
            </a:r>
            <a:endParaRPr lang="en-US" altLang="en-US" sz="1707" b="1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707" b="1" dirty="0">
                <a:solidFill>
                  <a:srgbClr val="003865"/>
                </a:solidFill>
                <a:latin typeface="Akrobat" panose="00000600000000000000" pitchFamily="50" charset="-52"/>
              </a:rPr>
              <a:t>этапе пути пациента, позволяющая</a:t>
            </a:r>
            <a:endParaRPr lang="ru-RU" altLang="en-US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D8F33C-C115-40EF-AB2A-37A1BF184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45" y="6667220"/>
            <a:ext cx="11699595" cy="2456462"/>
          </a:xfrm>
          <a:prstGeom prst="rect">
            <a:avLst/>
          </a:prstGeom>
          <a:effectLst>
            <a:outerShdw blurRad="190500" dir="10740000" algn="tl" rotWithShape="0">
              <a:srgbClr val="003865">
                <a:alpha val="21000"/>
              </a:srgbClr>
            </a:outerShdw>
          </a:effectLst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5953F2-DAE5-4399-A819-C7B1CDE8B3F8}"/>
              </a:ext>
            </a:extLst>
          </p:cNvPr>
          <p:cNvSpPr/>
          <p:nvPr/>
        </p:nvSpPr>
        <p:spPr>
          <a:xfrm>
            <a:off x="5812176" y="3623592"/>
            <a:ext cx="10586719" cy="307735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Острый инфаркт миокарда является одной из причин, определяющих высокую смертность от болезней системы кровообращения в Российской Федерации</a:t>
            </a:r>
            <a:endParaRPr lang="en-US" sz="1422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Заболеваемость острым инфарктом миокарда в</a:t>
            </a:r>
            <a:r>
              <a:rPr 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 </a:t>
            </a: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составляет 135 случаев на 100 тыс. населения</a:t>
            </a:r>
            <a:r>
              <a:rPr lang="en-US" sz="1422" baseline="30000" dirty="0">
                <a:solidFill>
                  <a:srgbClr val="003865"/>
                </a:solidFill>
                <a:latin typeface="Akrobat" panose="00000600000000000000" pitchFamily="50" charset="-52"/>
              </a:rPr>
              <a:t>1</a:t>
            </a:r>
            <a:r>
              <a:rPr lang="ru-RU" sz="1422" baseline="30000" dirty="0">
                <a:solidFill>
                  <a:srgbClr val="003865"/>
                </a:solidFill>
                <a:latin typeface="Akrobat" panose="00000600000000000000" pitchFamily="50" charset="-52"/>
              </a:rPr>
              <a:t> </a:t>
            </a:r>
            <a:endParaRPr lang="en-US" sz="1422" baseline="30000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Снижение смертности от ИМ с 40,6 в 2017 до 30,6 на 100 тысяч населения в 2024 является одной из приоритетных задач национальной программы борьбы с сердечно-сосудистыми заболеваниями</a:t>
            </a:r>
            <a:r>
              <a:rPr lang="ru-RU" sz="1422" baseline="30000" dirty="0">
                <a:solidFill>
                  <a:srgbClr val="003865"/>
                </a:solidFill>
                <a:latin typeface="Akrobat" panose="00000600000000000000" pitchFamily="50" charset="-52"/>
              </a:rPr>
              <a:t>2</a:t>
            </a:r>
            <a:endParaRPr lang="ru-RU" sz="1422" dirty="0">
              <a:solidFill>
                <a:srgbClr val="003865"/>
              </a:solidFill>
              <a:latin typeface="Akrobat" panose="00000600000000000000" pitchFamily="50" charset="-52"/>
            </a:endParaRP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Прогноз пациента с ОКС определяется общим временем «ишемии» и зависит от скорости поступления в ЧКВ центры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Время доставки пациента в ЧКВ центр должно соответствовать рекомендованным временным интервалам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Проведение </a:t>
            </a:r>
            <a:r>
              <a:rPr lang="ru-RU" sz="1422" dirty="0" err="1">
                <a:solidFill>
                  <a:srgbClr val="003865"/>
                </a:solidFill>
                <a:latin typeface="Akrobat" panose="00000600000000000000" pitchFamily="50" charset="-52"/>
              </a:rPr>
              <a:t>тромболизиса</a:t>
            </a: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 при </a:t>
            </a:r>
            <a:r>
              <a:rPr lang="ru-RU" sz="1422" dirty="0" err="1">
                <a:solidFill>
                  <a:srgbClr val="003865"/>
                </a:solidFill>
                <a:latin typeface="Akrobat" panose="00000600000000000000" pitchFamily="50" charset="-52"/>
              </a:rPr>
              <a:t>ОКСп</a:t>
            </a:r>
            <a:r>
              <a:rPr 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ST </a:t>
            </a: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рекомендовано на догоспитальном этапе, но часто выполняется на более поздних этапах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Причинами задержки выполнения ЧКВ при ОКС являются: </a:t>
            </a:r>
            <a:r>
              <a:rPr lang="ru-RU" sz="1422" dirty="0" err="1">
                <a:solidFill>
                  <a:srgbClr val="003865"/>
                </a:solidFill>
                <a:latin typeface="Akrobat" panose="00000600000000000000" pitchFamily="50" charset="-52"/>
              </a:rPr>
              <a:t>субоптимальная</a:t>
            </a: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 маршрутизация пациента в ЧКВ центр, потеря времени при передвижении внутри центра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422" dirty="0">
                <a:solidFill>
                  <a:srgbClr val="003865"/>
                </a:solidFill>
                <a:latin typeface="Akrobat" panose="00000600000000000000" pitchFamily="50" charset="-52"/>
              </a:rPr>
              <a:t>Необходимость создания единого территориального регистра ОКС с охватом всех этапов пути пациента с возможностью полноценного анализа ситуации на территории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493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B47167-ED96-4E0A-891E-778FA5F78FAE}"/>
              </a:ext>
            </a:extLst>
          </p:cNvPr>
          <p:cNvSpPr/>
          <p:nvPr/>
        </p:nvSpPr>
        <p:spPr>
          <a:xfrm>
            <a:off x="5205751" y="7338664"/>
            <a:ext cx="10990040" cy="19055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Центральная диспетчерская для маршрутизации пациентов с ОКС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Цифровая передача данных в ближайший доступный ЧКВ-центр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Контроль выполнения алгоритмов лечения на всех этапах пути пациента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Контроль достижения рекомендованных временных интервалов на пути пациента</a:t>
            </a:r>
            <a:r>
              <a:rPr lang="en-US" sz="1707" dirty="0">
                <a:solidFill>
                  <a:srgbClr val="003865"/>
                </a:solidFill>
                <a:latin typeface="Akrobat" panose="00000600000000000000" pitchFamily="50" charset="-52"/>
              </a:rPr>
              <a:t> 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через локационные метки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Удаленный мониторинг состояния пациентов на амбулаторном этапе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Единая информационно-аналитическая система на базе регистра ОКС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en-US" sz="1991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5128" name="Заголовок 6">
            <a:extLst>
              <a:ext uri="{FF2B5EF4-FFF2-40B4-BE49-F238E27FC236}">
                <a16:creationId xmlns:a16="http://schemas.microsoft.com/office/drawing/2014/main" id="{C07E0985-4E77-4B3E-8D25-B25A4C6C3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789" y="273192"/>
            <a:ext cx="15700587" cy="955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en-US">
                <a:latin typeface="Akrobat" panose="00000600000000000000" pitchFamily="50" charset="-52"/>
                <a:ea typeface="方正正准黑简体"/>
              </a:rPr>
              <a:t>ИННОВАЦИОННЫЙ ОКС ЦЕНТР</a:t>
            </a:r>
          </a:p>
        </p:txBody>
      </p:sp>
      <p:sp>
        <p:nvSpPr>
          <p:cNvPr id="5129" name="TextBox 29">
            <a:extLst>
              <a:ext uri="{FF2B5EF4-FFF2-40B4-BE49-F238E27FC236}">
                <a16:creationId xmlns:a16="http://schemas.microsoft.com/office/drawing/2014/main" id="{46F724D0-5360-48DD-ABFF-74230EB2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857" y="1854174"/>
            <a:ext cx="9622649" cy="11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Обеспечивать транспортировку пациентов с ОКС в ЧКВ центры с соблюдением временных ориентиров (центральная диспетчерская ОКС)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Принимать решения о показанной стратегии лечения в зависимости от особенностей маршрутизации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Оптимизировать путь пациента в </a:t>
            </a:r>
            <a:r>
              <a:rPr lang="ru-RU" altLang="en-US" sz="1422" dirty="0" err="1">
                <a:solidFill>
                  <a:srgbClr val="003865"/>
                </a:solidFill>
                <a:latin typeface="Akrobat" panose="00000600000000000000" pitchFamily="50" charset="-52"/>
              </a:rPr>
              <a:t>т.ч</a:t>
            </a:r>
            <a:r>
              <a:rPr lang="ru-RU" alt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. на госпитальном этапе для сокращения времени «ишемии»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422" dirty="0" err="1">
                <a:solidFill>
                  <a:srgbClr val="003865"/>
                </a:solidFill>
                <a:latin typeface="Akrobat" panose="00000600000000000000" pitchFamily="50" charset="-52"/>
              </a:rPr>
              <a:t>Куммулировать</a:t>
            </a:r>
            <a:r>
              <a:rPr lang="ru-RU" altLang="en-US" sz="1422" dirty="0">
                <a:solidFill>
                  <a:srgbClr val="003865"/>
                </a:solidFill>
                <a:latin typeface="Akrobat" panose="00000600000000000000" pitchFamily="50" charset="-52"/>
              </a:rPr>
              <a:t> информацию о пациенте на всех этапах его пути </a:t>
            </a:r>
          </a:p>
        </p:txBody>
      </p:sp>
      <p:sp>
        <p:nvSpPr>
          <p:cNvPr id="5130" name="TextBox 30">
            <a:extLst>
              <a:ext uri="{FF2B5EF4-FFF2-40B4-BE49-F238E27FC236}">
                <a16:creationId xmlns:a16="http://schemas.microsoft.com/office/drawing/2014/main" id="{FC064301-8327-4EC4-8D8A-1B244462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991" y="3278293"/>
            <a:ext cx="10584462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707" b="1" dirty="0">
                <a:solidFill>
                  <a:srgbClr val="E6AF00"/>
                </a:solidFill>
                <a:latin typeface="Akrobat" panose="00000600000000000000" pitchFamily="50" charset="-52"/>
              </a:rPr>
              <a:t>Актуализация</a:t>
            </a:r>
            <a:endParaRPr lang="ru-RU" altLang="en-US" sz="1422" dirty="0">
              <a:solidFill>
                <a:srgbClr val="E6AF00"/>
              </a:solidFill>
              <a:latin typeface="Akrobat" panose="00000600000000000000" pitchFamily="50" charset="-52"/>
            </a:endParaRPr>
          </a:p>
        </p:txBody>
      </p:sp>
      <p:sp>
        <p:nvSpPr>
          <p:cNvPr id="5131" name="TextBox 32">
            <a:extLst>
              <a:ext uri="{FF2B5EF4-FFF2-40B4-BE49-F238E27FC236}">
                <a16:creationId xmlns:a16="http://schemas.microsoft.com/office/drawing/2014/main" id="{C8796721-5D17-4164-9E10-CC022EC0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060" y="6667219"/>
            <a:ext cx="1058672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560" b="1">
                <a:solidFill>
                  <a:srgbClr val="003865"/>
                </a:solidFill>
                <a:latin typeface="Akrobat" panose="00000600000000000000" pitchFamily="50" charset="-52"/>
              </a:rPr>
              <a:t>Концепция</a:t>
            </a:r>
            <a:endParaRPr lang="ru-RU" altLang="en-US" sz="1707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pic>
        <p:nvPicPr>
          <p:cNvPr id="5132" name="Рисунок 18">
            <a:extLst>
              <a:ext uri="{FF2B5EF4-FFF2-40B4-BE49-F238E27FC236}">
                <a16:creationId xmlns:a16="http://schemas.microsoft.com/office/drawing/2014/main" id="{859FF8F6-13F2-4B43-A4AC-C222225D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51" y="1114386"/>
            <a:ext cx="65024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19">
            <a:extLst>
              <a:ext uri="{FF2B5EF4-FFF2-40B4-BE49-F238E27FC236}">
                <a16:creationId xmlns:a16="http://schemas.microsoft.com/office/drawing/2014/main" id="{08649DF2-C316-4031-AA41-91D3B659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88" y="6775592"/>
            <a:ext cx="589279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20">
            <a:extLst>
              <a:ext uri="{FF2B5EF4-FFF2-40B4-BE49-F238E27FC236}">
                <a16:creationId xmlns:a16="http://schemas.microsoft.com/office/drawing/2014/main" id="{F9A768B0-CDB6-42BE-AE7D-69568468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31" y="3374423"/>
            <a:ext cx="56896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7">
            <a:extLst>
              <a:ext uri="{FF2B5EF4-FFF2-40B4-BE49-F238E27FC236}">
                <a16:creationId xmlns:a16="http://schemas.microsoft.com/office/drawing/2014/main" id="{44F26157-AFE4-4828-AFBF-DC66A881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061" y="0"/>
            <a:ext cx="180622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Рисунок 22">
            <a:extLst>
              <a:ext uri="{FF2B5EF4-FFF2-40B4-BE49-F238E27FC236}">
                <a16:creationId xmlns:a16="http://schemas.microsoft.com/office/drawing/2014/main" id="{24A3EAD0-DBD0-475E-93BA-3EEB0629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65" y="1253068"/>
            <a:ext cx="4971628" cy="85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1">
            <a:extLst>
              <a:ext uri="{FF2B5EF4-FFF2-40B4-BE49-F238E27FC236}">
                <a16:creationId xmlns:a16="http://schemas.microsoft.com/office/drawing/2014/main" id="{DA753A97-E5FE-4DA0-9BB6-5513A231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" y="9286242"/>
            <a:ext cx="16703040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25115" indent="-325115" defTabSz="130046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sz="996">
                <a:solidFill>
                  <a:srgbClr val="000000"/>
                </a:solidFill>
                <a:hlinkClick r:id="rId10"/>
              </a:rPr>
              <a:t>СБОРНИК СТАТИСТИЧЕСКИХ МАТЕРИАЛОВ ПО БОЛЕЗНЯМ СИСТЕМЫ КРОВООБРАЩЕНИЯ 2018; </a:t>
            </a:r>
            <a:r>
              <a:rPr lang="en-US" altLang="ru-RU" sz="996">
                <a:solidFill>
                  <a:srgbClr val="000000"/>
                </a:solidFill>
                <a:hlinkClick r:id="rId11" action="ppaction://hlinkfile"/>
              </a:rPr>
              <a:t>URL:mednet.ru/images/stories/kardio2017.pdf</a:t>
            </a:r>
            <a:r>
              <a:rPr lang="ru-RU" altLang="ru-RU" sz="996">
                <a:solidFill>
                  <a:srgbClr val="000000"/>
                </a:solidFill>
                <a:hlinkClick r:id="rId11" action="ppaction://hlinkfile"/>
              </a:rPr>
              <a:t>     2</a:t>
            </a:r>
            <a:r>
              <a:rPr lang="ru-RU" altLang="ru-RU" sz="996">
                <a:solidFill>
                  <a:srgbClr val="000000"/>
                </a:solidFill>
              </a:rPr>
              <a:t>. </a:t>
            </a:r>
            <a:r>
              <a:rPr lang="ru-RU" altLang="ru-RU" sz="1138">
                <a:solidFill>
                  <a:srgbClr val="000000"/>
                </a:solidFill>
              </a:rPr>
              <a:t>Национальный проект Здравоохранение» </a:t>
            </a:r>
            <a:r>
              <a:rPr lang="en-US" altLang="ru-RU" sz="1138">
                <a:solidFill>
                  <a:srgbClr val="000000"/>
                </a:solidFill>
              </a:rPr>
              <a:t>URL: http://government.ru/projects/selection/736/35561/</a:t>
            </a:r>
            <a:endParaRPr lang="ru-RU" altLang="ru-RU" sz="1138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9">
            <a:extLst>
              <a:ext uri="{FF2B5EF4-FFF2-40B4-BE49-F238E27FC236}">
                <a16:creationId xmlns:a16="http://schemas.microsoft.com/office/drawing/2014/main" id="{7AAD79C2-F2F6-459A-AAE6-F69BFE4B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149013"/>
            <a:ext cx="1733973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384307-3878-4E21-AD7F-0AC1AE494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64" y="6798171"/>
            <a:ext cx="11544017" cy="2955430"/>
          </a:xfrm>
          <a:prstGeom prst="rect">
            <a:avLst/>
          </a:prstGeom>
          <a:effectLst>
            <a:outerShdw blurRad="190500" dir="10740000" algn="tl" rotWithShape="0">
              <a:srgbClr val="003865">
                <a:alpha val="21000"/>
              </a:srgbClr>
            </a:outerShdw>
          </a:effectLst>
        </p:spPr>
      </p:pic>
      <p:sp>
        <p:nvSpPr>
          <p:cNvPr id="23556" name="标题 20">
            <a:extLst>
              <a:ext uri="{FF2B5EF4-FFF2-40B4-BE49-F238E27FC236}">
                <a16:creationId xmlns:a16="http://schemas.microsoft.com/office/drawing/2014/main" id="{56523DF7-5716-4AE0-AC61-320E6CF6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222" y="-149013"/>
            <a:ext cx="15836053" cy="9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4716" fontAlgn="base">
              <a:spcBef>
                <a:spcPct val="0"/>
              </a:spcBef>
              <a:spcAft>
                <a:spcPct val="0"/>
              </a:spcAft>
            </a:pPr>
            <a:endParaRPr lang="en-US" altLang="zh-CN" sz="4551" b="1" i="1">
              <a:solidFill>
                <a:srgbClr val="830051"/>
              </a:solidFill>
              <a:latin typeface="Akrobat" pitchFamily="50" charset="-5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557" name="TextBox 2">
            <a:extLst>
              <a:ext uri="{FF2B5EF4-FFF2-40B4-BE49-F238E27FC236}">
                <a16:creationId xmlns:a16="http://schemas.microsoft.com/office/drawing/2014/main" id="{58AA3D28-F218-4E51-A7D0-56A02A4B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660" y="1329833"/>
            <a:ext cx="10584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rgbClr val="830051"/>
                </a:solidFill>
                <a:latin typeface="Akrobat" pitchFamily="50" charset="-52"/>
              </a:rPr>
              <a:t>Цель</a:t>
            </a:r>
            <a:r>
              <a:rPr lang="en-US" altLang="en-US" b="1" dirty="0">
                <a:solidFill>
                  <a:srgbClr val="830051"/>
                </a:solidFill>
                <a:latin typeface="Akrobat" pitchFamily="50" charset="-52"/>
              </a:rPr>
              <a:t>: </a:t>
            </a:r>
            <a:r>
              <a:rPr lang="ru-RU" altLang="en-US" b="1" dirty="0">
                <a:solidFill>
                  <a:srgbClr val="003865"/>
                </a:solidFill>
                <a:latin typeface="Akrobat" pitchFamily="50" charset="-52"/>
              </a:rPr>
              <a:t>Выявление пациентов с факторами риска развития СД2 и своевременная</a:t>
            </a:r>
            <a:endParaRPr lang="en-US" altLang="en-US" b="1" dirty="0">
              <a:solidFill>
                <a:srgbClr val="003865"/>
              </a:solidFill>
              <a:latin typeface="Akrobat" pitchFamily="50" charset="-52"/>
            </a:endParaRP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rgbClr val="003865"/>
                </a:solidFill>
                <a:latin typeface="Akrobat" pitchFamily="50" charset="-52"/>
              </a:rPr>
              <a:t>диагностика</a:t>
            </a:r>
            <a:r>
              <a:rPr lang="en-US" altLang="en-US" b="1" dirty="0">
                <a:solidFill>
                  <a:srgbClr val="003865"/>
                </a:solidFill>
                <a:latin typeface="Akrobat" pitchFamily="50" charset="-52"/>
              </a:rPr>
              <a:t> </a:t>
            </a:r>
            <a:r>
              <a:rPr lang="ru-RU" altLang="en-US" b="1" dirty="0">
                <a:solidFill>
                  <a:srgbClr val="003865"/>
                </a:solidFill>
                <a:latin typeface="Akrobat" pitchFamily="50" charset="-52"/>
              </a:rPr>
              <a:t>СД2 и его осложнений;</a:t>
            </a:r>
            <a:r>
              <a:rPr lang="en-US" altLang="en-US" b="1" dirty="0">
                <a:solidFill>
                  <a:srgbClr val="003865"/>
                </a:solidFill>
                <a:latin typeface="Akrobat" pitchFamily="50" charset="-52"/>
              </a:rPr>
              <a:t> </a:t>
            </a:r>
            <a:r>
              <a:rPr lang="ru-RU" altLang="en-US" b="1" dirty="0">
                <a:solidFill>
                  <a:srgbClr val="003865"/>
                </a:solidFill>
                <a:latin typeface="Akrobat" pitchFamily="50" charset="-52"/>
              </a:rPr>
              <a:t>Оптимизация пути пациента с использованием</a:t>
            </a:r>
            <a:endParaRPr lang="en-US" altLang="en-US" b="1" dirty="0">
              <a:solidFill>
                <a:srgbClr val="003865"/>
              </a:solidFill>
              <a:latin typeface="Akrobat" pitchFamily="50" charset="-52"/>
            </a:endParaRP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rgbClr val="003865"/>
                </a:solidFill>
                <a:latin typeface="Akrobat" pitchFamily="50" charset="-52"/>
              </a:rPr>
              <a:t>инновационных технологий, позволяющих</a:t>
            </a:r>
          </a:p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003865"/>
              </a:solidFill>
              <a:latin typeface="Akrobat" pitchFamily="50" charset="-52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5953F2-DAE5-4399-A819-C7B1CDE8B3F8}"/>
              </a:ext>
            </a:extLst>
          </p:cNvPr>
          <p:cNvSpPr/>
          <p:nvPr/>
        </p:nvSpPr>
        <p:spPr>
          <a:xfrm>
            <a:off x="5750279" y="4538134"/>
            <a:ext cx="9387840" cy="335505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В России, по данным Гос. регистра пациентов с СД, на начало 2019 года зарегистрировано около 4,5 млн. человек с СД2.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Распространенность данного заболевания в РФ продолжает расти, от 2.455/100 тыс. в 2013г. до 2.775 на 100 тыс. в 2017г.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Предполагаемая численность пациентов с СД 2, по данным российского исследования NATION, составляет не менее 8-9 млн.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Необходимость в снижении частоты микро и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макрососудистых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осложнений при СД2</a:t>
            </a:r>
          </a:p>
          <a:p>
            <a:pPr defTabSz="1300460">
              <a:defRPr/>
            </a:pPr>
            <a:endParaRPr lang="ru-RU" sz="1991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B47167-ED96-4E0A-891E-778FA5F78FAE}"/>
              </a:ext>
            </a:extLst>
          </p:cNvPr>
          <p:cNvSpPr/>
          <p:nvPr/>
        </p:nvSpPr>
        <p:spPr>
          <a:xfrm>
            <a:off x="5788661" y="7423574"/>
            <a:ext cx="9947769" cy="17836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Скрининг населения с помощью электронных опросников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Экспресс-диагностика для выявления СД и возможных осложнений/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коморбидных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состояний, оценка СС риска с дальнейшей маршрутизацией пациента 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Система поддержки врачебных решений и оптимизация маршрутизации пациента к профильным специалистам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Персонализированные рекомендации при поддержке ИИ, по модификации ФР/ терапии СД2 и его осложнений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Интеграция данных в единую информационную систему; </a:t>
            </a:r>
            <a:r>
              <a:rPr lang="ru-RU" sz="1707" dirty="0" err="1">
                <a:solidFill>
                  <a:srgbClr val="003865"/>
                </a:solidFill>
                <a:latin typeface="Akrobat" panose="00000600000000000000" pitchFamily="50" charset="-52"/>
              </a:rPr>
              <a:t>пациентские</a:t>
            </a:r>
            <a:r>
              <a:rPr lang="ru-RU" sz="1707" dirty="0">
                <a:solidFill>
                  <a:srgbClr val="003865"/>
                </a:solidFill>
                <a:latin typeface="Akrobat" panose="00000600000000000000" pitchFamily="50" charset="-52"/>
              </a:rPr>
              <a:t> регистры</a:t>
            </a:r>
          </a:p>
          <a:p>
            <a:pPr marL="406394" indent="-406394" defTabSz="1300460">
              <a:buFont typeface="Arial" panose="020B0604020202020204" pitchFamily="34" charset="0"/>
              <a:buChar char="•"/>
              <a:defRPr/>
            </a:pPr>
            <a:endParaRPr lang="ru-RU" sz="1707" dirty="0">
              <a:solidFill>
                <a:srgbClr val="003865"/>
              </a:solidFill>
              <a:latin typeface="Akrobat" panose="00000600000000000000" pitchFamily="50" charset="-52"/>
            </a:endParaRPr>
          </a:p>
        </p:txBody>
      </p:sp>
      <p:sp>
        <p:nvSpPr>
          <p:cNvPr id="23560" name="Заголовок 6">
            <a:extLst>
              <a:ext uri="{FF2B5EF4-FFF2-40B4-BE49-F238E27FC236}">
                <a16:creationId xmlns:a16="http://schemas.microsoft.com/office/drawing/2014/main" id="{2BF70106-C693-46B6-B948-EB19588F1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789" y="273192"/>
            <a:ext cx="15700587" cy="955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en-US" sz="4800" dirty="0">
                <a:latin typeface="Akrobat" pitchFamily="50" charset="-52"/>
                <a:ea typeface="方正正准黑简体"/>
              </a:rPr>
              <a:t>ИННОВАЦИОННЫЙ МЕТАБОЛИЧЕСКИЙ ЦЕНТР </a:t>
            </a:r>
          </a:p>
        </p:txBody>
      </p:sp>
      <p:sp>
        <p:nvSpPr>
          <p:cNvPr id="23561" name="TextBox 29">
            <a:extLst>
              <a:ext uri="{FF2B5EF4-FFF2-40B4-BE49-F238E27FC236}">
                <a16:creationId xmlns:a16="http://schemas.microsoft.com/office/drawing/2014/main" id="{A04BE0A7-EB5E-4F1D-957D-852DC76C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79" y="2492587"/>
            <a:ext cx="10584462" cy="14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1707">
                <a:solidFill>
                  <a:srgbClr val="003865"/>
                </a:solidFill>
                <a:latin typeface="Akrobat" pitchFamily="50" charset="-52"/>
              </a:rPr>
              <a:t>добиваться лучших результатов в диагностике на ранних этапах и лечении пациентов с СД2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1707">
                <a:solidFill>
                  <a:srgbClr val="003865"/>
                </a:solidFill>
                <a:latin typeface="Akrobat" pitchFamily="50" charset="-52"/>
              </a:rPr>
              <a:t>обеспечить  стандартизацию выполнения клинических рекомендаций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1707">
                <a:solidFill>
                  <a:srgbClr val="003865"/>
                </a:solidFill>
                <a:latin typeface="Akrobat" pitchFamily="50" charset="-52"/>
              </a:rPr>
              <a:t>экономить время врача на приеме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1707">
                <a:solidFill>
                  <a:srgbClr val="003865"/>
                </a:solidFill>
                <a:latin typeface="Akrobat" pitchFamily="50" charset="-52"/>
              </a:rPr>
              <a:t>снижать показатели смертности за счет более раннего выявления СД2 и его осложнений</a:t>
            </a:r>
          </a:p>
          <a:p>
            <a:pPr marL="406394" indent="-406394" defTabSz="13004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1707">
                <a:solidFill>
                  <a:srgbClr val="003865"/>
                </a:solidFill>
                <a:latin typeface="Akrobat" pitchFamily="50" charset="-52"/>
              </a:rPr>
              <a:t>снижать затраты здравоохранения на основную терапию и лечение осложнений </a:t>
            </a:r>
          </a:p>
        </p:txBody>
      </p:sp>
      <p:sp>
        <p:nvSpPr>
          <p:cNvPr id="23562" name="TextBox 30">
            <a:extLst>
              <a:ext uri="{FF2B5EF4-FFF2-40B4-BE49-F238E27FC236}">
                <a16:creationId xmlns:a16="http://schemas.microsoft.com/office/drawing/2014/main" id="{36C94512-6FED-4C97-9F91-4A81BA5D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96" y="4088837"/>
            <a:ext cx="1058446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560" b="1" dirty="0">
                <a:solidFill>
                  <a:srgbClr val="830051"/>
                </a:solidFill>
                <a:latin typeface="Akrobat" pitchFamily="50" charset="-52"/>
              </a:rPr>
              <a:t>Актуализация</a:t>
            </a:r>
            <a:endParaRPr lang="ru-RU" altLang="en-US" sz="1707" dirty="0">
              <a:solidFill>
                <a:srgbClr val="830051"/>
              </a:solidFill>
              <a:latin typeface="Akrobat" pitchFamily="50" charset="-52"/>
            </a:endParaRPr>
          </a:p>
        </p:txBody>
      </p:sp>
      <p:sp>
        <p:nvSpPr>
          <p:cNvPr id="23563" name="TextBox 32">
            <a:extLst>
              <a:ext uri="{FF2B5EF4-FFF2-40B4-BE49-F238E27FC236}">
                <a16:creationId xmlns:a16="http://schemas.microsoft.com/office/drawing/2014/main" id="{01D477B7-B827-4D62-81D0-1A8DC9ED2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96" y="6863645"/>
            <a:ext cx="1058446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0046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560" b="1">
                <a:solidFill>
                  <a:srgbClr val="003865"/>
                </a:solidFill>
                <a:latin typeface="Akrobat" pitchFamily="50" charset="-52"/>
              </a:rPr>
              <a:t>Концепция</a:t>
            </a:r>
            <a:endParaRPr lang="ru-RU" altLang="en-US" sz="1707">
              <a:solidFill>
                <a:srgbClr val="003865"/>
              </a:solidFill>
              <a:latin typeface="Akrobat" pitchFamily="50" charset="-52"/>
            </a:endParaRPr>
          </a:p>
        </p:txBody>
      </p:sp>
      <p:pic>
        <p:nvPicPr>
          <p:cNvPr id="23564" name="Рисунок 18">
            <a:extLst>
              <a:ext uri="{FF2B5EF4-FFF2-40B4-BE49-F238E27FC236}">
                <a16:creationId xmlns:a16="http://schemas.microsoft.com/office/drawing/2014/main" id="{A391C408-8DEF-4436-804E-A29C200D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64" y="1657209"/>
            <a:ext cx="65024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19">
            <a:extLst>
              <a:ext uri="{FF2B5EF4-FFF2-40B4-BE49-F238E27FC236}">
                <a16:creationId xmlns:a16="http://schemas.microsoft.com/office/drawing/2014/main" id="{2401A77E-DCF2-40A2-8228-5256822A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51" y="6920090"/>
            <a:ext cx="589281" cy="5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Рисунок 20">
            <a:extLst>
              <a:ext uri="{FF2B5EF4-FFF2-40B4-BE49-F238E27FC236}">
                <a16:creationId xmlns:a16="http://schemas.microsoft.com/office/drawing/2014/main" id="{0179AC45-51DE-4A1F-B634-FCE329DF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36" y="4079805"/>
            <a:ext cx="56896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Рисунок 5">
            <a:extLst>
              <a:ext uri="{FF2B5EF4-FFF2-40B4-BE49-F238E27FC236}">
                <a16:creationId xmlns:a16="http://schemas.microsoft.com/office/drawing/2014/main" id="{1F3A75E0-D180-4FDE-8E17-6E800375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07" y="1228231"/>
            <a:ext cx="5084516" cy="85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15">
            <a:extLst>
              <a:ext uri="{FF2B5EF4-FFF2-40B4-BE49-F238E27FC236}">
                <a16:creationId xmlns:a16="http://schemas.microsoft.com/office/drawing/2014/main" id="{36439742-4CB8-4A49-B540-1285A408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572" y="13547"/>
            <a:ext cx="3233138" cy="31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Прямоугольник 16">
            <a:extLst>
              <a:ext uri="{FF2B5EF4-FFF2-40B4-BE49-F238E27FC236}">
                <a16:creationId xmlns:a16="http://schemas.microsoft.com/office/drawing/2014/main" id="{BD1C0A21-09D2-4617-B2D0-7E39F2B7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3681" y="470120"/>
            <a:ext cx="2470868" cy="5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64716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564" dirty="0">
                <a:solidFill>
                  <a:srgbClr val="830051"/>
                </a:solidFill>
                <a:latin typeface="Akrobat" pitchFamily="50" charset="-52"/>
              </a:rPr>
              <a:t> Медицинская</a:t>
            </a:r>
            <a:endParaRPr lang="en-US" altLang="en-US" sz="1564" dirty="0">
              <a:solidFill>
                <a:srgbClr val="830051"/>
              </a:solidFill>
              <a:latin typeface="Akrobat" pitchFamily="50" charset="-52"/>
            </a:endParaRPr>
          </a:p>
          <a:p>
            <a:pPr algn="r" defTabSz="864716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564" dirty="0">
                <a:solidFill>
                  <a:srgbClr val="830051"/>
                </a:solidFill>
                <a:latin typeface="Akrobat" pitchFamily="50" charset="-52"/>
              </a:rPr>
              <a:t>Информационная</a:t>
            </a:r>
            <a:r>
              <a:rPr lang="en-US" altLang="en-US" sz="1564" dirty="0">
                <a:solidFill>
                  <a:srgbClr val="830051"/>
                </a:solidFill>
                <a:latin typeface="Akrobat" pitchFamily="50" charset="-52"/>
              </a:rPr>
              <a:t> </a:t>
            </a:r>
            <a:r>
              <a:rPr lang="ru-RU" altLang="en-US" sz="1564" dirty="0">
                <a:solidFill>
                  <a:srgbClr val="830051"/>
                </a:solidFill>
                <a:latin typeface="Akrobat" pitchFamily="50" charset="-52"/>
              </a:rPr>
              <a:t>Система</a:t>
            </a:r>
            <a:endParaRPr lang="en-US" altLang="en-US" sz="1564" dirty="0">
              <a:solidFill>
                <a:srgbClr val="830051"/>
              </a:solidFill>
              <a:latin typeface="Akrobat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FMpdLPRiS3m1KMit7Yx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Z Divider Slide Options - Colour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Internal Template 16x9.potx" id="{04DCB36B-BF88-4785-B385-CAB43C755197}" vid="{75E1C930-CD09-44BE-B5CA-61EE8B8DC79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32894</TotalTime>
  <Words>1730</Words>
  <Application>Microsoft Office PowerPoint</Application>
  <PresentationFormat>Произвольный</PresentationFormat>
  <Paragraphs>227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微软雅黑</vt:lpstr>
      <vt:lpstr>Akrobat</vt:lpstr>
      <vt:lpstr>Arial</vt:lpstr>
      <vt:lpstr>Calibri</vt:lpstr>
      <vt:lpstr>Circe</vt:lpstr>
      <vt:lpstr>Courier New</vt:lpstr>
      <vt:lpstr>HelveticaNeueCyr-Heavy</vt:lpstr>
      <vt:lpstr>黑体</vt:lpstr>
      <vt:lpstr>Times New Roman</vt:lpstr>
      <vt:lpstr>方正正准黑简体</vt:lpstr>
      <vt:lpstr>方正正纤黑简体</vt:lpstr>
      <vt:lpstr>Office Theme</vt:lpstr>
      <vt:lpstr>4_AZ Divider Slide Options - Colours</vt:lpstr>
      <vt:lpstr>think-cell Slide</vt:lpstr>
      <vt:lpstr>Презентация PowerPoint</vt:lpstr>
      <vt:lpstr>Центр инноваций в здравоохранении </vt:lpstr>
      <vt:lpstr>Новая форма демонстрации и внедрения современных технологических решений для медицины</vt:lpstr>
      <vt:lpstr>ПОЧЕМУ СКОЛКОВО?</vt:lpstr>
      <vt:lpstr>Возможности для стартапов Сколково:  </vt:lpstr>
      <vt:lpstr>Интеграция данных в единую информационную систему; пациентские регистры</vt:lpstr>
      <vt:lpstr>Основные этапы создания Центра в 2019 году</vt:lpstr>
      <vt:lpstr>ИННОВАЦИОННЫЙ ОКС ЦЕНТР</vt:lpstr>
      <vt:lpstr>ИННОВАЦИОННЫЙ МЕТАБОЛИЧЕСКИЙ ЦЕНТР </vt:lpstr>
      <vt:lpstr>ИННОВАЦИОННЫЙ АСТМА-ЦЕНТР </vt:lpstr>
      <vt:lpstr>ИННОВАЦИОННЫЙ ЦЕНТР РАКА ЛЕГКОГО</vt:lpstr>
      <vt:lpstr>Новые терапевтические направления в 2020 году</vt:lpstr>
      <vt:lpstr>Партнеры Центра  - критерии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Safarova Elmira</dc:creator>
  <cp:lastModifiedBy>Voinov Sergey</cp:lastModifiedBy>
  <cp:revision>497</cp:revision>
  <cp:lastPrinted>2019-04-18T09:46:48Z</cp:lastPrinted>
  <dcterms:created xsi:type="dcterms:W3CDTF">2017-03-24T04:45:37Z</dcterms:created>
  <dcterms:modified xsi:type="dcterms:W3CDTF">2020-04-09T12:17:25Z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LastSaved">
    <vt:filetime>2017-03-24T00:00:00Z</vt:filetime>
  </property>
</Properties>
</file>