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383" r:id="rId2"/>
    <p:sldId id="408" r:id="rId3"/>
    <p:sldId id="407" r:id="rId4"/>
    <p:sldId id="409" r:id="rId5"/>
    <p:sldId id="400" r:id="rId6"/>
    <p:sldId id="401" r:id="rId7"/>
    <p:sldId id="402" r:id="rId8"/>
    <p:sldId id="403" r:id="rId9"/>
    <p:sldId id="404" r:id="rId10"/>
    <p:sldId id="405" r:id="rId11"/>
    <p:sldId id="406" r:id="rId12"/>
    <p:sldId id="323" r:id="rId13"/>
    <p:sldId id="324" r:id="rId14"/>
    <p:sldId id="325" r:id="rId15"/>
    <p:sldId id="328" r:id="rId16"/>
    <p:sldId id="329" r:id="rId17"/>
    <p:sldId id="330" r:id="rId18"/>
    <p:sldId id="326" r:id="rId19"/>
    <p:sldId id="331" r:id="rId20"/>
    <p:sldId id="327" r:id="rId21"/>
    <p:sldId id="332" r:id="rId22"/>
    <p:sldId id="333" r:id="rId23"/>
    <p:sldId id="312" r:id="rId24"/>
    <p:sldId id="396" r:id="rId25"/>
    <p:sldId id="395" r:id="rId26"/>
    <p:sldId id="399" r:id="rId27"/>
    <p:sldId id="390" r:id="rId28"/>
    <p:sldId id="350" r:id="rId29"/>
    <p:sldId id="336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EF7E"/>
    <a:srgbClr val="D41600"/>
    <a:srgbClr val="13B1F0"/>
    <a:srgbClr val="0C7BB5"/>
    <a:srgbClr val="A0A0A0"/>
    <a:srgbClr val="959595"/>
    <a:srgbClr val="E4F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25"/>
    <p:restoredTop sz="96517" autoAdjust="0"/>
  </p:normalViewPr>
  <p:slideViewPr>
    <p:cSldViewPr snapToGrid="0" snapToObjects="1">
      <p:cViewPr varScale="1">
        <p:scale>
          <a:sx n="119" d="100"/>
          <a:sy n="119" d="100"/>
        </p:scale>
        <p:origin x="43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5E1A9-AD3D-3242-AED4-2375BAF69D21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B7980-4DB6-BD49-B62F-76C8D3FFD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251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5EAAC-0CDD-9146-93D0-F21BF4D2CF98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1CE3-5700-8F42-B69C-B0D5C5C7D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032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5EAAC-0CDD-9146-93D0-F21BF4D2CF98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1CE3-5700-8F42-B69C-B0D5C5C7D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60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5EAAC-0CDD-9146-93D0-F21BF4D2CF98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1CE3-5700-8F42-B69C-B0D5C5C7D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408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5EAAC-0CDD-9146-93D0-F21BF4D2CF98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1CE3-5700-8F42-B69C-B0D5C5C7D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927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5EAAC-0CDD-9146-93D0-F21BF4D2CF98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1CE3-5700-8F42-B69C-B0D5C5C7D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66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5EAAC-0CDD-9146-93D0-F21BF4D2CF98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1CE3-5700-8F42-B69C-B0D5C5C7D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05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5EAAC-0CDD-9146-93D0-F21BF4D2CF98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1CE3-5700-8F42-B69C-B0D5C5C7D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43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5EAAC-0CDD-9146-93D0-F21BF4D2CF98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1CE3-5700-8F42-B69C-B0D5C5C7D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685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5EAAC-0CDD-9146-93D0-F21BF4D2CF98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1CE3-5700-8F42-B69C-B0D5C5C7D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477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5EAAC-0CDD-9146-93D0-F21BF4D2CF98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1CE3-5700-8F42-B69C-B0D5C5C7D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123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5EAAC-0CDD-9146-93D0-F21BF4D2CF98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1CE3-5700-8F42-B69C-B0D5C5C7D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853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5EAAC-0CDD-9146-93D0-F21BF4D2CF98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F1CE3-5700-8F42-B69C-B0D5C5C7D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493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ecp.umkb.com/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cp.umkb.com/" TargetMode="Externa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9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5" y="-12569"/>
            <a:ext cx="1581145" cy="1024582"/>
          </a:xfrm>
          <a:prstGeom prst="rect">
            <a:avLst/>
          </a:prstGeom>
        </p:spPr>
      </p:pic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2" y="-4783"/>
            <a:ext cx="1581145" cy="1024582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372" y="4483968"/>
            <a:ext cx="3663629" cy="2374032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483968"/>
            <a:ext cx="3663629" cy="2374032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447" y="1"/>
            <a:ext cx="1581145" cy="1024582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327" y="-3000"/>
            <a:ext cx="1581145" cy="1024582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175" y="0"/>
            <a:ext cx="1581145" cy="1024582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596" y="-3002"/>
            <a:ext cx="1581145" cy="1024582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017" y="-12569"/>
            <a:ext cx="1581145" cy="1024582"/>
          </a:xfrm>
          <a:prstGeom prst="rect">
            <a:avLst/>
          </a:prstGeom>
        </p:spPr>
      </p:pic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856" y="2538"/>
            <a:ext cx="1581145" cy="1024582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-3552" y="-12569"/>
            <a:ext cx="12195552" cy="6870569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39000">
                <a:srgbClr val="FFFFFF">
                  <a:lumMod val="38000"/>
                  <a:lumOff val="62000"/>
                  <a:alpha val="58000"/>
                </a:srgbClr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027584"/>
            <a:ext cx="12191999" cy="3456384"/>
          </a:xfrm>
          <a:prstGeom prst="rect">
            <a:avLst/>
          </a:prstGeom>
          <a:solidFill>
            <a:srgbClr val="3AA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3450" y="1326175"/>
            <a:ext cx="10901548" cy="1108168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3600" b="1" dirty="0">
                <a:solidFill>
                  <a:schemeClr val="bg1"/>
                </a:solidFill>
                <a:latin typeface="+mn-lt"/>
              </a:rPr>
              <a:t>Объединенная База Медицинских Знаний</a:t>
            </a: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r>
              <a:rPr lang="en-US" sz="2000" dirty="0">
                <a:solidFill>
                  <a:schemeClr val="bg1"/>
                </a:solidFill>
                <a:latin typeface="open sans" charset="0"/>
              </a:rPr>
              <a:t>United Medical Knowledge Base - 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UMKB</a:t>
            </a:r>
            <a:r>
              <a:rPr lang="en-US" sz="2200" dirty="0">
                <a:solidFill>
                  <a:schemeClr val="bg1"/>
                </a:solidFill>
              </a:rPr>
              <a:t>®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3450" y="3459156"/>
            <a:ext cx="10901548" cy="817113"/>
          </a:xfrm>
        </p:spPr>
        <p:txBody>
          <a:bodyPr anchor="ctr">
            <a:noAutofit/>
          </a:bodyPr>
          <a:lstStyle/>
          <a:p>
            <a:pPr>
              <a:spcBef>
                <a:spcPts val="0"/>
              </a:spcBef>
            </a:pPr>
            <a:r>
              <a:rPr lang="ru-RU" sz="3200" b="1" dirty="0">
                <a:solidFill>
                  <a:schemeClr val="bg1"/>
                </a:solidFill>
              </a:rPr>
              <a:t>Конструктор для разработки </a:t>
            </a:r>
            <a:r>
              <a:rPr lang="ru-RU" sz="3200" b="1" dirty="0" err="1">
                <a:solidFill>
                  <a:schemeClr val="bg1"/>
                </a:solidFill>
              </a:rPr>
              <a:t>симптомчекера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809"/>
          <a:stretch/>
        </p:blipFill>
        <p:spPr>
          <a:xfrm>
            <a:off x="4686439" y="5310000"/>
            <a:ext cx="2819124" cy="1548000"/>
          </a:xfrm>
          <a:prstGeom prst="rect">
            <a:avLst/>
          </a:prstGeom>
        </p:spPr>
      </p:pic>
      <p:sp>
        <p:nvSpPr>
          <p:cNvPr id="22" name="Подзаголовок 2"/>
          <p:cNvSpPr txBox="1">
            <a:spLocks/>
          </p:cNvSpPr>
          <p:nvPr/>
        </p:nvSpPr>
        <p:spPr>
          <a:xfrm>
            <a:off x="4946607" y="4508184"/>
            <a:ext cx="2298788" cy="461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>
                <a:solidFill>
                  <a:srgbClr val="0C7BB5"/>
                </a:solidFill>
              </a:rPr>
              <a:t>umkb.com</a:t>
            </a:r>
            <a:endParaRPr lang="en-US" sz="2800" dirty="0">
              <a:solidFill>
                <a:srgbClr val="0C7BB5"/>
              </a:solidFill>
            </a:endParaRPr>
          </a:p>
        </p:txBody>
      </p:sp>
      <p:sp>
        <p:nvSpPr>
          <p:cNvPr id="25" name="Подзаголовок 2"/>
          <p:cNvSpPr txBox="1">
            <a:spLocks/>
          </p:cNvSpPr>
          <p:nvPr/>
        </p:nvSpPr>
        <p:spPr>
          <a:xfrm>
            <a:off x="7204267" y="2538193"/>
            <a:ext cx="3765177" cy="81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600" i="1" dirty="0">
                <a:solidFill>
                  <a:schemeClr val="bg1"/>
                </a:solidFill>
              </a:rPr>
              <a:t>Технология </a:t>
            </a:r>
            <a:r>
              <a:rPr lang="ru-RU" sz="1600" i="1">
                <a:solidFill>
                  <a:schemeClr val="bg1"/>
                </a:solidFill>
              </a:rPr>
              <a:t>для создания </a:t>
            </a:r>
            <a:r>
              <a:rPr lang="ru-RU" sz="1600" i="1" dirty="0">
                <a:solidFill>
                  <a:schemeClr val="bg1"/>
                </a:solidFill>
              </a:rPr>
              <a:t>когнитивных систем в </a:t>
            </a:r>
            <a:r>
              <a:rPr lang="ru-RU" sz="1600" i="1">
                <a:solidFill>
                  <a:schemeClr val="bg1"/>
                </a:solidFill>
              </a:rPr>
              <a:t>области медицины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28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DAECC5-7EC4-495F-8199-8AD52361A7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56573" y="379141"/>
            <a:ext cx="6878854" cy="609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5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DAECC5-7EC4-495F-8199-8AD52361A7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44243" y="379141"/>
            <a:ext cx="6703514" cy="609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58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67000" y="5453833"/>
            <a:ext cx="6858000" cy="695644"/>
          </a:xfrm>
        </p:spPr>
        <p:txBody>
          <a:bodyPr anchor="ctr"/>
          <a:lstStyle/>
          <a:p>
            <a:r>
              <a:rPr lang="en-US" dirty="0" err="1">
                <a:hlinkClick r:id="rId2"/>
              </a:rPr>
              <a:t>ecp.umkb.com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9214"/>
            <a:ext cx="12192000" cy="44878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650240" y="248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575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"/>
            <a:ext cx="12192000" cy="834887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7554" y="1"/>
            <a:ext cx="9892144" cy="834887"/>
          </a:xfrm>
        </p:spPr>
        <p:txBody>
          <a:bodyPr>
            <a:normAutofit/>
          </a:bodyPr>
          <a:lstStyle/>
          <a:p>
            <a:r>
              <a:rPr lang="ru-RU" sz="2700" dirty="0">
                <a:latin typeface="+mn-lt"/>
              </a:rPr>
              <a:t>Электронный клинический фармаколог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8" y="164916"/>
            <a:ext cx="1454701" cy="556325"/>
          </a:xfrm>
        </p:spPr>
      </p:pic>
      <p:sp>
        <p:nvSpPr>
          <p:cNvPr id="6" name="Прямоугольник 5"/>
          <p:cNvSpPr/>
          <p:nvPr/>
        </p:nvSpPr>
        <p:spPr>
          <a:xfrm>
            <a:off x="0" y="834886"/>
            <a:ext cx="12192000" cy="6023114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930" y="2148025"/>
            <a:ext cx="3757632" cy="29821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633" y="5307275"/>
            <a:ext cx="115190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При использовании в клиниках ЭКФ снижаются затраты медицинской организации на закупку медикаментов за счёт более рациональных назначений врача, уменьшается риск осложнений и побочных эффектов от применения лекарств, уменьшается время приёма врача, повышается качество оказания медицинской помощи. Система ЭКФ успешно прошла клиническую апробацию и используется в лечебных учреждениях Российской Федерации.</a:t>
            </a: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491" y="2081582"/>
            <a:ext cx="3915557" cy="30256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0633" y="834885"/>
            <a:ext cx="115190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/>
              <a:t>Электронный клинический фармаколог</a:t>
            </a:r>
            <a:r>
              <a:rPr lang="ru-RU" sz="1600" dirty="0"/>
              <a:t> </a:t>
            </a:r>
            <a:r>
              <a:rPr lang="ru-RU" sz="1600" b="1" dirty="0"/>
              <a:t>(</a:t>
            </a:r>
            <a:r>
              <a:rPr lang="ru-RU" sz="1600" b="1" u="sng" dirty="0">
                <a:hlinkClick r:id="rId5" tooltip="Электронный клинический фармаколог"/>
              </a:rPr>
              <a:t>ЭКФ</a:t>
            </a:r>
            <a:r>
              <a:rPr lang="ru-RU" sz="1600" b="1" dirty="0"/>
              <a:t>)</a:t>
            </a:r>
            <a:r>
              <a:rPr lang="ru-RU" sz="1600" dirty="0"/>
              <a:t> - система поддержки принятия врачебных решений. Данная система помогает врачу при назначении фармакотерапии, способствует уменьшению врачебных ошибок и осложнений в клинической практике. ЭКФ интегрируется в медицинскую информационную систему лечебного учреждения, в фоновом режиме отслеживает лекарственные назначения и выдает рекомендации на автоматизированном рабочем месте врача </a:t>
            </a:r>
          </a:p>
        </p:txBody>
      </p:sp>
    </p:spTree>
    <p:extLst>
      <p:ext uri="{BB962C8B-B14F-4D97-AF65-F5344CB8AC3E}">
        <p14:creationId xmlns:p14="http://schemas.microsoft.com/office/powerpoint/2010/main" val="971645961"/>
      </p:ext>
    </p:extLst>
  </p:cSld>
  <p:clrMapOvr>
    <a:masterClrMapping/>
  </p:clrMapOvr>
  <p:transition spd="slow" advClick="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"/>
            <a:ext cx="12192000" cy="834887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8" y="164916"/>
            <a:ext cx="1454701" cy="5563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834886"/>
            <a:ext cx="12192000" cy="6023114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1304" y="1"/>
            <a:ext cx="9382496" cy="834887"/>
          </a:xfrm>
        </p:spPr>
        <p:txBody>
          <a:bodyPr>
            <a:normAutofit/>
          </a:bodyPr>
          <a:lstStyle/>
          <a:p>
            <a:r>
              <a:rPr lang="ru-RU" sz="2000" b="1" dirty="0"/>
              <a:t>Электронный</a:t>
            </a:r>
            <a:r>
              <a:rPr lang="ru-RU" sz="2000" b="1"/>
              <a:t> клинический </a:t>
            </a:r>
            <a:r>
              <a:rPr lang="ru-RU" sz="2000" b="1" dirty="0"/>
              <a:t>фармаколог </a:t>
            </a:r>
            <a:br>
              <a:rPr lang="ru-RU" sz="2000" b="1"/>
            </a:br>
            <a:r>
              <a:rPr lang="ru-RU" sz="2800" b="1"/>
              <a:t>Функционал системы</a:t>
            </a:r>
            <a:endParaRPr lang="ru-RU" sz="2800" b="1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8" y="834885"/>
            <a:ext cx="9144000" cy="602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90458"/>
      </p:ext>
    </p:extLst>
  </p:cSld>
  <p:clrMapOvr>
    <a:masterClrMapping/>
  </p:clrMapOvr>
  <p:transition spd="slow" advClick="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"/>
            <a:ext cx="12192000" cy="834887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8" y="164916"/>
            <a:ext cx="1454701" cy="5563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834886"/>
            <a:ext cx="12192000" cy="6023114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1304" y="1"/>
            <a:ext cx="9382496" cy="834887"/>
          </a:xfrm>
        </p:spPr>
        <p:txBody>
          <a:bodyPr>
            <a:normAutofit/>
          </a:bodyPr>
          <a:lstStyle/>
          <a:p>
            <a:r>
              <a:rPr lang="ru-RU" sz="2000" b="1" dirty="0"/>
              <a:t>Электронный клинический фармаколог </a:t>
            </a:r>
            <a:br>
              <a:rPr lang="ru-RU" sz="2000" b="1" dirty="0"/>
            </a:br>
            <a:r>
              <a:rPr lang="ru-RU" sz="2800" dirty="0"/>
              <a:t>Выявление лекарственных взаимодействий</a:t>
            </a:r>
            <a:endParaRPr lang="ru-RU" sz="2800" b="1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408812" y="826535"/>
            <a:ext cx="914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812" y="834886"/>
            <a:ext cx="9144000" cy="585736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121836" y="1051643"/>
            <a:ext cx="1329135" cy="1338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723772" y="1022973"/>
            <a:ext cx="8829040" cy="5669280"/>
          </a:xfrm>
          <a:prstGeom prst="rect">
            <a:avLst/>
          </a:prstGeom>
          <a:solidFill>
            <a:schemeClr val="tx1">
              <a:lumMod val="50000"/>
              <a:lumOff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90" y="1022973"/>
            <a:ext cx="4262822" cy="566674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574" y="1022973"/>
            <a:ext cx="4265866" cy="567762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574" y="5493373"/>
            <a:ext cx="4258078" cy="119888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0550440" y="851591"/>
            <a:ext cx="1651720" cy="600641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559621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"/>
            <a:ext cx="12192000" cy="834887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8" y="164916"/>
            <a:ext cx="1454701" cy="5563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834886"/>
            <a:ext cx="12192000" cy="6023114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1304" y="1"/>
            <a:ext cx="9382496" cy="834887"/>
          </a:xfrm>
        </p:spPr>
        <p:txBody>
          <a:bodyPr>
            <a:normAutofit/>
          </a:bodyPr>
          <a:lstStyle/>
          <a:p>
            <a:r>
              <a:rPr lang="ru-RU" sz="2000" b="1" dirty="0"/>
              <a:t>Электронный клинический фармаколог </a:t>
            </a:r>
            <a:br>
              <a:rPr lang="ru-RU" sz="2000" b="1" dirty="0"/>
            </a:br>
            <a:r>
              <a:rPr lang="ru-RU" sz="2800" dirty="0"/>
              <a:t>Выявление фармацевтических взаимодействий</a:t>
            </a:r>
            <a:endParaRPr lang="ru-RU" sz="2800" b="1" dirty="0"/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439" y="834886"/>
            <a:ext cx="9144000" cy="585736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157463" y="1051643"/>
            <a:ext cx="1329135" cy="1338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759399" y="1022973"/>
            <a:ext cx="8829040" cy="5669280"/>
          </a:xfrm>
          <a:prstGeom prst="rect">
            <a:avLst/>
          </a:prstGeom>
          <a:solidFill>
            <a:schemeClr val="tx1">
              <a:lumMod val="50000"/>
              <a:lumOff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049" y="1028391"/>
            <a:ext cx="4243957" cy="56559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616" y="1014623"/>
            <a:ext cx="4251960" cy="566928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1444439" y="826535"/>
            <a:ext cx="914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0597872" y="851591"/>
            <a:ext cx="1604288" cy="600641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71923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"/>
            <a:ext cx="12192000" cy="834887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8" y="164916"/>
            <a:ext cx="1454701" cy="5563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834886"/>
            <a:ext cx="12192000" cy="6023114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1304" y="1"/>
            <a:ext cx="9382496" cy="834887"/>
          </a:xfrm>
        </p:spPr>
        <p:txBody>
          <a:bodyPr>
            <a:normAutofit/>
          </a:bodyPr>
          <a:lstStyle/>
          <a:p>
            <a:r>
              <a:rPr lang="ru-RU" sz="2000" b="1" dirty="0"/>
              <a:t>Электронный клинический фармаколог </a:t>
            </a:r>
            <a:br>
              <a:rPr lang="ru-RU" sz="2000" b="1" dirty="0"/>
            </a:br>
            <a:r>
              <a:rPr lang="ru-RU" sz="2800" dirty="0"/>
              <a:t>Выявление противопоказаний и ограничений к применению </a:t>
            </a:r>
            <a:endParaRPr lang="ru-RU" sz="2800" b="1" dirty="0"/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39" y="834886"/>
            <a:ext cx="9144000" cy="585736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204963" y="1051643"/>
            <a:ext cx="1329135" cy="1338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806899" y="1022973"/>
            <a:ext cx="8829040" cy="5669280"/>
          </a:xfrm>
          <a:prstGeom prst="rect">
            <a:avLst/>
          </a:prstGeom>
          <a:solidFill>
            <a:schemeClr val="tx1">
              <a:lumMod val="50000"/>
              <a:lumOff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549" y="1022973"/>
            <a:ext cx="4243957" cy="566674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389" y="1024783"/>
            <a:ext cx="4258077" cy="566928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1491939" y="826535"/>
            <a:ext cx="914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0646099" y="851591"/>
            <a:ext cx="1556061" cy="600641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78827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"/>
            <a:ext cx="12192000" cy="834887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8" y="164916"/>
            <a:ext cx="1454701" cy="5563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834886"/>
            <a:ext cx="12192000" cy="6023114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1304" y="1"/>
            <a:ext cx="9382496" cy="834887"/>
          </a:xfrm>
        </p:spPr>
        <p:txBody>
          <a:bodyPr>
            <a:normAutofit/>
          </a:bodyPr>
          <a:lstStyle/>
          <a:p>
            <a:r>
              <a:rPr lang="ru-RU" sz="2000" b="1" dirty="0"/>
              <a:t>Электронный</a:t>
            </a:r>
            <a:r>
              <a:rPr lang="ru-RU" sz="2000" b="1"/>
              <a:t> клинический </a:t>
            </a:r>
            <a:r>
              <a:rPr lang="ru-RU" sz="2000" b="1" dirty="0"/>
              <a:t>фармаколог </a:t>
            </a:r>
            <a:br>
              <a:rPr lang="ru-RU" sz="2000" b="1"/>
            </a:br>
            <a:r>
              <a:rPr lang="ru-RU" sz="2800" b="1"/>
              <a:t>Функционал системы</a:t>
            </a:r>
            <a:endParaRPr lang="ru-RU" sz="2800" b="1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8" y="834885"/>
            <a:ext cx="9144000" cy="602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4203"/>
      </p:ext>
    </p:extLst>
  </p:cSld>
  <p:clrMapOvr>
    <a:masterClrMapping/>
  </p:clrMapOvr>
  <p:transition spd="slow" advClick="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"/>
            <a:ext cx="12192000" cy="834887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8" y="164916"/>
            <a:ext cx="1454701" cy="5563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834886"/>
            <a:ext cx="12192000" cy="6023114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1304" y="1"/>
            <a:ext cx="9382496" cy="834887"/>
          </a:xfrm>
        </p:spPr>
        <p:txBody>
          <a:bodyPr>
            <a:normAutofit/>
          </a:bodyPr>
          <a:lstStyle/>
          <a:p>
            <a:r>
              <a:rPr lang="ru-RU" sz="2000" b="1" dirty="0"/>
              <a:t>Электронный клинический фармаколог </a:t>
            </a:r>
            <a:br>
              <a:rPr lang="ru-RU" sz="2000" b="1" dirty="0"/>
            </a:br>
            <a:r>
              <a:rPr lang="ru-RU" sz="2800" dirty="0"/>
              <a:t>Предупреждение о </a:t>
            </a:r>
            <a:r>
              <a:rPr lang="ru-RU" sz="2800" dirty="0" err="1"/>
              <a:t>полипрагмазии</a:t>
            </a:r>
            <a:endParaRPr lang="ru-RU" sz="28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491939" y="5999944"/>
            <a:ext cx="9144000" cy="834887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39" y="811716"/>
            <a:ext cx="9144000" cy="585736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204963" y="1028473"/>
            <a:ext cx="1329135" cy="1338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806899" y="999803"/>
            <a:ext cx="8829040" cy="5669280"/>
          </a:xfrm>
          <a:prstGeom prst="rect">
            <a:avLst/>
          </a:prstGeom>
          <a:solidFill>
            <a:schemeClr val="tx1">
              <a:lumMod val="50000"/>
              <a:lumOff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Изображение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r="9"/>
          <a:stretch/>
        </p:blipFill>
        <p:spPr>
          <a:xfrm>
            <a:off x="6377862" y="998535"/>
            <a:ext cx="4258077" cy="566927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9950"/>
          <a:stretch/>
        </p:blipFill>
        <p:spPr>
          <a:xfrm>
            <a:off x="6382549" y="5695813"/>
            <a:ext cx="4253390" cy="972000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1491939" y="803365"/>
            <a:ext cx="914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0635938" y="795015"/>
            <a:ext cx="1566221" cy="6062986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9275234"/>
      </p:ext>
    </p:extLst>
  </p:cSld>
  <p:clrMapOvr>
    <a:masterClrMapping/>
  </p:clrMapOvr>
  <p:transition spd="slow" advClick="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D91C3A-7776-4FB9-A4A8-A93E9CD682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17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"/>
            <a:ext cx="12192000" cy="834887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8" y="164916"/>
            <a:ext cx="1454701" cy="5563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834886"/>
            <a:ext cx="12192000" cy="6023114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1304" y="1"/>
            <a:ext cx="9382496" cy="834887"/>
          </a:xfrm>
        </p:spPr>
        <p:txBody>
          <a:bodyPr>
            <a:normAutofit/>
          </a:bodyPr>
          <a:lstStyle/>
          <a:p>
            <a:r>
              <a:rPr lang="ru-RU" sz="2000" b="1" dirty="0"/>
              <a:t>Электронный</a:t>
            </a:r>
            <a:r>
              <a:rPr lang="ru-RU" sz="2000" b="1"/>
              <a:t> клинический </a:t>
            </a:r>
            <a:r>
              <a:rPr lang="ru-RU" sz="2000" b="1" dirty="0"/>
              <a:t>фармаколог </a:t>
            </a:r>
            <a:br>
              <a:rPr lang="ru-RU" sz="2000" b="1"/>
            </a:br>
            <a:r>
              <a:rPr lang="ru-RU" sz="2800" b="1"/>
              <a:t>Функционал системы</a:t>
            </a:r>
            <a:endParaRPr lang="ru-RU" sz="2800" b="1" dirty="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8" y="838069"/>
            <a:ext cx="9144000" cy="601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06063"/>
      </p:ext>
    </p:extLst>
  </p:cSld>
  <p:clrMapOvr>
    <a:masterClrMapping/>
  </p:clrMapOvr>
  <p:transition spd="slow" advClick="0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"/>
            <a:ext cx="12192000" cy="834887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8" y="164916"/>
            <a:ext cx="1454701" cy="5563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834886"/>
            <a:ext cx="12192000" cy="6023114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1304" y="1"/>
            <a:ext cx="9382496" cy="834887"/>
          </a:xfrm>
        </p:spPr>
        <p:txBody>
          <a:bodyPr>
            <a:normAutofit/>
          </a:bodyPr>
          <a:lstStyle/>
          <a:p>
            <a:r>
              <a:rPr lang="ru-RU" sz="2000" b="1" dirty="0"/>
              <a:t>Электронный клинический фармаколог </a:t>
            </a:r>
            <a:br>
              <a:rPr lang="ru-RU" sz="2000" b="1" dirty="0"/>
            </a:br>
            <a:r>
              <a:rPr lang="ru-RU" sz="2800" dirty="0"/>
              <a:t>Статистика лекарственных назначений</a:t>
            </a:r>
            <a:endParaRPr lang="ru-RU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02597" y="1342964"/>
            <a:ext cx="838007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 процессе использования системы ЭКФ</a:t>
            </a:r>
          </a:p>
          <a:p>
            <a:endParaRPr lang="ru-RU" sz="2000" dirty="0"/>
          </a:p>
          <a:p>
            <a:pPr marL="285750" indent="-285750">
              <a:buFont typeface="Arial" charset="0"/>
              <a:buChar char="•"/>
            </a:pPr>
            <a:r>
              <a:rPr lang="ru-RU" dirty="0"/>
              <a:t>накапливаются данные о клинических случаях и лекарственных назначениях </a:t>
            </a:r>
          </a:p>
          <a:p>
            <a:pPr marL="285750" indent="-285750">
              <a:buFont typeface="Arial" charset="0"/>
              <a:buChar char="•"/>
            </a:pPr>
            <a:endParaRPr lang="ru-RU" dirty="0"/>
          </a:p>
          <a:p>
            <a:pPr marL="285750" indent="-285750">
              <a:buFont typeface="Arial" charset="0"/>
              <a:buChar char="•"/>
            </a:pPr>
            <a:r>
              <a:rPr lang="ru-RU" dirty="0"/>
              <a:t>формируются модели пациентов</a:t>
            </a:r>
          </a:p>
          <a:p>
            <a:pPr marL="285750" indent="-285750">
              <a:buFont typeface="Arial" charset="0"/>
              <a:buChar char="•"/>
            </a:pPr>
            <a:endParaRPr lang="ru-RU" dirty="0"/>
          </a:p>
          <a:p>
            <a:pPr marL="285750" indent="-285750">
              <a:buFont typeface="Arial" charset="0"/>
              <a:buChar char="•"/>
            </a:pPr>
            <a:r>
              <a:rPr lang="ru-RU" dirty="0"/>
              <a:t>создаются клинические регистры по фармакотерапии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ru-RU" sz="1600" dirty="0"/>
              <a:t>эффективность фармакотерапии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ru-RU" sz="1600" dirty="0"/>
              <a:t>безопасность фармакотерапии 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ru-RU" sz="1600" dirty="0"/>
              <a:t>экономическая эффективность</a:t>
            </a:r>
          </a:p>
          <a:p>
            <a:pPr marL="800100" lvl="1" indent="-342900">
              <a:buFont typeface="Courier New" charset="0"/>
              <a:buChar char="o"/>
            </a:pPr>
            <a:endParaRPr lang="ru-RU" dirty="0"/>
          </a:p>
          <a:p>
            <a:pPr marL="285750" indent="-285750">
              <a:buFont typeface="Arial" charset="0"/>
              <a:buChar char="•"/>
            </a:pPr>
            <a:r>
              <a:rPr lang="ru-RU" dirty="0"/>
              <a:t>формирование рейтинга отдельных лекарственных препаратов 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ru-RU" sz="1600" dirty="0"/>
              <a:t>эффективность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ru-RU" sz="1600" dirty="0"/>
              <a:t>безопасность</a:t>
            </a:r>
            <a:endParaRPr lang="ru-RU" sz="2000" dirty="0"/>
          </a:p>
          <a:p>
            <a:pPr marL="742950" lvl="1" indent="-285750">
              <a:buFont typeface="Arial" charset="0"/>
              <a:buChar char="•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69249206"/>
      </p:ext>
    </p:extLst>
  </p:cSld>
  <p:clrMapOvr>
    <a:masterClrMapping/>
  </p:clrMapOvr>
  <p:transition spd="slow" advClick="0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"/>
            <a:ext cx="12192000" cy="834887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8" y="164916"/>
            <a:ext cx="1454701" cy="5563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834886"/>
            <a:ext cx="12192000" cy="6023114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1304" y="1"/>
            <a:ext cx="9382496" cy="834887"/>
          </a:xfrm>
        </p:spPr>
        <p:txBody>
          <a:bodyPr>
            <a:normAutofit/>
          </a:bodyPr>
          <a:lstStyle/>
          <a:p>
            <a:r>
              <a:rPr lang="ru-RU" sz="2000" b="1" dirty="0"/>
              <a:t>Электронный клинический фармаколог </a:t>
            </a:r>
            <a:br>
              <a:rPr lang="ru-RU" sz="2000" b="1" dirty="0"/>
            </a:br>
            <a:r>
              <a:rPr lang="ru-RU" sz="2800" dirty="0"/>
              <a:t>Выписка электронных рецептов</a:t>
            </a:r>
            <a:endParaRPr lang="ru-RU" sz="2800" b="1" dirty="0"/>
          </a:p>
        </p:txBody>
      </p:sp>
      <p:pic>
        <p:nvPicPr>
          <p:cNvPr id="7" name="Изображение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465" y="2364909"/>
            <a:ext cx="3541934" cy="3144371"/>
          </a:xfrm>
          <a:prstGeom prst="rect">
            <a:avLst/>
          </a:prstGeom>
        </p:spPr>
      </p:pic>
      <p:pic>
        <p:nvPicPr>
          <p:cNvPr id="8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871" y="2282844"/>
            <a:ext cx="3308502" cy="33085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4960" y="1010079"/>
            <a:ext cx="11512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При выписке пациента, система формирует </a:t>
            </a:r>
            <a:r>
              <a:rPr lang="ru-RU" dirty="0"/>
              <a:t>электронный рецепт </a:t>
            </a:r>
            <a:r>
              <a:rPr lang="ru-RU"/>
              <a:t>в виде </a:t>
            </a:r>
            <a:r>
              <a:rPr lang="ru-RU" dirty="0" err="1"/>
              <a:t>символьно</a:t>
            </a:r>
            <a:r>
              <a:rPr lang="ru-RU" dirty="0"/>
              <a:t>-цифрового кода и QR-кода, по которому пациент может обратиться в любую аптеку и получить назначенные ему лекарства.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5605023" y="3359554"/>
            <a:ext cx="666792" cy="783772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hlinkClick r:id="rId5" action="ppaction://hlinksldjump"/>
          </p:cNvPr>
          <p:cNvSpPr txBox="1"/>
          <p:nvPr/>
        </p:nvSpPr>
        <p:spPr>
          <a:xfrm>
            <a:off x="11464042" y="6507623"/>
            <a:ext cx="644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UMKB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959519"/>
      </p:ext>
    </p:extLst>
  </p:cSld>
  <p:clrMapOvr>
    <a:masterClrMapping/>
  </p:clrMapOvr>
  <p:transition spd="slow" advClick="0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02635" y="0"/>
            <a:ext cx="10989365" cy="8348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0" y="0"/>
            <a:ext cx="1125960" cy="834887"/>
            <a:chOff x="-10345" y="0"/>
            <a:chExt cx="1125960" cy="83488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-10345" y="0"/>
              <a:ext cx="1125960" cy="83488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10345" y="152543"/>
              <a:ext cx="1125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UMKB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280023" y="-3291"/>
            <a:ext cx="10797182" cy="834887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prstClr val="white"/>
                </a:solidFill>
              </a:rPr>
              <a:t>Моделирование межлекарственных взаимодействий</a:t>
            </a: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66971"/>
            <a:ext cx="9144000" cy="6023113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26723565"/>
      </p:ext>
    </p:extLst>
  </p:cSld>
  <p:clrMapOvr>
    <a:masterClrMapping/>
  </p:clrMapOvr>
  <p:transition spd="slow" advClick="0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02635" y="0"/>
            <a:ext cx="10989365" cy="8348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0" y="0"/>
            <a:ext cx="1125960" cy="834887"/>
            <a:chOff x="-10345" y="0"/>
            <a:chExt cx="1125960" cy="83488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-10345" y="0"/>
              <a:ext cx="1125960" cy="83488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10345" y="152543"/>
              <a:ext cx="1125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UMKB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280023" y="-3291"/>
            <a:ext cx="10797182" cy="834887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prstClr val="white"/>
                </a:solidFill>
              </a:rPr>
              <a:t>Моделирование клинических рекомендаций. Схема лечения и фармакотерапия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887"/>
            <a:ext cx="9144000" cy="6052844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102" y="5055476"/>
            <a:ext cx="4466898" cy="18322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244" y="825224"/>
            <a:ext cx="4132756" cy="32173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252" y="4278578"/>
            <a:ext cx="5237747" cy="26091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68202827"/>
      </p:ext>
    </p:extLst>
  </p:cSld>
  <p:clrMapOvr>
    <a:masterClrMapping/>
  </p:clrMapOvr>
  <p:transition spd="slow" advClick="0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43" y="831596"/>
            <a:ext cx="7285877" cy="599031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02635" y="0"/>
            <a:ext cx="10989365" cy="8348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0" y="0"/>
            <a:ext cx="1125960" cy="834887"/>
            <a:chOff x="-10345" y="0"/>
            <a:chExt cx="1125960" cy="83488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-10345" y="0"/>
              <a:ext cx="1125960" cy="83488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10345" y="152543"/>
              <a:ext cx="1125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UMKB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280023" y="-3291"/>
            <a:ext cx="10797182" cy="834887"/>
          </a:xfrm>
        </p:spPr>
        <p:txBody>
          <a:bodyPr>
            <a:normAutofit/>
          </a:bodyPr>
          <a:lstStyle/>
          <a:p>
            <a:r>
              <a:rPr lang="ru-RU" sz="2700" b="1" dirty="0">
                <a:solidFill>
                  <a:prstClr val="white"/>
                </a:solidFill>
              </a:rPr>
              <a:t>Онтология клинической рекомендации </a:t>
            </a:r>
            <a:r>
              <a:rPr lang="ru-RU" sz="2800" b="1" dirty="0">
                <a:solidFill>
                  <a:prstClr val="white"/>
                </a:solidFill>
              </a:rPr>
              <a:t>по ХСН  </a:t>
            </a:r>
            <a:br>
              <a:rPr lang="ru-RU" sz="2700" b="1" dirty="0">
                <a:solidFill>
                  <a:prstClr val="white"/>
                </a:solidFill>
              </a:rPr>
            </a:br>
            <a:r>
              <a:rPr lang="ru-RU" sz="2400" b="1" dirty="0">
                <a:solidFill>
                  <a:prstClr val="white"/>
                </a:solidFill>
              </a:rPr>
              <a:t>(клиническая картина, диагностика и лечения)</a:t>
            </a: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48998"/>
            <a:ext cx="4006306" cy="32808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523" y="3819558"/>
            <a:ext cx="4259477" cy="30023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3979"/>
            <a:ext cx="4294255" cy="27140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 rot="2980598">
            <a:off x="3137387" y="4358368"/>
            <a:ext cx="1394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>
                <a:solidFill>
                  <a:srgbClr val="13B1F0"/>
                </a:solidFill>
              </a:rPr>
              <a:t>Методы диагностики</a:t>
            </a:r>
          </a:p>
        </p:txBody>
      </p:sp>
      <p:sp>
        <p:nvSpPr>
          <p:cNvPr id="13" name="TextBox 12"/>
          <p:cNvSpPr txBox="1"/>
          <p:nvPr/>
        </p:nvSpPr>
        <p:spPr>
          <a:xfrm rot="2980598">
            <a:off x="2824559" y="1114907"/>
            <a:ext cx="1394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>
                <a:solidFill>
                  <a:srgbClr val="D41600"/>
                </a:solidFill>
              </a:rPr>
              <a:t>Клиническая картина</a:t>
            </a:r>
            <a:endParaRPr lang="ru-RU" sz="1400" b="1" dirty="0">
              <a:solidFill>
                <a:srgbClr val="D41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980598">
            <a:off x="10809316" y="1385861"/>
            <a:ext cx="1394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/>
              <a:t>Общая схема</a:t>
            </a:r>
            <a:endParaRPr lang="ru-RU" sz="1400" b="1" dirty="0"/>
          </a:p>
        </p:txBody>
      </p:sp>
      <p:sp>
        <p:nvSpPr>
          <p:cNvPr id="15" name="TextBox 14"/>
          <p:cNvSpPr txBox="1"/>
          <p:nvPr/>
        </p:nvSpPr>
        <p:spPr>
          <a:xfrm rot="2980598">
            <a:off x="10958795" y="4380534"/>
            <a:ext cx="1394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>
                <a:solidFill>
                  <a:srgbClr val="33EF7E"/>
                </a:solidFill>
              </a:rPr>
              <a:t>Лечение</a:t>
            </a:r>
            <a:endParaRPr lang="ru-RU" sz="1400" b="1" dirty="0">
              <a:solidFill>
                <a:srgbClr val="33EF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707468"/>
      </p:ext>
    </p:extLst>
  </p:cSld>
  <p:clrMapOvr>
    <a:masterClrMapping/>
  </p:clrMapOvr>
  <p:transition spd="slow" advClick="0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02635" y="0"/>
            <a:ext cx="10989365" cy="8348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0" y="0"/>
            <a:ext cx="1125960" cy="834887"/>
            <a:chOff x="-10345" y="0"/>
            <a:chExt cx="1125960" cy="83488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-10345" y="0"/>
              <a:ext cx="1125960" cy="83488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10345" y="152543"/>
              <a:ext cx="1125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UMKB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280023" y="-3291"/>
            <a:ext cx="10797182" cy="834887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prstClr val="white"/>
                </a:solidFill>
              </a:rPr>
              <a:t>Моделирование клинических рекомендаций </a:t>
            </a:r>
            <a:r>
              <a:rPr lang="mr-IN" sz="2400" b="1" dirty="0">
                <a:solidFill>
                  <a:prstClr val="white"/>
                </a:solidFill>
              </a:rPr>
              <a:t>–</a:t>
            </a:r>
            <a:r>
              <a:rPr lang="ru-RU" sz="2400" b="1" dirty="0">
                <a:solidFill>
                  <a:prstClr val="white"/>
                </a:solidFill>
              </a:rPr>
              <a:t> Факторы риска ИБС</a:t>
            </a:r>
            <a:endParaRPr lang="ru-RU" sz="2700" b="1" dirty="0">
              <a:solidFill>
                <a:prstClr val="white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834887"/>
            <a:ext cx="11278652" cy="6023114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95" y="4107848"/>
            <a:ext cx="5138772" cy="2672874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457201" y="828306"/>
            <a:ext cx="11278652" cy="6023114"/>
            <a:chOff x="457201" y="828306"/>
            <a:chExt cx="11278652" cy="6023114"/>
          </a:xfrm>
        </p:grpSpPr>
        <p:pic>
          <p:nvPicPr>
            <p:cNvPr id="15" name="Изображение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1" y="828306"/>
              <a:ext cx="11278652" cy="6023114"/>
            </a:xfrm>
            <a:prstGeom prst="rect">
              <a:avLst/>
            </a:prstGeom>
          </p:spPr>
        </p:pic>
        <p:pic>
          <p:nvPicPr>
            <p:cNvPr id="16" name="Изображение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8295" y="4101267"/>
              <a:ext cx="5138772" cy="2672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8811132"/>
      </p:ext>
    </p:extLst>
  </p:cSld>
  <p:clrMapOvr>
    <a:masterClrMapping/>
  </p:clrMapOvr>
  <p:transition spd="slow" advClick="0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02635" y="0"/>
            <a:ext cx="10989365" cy="8348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0" y="0"/>
            <a:ext cx="1125960" cy="834887"/>
            <a:chOff x="-10345" y="0"/>
            <a:chExt cx="1125960" cy="83488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-10345" y="0"/>
              <a:ext cx="1125960" cy="83488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10345" y="152543"/>
              <a:ext cx="1125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UMKB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280023" y="-3291"/>
            <a:ext cx="10797182" cy="834887"/>
          </a:xfrm>
        </p:spPr>
        <p:txBody>
          <a:bodyPr>
            <a:normAutofit/>
          </a:bodyPr>
          <a:lstStyle/>
          <a:p>
            <a:r>
              <a:rPr lang="ru-RU" sz="2700" b="1" dirty="0">
                <a:solidFill>
                  <a:prstClr val="white"/>
                </a:solidFill>
              </a:rPr>
              <a:t>Блокаторы кальциевых каналов - онтология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888"/>
            <a:ext cx="9368543" cy="602311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871" y="984139"/>
            <a:ext cx="3528334" cy="245274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782" y="3807503"/>
            <a:ext cx="3533423" cy="247783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cxnSp>
        <p:nvCxnSpPr>
          <p:cNvPr id="19" name="Прямая со стрелкой 18"/>
          <p:cNvCxnSpPr/>
          <p:nvPr/>
        </p:nvCxnSpPr>
        <p:spPr>
          <a:xfrm flipH="1">
            <a:off x="7510072" y="2265610"/>
            <a:ext cx="2533338" cy="342679"/>
          </a:xfrm>
          <a:prstGeom prst="straightConnector1">
            <a:avLst/>
          </a:prstGeom>
          <a:ln w="76200">
            <a:solidFill>
              <a:srgbClr val="13B1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276538" y="4286564"/>
            <a:ext cx="3654398" cy="534011"/>
          </a:xfrm>
          <a:prstGeom prst="straightConnector1">
            <a:avLst/>
          </a:prstGeom>
          <a:ln w="76200">
            <a:solidFill>
              <a:srgbClr val="13B1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68898"/>
      </p:ext>
    </p:extLst>
  </p:cSld>
  <p:clrMapOvr>
    <a:masterClrMapping/>
  </p:clrMapOvr>
  <p:transition spd="slow" advClick="0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918" y="1211282"/>
            <a:ext cx="6958287" cy="48629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565" y="917912"/>
            <a:ext cx="803656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chemeClr val="bg1">
                    <a:lumMod val="65000"/>
                  </a:schemeClr>
                </a:solidFill>
              </a:rPr>
              <a:t>Уровень наполнения базы знаний на 21.09.201</a:t>
            </a:r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9</a:t>
            </a:r>
            <a:r>
              <a:rPr lang="ru-RU" sz="1600" i="1" dirty="0">
                <a:solidFill>
                  <a:schemeClr val="bg1">
                    <a:lumMod val="65000"/>
                  </a:schemeClr>
                </a:solidFill>
              </a:rPr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dirty="0"/>
              <a:t>Общее кол-во концептов </a:t>
            </a:r>
            <a:r>
              <a:rPr lang="en-US" sz="1600" dirty="0"/>
              <a:t>-</a:t>
            </a:r>
            <a:r>
              <a:rPr lang="ru-RU" sz="1600" dirty="0"/>
              <a:t> более</a:t>
            </a:r>
            <a:r>
              <a:rPr lang="en-US" sz="1600" dirty="0"/>
              <a:t> </a:t>
            </a:r>
            <a:r>
              <a:rPr lang="ru-RU" sz="1600" b="1" dirty="0"/>
              <a:t>7 500 000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dirty="0"/>
              <a:t>Общее кол-во связей между сущностями </a:t>
            </a:r>
            <a:r>
              <a:rPr lang="mr-IN" sz="1600" dirty="0"/>
              <a:t>–</a:t>
            </a:r>
            <a:r>
              <a:rPr lang="ru-RU" sz="1600" dirty="0"/>
              <a:t> более </a:t>
            </a:r>
            <a:r>
              <a:rPr lang="ru-RU" sz="1600" b="1" dirty="0"/>
              <a:t>62</a:t>
            </a:r>
            <a:r>
              <a:rPr lang="is-IS" sz="1600" b="1" dirty="0"/>
              <a:t> </a:t>
            </a:r>
            <a:r>
              <a:rPr lang="ru-RU" sz="1600" b="1" dirty="0"/>
              <a:t>000</a:t>
            </a:r>
            <a:r>
              <a:rPr lang="is-IS" sz="1600" b="1" dirty="0"/>
              <a:t> </a:t>
            </a:r>
            <a:r>
              <a:rPr lang="ru-RU" sz="1600" b="1" dirty="0"/>
              <a:t>00</a:t>
            </a:r>
            <a:r>
              <a:rPr lang="is-IS" sz="1600" b="1" dirty="0"/>
              <a:t>0</a:t>
            </a:r>
            <a:endParaRPr lang="ru-RU" sz="1600" b="1" dirty="0"/>
          </a:p>
          <a:p>
            <a:pPr marL="285750" indent="-285750">
              <a:buFont typeface="Arial" charset="0"/>
              <a:buChar char="•"/>
            </a:pPr>
            <a:r>
              <a:rPr lang="ru-RU" sz="1600" dirty="0"/>
              <a:t>Кол-во разделов в области медицины, биологии, химии и фармакологии </a:t>
            </a:r>
            <a:r>
              <a:rPr lang="mr-IN" sz="1600" dirty="0"/>
              <a:t>–</a:t>
            </a:r>
            <a:r>
              <a:rPr lang="ru-RU" sz="1600" dirty="0"/>
              <a:t> </a:t>
            </a:r>
            <a:r>
              <a:rPr lang="ru-RU" sz="1600" b="1" dirty="0"/>
              <a:t>188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dirty="0"/>
              <a:t>Кол-во классификаторов и библиотек </a:t>
            </a:r>
            <a:r>
              <a:rPr lang="mr-IN" sz="1600" b="1" dirty="0"/>
              <a:t>–</a:t>
            </a:r>
            <a:r>
              <a:rPr lang="ru-RU" sz="1600" b="1" dirty="0"/>
              <a:t> 501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dirty="0"/>
              <a:t>Кол-во </a:t>
            </a:r>
            <a:r>
              <a:rPr lang="ru-RU" sz="1600" dirty="0" err="1"/>
              <a:t>верхнеуровневых</a:t>
            </a:r>
            <a:r>
              <a:rPr lang="ru-RU" sz="1600" dirty="0"/>
              <a:t> онтологий и инструментов моделирования </a:t>
            </a:r>
            <a:r>
              <a:rPr lang="mr-IN" sz="1600" dirty="0"/>
              <a:t>–</a:t>
            </a:r>
            <a:r>
              <a:rPr lang="ru-RU" sz="1600" dirty="0"/>
              <a:t> </a:t>
            </a:r>
            <a:r>
              <a:rPr lang="ru-RU" sz="1600" b="1" dirty="0"/>
              <a:t>311</a:t>
            </a:r>
            <a:endParaRPr lang="en-US" sz="1600" b="1" dirty="0"/>
          </a:p>
          <a:p>
            <a:pPr marL="285750" indent="-285750">
              <a:buFont typeface="Arial" charset="0"/>
              <a:buChar char="•"/>
            </a:pPr>
            <a:r>
              <a:rPr lang="ru-RU" sz="1600" dirty="0"/>
              <a:t>Источники литературы </a:t>
            </a:r>
            <a:r>
              <a:rPr lang="en-US" sz="1600" dirty="0"/>
              <a:t>(</a:t>
            </a:r>
            <a:r>
              <a:rPr lang="ru-RU" sz="1600" dirty="0"/>
              <a:t>формализованные) </a:t>
            </a:r>
            <a:r>
              <a:rPr lang="mr-IN" sz="1600" dirty="0"/>
              <a:t>–</a:t>
            </a:r>
            <a:r>
              <a:rPr lang="ru-RU" sz="1600" dirty="0"/>
              <a:t> </a:t>
            </a:r>
            <a:r>
              <a:rPr lang="ru-RU" sz="1600" b="1" dirty="0"/>
              <a:t>2180</a:t>
            </a:r>
            <a:endParaRPr lang="en-US" sz="1600" b="1" dirty="0"/>
          </a:p>
          <a:p>
            <a:pPr marL="285750" indent="-285750">
              <a:buFont typeface="Arial" charset="0"/>
              <a:buChar char="•"/>
            </a:pPr>
            <a:r>
              <a:rPr lang="ru-RU" sz="1600" dirty="0"/>
              <a:t>Внешние </a:t>
            </a:r>
            <a:r>
              <a:rPr lang="en-US" sz="1600" dirty="0"/>
              <a:t>web </a:t>
            </a:r>
            <a:r>
              <a:rPr lang="ru-RU" sz="1600" dirty="0"/>
              <a:t>ресурсы прослеживающийся автоматически - </a:t>
            </a:r>
            <a:r>
              <a:rPr lang="ru-RU" sz="1600" b="1" dirty="0"/>
              <a:t>1</a:t>
            </a:r>
            <a:r>
              <a:rPr lang="en-US" sz="1600" b="1" dirty="0"/>
              <a:t>2</a:t>
            </a:r>
            <a:endParaRPr lang="ru-RU" sz="1600" b="1" dirty="0"/>
          </a:p>
          <a:p>
            <a:pPr marL="285750" indent="-285750">
              <a:buFont typeface="Arial" charset="0"/>
              <a:buChar char="•"/>
            </a:pPr>
            <a:endParaRPr lang="ru-RU" sz="1600" dirty="0"/>
          </a:p>
          <a:p>
            <a:r>
              <a:rPr lang="ru-RU" sz="1600" i="1" dirty="0">
                <a:solidFill>
                  <a:schemeClr val="bg1">
                    <a:lumMod val="65000"/>
                  </a:schemeClr>
                </a:solidFill>
              </a:rPr>
              <a:t>Людские ресурсы: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dirty="0"/>
              <a:t>Общее количество экспертов </a:t>
            </a:r>
            <a:r>
              <a:rPr lang="mr-IN" sz="1600" dirty="0"/>
              <a:t>–</a:t>
            </a:r>
            <a:r>
              <a:rPr lang="ru-RU" sz="1600" dirty="0"/>
              <a:t> </a:t>
            </a:r>
            <a:r>
              <a:rPr lang="ru-RU" sz="1600" b="1" dirty="0"/>
              <a:t>94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ru-RU" sz="1400" dirty="0"/>
              <a:t>Штатные эксперты  </a:t>
            </a:r>
            <a:r>
              <a:rPr lang="mr-IN" sz="1400" dirty="0"/>
              <a:t>–</a:t>
            </a:r>
            <a:r>
              <a:rPr lang="ru-RU" sz="1400" dirty="0"/>
              <a:t> </a:t>
            </a:r>
            <a:r>
              <a:rPr lang="ru-RU" sz="1400" b="1" dirty="0"/>
              <a:t>45</a:t>
            </a:r>
          </a:p>
          <a:p>
            <a:pPr marL="1200150" lvl="2" indent="-285750">
              <a:buFont typeface="Wingdings" charset="2"/>
              <a:buChar char="§"/>
            </a:pPr>
            <a:r>
              <a:rPr lang="ru-RU" sz="1200" dirty="0"/>
              <a:t>Штатные эксперты по работе с </a:t>
            </a:r>
            <a:r>
              <a:rPr lang="en-US" sz="1200" dirty="0"/>
              <a:t>UMKB-medical </a:t>
            </a:r>
            <a:r>
              <a:rPr lang="ru-RU" sz="1200" dirty="0"/>
              <a:t>и</a:t>
            </a:r>
            <a:r>
              <a:rPr lang="en-US" sz="1200" dirty="0"/>
              <a:t> </a:t>
            </a:r>
            <a:r>
              <a:rPr lang="ru-RU" sz="1200" dirty="0"/>
              <a:t>классификаторами </a:t>
            </a:r>
            <a:r>
              <a:rPr lang="mr-IN" sz="1200" dirty="0"/>
              <a:t>–</a:t>
            </a:r>
            <a:r>
              <a:rPr lang="ru-RU" sz="1200" dirty="0"/>
              <a:t> </a:t>
            </a:r>
            <a:r>
              <a:rPr lang="ru-RU" sz="1200" b="1" dirty="0"/>
              <a:t>30</a:t>
            </a:r>
          </a:p>
          <a:p>
            <a:pPr marL="1200150" lvl="2" indent="-285750">
              <a:buFont typeface="Wingdings" charset="2"/>
              <a:buChar char="§"/>
            </a:pPr>
            <a:r>
              <a:rPr lang="ru-RU" sz="1200" dirty="0"/>
              <a:t>Штатные эксперты по работе с </a:t>
            </a:r>
            <a:r>
              <a:rPr lang="en-US" sz="1200" dirty="0"/>
              <a:t>UMKB-pharm </a:t>
            </a:r>
            <a:r>
              <a:rPr lang="mr-IN" sz="1200" dirty="0"/>
              <a:t>–</a:t>
            </a:r>
            <a:r>
              <a:rPr lang="ru-RU" sz="1200" dirty="0"/>
              <a:t> </a:t>
            </a:r>
            <a:r>
              <a:rPr lang="ru-RU" sz="1200" b="1" dirty="0"/>
              <a:t>13</a:t>
            </a:r>
          </a:p>
          <a:p>
            <a:pPr marL="1200150" lvl="2" indent="-285750">
              <a:buFont typeface="Wingdings" charset="2"/>
              <a:buChar char="§"/>
            </a:pPr>
            <a:r>
              <a:rPr lang="ru-RU" sz="1200" dirty="0"/>
              <a:t>Штатные эксперты по работе с </a:t>
            </a:r>
            <a:r>
              <a:rPr lang="en-US" sz="1200" dirty="0"/>
              <a:t>UMKB-food </a:t>
            </a:r>
            <a:r>
              <a:rPr lang="mr-IN" sz="1200" dirty="0"/>
              <a:t>–</a:t>
            </a:r>
            <a:r>
              <a:rPr lang="ru-RU" sz="1200" dirty="0"/>
              <a:t> </a:t>
            </a:r>
            <a:r>
              <a:rPr lang="en-US" sz="1200" b="1" dirty="0"/>
              <a:t>2</a:t>
            </a:r>
            <a:endParaRPr lang="ru-RU" sz="1200" b="1" dirty="0"/>
          </a:p>
          <a:p>
            <a:pPr marL="742950" lvl="1" indent="-285750">
              <a:buFont typeface="Courier New" charset="0"/>
              <a:buChar char="o"/>
            </a:pPr>
            <a:r>
              <a:rPr lang="ru-RU" sz="1400" dirty="0"/>
              <a:t>Внештатные эксперты  </a:t>
            </a:r>
            <a:r>
              <a:rPr lang="mr-IN" sz="1400" dirty="0"/>
              <a:t>–</a:t>
            </a:r>
            <a:r>
              <a:rPr lang="ru-RU" sz="1400" dirty="0"/>
              <a:t> </a:t>
            </a:r>
            <a:r>
              <a:rPr lang="ru-RU" sz="1400" b="1" dirty="0"/>
              <a:t>49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dirty="0"/>
              <a:t>Группа </a:t>
            </a:r>
            <a:r>
              <a:rPr lang="ru-RU" sz="1600" dirty="0" err="1"/>
              <a:t>тестировщиков</a:t>
            </a:r>
            <a:r>
              <a:rPr lang="ru-RU" sz="1600" dirty="0"/>
              <a:t> </a:t>
            </a:r>
            <a:r>
              <a:rPr lang="mr-IN" sz="1600" dirty="0"/>
              <a:t>–</a:t>
            </a:r>
            <a:r>
              <a:rPr lang="ru-RU" sz="1600" dirty="0"/>
              <a:t> </a:t>
            </a:r>
            <a:r>
              <a:rPr lang="ru-RU" sz="1600" b="1" dirty="0"/>
              <a:t>6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dirty="0"/>
              <a:t>Программисты </a:t>
            </a:r>
            <a:r>
              <a:rPr lang="mr-IN" sz="1600" dirty="0"/>
              <a:t>–</a:t>
            </a:r>
            <a:r>
              <a:rPr lang="ru-RU" sz="1600" dirty="0"/>
              <a:t> </a:t>
            </a:r>
            <a:r>
              <a:rPr lang="ru-RU" sz="1600" b="1" dirty="0"/>
              <a:t>7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ru-RU" sz="1400" dirty="0"/>
              <a:t>Штатных </a:t>
            </a:r>
            <a:r>
              <a:rPr lang="mr-IN" sz="1400" dirty="0"/>
              <a:t>–</a:t>
            </a:r>
            <a:r>
              <a:rPr lang="ru-RU" sz="1400" dirty="0"/>
              <a:t> </a:t>
            </a:r>
            <a:r>
              <a:rPr lang="ru-RU" sz="1400" b="1" dirty="0"/>
              <a:t>3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ru-RU" sz="1400" dirty="0"/>
              <a:t>Внештатных - </a:t>
            </a:r>
            <a:r>
              <a:rPr lang="ru-RU" sz="1400" b="1" dirty="0"/>
              <a:t>4</a:t>
            </a:r>
            <a:endParaRPr lang="ru-RU" sz="1600" b="1" dirty="0"/>
          </a:p>
          <a:p>
            <a:endParaRPr lang="ru-RU" sz="1600" i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ru-RU" sz="1600" i="1" dirty="0">
                <a:solidFill>
                  <a:schemeClr val="bg1">
                    <a:lumMod val="65000"/>
                  </a:schemeClr>
                </a:solidFill>
              </a:rPr>
              <a:t>Боты:</a:t>
            </a:r>
            <a:endParaRPr lang="ru-RU" sz="1600" dirty="0"/>
          </a:p>
          <a:p>
            <a:pPr marL="285750" indent="-285750">
              <a:buFont typeface="Arial" charset="0"/>
              <a:buChar char="•"/>
            </a:pPr>
            <a:r>
              <a:rPr lang="ru-RU" sz="1600" dirty="0"/>
              <a:t>Кол-во ботов по наполнению и обновлению </a:t>
            </a:r>
            <a:r>
              <a:rPr lang="en-US" sz="1600" dirty="0"/>
              <a:t>UMKB</a:t>
            </a:r>
            <a:r>
              <a:rPr lang="ru-RU" sz="1600" dirty="0"/>
              <a:t> </a:t>
            </a:r>
            <a:r>
              <a:rPr lang="mr-IN" sz="1600" dirty="0"/>
              <a:t>–</a:t>
            </a:r>
            <a:r>
              <a:rPr lang="ru-RU" sz="1600" dirty="0"/>
              <a:t> </a:t>
            </a:r>
            <a:r>
              <a:rPr lang="ru-RU" sz="1600" b="1" dirty="0"/>
              <a:t>17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dirty="0"/>
              <a:t>Кол-во ботов систематизирующих и </a:t>
            </a:r>
            <a:r>
              <a:rPr lang="ru-RU" sz="1600" dirty="0" err="1"/>
              <a:t>ремоделирующих</a:t>
            </a:r>
            <a:r>
              <a:rPr lang="ru-RU" sz="1600" dirty="0"/>
              <a:t> семантическую сеть </a:t>
            </a:r>
            <a:r>
              <a:rPr lang="mr-IN" sz="1600" dirty="0"/>
              <a:t>–</a:t>
            </a:r>
            <a:r>
              <a:rPr lang="ru-RU" sz="1600" dirty="0"/>
              <a:t> </a:t>
            </a:r>
            <a:r>
              <a:rPr lang="ru-RU" sz="1600" b="1" dirty="0"/>
              <a:t>146</a:t>
            </a:r>
            <a:endParaRPr lang="en-US" sz="1600" b="1" dirty="0"/>
          </a:p>
          <a:p>
            <a:pPr marL="285750" indent="-285750">
              <a:buFont typeface="Arial" charset="0"/>
              <a:buChar char="•"/>
            </a:pP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02635" y="0"/>
            <a:ext cx="10989365" cy="834887"/>
          </a:xfrm>
          <a:prstGeom prst="rect">
            <a:avLst/>
          </a:prstGeom>
          <a:solidFill>
            <a:srgbClr val="3AA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0" y="0"/>
            <a:ext cx="1125960" cy="834887"/>
            <a:chOff x="-10345" y="0"/>
            <a:chExt cx="1125960" cy="834887"/>
          </a:xfrm>
          <a:solidFill>
            <a:srgbClr val="3AABE8"/>
          </a:solidFill>
        </p:grpSpPr>
        <p:sp>
          <p:nvSpPr>
            <p:cNvPr id="7" name="Прямоугольник 6"/>
            <p:cNvSpPr/>
            <p:nvPr/>
          </p:nvSpPr>
          <p:spPr>
            <a:xfrm>
              <a:off x="-10345" y="0"/>
              <a:ext cx="1125960" cy="8348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10345" y="152543"/>
              <a:ext cx="1125960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UMKB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280023" y="-3291"/>
            <a:ext cx="10797182" cy="834887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Общие характеристики UMKB в количественном выражении</a:t>
            </a:r>
          </a:p>
        </p:txBody>
      </p:sp>
    </p:spTree>
    <p:extLst>
      <p:ext uri="{BB962C8B-B14F-4D97-AF65-F5344CB8AC3E}">
        <p14:creationId xmlns:p14="http://schemas.microsoft.com/office/powerpoint/2010/main" val="121986567"/>
      </p:ext>
    </p:extLst>
  </p:cSld>
  <p:clrMapOvr>
    <a:masterClrMapping/>
  </p:clrMapOvr>
  <p:transition spd="slow" advClick="0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529461"/>
            <a:ext cx="12192000" cy="3356992"/>
          </a:xfrm>
          <a:prstGeom prst="rect">
            <a:avLst/>
          </a:prstGeom>
          <a:solidFill>
            <a:srgbClr val="CC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52" y="1699923"/>
            <a:ext cx="5675213" cy="40459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6364" y="5466999"/>
            <a:ext cx="65976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>
                <a:solidFill>
                  <a:schemeClr val="bg1"/>
                </a:solidFill>
              </a:rPr>
              <a:t>Технологии</a:t>
            </a:r>
            <a:r>
              <a:rPr lang="ru-RU" sz="1600" dirty="0">
                <a:solidFill>
                  <a:schemeClr val="bg1"/>
                </a:solidFill>
              </a:rPr>
              <a:t> UMKB - разработаны</a:t>
            </a:r>
            <a:r>
              <a:rPr lang="ru-RU" sz="1600">
                <a:solidFill>
                  <a:schemeClr val="bg1"/>
                </a:solidFill>
              </a:rPr>
              <a:t> резидентом кластера информационных технологий </a:t>
            </a:r>
            <a:r>
              <a:rPr lang="ru-RU" sz="1600" dirty="0">
                <a:solidFill>
                  <a:schemeClr val="bg1"/>
                </a:solidFill>
              </a:rPr>
              <a:t>Фонда «Сколково</a:t>
            </a:r>
            <a:r>
              <a:rPr lang="ru-RU" sz="1600">
                <a:solidFill>
                  <a:schemeClr val="bg1"/>
                </a:solidFill>
              </a:rPr>
              <a:t>» компанией «Соцмедика</a:t>
            </a:r>
            <a:r>
              <a:rPr lang="ru-RU" sz="1600" dirty="0">
                <a:solidFill>
                  <a:schemeClr val="bg1"/>
                </a:solidFill>
              </a:rPr>
              <a:t>». </a:t>
            </a:r>
          </a:p>
          <a:p>
            <a:pPr algn="r"/>
            <a:r>
              <a:rPr lang="ru-RU" sz="1600" dirty="0">
                <a:solidFill>
                  <a:schemeClr val="bg1"/>
                </a:solidFill>
              </a:rPr>
              <a:t>В рамках проекта </a:t>
            </a:r>
            <a:r>
              <a:rPr lang="en-US" sz="1600" dirty="0">
                <a:solidFill>
                  <a:schemeClr val="bg1"/>
                </a:solidFill>
              </a:rPr>
              <a:t>UMKB </a:t>
            </a:r>
            <a:r>
              <a:rPr lang="ru-RU" sz="1600" dirty="0">
                <a:solidFill>
                  <a:schemeClr val="bg1"/>
                </a:solidFill>
              </a:rPr>
              <a:t>компания отвечает за постоянное их усовершенствование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57874" y="1601282"/>
            <a:ext cx="33261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>
                <a:latin typeface="+mj-lt"/>
              </a:rPr>
              <a:t>socmedica.com</a:t>
            </a:r>
            <a:endParaRPr lang="en-US" sz="2400" b="1" dirty="0">
              <a:latin typeface="+mj-lt"/>
            </a:endParaRPr>
          </a:p>
          <a:p>
            <a:pPr algn="r"/>
            <a:r>
              <a:rPr lang="en-US" sz="2400" b="1" dirty="0">
                <a:latin typeface="+mj-lt"/>
              </a:rPr>
              <a:t>ecp.umkb.com</a:t>
            </a:r>
          </a:p>
          <a:p>
            <a:pPr algn="r"/>
            <a:r>
              <a:rPr lang="en-US" sz="2400" b="1" dirty="0">
                <a:latin typeface="+mj-lt"/>
              </a:rPr>
              <a:t>umkb.com</a:t>
            </a:r>
          </a:p>
          <a:p>
            <a:pPr algn="r"/>
            <a:r>
              <a:rPr lang="en-US" sz="2400" b="1" dirty="0">
                <a:latin typeface="+mj-lt"/>
              </a:rPr>
              <a:t>coronastop24.com</a:t>
            </a:r>
            <a:endParaRPr lang="ru-RU" sz="2400" b="1" dirty="0">
              <a:latin typeface="+mj-lt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690" y="503859"/>
            <a:ext cx="1106286" cy="7695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31077" y="427328"/>
            <a:ext cx="21131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tx2"/>
                </a:solidFill>
              </a:rPr>
              <a:t>АО </a:t>
            </a:r>
            <a:r>
              <a:rPr lang="ru-RU" sz="2000" b="1">
                <a:solidFill>
                  <a:schemeClr val="tx2"/>
                </a:solidFill>
              </a:rPr>
              <a:t>«Соцмедика</a:t>
            </a:r>
            <a:r>
              <a:rPr lang="ru-RU" sz="2000" b="1" dirty="0">
                <a:solidFill>
                  <a:schemeClr val="tx2"/>
                </a:solidFill>
              </a:rPr>
              <a:t>»</a:t>
            </a:r>
          </a:p>
          <a:p>
            <a:pPr algn="r"/>
            <a:r>
              <a:rPr lang="ru-RU" sz="1000" b="1">
                <a:solidFill>
                  <a:schemeClr val="tx2"/>
                </a:solidFill>
              </a:rPr>
              <a:t>IT компания</a:t>
            </a:r>
            <a:r>
              <a:rPr lang="ru-RU" sz="1000" b="1" dirty="0">
                <a:solidFill>
                  <a:schemeClr val="tx2"/>
                </a:solidFill>
              </a:rPr>
              <a:t>, </a:t>
            </a:r>
            <a:r>
              <a:rPr lang="ru-RU" sz="1000" b="1">
                <a:solidFill>
                  <a:schemeClr val="tx2"/>
                </a:solidFill>
              </a:rPr>
              <a:t> резидент инновационного </a:t>
            </a:r>
            <a:r>
              <a:rPr lang="ru-RU" sz="1000" b="1" dirty="0">
                <a:solidFill>
                  <a:schemeClr val="tx2"/>
                </a:solidFill>
              </a:rPr>
              <a:t>центра «Сколково»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44833" y="4041244"/>
            <a:ext cx="3258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Бледжянц Геворг Арменакович</a:t>
            </a:r>
            <a:endParaRPr lang="en-US" sz="1600" b="1" dirty="0"/>
          </a:p>
          <a:p>
            <a:r>
              <a:rPr lang="ru-RU" sz="1600" dirty="0"/>
              <a:t>Тел: +7 (926) 991-10-41</a:t>
            </a:r>
          </a:p>
          <a:p>
            <a:r>
              <a:rPr lang="en-US" sz="1600" dirty="0"/>
              <a:t>E-mail</a:t>
            </a:r>
            <a:r>
              <a:rPr lang="ru-RU" sz="1600" dirty="0"/>
              <a:t>: </a:t>
            </a:r>
            <a:r>
              <a:rPr lang="en-US" sz="1600" dirty="0" err="1"/>
              <a:t>blejyants@socmedica.com</a:t>
            </a:r>
            <a:endParaRPr lang="en-US" sz="1600" dirty="0"/>
          </a:p>
        </p:txBody>
      </p:sp>
      <p:pic>
        <p:nvPicPr>
          <p:cNvPr id="13" name="Picture 2" descr="C:\Users\Амаяк\Desktop\qr-cod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504" y="1106719"/>
            <a:ext cx="1624413" cy="162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49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2CD91C3A-7776-4FB9-A4A8-A93E9CD68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43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30F08809-8E4B-4BD6-998E-BAF8D1F9A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68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4A0E28F6-055A-40BB-9286-3A398FD81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93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B6DAECC5-7EC4-495F-8199-8AD52361A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686" y="369000"/>
            <a:ext cx="6902628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70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DAECC5-7EC4-495F-8199-8AD52361A7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81012" y="369000"/>
            <a:ext cx="6829976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07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DAECC5-7EC4-495F-8199-8AD52361A7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56573" y="369000"/>
            <a:ext cx="6878854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99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DAECC5-7EC4-495F-8199-8AD52361A7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56573" y="383052"/>
            <a:ext cx="6878854" cy="60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930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6885</TotalTime>
  <Words>541</Words>
  <Application>Microsoft Office PowerPoint</Application>
  <PresentationFormat>Широкоэкранный</PresentationFormat>
  <Paragraphs>84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</vt:lpstr>
      <vt:lpstr>arial</vt:lpstr>
      <vt:lpstr>Calibri</vt:lpstr>
      <vt:lpstr>Calibri Light</vt:lpstr>
      <vt:lpstr>Courier New</vt:lpstr>
      <vt:lpstr>open sans</vt:lpstr>
      <vt:lpstr>Wingdings</vt:lpstr>
      <vt:lpstr>Тема Office</vt:lpstr>
      <vt:lpstr>Объединенная База Медицинских Знаний United Medical Knowledge Base - UMKB®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Электронный клинический фармаколог </vt:lpstr>
      <vt:lpstr>Электронный клинический фармаколог  Функционал системы</vt:lpstr>
      <vt:lpstr>Электронный клинический фармаколог  Выявление лекарственных взаимодействий</vt:lpstr>
      <vt:lpstr>Электронный клинический фармаколог  Выявление фармацевтических взаимодействий</vt:lpstr>
      <vt:lpstr>Электронный клинический фармаколог  Выявление противопоказаний и ограничений к применению </vt:lpstr>
      <vt:lpstr>Электронный клинический фармаколог  Функционал системы</vt:lpstr>
      <vt:lpstr>Электронный клинический фармаколог  Предупреждение о полипрагмазии</vt:lpstr>
      <vt:lpstr>Электронный клинический фармаколог  Функционал системы</vt:lpstr>
      <vt:lpstr>Электронный клинический фармаколог  Статистика лекарственных назначений</vt:lpstr>
      <vt:lpstr>Электронный клинический фармаколог  Выписка электронных рецептов</vt:lpstr>
      <vt:lpstr>Моделирование межлекарственных взаимодействий</vt:lpstr>
      <vt:lpstr>Моделирование клинических рекомендаций. Схема лечения и фармакотерапия</vt:lpstr>
      <vt:lpstr>Онтология клинической рекомендации по ХСН   (клиническая картина, диагностика и лечения)</vt:lpstr>
      <vt:lpstr>Моделирование клинических рекомендаций – Факторы риска ИБС</vt:lpstr>
      <vt:lpstr>Блокаторы кальциевых каналов - онтология</vt:lpstr>
      <vt:lpstr>Общие характеристики UMKB в количественном выражении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Геворг Бледжянц</cp:lastModifiedBy>
  <cp:revision>235</cp:revision>
  <dcterms:created xsi:type="dcterms:W3CDTF">2018-03-15T05:12:18Z</dcterms:created>
  <dcterms:modified xsi:type="dcterms:W3CDTF">2020-04-24T05:09:23Z</dcterms:modified>
</cp:coreProperties>
</file>