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473" r:id="rId3"/>
    <p:sldId id="430" r:id="rId4"/>
    <p:sldId id="468" r:id="rId5"/>
    <p:sldId id="524" r:id="rId6"/>
    <p:sldId id="525" r:id="rId7"/>
    <p:sldId id="264" r:id="rId8"/>
    <p:sldId id="274" r:id="rId9"/>
    <p:sldId id="265" r:id="rId10"/>
    <p:sldId id="262" r:id="rId11"/>
    <p:sldId id="474" r:id="rId12"/>
    <p:sldId id="523" r:id="rId13"/>
    <p:sldId id="269" r:id="rId14"/>
    <p:sldId id="475" r:id="rId15"/>
    <p:sldId id="526" r:id="rId16"/>
    <p:sldId id="527" r:id="rId17"/>
    <p:sldId id="528" r:id="rId18"/>
    <p:sldId id="529" r:id="rId19"/>
    <p:sldId id="267" r:id="rId20"/>
    <p:sldId id="415" r:id="rId21"/>
    <p:sldId id="270" r:id="rId22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2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750C"/>
    <a:srgbClr val="0066FF"/>
    <a:srgbClr val="007AD6"/>
    <a:srgbClr val="F8A808"/>
    <a:srgbClr val="047DA8"/>
    <a:srgbClr val="52D2EC"/>
    <a:srgbClr val="8F9EB3"/>
    <a:srgbClr val="009900"/>
    <a:srgbClr val="0591C3"/>
    <a:srgbClr val="059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264" y="300"/>
      </p:cViewPr>
      <p:guideLst>
        <p:guide/>
        <p:guide orient="horz" pos="2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90AF55-194F-4C3F-A84E-D20B49772E87}" type="doc">
      <dgm:prSet loTypeId="urn:microsoft.com/office/officeart/2005/8/layout/cycle2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3B1279-BF31-47F3-BE34-064120A99FB9}">
      <dgm:prSet phldrT="[Текст]"/>
      <dgm:spPr/>
      <dgm:t>
        <a:bodyPr/>
        <a:lstStyle/>
        <a:p>
          <a:r>
            <a:rPr lang="ru-RU" b="1" dirty="0"/>
            <a:t>ПАЦИЕНТ</a:t>
          </a:r>
        </a:p>
      </dgm:t>
    </dgm:pt>
    <dgm:pt modelId="{DA08A1ED-623C-4608-81C7-DCD37A8B7946}" type="parTrans" cxnId="{378234E6-3105-4DB1-9004-EC6FD21533F6}">
      <dgm:prSet/>
      <dgm:spPr/>
      <dgm:t>
        <a:bodyPr/>
        <a:lstStyle/>
        <a:p>
          <a:endParaRPr lang="ru-RU"/>
        </a:p>
      </dgm:t>
    </dgm:pt>
    <dgm:pt modelId="{0EBB5130-EEB2-4F6A-B161-5829C5354821}" type="sibTrans" cxnId="{378234E6-3105-4DB1-9004-EC6FD21533F6}">
      <dgm:prSet/>
      <dgm:spPr/>
      <dgm:t>
        <a:bodyPr/>
        <a:lstStyle/>
        <a:p>
          <a:endParaRPr lang="ru-RU"/>
        </a:p>
      </dgm:t>
    </dgm:pt>
    <dgm:pt modelId="{E7F05590-CC1E-4D1B-A867-7B9CCDDCD360}">
      <dgm:prSet phldrT="[Текст]"/>
      <dgm:spPr/>
      <dgm:t>
        <a:bodyPr/>
        <a:lstStyle/>
        <a:p>
          <a:r>
            <a:rPr lang="ru-RU" b="1" dirty="0"/>
            <a:t>ПЕРСОНАЛ</a:t>
          </a:r>
        </a:p>
      </dgm:t>
    </dgm:pt>
    <dgm:pt modelId="{19A4ED91-D1D7-4A98-953B-C9988DEB0C02}" type="parTrans" cxnId="{12A1D9DA-A995-4101-A0BF-F83A482A252B}">
      <dgm:prSet/>
      <dgm:spPr/>
      <dgm:t>
        <a:bodyPr/>
        <a:lstStyle/>
        <a:p>
          <a:endParaRPr lang="ru-RU"/>
        </a:p>
      </dgm:t>
    </dgm:pt>
    <dgm:pt modelId="{9F50D142-4EFF-41A9-9308-3FD7A7A2F83E}" type="sibTrans" cxnId="{12A1D9DA-A995-4101-A0BF-F83A482A252B}">
      <dgm:prSet/>
      <dgm:spPr/>
      <dgm:t>
        <a:bodyPr/>
        <a:lstStyle/>
        <a:p>
          <a:endParaRPr lang="ru-RU"/>
        </a:p>
      </dgm:t>
    </dgm:pt>
    <dgm:pt modelId="{C4AD0D50-3A4C-497F-9FCC-71EACBD297B8}">
      <dgm:prSet phldrT="[Текст]"/>
      <dgm:spPr/>
      <dgm:t>
        <a:bodyPr/>
        <a:lstStyle/>
        <a:p>
          <a:r>
            <a:rPr lang="ru-RU" b="1" dirty="0"/>
            <a:t>БОЛЬНИЧНАЯ СРЕДА</a:t>
          </a:r>
        </a:p>
      </dgm:t>
    </dgm:pt>
    <dgm:pt modelId="{AB75D909-96D0-4544-A463-97B7B444030A}" type="parTrans" cxnId="{001128CD-C9D7-4CE2-835B-D5B37A8EEAC4}">
      <dgm:prSet/>
      <dgm:spPr/>
      <dgm:t>
        <a:bodyPr/>
        <a:lstStyle/>
        <a:p>
          <a:endParaRPr lang="ru-RU"/>
        </a:p>
      </dgm:t>
    </dgm:pt>
    <dgm:pt modelId="{5DE00CD1-927F-4434-ACE3-2317F66E30A0}" type="sibTrans" cxnId="{001128CD-C9D7-4CE2-835B-D5B37A8EEAC4}">
      <dgm:prSet/>
      <dgm:spPr/>
      <dgm:t>
        <a:bodyPr/>
        <a:lstStyle/>
        <a:p>
          <a:endParaRPr lang="ru-RU"/>
        </a:p>
      </dgm:t>
    </dgm:pt>
    <dgm:pt modelId="{BF2B797F-2918-4E3B-8B96-C47AAFB9BA64}">
      <dgm:prSet phldrT="[Текст]" custT="1"/>
      <dgm:spPr/>
      <dgm:t>
        <a:bodyPr/>
        <a:lstStyle/>
        <a:p>
          <a:r>
            <a:rPr lang="ru-RU" sz="1100" b="1" dirty="0"/>
            <a:t>МЕДИЦИНСКИЕ ИЗДЕЛИЯ</a:t>
          </a:r>
        </a:p>
      </dgm:t>
    </dgm:pt>
    <dgm:pt modelId="{D4E0BEFC-F8D6-43E3-81E7-3213D472422D}" type="parTrans" cxnId="{283FA515-4929-48EA-99CB-F92FD4073FDB}">
      <dgm:prSet/>
      <dgm:spPr/>
      <dgm:t>
        <a:bodyPr/>
        <a:lstStyle/>
        <a:p>
          <a:endParaRPr lang="ru-RU"/>
        </a:p>
      </dgm:t>
    </dgm:pt>
    <dgm:pt modelId="{6B53B003-2E77-467F-B64C-9B3A004CBC92}" type="sibTrans" cxnId="{283FA515-4929-48EA-99CB-F92FD4073FDB}">
      <dgm:prSet/>
      <dgm:spPr/>
      <dgm:t>
        <a:bodyPr/>
        <a:lstStyle/>
        <a:p>
          <a:endParaRPr lang="ru-RU"/>
        </a:p>
      </dgm:t>
    </dgm:pt>
    <dgm:pt modelId="{E571D78F-8F06-4ACC-B5F8-499F9F5FE73F}" type="pres">
      <dgm:prSet presAssocID="{F490AF55-194F-4C3F-A84E-D20B49772E87}" presName="cycle" presStyleCnt="0">
        <dgm:presLayoutVars>
          <dgm:dir/>
          <dgm:resizeHandles val="exact"/>
        </dgm:presLayoutVars>
      </dgm:prSet>
      <dgm:spPr/>
    </dgm:pt>
    <dgm:pt modelId="{FD03E4A0-4FB9-4AEE-81D4-31DC6C6AF56C}" type="pres">
      <dgm:prSet presAssocID="{773B1279-BF31-47F3-BE34-064120A99FB9}" presName="node" presStyleLbl="node1" presStyleIdx="0" presStyleCnt="4">
        <dgm:presLayoutVars>
          <dgm:bulletEnabled val="1"/>
        </dgm:presLayoutVars>
      </dgm:prSet>
      <dgm:spPr/>
    </dgm:pt>
    <dgm:pt modelId="{F033775F-928F-4F10-8751-68F6EDDD5A75}" type="pres">
      <dgm:prSet presAssocID="{0EBB5130-EEB2-4F6A-B161-5829C5354821}" presName="sibTrans" presStyleLbl="sibTrans2D1" presStyleIdx="0" presStyleCnt="4"/>
      <dgm:spPr/>
    </dgm:pt>
    <dgm:pt modelId="{18451387-AC69-4072-932B-851B54B7F0E2}" type="pres">
      <dgm:prSet presAssocID="{0EBB5130-EEB2-4F6A-B161-5829C5354821}" presName="connectorText" presStyleLbl="sibTrans2D1" presStyleIdx="0" presStyleCnt="4"/>
      <dgm:spPr/>
    </dgm:pt>
    <dgm:pt modelId="{9FFA5093-E429-490C-8CAE-D7027DE71CCB}" type="pres">
      <dgm:prSet presAssocID="{E7F05590-CC1E-4D1B-A867-7B9CCDDCD360}" presName="node" presStyleLbl="node1" presStyleIdx="1" presStyleCnt="4">
        <dgm:presLayoutVars>
          <dgm:bulletEnabled val="1"/>
        </dgm:presLayoutVars>
      </dgm:prSet>
      <dgm:spPr/>
    </dgm:pt>
    <dgm:pt modelId="{192027E5-704D-482D-AC0A-B9DB0C56B374}" type="pres">
      <dgm:prSet presAssocID="{9F50D142-4EFF-41A9-9308-3FD7A7A2F83E}" presName="sibTrans" presStyleLbl="sibTrans2D1" presStyleIdx="1" presStyleCnt="4"/>
      <dgm:spPr/>
    </dgm:pt>
    <dgm:pt modelId="{EFFE2156-A8AA-482B-B5E6-73BF3E34998F}" type="pres">
      <dgm:prSet presAssocID="{9F50D142-4EFF-41A9-9308-3FD7A7A2F83E}" presName="connectorText" presStyleLbl="sibTrans2D1" presStyleIdx="1" presStyleCnt="4"/>
      <dgm:spPr/>
    </dgm:pt>
    <dgm:pt modelId="{1F79C46C-118D-4737-97B6-48106387B0DF}" type="pres">
      <dgm:prSet presAssocID="{C4AD0D50-3A4C-497F-9FCC-71EACBD297B8}" presName="node" presStyleLbl="node1" presStyleIdx="2" presStyleCnt="4">
        <dgm:presLayoutVars>
          <dgm:bulletEnabled val="1"/>
        </dgm:presLayoutVars>
      </dgm:prSet>
      <dgm:spPr/>
    </dgm:pt>
    <dgm:pt modelId="{CAA388AF-8873-406A-B38D-2BC564CC7F14}" type="pres">
      <dgm:prSet presAssocID="{5DE00CD1-927F-4434-ACE3-2317F66E30A0}" presName="sibTrans" presStyleLbl="sibTrans2D1" presStyleIdx="2" presStyleCnt="4"/>
      <dgm:spPr/>
    </dgm:pt>
    <dgm:pt modelId="{06DDA3ED-1AD0-4E60-AAD9-72B16BCA8E18}" type="pres">
      <dgm:prSet presAssocID="{5DE00CD1-927F-4434-ACE3-2317F66E30A0}" presName="connectorText" presStyleLbl="sibTrans2D1" presStyleIdx="2" presStyleCnt="4"/>
      <dgm:spPr/>
    </dgm:pt>
    <dgm:pt modelId="{2BFB5CCD-E7CD-4A73-B365-9E39465A1363}" type="pres">
      <dgm:prSet presAssocID="{BF2B797F-2918-4E3B-8B96-C47AAFB9BA64}" presName="node" presStyleLbl="node1" presStyleIdx="3" presStyleCnt="4">
        <dgm:presLayoutVars>
          <dgm:bulletEnabled val="1"/>
        </dgm:presLayoutVars>
      </dgm:prSet>
      <dgm:spPr/>
    </dgm:pt>
    <dgm:pt modelId="{39031FFA-ADC4-432E-9A25-5C383A0E7435}" type="pres">
      <dgm:prSet presAssocID="{6B53B003-2E77-467F-B64C-9B3A004CBC92}" presName="sibTrans" presStyleLbl="sibTrans2D1" presStyleIdx="3" presStyleCnt="4"/>
      <dgm:spPr/>
    </dgm:pt>
    <dgm:pt modelId="{DF83302D-C5CF-41C8-B3B8-F1C59D85012D}" type="pres">
      <dgm:prSet presAssocID="{6B53B003-2E77-467F-B64C-9B3A004CBC92}" presName="connectorText" presStyleLbl="sibTrans2D1" presStyleIdx="3" presStyleCnt="4"/>
      <dgm:spPr/>
    </dgm:pt>
  </dgm:ptLst>
  <dgm:cxnLst>
    <dgm:cxn modelId="{59BF2E0F-10D0-4E8D-AF44-1787858237E7}" type="presOf" srcId="{9F50D142-4EFF-41A9-9308-3FD7A7A2F83E}" destId="{EFFE2156-A8AA-482B-B5E6-73BF3E34998F}" srcOrd="1" destOrd="0" presId="urn:microsoft.com/office/officeart/2005/8/layout/cycle2"/>
    <dgm:cxn modelId="{283FA515-4929-48EA-99CB-F92FD4073FDB}" srcId="{F490AF55-194F-4C3F-A84E-D20B49772E87}" destId="{BF2B797F-2918-4E3B-8B96-C47AAFB9BA64}" srcOrd="3" destOrd="0" parTransId="{D4E0BEFC-F8D6-43E3-81E7-3213D472422D}" sibTransId="{6B53B003-2E77-467F-B64C-9B3A004CBC92}"/>
    <dgm:cxn modelId="{B779BD21-0A4B-40F2-932F-5A4665707983}" type="presOf" srcId="{0EBB5130-EEB2-4F6A-B161-5829C5354821}" destId="{18451387-AC69-4072-932B-851B54B7F0E2}" srcOrd="1" destOrd="0" presId="urn:microsoft.com/office/officeart/2005/8/layout/cycle2"/>
    <dgm:cxn modelId="{ADE55B65-B010-4BB4-9522-2F3D2C2AE005}" type="presOf" srcId="{5DE00CD1-927F-4434-ACE3-2317F66E30A0}" destId="{CAA388AF-8873-406A-B38D-2BC564CC7F14}" srcOrd="0" destOrd="0" presId="urn:microsoft.com/office/officeart/2005/8/layout/cycle2"/>
    <dgm:cxn modelId="{A15CEF6A-053A-4A5B-B203-4F3661BA4116}" type="presOf" srcId="{E7F05590-CC1E-4D1B-A867-7B9CCDDCD360}" destId="{9FFA5093-E429-490C-8CAE-D7027DE71CCB}" srcOrd="0" destOrd="0" presId="urn:microsoft.com/office/officeart/2005/8/layout/cycle2"/>
    <dgm:cxn modelId="{D770ED4E-4393-4348-B937-FCBE1136F607}" type="presOf" srcId="{BF2B797F-2918-4E3B-8B96-C47AAFB9BA64}" destId="{2BFB5CCD-E7CD-4A73-B365-9E39465A1363}" srcOrd="0" destOrd="0" presId="urn:microsoft.com/office/officeart/2005/8/layout/cycle2"/>
    <dgm:cxn modelId="{3E35AD72-B6EA-4097-9BF0-21CD4AAE4142}" type="presOf" srcId="{6B53B003-2E77-467F-B64C-9B3A004CBC92}" destId="{DF83302D-C5CF-41C8-B3B8-F1C59D85012D}" srcOrd="1" destOrd="0" presId="urn:microsoft.com/office/officeart/2005/8/layout/cycle2"/>
    <dgm:cxn modelId="{2165DD7A-F6CE-4CB4-A5EE-E08E1E11B85A}" type="presOf" srcId="{F490AF55-194F-4C3F-A84E-D20B49772E87}" destId="{E571D78F-8F06-4ACC-B5F8-499F9F5FE73F}" srcOrd="0" destOrd="0" presId="urn:microsoft.com/office/officeart/2005/8/layout/cycle2"/>
    <dgm:cxn modelId="{D8FF3F7F-DACC-42B0-AA52-9DC0BDE71091}" type="presOf" srcId="{773B1279-BF31-47F3-BE34-064120A99FB9}" destId="{FD03E4A0-4FB9-4AEE-81D4-31DC6C6AF56C}" srcOrd="0" destOrd="0" presId="urn:microsoft.com/office/officeart/2005/8/layout/cycle2"/>
    <dgm:cxn modelId="{D1AB1484-8F15-4BB1-B982-16BB98C95F48}" type="presOf" srcId="{5DE00CD1-927F-4434-ACE3-2317F66E30A0}" destId="{06DDA3ED-1AD0-4E60-AAD9-72B16BCA8E18}" srcOrd="1" destOrd="0" presId="urn:microsoft.com/office/officeart/2005/8/layout/cycle2"/>
    <dgm:cxn modelId="{48335085-23EB-49AE-82F8-FB35DAFE9A42}" type="presOf" srcId="{6B53B003-2E77-467F-B64C-9B3A004CBC92}" destId="{39031FFA-ADC4-432E-9A25-5C383A0E7435}" srcOrd="0" destOrd="0" presId="urn:microsoft.com/office/officeart/2005/8/layout/cycle2"/>
    <dgm:cxn modelId="{F77DC096-BD59-48DA-B729-267DC4CBD746}" type="presOf" srcId="{C4AD0D50-3A4C-497F-9FCC-71EACBD297B8}" destId="{1F79C46C-118D-4737-97B6-48106387B0DF}" srcOrd="0" destOrd="0" presId="urn:microsoft.com/office/officeart/2005/8/layout/cycle2"/>
    <dgm:cxn modelId="{001128CD-C9D7-4CE2-835B-D5B37A8EEAC4}" srcId="{F490AF55-194F-4C3F-A84E-D20B49772E87}" destId="{C4AD0D50-3A4C-497F-9FCC-71EACBD297B8}" srcOrd="2" destOrd="0" parTransId="{AB75D909-96D0-4544-A463-97B7B444030A}" sibTransId="{5DE00CD1-927F-4434-ACE3-2317F66E30A0}"/>
    <dgm:cxn modelId="{12A1D9DA-A995-4101-A0BF-F83A482A252B}" srcId="{F490AF55-194F-4C3F-A84E-D20B49772E87}" destId="{E7F05590-CC1E-4D1B-A867-7B9CCDDCD360}" srcOrd="1" destOrd="0" parTransId="{19A4ED91-D1D7-4A98-953B-C9988DEB0C02}" sibTransId="{9F50D142-4EFF-41A9-9308-3FD7A7A2F83E}"/>
    <dgm:cxn modelId="{378234E6-3105-4DB1-9004-EC6FD21533F6}" srcId="{F490AF55-194F-4C3F-A84E-D20B49772E87}" destId="{773B1279-BF31-47F3-BE34-064120A99FB9}" srcOrd="0" destOrd="0" parTransId="{DA08A1ED-623C-4608-81C7-DCD37A8B7946}" sibTransId="{0EBB5130-EEB2-4F6A-B161-5829C5354821}"/>
    <dgm:cxn modelId="{723DFBF4-5A78-45D0-A7D2-7D1E6FE8FCC9}" type="presOf" srcId="{0EBB5130-EEB2-4F6A-B161-5829C5354821}" destId="{F033775F-928F-4F10-8751-68F6EDDD5A75}" srcOrd="0" destOrd="0" presId="urn:microsoft.com/office/officeart/2005/8/layout/cycle2"/>
    <dgm:cxn modelId="{7E512FF9-5EC8-44DF-AF3B-A3F66AAEAC51}" type="presOf" srcId="{9F50D142-4EFF-41A9-9308-3FD7A7A2F83E}" destId="{192027E5-704D-482D-AC0A-B9DB0C56B374}" srcOrd="0" destOrd="0" presId="urn:microsoft.com/office/officeart/2005/8/layout/cycle2"/>
    <dgm:cxn modelId="{4BE27076-6097-49D4-8E03-363E7CCD0409}" type="presParOf" srcId="{E571D78F-8F06-4ACC-B5F8-499F9F5FE73F}" destId="{FD03E4A0-4FB9-4AEE-81D4-31DC6C6AF56C}" srcOrd="0" destOrd="0" presId="urn:microsoft.com/office/officeart/2005/8/layout/cycle2"/>
    <dgm:cxn modelId="{E6D6A585-988D-40E7-A3FF-DE8497090A17}" type="presParOf" srcId="{E571D78F-8F06-4ACC-B5F8-499F9F5FE73F}" destId="{F033775F-928F-4F10-8751-68F6EDDD5A75}" srcOrd="1" destOrd="0" presId="urn:microsoft.com/office/officeart/2005/8/layout/cycle2"/>
    <dgm:cxn modelId="{182E80A6-70D4-45F9-93BB-C66ADB611217}" type="presParOf" srcId="{F033775F-928F-4F10-8751-68F6EDDD5A75}" destId="{18451387-AC69-4072-932B-851B54B7F0E2}" srcOrd="0" destOrd="0" presId="urn:microsoft.com/office/officeart/2005/8/layout/cycle2"/>
    <dgm:cxn modelId="{EEAEE46D-6517-4511-BC07-9B474201490D}" type="presParOf" srcId="{E571D78F-8F06-4ACC-B5F8-499F9F5FE73F}" destId="{9FFA5093-E429-490C-8CAE-D7027DE71CCB}" srcOrd="2" destOrd="0" presId="urn:microsoft.com/office/officeart/2005/8/layout/cycle2"/>
    <dgm:cxn modelId="{3A0999C3-4DB5-4179-B367-D3C7837B0E43}" type="presParOf" srcId="{E571D78F-8F06-4ACC-B5F8-499F9F5FE73F}" destId="{192027E5-704D-482D-AC0A-B9DB0C56B374}" srcOrd="3" destOrd="0" presId="urn:microsoft.com/office/officeart/2005/8/layout/cycle2"/>
    <dgm:cxn modelId="{E22AC902-7841-40B6-84BB-7FAEBFB7A82E}" type="presParOf" srcId="{192027E5-704D-482D-AC0A-B9DB0C56B374}" destId="{EFFE2156-A8AA-482B-B5E6-73BF3E34998F}" srcOrd="0" destOrd="0" presId="urn:microsoft.com/office/officeart/2005/8/layout/cycle2"/>
    <dgm:cxn modelId="{1BEF0537-1670-41F9-A158-AF848B907009}" type="presParOf" srcId="{E571D78F-8F06-4ACC-B5F8-499F9F5FE73F}" destId="{1F79C46C-118D-4737-97B6-48106387B0DF}" srcOrd="4" destOrd="0" presId="urn:microsoft.com/office/officeart/2005/8/layout/cycle2"/>
    <dgm:cxn modelId="{9286BB24-9B24-4CDD-A3CE-1F330C529ECA}" type="presParOf" srcId="{E571D78F-8F06-4ACC-B5F8-499F9F5FE73F}" destId="{CAA388AF-8873-406A-B38D-2BC564CC7F14}" srcOrd="5" destOrd="0" presId="urn:microsoft.com/office/officeart/2005/8/layout/cycle2"/>
    <dgm:cxn modelId="{1F63B34B-E497-432B-BC27-A3F046C61CC8}" type="presParOf" srcId="{CAA388AF-8873-406A-B38D-2BC564CC7F14}" destId="{06DDA3ED-1AD0-4E60-AAD9-72B16BCA8E18}" srcOrd="0" destOrd="0" presId="urn:microsoft.com/office/officeart/2005/8/layout/cycle2"/>
    <dgm:cxn modelId="{F85E6FD2-0F9A-424C-9950-999DDB2A4876}" type="presParOf" srcId="{E571D78F-8F06-4ACC-B5F8-499F9F5FE73F}" destId="{2BFB5CCD-E7CD-4A73-B365-9E39465A1363}" srcOrd="6" destOrd="0" presId="urn:microsoft.com/office/officeart/2005/8/layout/cycle2"/>
    <dgm:cxn modelId="{1DF5DF21-36BB-4596-8646-971ABE2ABFD4}" type="presParOf" srcId="{E571D78F-8F06-4ACC-B5F8-499F9F5FE73F}" destId="{39031FFA-ADC4-432E-9A25-5C383A0E7435}" srcOrd="7" destOrd="0" presId="urn:microsoft.com/office/officeart/2005/8/layout/cycle2"/>
    <dgm:cxn modelId="{6AB343D8-1A5F-4A87-A38C-2D6A1089E853}" type="presParOf" srcId="{39031FFA-ADC4-432E-9A25-5C383A0E7435}" destId="{DF83302D-C5CF-41C8-B3B8-F1C59D85012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03E4A0-4FB9-4AEE-81D4-31DC6C6AF56C}">
      <dsp:nvSpPr>
        <dsp:cNvPr id="0" name=""/>
        <dsp:cNvSpPr/>
      </dsp:nvSpPr>
      <dsp:spPr>
        <a:xfrm>
          <a:off x="2234837" y="1297"/>
          <a:ext cx="1413290" cy="14132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ПАЦИЕНТ</a:t>
          </a:r>
        </a:p>
      </dsp:txBody>
      <dsp:txXfrm>
        <a:off x="2441809" y="208269"/>
        <a:ext cx="999346" cy="999346"/>
      </dsp:txXfrm>
    </dsp:sp>
    <dsp:sp modelId="{F033775F-928F-4F10-8751-68F6EDDD5A75}">
      <dsp:nvSpPr>
        <dsp:cNvPr id="0" name=""/>
        <dsp:cNvSpPr/>
      </dsp:nvSpPr>
      <dsp:spPr>
        <a:xfrm rot="2700000">
          <a:off x="3496444" y="1212377"/>
          <a:ext cx="375930" cy="4769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3512960" y="1267901"/>
        <a:ext cx="263151" cy="286191"/>
      </dsp:txXfrm>
    </dsp:sp>
    <dsp:sp modelId="{9FFA5093-E429-490C-8CAE-D7027DE71CCB}">
      <dsp:nvSpPr>
        <dsp:cNvPr id="0" name=""/>
        <dsp:cNvSpPr/>
      </dsp:nvSpPr>
      <dsp:spPr>
        <a:xfrm>
          <a:off x="3735738" y="1502198"/>
          <a:ext cx="1413290" cy="14132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ПЕРСОНАЛ</a:t>
          </a:r>
        </a:p>
      </dsp:txBody>
      <dsp:txXfrm>
        <a:off x="3942710" y="1709170"/>
        <a:ext cx="999346" cy="999346"/>
      </dsp:txXfrm>
    </dsp:sp>
    <dsp:sp modelId="{192027E5-704D-482D-AC0A-B9DB0C56B374}">
      <dsp:nvSpPr>
        <dsp:cNvPr id="0" name=""/>
        <dsp:cNvSpPr/>
      </dsp:nvSpPr>
      <dsp:spPr>
        <a:xfrm rot="8100000">
          <a:off x="3511491" y="2713278"/>
          <a:ext cx="375930" cy="4769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 rot="10800000">
        <a:off x="3607754" y="2768802"/>
        <a:ext cx="263151" cy="286191"/>
      </dsp:txXfrm>
    </dsp:sp>
    <dsp:sp modelId="{1F79C46C-118D-4737-97B6-48106387B0DF}">
      <dsp:nvSpPr>
        <dsp:cNvPr id="0" name=""/>
        <dsp:cNvSpPr/>
      </dsp:nvSpPr>
      <dsp:spPr>
        <a:xfrm>
          <a:off x="2234837" y="3003099"/>
          <a:ext cx="1413290" cy="14132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БОЛЬНИЧНАЯ СРЕДА</a:t>
          </a:r>
        </a:p>
      </dsp:txBody>
      <dsp:txXfrm>
        <a:off x="2441809" y="3210071"/>
        <a:ext cx="999346" cy="999346"/>
      </dsp:txXfrm>
    </dsp:sp>
    <dsp:sp modelId="{CAA388AF-8873-406A-B38D-2BC564CC7F14}">
      <dsp:nvSpPr>
        <dsp:cNvPr id="0" name=""/>
        <dsp:cNvSpPr/>
      </dsp:nvSpPr>
      <dsp:spPr>
        <a:xfrm rot="13500000">
          <a:off x="2010590" y="2728324"/>
          <a:ext cx="375930" cy="4769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 rot="10800000">
        <a:off x="2106853" y="2863594"/>
        <a:ext cx="263151" cy="286191"/>
      </dsp:txXfrm>
    </dsp:sp>
    <dsp:sp modelId="{2BFB5CCD-E7CD-4A73-B365-9E39465A1363}">
      <dsp:nvSpPr>
        <dsp:cNvPr id="0" name=""/>
        <dsp:cNvSpPr/>
      </dsp:nvSpPr>
      <dsp:spPr>
        <a:xfrm>
          <a:off x="733936" y="1502198"/>
          <a:ext cx="1413290" cy="14132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МЕДИЦИНСКИЕ ИЗДЕЛИЯ</a:t>
          </a:r>
        </a:p>
      </dsp:txBody>
      <dsp:txXfrm>
        <a:off x="940908" y="1709170"/>
        <a:ext cx="999346" cy="999346"/>
      </dsp:txXfrm>
    </dsp:sp>
    <dsp:sp modelId="{39031FFA-ADC4-432E-9A25-5C383A0E7435}">
      <dsp:nvSpPr>
        <dsp:cNvPr id="0" name=""/>
        <dsp:cNvSpPr/>
      </dsp:nvSpPr>
      <dsp:spPr>
        <a:xfrm rot="18900000">
          <a:off x="1995543" y="1227424"/>
          <a:ext cx="375930" cy="4769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/>
        </a:p>
      </dsp:txBody>
      <dsp:txXfrm>
        <a:off x="2012059" y="1362694"/>
        <a:ext cx="263151" cy="286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4FD19-AC3E-4779-9014-31D5160E34B3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E1045-C700-4415-B97C-8C83071B3F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945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1045-C700-4415-B97C-8C83071B3F0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6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48230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BA58-054B-4765-8F42-F99BAEE35BB1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4932-85F0-4FCE-83E9-0C62DF29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78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299006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BA58-054B-4765-8F42-F99BAEE35BB1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4932-85F0-4FCE-83E9-0C62DF29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67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BA58-054B-4765-8F42-F99BAEE35BB1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4932-85F0-4FCE-83E9-0C62DF29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439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303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328188"/>
          </a:xfrm>
        </p:spPr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BA58-054B-4765-8F42-F99BAEE35BB1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4932-85F0-4FCE-83E9-0C62DF29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76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18075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BA58-054B-4765-8F42-F99BAEE35BB1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4932-85F0-4FCE-83E9-0C62DF29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52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76827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BA58-054B-4765-8F42-F99BAEE35BB1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4932-85F0-4FCE-83E9-0C62DF29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902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38655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BA58-054B-4765-8F42-F99BAEE35BB1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4932-85F0-4FCE-83E9-0C62DF29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9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299006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BA58-054B-4765-8F42-F99BAEE35BB1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4932-85F0-4FCE-83E9-0C62DF29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8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BA58-054B-4765-8F42-F99BAEE35BB1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4932-85F0-4FCE-83E9-0C62DF29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072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70BA58-054B-4765-8F42-F99BAEE35BB1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6224932-85F0-4FCE-83E9-0C62DF29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3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0BA58-054B-4765-8F42-F99BAEE35BB1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4932-85F0-4FCE-83E9-0C62DF29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967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573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70BA58-054B-4765-8F42-F99BAEE35BB1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6224932-85F0-4FCE-83E9-0C62DF29BB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62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eg"/><Relationship Id="rId7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jpg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51"/>
            <a:ext cx="12192000" cy="68286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51"/>
            <a:ext cx="12192000" cy="682869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2AB92A-CC6A-42D1-AF04-58DB478ABCA8}"/>
              </a:ext>
            </a:extLst>
          </p:cNvPr>
          <p:cNvSpPr/>
          <p:nvPr/>
        </p:nvSpPr>
        <p:spPr>
          <a:xfrm>
            <a:off x="8070111" y="5231218"/>
            <a:ext cx="1711843" cy="542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Одноцепочечный РНК-вирус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51"/>
            <a:ext cx="12192000" cy="682869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670" y="1163373"/>
            <a:ext cx="11774466" cy="66537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Российский опыт внедрения импульсных ультрафиолетовых установок в комплексные дезинфекционные мероприятия по обработке палат больных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1834778"/>
          <a:ext cx="12192000" cy="44975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9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6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3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64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Название медицинской организации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Алгоритм проведения комплексных дезинфекционных мероприятиях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Эксперт</a:t>
                      </a: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2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ГКБ №67 имени Л.А. </a:t>
                      </a:r>
                      <a:r>
                        <a:rPr lang="ru-RU" sz="18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Ворохобова</a:t>
                      </a:r>
                      <a:r>
                        <a:rPr lang="ru-RU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 ДЗМ</a:t>
                      </a:r>
                      <a:endParaRPr lang="ru-RU" sz="18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После выписки пациентов и перед экстренной госпитализацией в палаты отделений хирургического и терапевтического профилей: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Предварительная обработка химическими </a:t>
                      </a:r>
                      <a:r>
                        <a:rPr lang="ru-RU" sz="1400" b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дезсредствами</a:t>
                      </a:r>
                      <a:r>
                        <a:rPr lang="ru-RU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  рабочих поверхностей</a:t>
                      </a:r>
                    </a:p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ru-RU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Заключительная дезинфекция импульсными УФ-установками</a:t>
                      </a:r>
                      <a:endParaRPr lang="ru-RU" sz="14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Шумилов В.И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., </a:t>
                      </a:r>
                      <a:r>
                        <a:rPr lang="ru-RU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зав. отделом науки и инноваций, д.м.н., профессор</a:t>
                      </a:r>
                      <a:endParaRPr lang="ru-RU" sz="14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74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Военно</a:t>
                      </a:r>
                      <a:r>
                        <a:rPr lang="ru-RU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–медицинская академия им. С.М. Кирова </a:t>
                      </a:r>
                      <a:endParaRPr lang="ru-RU" sz="18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 err="1">
                          <a:solidFill>
                            <a:srgbClr val="FF0000"/>
                          </a:solidFill>
                          <a:effectLst/>
                        </a:rPr>
                        <a:t>Колосовская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 Е.Н., </a:t>
                      </a:r>
                      <a:r>
                        <a:rPr lang="ru-RU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зав. отделом санитарно-эпидемиологического надзора за госпитальной инфекцией Военно-медицинской академии им. С.М. Кирова Минобороны России, д.м.н., профессор</a:t>
                      </a:r>
                      <a:endParaRPr lang="ru-RU" sz="14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2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НИИ скорой помощи им. Н.В. Склифосовского ДЗМ</a:t>
                      </a:r>
                      <a:endParaRPr lang="ru-RU" sz="18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Дроздова Н.Е., </a:t>
                      </a:r>
                      <a:r>
                        <a:rPr lang="ru-RU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зам. главного врача по санитарно-эпидемиологическому режиму</a:t>
                      </a:r>
                      <a:endParaRPr lang="ru-RU" sz="14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509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ГНЦ </a:t>
                      </a:r>
                      <a:r>
                        <a:rPr lang="ru-RU" sz="18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колопроктологии</a:t>
                      </a:r>
                      <a:r>
                        <a:rPr lang="ru-RU" sz="18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 им.  Н.А. Рыжих МЗ РФ</a:t>
                      </a:r>
                      <a:endParaRPr lang="ru-RU" sz="18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- Предварительная дезинфекция палат хирургических отделений импульсными Уф-установками после выведения больных в коридор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- Последующая протирка рабочих поверхностей объектов </a:t>
                      </a:r>
                      <a:r>
                        <a:rPr lang="ru-RU" sz="1400" b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дезраствором</a:t>
                      </a:r>
                      <a:r>
                        <a:rPr lang="ru-RU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 с дальнейшим</a:t>
                      </a:r>
                      <a:r>
                        <a:rPr lang="ru-RU" sz="1400" b="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 мытьем </a:t>
                      </a:r>
                      <a:r>
                        <a:rPr lang="ru-RU" sz="14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полов средствами, пропитанными </a:t>
                      </a:r>
                      <a:r>
                        <a:rPr lang="ru-RU" sz="1400" b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дезраствором</a:t>
                      </a:r>
                      <a:endParaRPr lang="ru-RU" sz="14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 err="1">
                          <a:solidFill>
                            <a:srgbClr val="FF0000"/>
                          </a:solidFill>
                          <a:effectLst/>
                        </a:rPr>
                        <a:t>Ачкасов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 С.И., </a:t>
                      </a:r>
                      <a:r>
                        <a:rPr lang="ru-RU" sz="1400" b="1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руководитель отдела онкологии и хирургии ободочной кишки, профессор, д.м.н.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Сухина М.А., </a:t>
                      </a:r>
                      <a:r>
                        <a:rPr lang="ru-RU" sz="14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руководитель отдела микробиологических и иммунологических исследований, к.б.н. </a:t>
                      </a:r>
                      <a:endParaRPr lang="ru-RU" sz="14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59" marR="3895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4" y="6264597"/>
            <a:ext cx="1373405" cy="7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22710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51"/>
            <a:ext cx="12192000" cy="6828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254" y="1798072"/>
            <a:ext cx="6337085" cy="198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93" dirty="0">
                <a:latin typeface="Montserrat" pitchFamily="2" charset="-52"/>
                <a:ea typeface="Tahoma" panose="020B0604030504040204" pitchFamily="34" charset="0"/>
                <a:cs typeface="Tahoma" panose="020B0604030504040204" pitchFamily="34" charset="0"/>
              </a:rPr>
              <a:t>Более 2 500 установок </a:t>
            </a:r>
            <a:endParaRPr lang="en-US" sz="2893" dirty="0">
              <a:latin typeface="Montserrat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93" dirty="0">
                <a:latin typeface="Montserrat" pitchFamily="2" charset="-52"/>
                <a:ea typeface="Tahoma" panose="020B0604030504040204" pitchFamily="34" charset="0"/>
                <a:cs typeface="Tahoma" panose="020B0604030504040204" pitchFamily="34" charset="0"/>
              </a:rPr>
              <a:t>в 70 регионах России </a:t>
            </a:r>
          </a:p>
          <a:p>
            <a:r>
              <a:rPr lang="ru-RU" sz="2893" dirty="0">
                <a:latin typeface="Montserrat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 за рубежом</a:t>
            </a:r>
          </a:p>
          <a:p>
            <a:endParaRPr lang="ru-RU" sz="3616" dirty="0">
              <a:latin typeface="Montserrat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69047" y="2120255"/>
            <a:ext cx="4222953" cy="481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66" dirty="0">
                <a:latin typeface="Montserrat" pitchFamily="2" charset="-52"/>
                <a:ea typeface="Tahoma" panose="020B0604030504040204" pitchFamily="34" charset="0"/>
                <a:cs typeface="Tahoma" panose="020B0604030504040204" pitchFamily="34" charset="0"/>
              </a:rPr>
              <a:t>Мировой приоритет технологии, подтвержденный международными патентами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6176" y="5977611"/>
            <a:ext cx="2180163" cy="481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66" dirty="0">
                <a:solidFill>
                  <a:schemeClr val="bg1"/>
                </a:solidFill>
                <a:latin typeface="Montserrat" pitchFamily="2" charset="-52"/>
              </a:rPr>
              <a:t>Более 500 клиник в России и за рубежом</a:t>
            </a:r>
            <a:endParaRPr lang="ru-RU" sz="1266" dirty="0">
              <a:solidFill>
                <a:schemeClr val="bg1"/>
              </a:solidFill>
              <a:latin typeface="Montserrat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89357" y="5977396"/>
            <a:ext cx="1819544" cy="481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66" dirty="0">
                <a:solidFill>
                  <a:schemeClr val="bg1"/>
                </a:solidFill>
                <a:latin typeface="Montserrat" pitchFamily="2" charset="-52"/>
                <a:ea typeface="Tahoma" panose="020B0604030504040204" pitchFamily="34" charset="0"/>
                <a:cs typeface="Tahoma" panose="020B0604030504040204" pitchFamily="34" charset="0"/>
              </a:rPr>
              <a:t>Космическая медицина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71865" y="5908729"/>
            <a:ext cx="1934730" cy="481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66" dirty="0">
                <a:solidFill>
                  <a:schemeClr val="bg1"/>
                </a:solidFill>
                <a:latin typeface="Montserrat" pitchFamily="2" charset="-52"/>
              </a:rPr>
              <a:t>Безопасность первых лиц государства</a:t>
            </a:r>
            <a:endParaRPr lang="ru-RU" sz="1266" dirty="0">
              <a:solidFill>
                <a:schemeClr val="bg1"/>
              </a:solidFill>
              <a:latin typeface="Montserrat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2136" y="3566762"/>
            <a:ext cx="2686373" cy="28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66" dirty="0">
                <a:latin typeface="Montserrat" pitchFamily="2" charset="-52"/>
              </a:rPr>
              <a:t>Применение установок:</a:t>
            </a:r>
            <a:endParaRPr lang="ru-RU" sz="1266" dirty="0">
              <a:latin typeface="Montserrat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89017" y="6115373"/>
            <a:ext cx="2686373" cy="28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66" dirty="0">
                <a:latin typeface="Montserrat" pitchFamily="2" charset="-52"/>
                <a:ea typeface="Tahoma" panose="020B0604030504040204" pitchFamily="34" charset="0"/>
                <a:cs typeface="Tahoma" panose="020B0604030504040204" pitchFamily="34" charset="0"/>
              </a:rPr>
              <a:t>и во многих других отраслях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0019D-1FB1-4977-88F5-3CA6AB65B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Медицинские организации, специализирующиеся на лечении 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 descr="https://realty.interfax.ru/images/cms-image-000004713.jpg">
            <a:extLst>
              <a:ext uri="{FF2B5EF4-FFF2-40B4-BE49-F238E27FC236}">
                <a16:creationId xmlns:a16="http://schemas.microsoft.com/office/drawing/2014/main" id="{691C17C5-021F-4D8E-8E0E-7239E90E6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2" y="1646674"/>
            <a:ext cx="2486199" cy="165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06CEDF-4171-458C-8C1C-86F6705F6248}"/>
              </a:ext>
            </a:extLst>
          </p:cNvPr>
          <p:cNvSpPr/>
          <p:nvPr/>
        </p:nvSpPr>
        <p:spPr>
          <a:xfrm>
            <a:off x="534428" y="3494568"/>
            <a:ext cx="2576865" cy="552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 Медицинский центр </a:t>
            </a:r>
            <a:r>
              <a:rPr lang="ru-RU" sz="1400" dirty="0" err="1"/>
              <a:t>Новомосковский</a:t>
            </a:r>
            <a:endParaRPr lang="ru-RU" sz="1400" dirty="0"/>
          </a:p>
        </p:txBody>
      </p:sp>
      <p:pic>
        <p:nvPicPr>
          <p:cNvPr id="3076" name="Picture 4" descr="http://cdn1.share.slickpic.com/u/SergeySokolsky/_201602/org/DSCN0017ne/web.jpg">
            <a:extLst>
              <a:ext uri="{FF2B5EF4-FFF2-40B4-BE49-F238E27FC236}">
                <a16:creationId xmlns:a16="http://schemas.microsoft.com/office/drawing/2014/main" id="{F88A4A06-3FD9-45CB-A025-23BE16688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86" y="1646674"/>
            <a:ext cx="2247014" cy="168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BECEF7F-7E91-4B99-8B39-501B88CF1807}"/>
              </a:ext>
            </a:extLst>
          </p:cNvPr>
          <p:cNvSpPr/>
          <p:nvPr/>
        </p:nvSpPr>
        <p:spPr>
          <a:xfrm>
            <a:off x="3531660" y="3457353"/>
            <a:ext cx="2576865" cy="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1400" dirty="0"/>
              <a:t>НИИ скорой помощи им. Н.В. Склифосовского</a:t>
            </a:r>
          </a:p>
        </p:txBody>
      </p:sp>
      <p:sp>
        <p:nvSpPr>
          <p:cNvPr id="4" name="AutoShape 6" descr="https://www.mos.ru/upload/newsfeed/pressevents/Stk14SBtXbih.jpg">
            <a:extLst>
              <a:ext uri="{FF2B5EF4-FFF2-40B4-BE49-F238E27FC236}">
                <a16:creationId xmlns:a16="http://schemas.microsoft.com/office/drawing/2014/main" id="{5CD52E6E-0D30-44CB-8D62-933FFF3AFF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www.mos.ru/upload/newsfeed/pressevents/Stk14SBtXbih.jpg">
            <a:extLst>
              <a:ext uri="{FF2B5EF4-FFF2-40B4-BE49-F238E27FC236}">
                <a16:creationId xmlns:a16="http://schemas.microsoft.com/office/drawing/2014/main" id="{5EF94A1B-7235-49E6-A75D-556710FA96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www.mos.ru/upload/newsfeed/pressevents/Stk14SBtXbih.jpg">
            <a:extLst>
              <a:ext uri="{FF2B5EF4-FFF2-40B4-BE49-F238E27FC236}">
                <a16:creationId xmlns:a16="http://schemas.microsoft.com/office/drawing/2014/main" id="{CC134D78-87CB-46A4-8FD2-963BB30FF8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9A74F7-191F-4EC2-86B0-C56116847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575" y="1828593"/>
            <a:ext cx="2714847" cy="135742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EE9CA0E-BAF6-421A-ADAF-12C10C23FB7E}"/>
              </a:ext>
            </a:extLst>
          </p:cNvPr>
          <p:cNvSpPr/>
          <p:nvPr/>
        </p:nvSpPr>
        <p:spPr>
          <a:xfrm>
            <a:off x="6998115" y="3429000"/>
            <a:ext cx="2714847" cy="552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1400" dirty="0"/>
              <a:t>Перинатальный центр ГКБ №67 ДЗМ</a:t>
            </a:r>
          </a:p>
        </p:txBody>
      </p:sp>
      <p:pic>
        <p:nvPicPr>
          <p:cNvPr id="3086" name="Picture 14" descr="https://avatars.mds.yandex.net/get-altay/1352335/2a0000016324d18d98fbe2875a0e6cdfc915/XXL">
            <a:extLst>
              <a:ext uri="{FF2B5EF4-FFF2-40B4-BE49-F238E27FC236}">
                <a16:creationId xmlns:a16="http://schemas.microsoft.com/office/drawing/2014/main" id="{4052BF67-8223-4595-BFE4-1AE7901A7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2" y="4162647"/>
            <a:ext cx="2364695" cy="145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8A783AE-8CED-4707-8CE2-6F82A605C17E}"/>
              </a:ext>
            </a:extLst>
          </p:cNvPr>
          <p:cNvSpPr/>
          <p:nvPr/>
        </p:nvSpPr>
        <p:spPr>
          <a:xfrm>
            <a:off x="489096" y="5681916"/>
            <a:ext cx="2576865" cy="552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 ЦНИИ эпидемиологии Роспотребнадзора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D5B5208-D893-485C-AF30-83DBBE7C84DA}"/>
              </a:ext>
            </a:extLst>
          </p:cNvPr>
          <p:cNvSpPr/>
          <p:nvPr/>
        </p:nvSpPr>
        <p:spPr>
          <a:xfrm>
            <a:off x="4104167" y="4484583"/>
            <a:ext cx="5273749" cy="1459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А также более 100 московских и региональных клиник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AFF469-0821-4562-9F64-D791603E31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4" y="6264597"/>
            <a:ext cx="1373405" cy="7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40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87708-2389-42B6-AAAF-6BDCF7AA2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744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Внедрение импульсных ультрафиолетовых установок серии «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Yanex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за рубежом</a:t>
            </a:r>
            <a:b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ЮАР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0C5B8C-F17A-42E6-B271-6025AB05C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294" y="983310"/>
            <a:ext cx="2993025" cy="220359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9CCC16-FAAF-4695-9761-B8B1D33987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293" y="3186906"/>
            <a:ext cx="2993025" cy="220359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ADE4F6-B94C-40FE-ABBC-B685530C4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64" y="3186905"/>
            <a:ext cx="3273016" cy="220441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2FF0B0-FFCE-46C1-A35A-AD80C8CF4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64" y="982493"/>
            <a:ext cx="3273016" cy="220441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693E4D-929C-42EF-832B-D82864CFF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4167" y="1561070"/>
            <a:ext cx="1343025" cy="126682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52A5AE0-F28E-4FA9-B242-165DC1233D51}"/>
              </a:ext>
            </a:extLst>
          </p:cNvPr>
          <p:cNvSpPr/>
          <p:nvPr/>
        </p:nvSpPr>
        <p:spPr>
          <a:xfrm>
            <a:off x="4733157" y="5133346"/>
            <a:ext cx="4774964" cy="11321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30</a:t>
            </a:r>
            <a:r>
              <a:rPr lang="ru-RU" sz="2400" dirty="0"/>
              <a:t> установок серии «</a:t>
            </a:r>
            <a:r>
              <a:rPr lang="en-US" sz="2400" dirty="0" err="1"/>
              <a:t>Yanex</a:t>
            </a:r>
            <a:r>
              <a:rPr lang="ru-RU" sz="2400" dirty="0"/>
              <a:t>»  эксплуатируются в  госпиталях системы «</a:t>
            </a:r>
            <a:r>
              <a:rPr lang="en-US" sz="2400" dirty="0"/>
              <a:t>NETCARE</a:t>
            </a:r>
            <a:r>
              <a:rPr lang="ru-RU" sz="2400" dirty="0"/>
              <a:t>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9C4EECA-FBE0-4D9A-B4C1-2B5C9C94C3C8}"/>
              </a:ext>
            </a:extLst>
          </p:cNvPr>
          <p:cNvSpPr/>
          <p:nvPr/>
        </p:nvSpPr>
        <p:spPr>
          <a:xfrm>
            <a:off x="7400260" y="98665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7A3D9B-0E17-4E8A-9201-0D253A77D6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4" y="6264597"/>
            <a:ext cx="1373405" cy="7084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AA35AE-DB6B-4DB2-8888-34F008D04C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26"/>
          <a:stretch/>
        </p:blipFill>
        <p:spPr>
          <a:xfrm>
            <a:off x="6768" y="991737"/>
            <a:ext cx="3924482" cy="527794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DC29AA4-7E5F-4ECD-B9E3-641DD7030711}"/>
              </a:ext>
            </a:extLst>
          </p:cNvPr>
          <p:cNvSpPr txBox="1">
            <a:spLocks/>
          </p:cNvSpPr>
          <p:nvPr/>
        </p:nvSpPr>
        <p:spPr>
          <a:xfrm>
            <a:off x="10206273" y="770054"/>
            <a:ext cx="2481943" cy="697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ЮАР</a:t>
            </a:r>
          </a:p>
        </p:txBody>
      </p:sp>
    </p:spTree>
    <p:extLst>
      <p:ext uri="{BB962C8B-B14F-4D97-AF65-F5344CB8AC3E}">
        <p14:creationId xmlns:p14="http://schemas.microsoft.com/office/powerpoint/2010/main" val="3606217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E286-0347-42DF-88DA-CFC7CE90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2981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Италии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8101BF-2AF0-4C73-9163-DCEAFF2D0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12" y="431036"/>
            <a:ext cx="3083441" cy="231258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9380F5-28D8-4E44-A431-02537CC4B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4"/>
          <a:stretch/>
        </p:blipFill>
        <p:spPr>
          <a:xfrm>
            <a:off x="4798464" y="1214340"/>
            <a:ext cx="4179871" cy="457934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49C0AE-4E5D-4E48-94F7-970454422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4" y="6264597"/>
            <a:ext cx="1373405" cy="708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F0F851-3EA6-4802-ACE3-D6D15192A1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r="20010"/>
          <a:stretch/>
        </p:blipFill>
        <p:spPr>
          <a:xfrm>
            <a:off x="9062212" y="2930841"/>
            <a:ext cx="3089122" cy="286284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830746-AB5F-4F36-A73F-9CD553CD6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41734"/>
            <a:ext cx="4714587" cy="265195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3DFF1C-4565-44D2-A2AB-3647B78184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4587" cy="304381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1247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0EC20-228D-477F-B48A-744283F53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5740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Ирландии</a:t>
            </a:r>
          </a:p>
        </p:txBody>
      </p:sp>
      <p:pic>
        <p:nvPicPr>
          <p:cNvPr id="6146" name="Picture 2" descr="0c216cf7-30f3-460a-96cb-d885cdd685ae">
            <a:extLst>
              <a:ext uri="{FF2B5EF4-FFF2-40B4-BE49-F238E27FC236}">
                <a16:creationId xmlns:a16="http://schemas.microsoft.com/office/drawing/2014/main" id="{5549067A-A42B-4524-AC57-C0635343D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4" y="286604"/>
            <a:ext cx="3130255" cy="4153109"/>
          </a:xfrm>
          <a:prstGeom prst="rect">
            <a:avLst/>
          </a:prstGeom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987f64e-1a13-4c4d-b945-144a33cfe851">
            <a:extLst>
              <a:ext uri="{FF2B5EF4-FFF2-40B4-BE49-F238E27FC236}">
                <a16:creationId xmlns:a16="http://schemas.microsoft.com/office/drawing/2014/main" id="{B2FB8638-0576-4EAD-A025-08E3522F7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031" y="1244009"/>
            <a:ext cx="3130255" cy="4174778"/>
          </a:xfrm>
          <a:prstGeom prst="rect">
            <a:avLst/>
          </a:prstGeom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3A6CB2-0F7F-4CB9-874D-394944E09C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4" y="6264597"/>
            <a:ext cx="1373405" cy="7084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5769E6-C942-4B39-AA54-CE5678DA9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07" y="1249456"/>
            <a:ext cx="5354746" cy="501514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6242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FBE07-E5AF-415F-98FF-E001B1D98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5108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 Израиле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CEE94B-35AA-45BE-8B05-F9FD9A0D8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177" y="19351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3FF47EA9-379E-4D54-A17B-6CDB8A7DE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185" y="3995372"/>
            <a:ext cx="4940097" cy="2147888"/>
          </a:xfrm>
          <a:prstGeom prst="rect">
            <a:avLst/>
          </a:prstGeom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05064A-0265-4E67-B0A0-B16C51A75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86" y="1137684"/>
            <a:ext cx="4940098" cy="273635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FF40DD-7D72-43B4-9968-8F3E156A9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" y="1436070"/>
            <a:ext cx="6982475" cy="434061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A73F52-771F-41D1-9107-AB6932774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4" y="6264597"/>
            <a:ext cx="1373405" cy="7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6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187"/>
            <a:ext cx="12192000" cy="68216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D8EDA8-AA58-43C9-A559-D4D3C16C5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1487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России</a:t>
            </a:r>
          </a:p>
        </p:txBody>
      </p:sp>
      <p:pic>
        <p:nvPicPr>
          <p:cNvPr id="1026" name="Picture 2" descr="https://im0-tub-ru.yandex.net/i?id=c6b746293b575357c45ae0542f122a3c-l&amp;n=13">
            <a:extLst>
              <a:ext uri="{FF2B5EF4-FFF2-40B4-BE49-F238E27FC236}">
                <a16:creationId xmlns:a16="http://schemas.microsoft.com/office/drawing/2014/main" id="{A9D8F167-E1A2-4C6E-AA34-0FCB19A1D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38" y="1488559"/>
            <a:ext cx="4603898" cy="460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11E97A-B03C-460B-B0DB-C90A3B017792}"/>
              </a:ext>
            </a:extLst>
          </p:cNvPr>
          <p:cNvSpPr/>
          <p:nvPr/>
        </p:nvSpPr>
        <p:spPr>
          <a:xfrm>
            <a:off x="8006316" y="1201479"/>
            <a:ext cx="3551274" cy="1275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Затронуты все регионы, даже расположенные в условиях Крайнего Севера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65942C-0C23-4183-B5CF-71ED47AA29F2}"/>
              </a:ext>
            </a:extLst>
          </p:cNvPr>
          <p:cNvSpPr/>
          <p:nvPr/>
        </p:nvSpPr>
        <p:spPr>
          <a:xfrm>
            <a:off x="6273210" y="2690512"/>
            <a:ext cx="4518837" cy="3795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0000"/>
                </a:solidFill>
              </a:rPr>
              <a:t>Мурманская область </a:t>
            </a:r>
            <a:r>
              <a:rPr lang="ru-RU" dirty="0"/>
              <a:t>-  направлен аэромобильный госпиталь МЧС и 130 врачей для купирования  вспышки на крупной строительной площадке (более 300 заболевших)</a:t>
            </a:r>
          </a:p>
          <a:p>
            <a:r>
              <a:rPr lang="ru-RU" b="1" dirty="0">
                <a:solidFill>
                  <a:srgbClr val="FF0000"/>
                </a:solidFill>
              </a:rPr>
              <a:t> Уфа </a:t>
            </a:r>
            <a:r>
              <a:rPr lang="ru-RU" dirty="0"/>
              <a:t>-  на карантине в больнице тысяча с лишним человек после выявления у врача COVID-19</a:t>
            </a:r>
          </a:p>
          <a:p>
            <a:r>
              <a:rPr lang="ru-RU" b="1" dirty="0">
                <a:solidFill>
                  <a:srgbClr val="FF0000"/>
                </a:solidFill>
              </a:rPr>
              <a:t>Вязьма</a:t>
            </a:r>
            <a:r>
              <a:rPr lang="ru-RU" dirty="0"/>
              <a:t> — в доме престарелых вирус подтвержден у трети постояльцев. Город закрыт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2709B8-39C5-45F9-A451-E0D493F77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22" y="6264597"/>
            <a:ext cx="1373405" cy="7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66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393597"/>
            <a:ext cx="10058400" cy="85274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 внедрения импульсных УФ установок серии «Альфа» 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327" y="1239204"/>
            <a:ext cx="11404600" cy="171358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spc="-50" dirty="0">
              <a:solidFill>
                <a:schemeClr val="accent1"/>
              </a:solidFill>
              <a:latin typeface="Georgia" panose="02040502050405020303" pitchFamily="18" charset="0"/>
              <a:ea typeface="+mj-ea"/>
              <a:cs typeface="Tahoma" panose="020B0604030504040204" pitchFamily="34" charset="0"/>
            </a:endParaRPr>
          </a:p>
          <a:p>
            <a:pPr marL="265113" indent="-265113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accent3"/>
                </a:solidFill>
              </a:rPr>
              <a:t>Уничтожение </a:t>
            </a:r>
            <a:r>
              <a:rPr lang="ru-RU" sz="2400" b="1" dirty="0">
                <a:solidFill>
                  <a:srgbClr val="FF0000"/>
                </a:solidFill>
              </a:rPr>
              <a:t>2019-nCoV</a:t>
            </a:r>
            <a:r>
              <a:rPr lang="ru-RU" sz="2200" b="1" dirty="0">
                <a:solidFill>
                  <a:schemeClr val="accent3"/>
                </a:solidFill>
              </a:rPr>
              <a:t> в воздухе и на поверхностях помещений с эффективностью 99,9-99,99% за минимальный промежуток времени (до 5 мин.)!</a:t>
            </a:r>
            <a:endParaRPr lang="en-US" sz="2200" b="1" dirty="0">
              <a:solidFill>
                <a:schemeClr val="accent3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4" y="6264597"/>
            <a:ext cx="1373405" cy="708453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75073" y="2691565"/>
            <a:ext cx="11404600" cy="13120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2200" b="1" dirty="0">
              <a:solidFill>
                <a:schemeClr val="accent3"/>
              </a:solidFill>
            </a:endParaRPr>
          </a:p>
          <a:p>
            <a:pPr marL="265113" indent="-265113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FF0000"/>
                </a:solidFill>
              </a:rPr>
              <a:t>Значительное сокращение </a:t>
            </a:r>
            <a:r>
              <a:rPr lang="ru-RU" sz="2200" b="1" dirty="0">
                <a:solidFill>
                  <a:schemeClr val="accent3"/>
                </a:solidFill>
              </a:rPr>
              <a:t>времени и трудозатрат на обработку помещений!</a:t>
            </a:r>
            <a:endParaRPr lang="en-US" sz="2200" b="1" dirty="0">
              <a:solidFill>
                <a:schemeClr val="accent3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2200" b="1" dirty="0">
              <a:solidFill>
                <a:schemeClr val="accent3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71923" y="4102977"/>
            <a:ext cx="11404600" cy="1031145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2200" b="1" dirty="0">
              <a:solidFill>
                <a:schemeClr val="accent3"/>
              </a:solidFill>
            </a:endParaRPr>
          </a:p>
          <a:p>
            <a:pPr marL="265113" indent="-265113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accent3"/>
                </a:solidFill>
              </a:rPr>
              <a:t>Возможность обработки </a:t>
            </a:r>
            <a:r>
              <a:rPr lang="ru-RU" sz="2600" b="1" dirty="0">
                <a:solidFill>
                  <a:srgbClr val="FF0000"/>
                </a:solidFill>
              </a:rPr>
              <a:t>большого количества помещений </a:t>
            </a:r>
            <a:r>
              <a:rPr lang="ru-RU" sz="2200" b="1" dirty="0">
                <a:solidFill>
                  <a:schemeClr val="accent3"/>
                </a:solidFill>
              </a:rPr>
              <a:t>(более 30) 1 установкой за 1 рабочую смену!</a:t>
            </a:r>
          </a:p>
        </p:txBody>
      </p:sp>
    </p:spTree>
    <p:extLst>
      <p:ext uri="{BB962C8B-B14F-4D97-AF65-F5344CB8AC3E}">
        <p14:creationId xmlns:p14="http://schemas.microsoft.com/office/powerpoint/2010/main" val="26373555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 без значк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51"/>
            <a:ext cx="12192000" cy="6828698"/>
          </a:xfrm>
          <a:prstGeom prst="rect">
            <a:avLst/>
          </a:prstGeom>
        </p:spPr>
      </p:pic>
      <p:pic>
        <p:nvPicPr>
          <p:cNvPr id="4" name="Рисунок 3" descr="значки.png"/>
          <p:cNvPicPr>
            <a:picLocks noChangeAspect="1"/>
          </p:cNvPicPr>
          <p:nvPr/>
        </p:nvPicPr>
        <p:blipFill>
          <a:blip r:embed="rId3" cstate="print"/>
          <a:srcRect l="53228" r="-194" b="50197"/>
          <a:stretch>
            <a:fillRect/>
          </a:stretch>
        </p:blipFill>
        <p:spPr>
          <a:xfrm>
            <a:off x="10091119" y="4186695"/>
            <a:ext cx="1033220" cy="1033220"/>
          </a:xfrm>
          <a:prstGeom prst="rect">
            <a:avLst/>
          </a:prstGeom>
        </p:spPr>
      </p:pic>
      <p:pic>
        <p:nvPicPr>
          <p:cNvPr id="5" name="Рисунок 4" descr="значки.png"/>
          <p:cNvPicPr>
            <a:picLocks noChangeAspect="1"/>
          </p:cNvPicPr>
          <p:nvPr/>
        </p:nvPicPr>
        <p:blipFill>
          <a:blip r:embed="rId3" cstate="print"/>
          <a:srcRect l="53228" t="49803" r="-194"/>
          <a:stretch>
            <a:fillRect/>
          </a:stretch>
        </p:blipFill>
        <p:spPr>
          <a:xfrm>
            <a:off x="10091119" y="5288797"/>
            <a:ext cx="1033220" cy="1041384"/>
          </a:xfrm>
          <a:prstGeom prst="rect">
            <a:avLst/>
          </a:prstGeom>
        </p:spPr>
      </p:pic>
      <p:pic>
        <p:nvPicPr>
          <p:cNvPr id="6" name="Рисунок 5" descr="значки.png"/>
          <p:cNvPicPr>
            <a:picLocks noChangeAspect="1"/>
          </p:cNvPicPr>
          <p:nvPr/>
        </p:nvPicPr>
        <p:blipFill>
          <a:blip r:embed="rId3" cstate="print"/>
          <a:srcRect r="53034" b="50197"/>
          <a:stretch>
            <a:fillRect/>
          </a:stretch>
        </p:blipFill>
        <p:spPr>
          <a:xfrm>
            <a:off x="8989017" y="4186695"/>
            <a:ext cx="1033220" cy="1033220"/>
          </a:xfrm>
          <a:prstGeom prst="rect">
            <a:avLst/>
          </a:prstGeom>
        </p:spPr>
      </p:pic>
      <p:pic>
        <p:nvPicPr>
          <p:cNvPr id="7" name="Рисунок 6" descr="значки.png"/>
          <p:cNvPicPr>
            <a:picLocks noChangeAspect="1"/>
          </p:cNvPicPr>
          <p:nvPr/>
        </p:nvPicPr>
        <p:blipFill>
          <a:blip r:embed="rId3" cstate="print"/>
          <a:srcRect t="49803" r="53034"/>
          <a:stretch>
            <a:fillRect/>
          </a:stretch>
        </p:blipFill>
        <p:spPr>
          <a:xfrm>
            <a:off x="8989017" y="5288797"/>
            <a:ext cx="1033220" cy="10413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122" y="6264597"/>
            <a:ext cx="1373405" cy="708453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03645" y="508416"/>
            <a:ext cx="9422331" cy="1213418"/>
          </a:xfrm>
        </p:spPr>
        <p:txBody>
          <a:bodyPr>
            <a:normAutofit/>
          </a:bodyPr>
          <a:lstStyle/>
          <a:p>
            <a:pPr lvl="0" algn="ctr"/>
            <a:r>
              <a:rPr lang="ru-RU" sz="3100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профилактики </a:t>
            </a:r>
            <a:r>
              <a:rPr lang="en-US" sz="3100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</a:t>
            </a:r>
            <a:r>
              <a:rPr lang="ru-RU" sz="3100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медицинских организациях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cs typeface="Tahoma" panose="020B0604030504040204" pitchFamily="34" charset="0"/>
              </a:rPr>
            </a:br>
            <a:endParaRPr lang="ru-RU" sz="1800" b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cs typeface="Tahoma" panose="020B0604030504040204" pitchFamily="34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221704" y="1828803"/>
          <a:ext cx="5882966" cy="441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283138" y="3643732"/>
            <a:ext cx="17011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Система </a:t>
            </a:r>
          </a:p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профилактики </a:t>
            </a:r>
          </a:p>
          <a:p>
            <a:pPr algn="ctr"/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Выноска 2 8"/>
          <p:cNvSpPr/>
          <p:nvPr/>
        </p:nvSpPr>
        <p:spPr>
          <a:xfrm>
            <a:off x="8439500" y="1622739"/>
            <a:ext cx="2765120" cy="1922672"/>
          </a:xfrm>
          <a:prstGeom prst="borderCallout2">
            <a:avLst>
              <a:gd name="adj1" fmla="val 24975"/>
              <a:gd name="adj2" fmla="val -752"/>
              <a:gd name="adj3" fmla="val 15292"/>
              <a:gd name="adj4" fmla="val -13076"/>
              <a:gd name="adj5" fmla="val 25876"/>
              <a:gd name="adj6" fmla="val -61485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39500" y="1666656"/>
            <a:ext cx="30613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Диагностика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Изоляция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Лечение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Личная гигиена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Обработка операционного поля</a:t>
            </a:r>
          </a:p>
        </p:txBody>
      </p:sp>
      <p:sp>
        <p:nvSpPr>
          <p:cNvPr id="12" name="Выноска 2 11"/>
          <p:cNvSpPr/>
          <p:nvPr/>
        </p:nvSpPr>
        <p:spPr>
          <a:xfrm rot="5400000">
            <a:off x="8860956" y="3899007"/>
            <a:ext cx="1572332" cy="2581026"/>
          </a:xfrm>
          <a:prstGeom prst="borderCallout2">
            <a:avLst>
              <a:gd name="adj1" fmla="val 71808"/>
              <a:gd name="adj2" fmla="val -205"/>
              <a:gd name="adj3" fmla="val 82980"/>
              <a:gd name="adj4" fmla="val -30218"/>
              <a:gd name="adj5" fmla="val 104022"/>
              <a:gd name="adj6" fmla="val -47564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563814" y="4590453"/>
            <a:ext cx="24458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Личная гигиена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Индивидуальные средства защиты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Обучение</a:t>
            </a:r>
          </a:p>
        </p:txBody>
      </p:sp>
      <p:sp>
        <p:nvSpPr>
          <p:cNvPr id="14" name="Выноска 2 13"/>
          <p:cNvSpPr/>
          <p:nvPr/>
        </p:nvSpPr>
        <p:spPr>
          <a:xfrm rot="10800000">
            <a:off x="566669" y="4382395"/>
            <a:ext cx="3310519" cy="1349815"/>
          </a:xfrm>
          <a:prstGeom prst="borderCallout2">
            <a:avLst>
              <a:gd name="adj1" fmla="val 23459"/>
              <a:gd name="adj2" fmla="val -19"/>
              <a:gd name="adj3" fmla="val 10275"/>
              <a:gd name="adj4" fmla="val -14479"/>
              <a:gd name="adj5" fmla="val 14372"/>
              <a:gd name="adj6" fmla="val -47602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6668" y="4470214"/>
            <a:ext cx="3329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Административные  меры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rgbClr val="FF0000"/>
                </a:solidFill>
              </a:rPr>
              <a:t>Дезинфекция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Медицинские отходы</a:t>
            </a:r>
          </a:p>
        </p:txBody>
      </p:sp>
      <p:sp>
        <p:nvSpPr>
          <p:cNvPr id="16" name="Выноска 2 15"/>
          <p:cNvSpPr/>
          <p:nvPr/>
        </p:nvSpPr>
        <p:spPr>
          <a:xfrm rot="10800000">
            <a:off x="1653232" y="2123769"/>
            <a:ext cx="2246899" cy="707922"/>
          </a:xfrm>
          <a:prstGeom prst="borderCallout2">
            <a:avLst>
              <a:gd name="adj1" fmla="val 69602"/>
              <a:gd name="adj2" fmla="val -456"/>
              <a:gd name="adj3" fmla="val 49590"/>
              <a:gd name="adj4" fmla="val -10540"/>
              <a:gd name="adj5" fmla="val -77393"/>
              <a:gd name="adj6" fmla="val -23062"/>
            </a:avLst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653232" y="222065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Дезинфекция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Стерилизация</a:t>
            </a:r>
          </a:p>
        </p:txBody>
      </p:sp>
    </p:spTree>
    <p:extLst>
      <p:ext uri="{BB962C8B-B14F-4D97-AF65-F5344CB8AC3E}">
        <p14:creationId xmlns:p14="http://schemas.microsoft.com/office/powerpoint/2010/main" val="416266521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419" y="396084"/>
            <a:ext cx="8963246" cy="83276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Выживаемость нового коронавируса </a:t>
            </a:r>
            <a:b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внешней среде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874F46-01E7-4E3D-9B8A-6A206AFC2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4" y="6285863"/>
            <a:ext cx="1373405" cy="70845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610215-F77D-4432-9256-1F275DE5441B}"/>
              </a:ext>
            </a:extLst>
          </p:cNvPr>
          <p:cNvSpPr/>
          <p:nvPr/>
        </p:nvSpPr>
        <p:spPr>
          <a:xfrm>
            <a:off x="1222744" y="1541721"/>
            <a:ext cx="9072770" cy="3817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воздухе</a:t>
            </a:r>
          </a:p>
          <a:p>
            <a:pPr algn="ctr"/>
            <a:r>
              <a:rPr lang="ru-RU" dirty="0"/>
              <a:t> </a:t>
            </a:r>
            <a:r>
              <a:rPr lang="ru-RU" sz="2400" dirty="0"/>
              <a:t>На протяжении </a:t>
            </a:r>
            <a:r>
              <a:rPr lang="ru-RU" sz="2400" b="1" dirty="0"/>
              <a:t>8—10 часов</a:t>
            </a:r>
            <a:r>
              <a:rPr lang="ru-RU" sz="2400" dirty="0"/>
              <a:t>, распространяется в радиусе </a:t>
            </a:r>
            <a:r>
              <a:rPr lang="ru-RU" sz="2400" b="1" dirty="0"/>
              <a:t>более 3 м</a:t>
            </a:r>
            <a:r>
              <a:rPr lang="ru-RU" sz="2400" dirty="0"/>
              <a:t>. от заражённого человека</a:t>
            </a:r>
            <a:r>
              <a:rPr lang="ru-RU" dirty="0"/>
              <a:t>.</a:t>
            </a:r>
          </a:p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поверхностях в помещении</a:t>
            </a:r>
          </a:p>
          <a:p>
            <a:pPr algn="ctr"/>
            <a:r>
              <a:rPr lang="ru-RU" sz="2400" dirty="0"/>
              <a:t>На бумаге -  </a:t>
            </a:r>
            <a:r>
              <a:rPr lang="ru-RU" sz="2400" b="1" dirty="0"/>
              <a:t>3 часа</a:t>
            </a:r>
          </a:p>
          <a:p>
            <a:pPr algn="ctr"/>
            <a:r>
              <a:rPr lang="ru-RU" sz="2400" dirty="0"/>
              <a:t>На банкнотах - </a:t>
            </a:r>
            <a:r>
              <a:rPr lang="ru-RU" sz="2400" b="1" dirty="0"/>
              <a:t>4 дня</a:t>
            </a:r>
            <a:endParaRPr lang="ru-RU" sz="2400" dirty="0"/>
          </a:p>
          <a:p>
            <a:pPr algn="ctr"/>
            <a:r>
              <a:rPr lang="ru-RU" sz="2400" dirty="0"/>
              <a:t>На дереве и одежде -  </a:t>
            </a:r>
            <a:r>
              <a:rPr lang="ru-RU" sz="2400" b="1" dirty="0"/>
              <a:t>2 дня</a:t>
            </a:r>
          </a:p>
          <a:p>
            <a:pPr algn="ctr"/>
            <a:r>
              <a:rPr lang="ru-RU" sz="2400" dirty="0"/>
              <a:t>На стекле - </a:t>
            </a:r>
            <a:r>
              <a:rPr lang="ru-RU" sz="2400" b="1" dirty="0"/>
              <a:t>4 дня</a:t>
            </a:r>
          </a:p>
          <a:p>
            <a:pPr algn="ctr"/>
            <a:r>
              <a:rPr lang="ru-RU" sz="2400" dirty="0"/>
              <a:t>На металле и пластике -  </a:t>
            </a:r>
            <a:r>
              <a:rPr lang="ru-RU" sz="2400" b="1" dirty="0"/>
              <a:t>7 дней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968242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A4866-7E5F-439F-9C6B-37E9AB6AD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4442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Очаг заражения коронавирусом в Мурманске</a:t>
            </a:r>
          </a:p>
        </p:txBody>
      </p:sp>
      <p:pic>
        <p:nvPicPr>
          <p:cNvPr id="4098" name="Picture 2" descr="ÐÐ¸Ð´ Ð½Ð° Ð¼Ð¾Ð±Ð¸Ð»ÑÐ½ÑÐ¹ Ð³Ð¾ÑÐ¿Ð¸ÑÐ°Ð»Ñ ÐÐµÐ² Ð¤ÐµÐ´Ð¾ÑÐµÐµÐ²/Ð¢ÐÐ¡Ð¡">
            <a:extLst>
              <a:ext uri="{FF2B5EF4-FFF2-40B4-BE49-F238E27FC236}">
                <a16:creationId xmlns:a16="http://schemas.microsoft.com/office/drawing/2014/main" id="{CEC91B1A-727F-490B-B3B8-3FC9748F3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68" y="1455680"/>
            <a:ext cx="3387345" cy="226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ÑÐ°ÑÐ¸ Ð² ÑÐµÐ°Ð½Ð¸Ð¼Ð°ÑÐ¸Ð¾Ð½Ð½Ð¾Ð¼ Ð¼Ð¾Ð´ÑÐ»Ðµ ÐÐµÐ² Ð¤ÐµÐ´Ð¾ÑÐµÐµÐ²/Ð¢ÐÐ¡Ð¡">
            <a:extLst>
              <a:ext uri="{FF2B5EF4-FFF2-40B4-BE49-F238E27FC236}">
                <a16:creationId xmlns:a16="http://schemas.microsoft.com/office/drawing/2014/main" id="{4DDE3BDE-9F0B-48F8-81C4-029B397CB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33" y="1130531"/>
            <a:ext cx="3885032" cy="259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ÐÐ·Ð¾Ð»Ð¸ÑÑÑÑÐ¸Ð¹ Ð±Ð¾ÐºÑ Ð´Ð»Ñ ÑÑÐ°Ð½ÑÐ¿Ð¾ÑÑÐ¸ÑÐ¾Ð²ÐºÐ¸ Ð¿Ð°ÑÐ¸ÐµÐ½ÑÐ¾Ð² ÐÐµÐ² Ð¤ÐµÐ´Ð¾ÑÐµÐµÐ²/Ð¢ÐÐ¡Ð¡">
            <a:extLst>
              <a:ext uri="{FF2B5EF4-FFF2-40B4-BE49-F238E27FC236}">
                <a16:creationId xmlns:a16="http://schemas.microsoft.com/office/drawing/2014/main" id="{FA34988A-19C8-482B-8B40-24B49F05B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343" y="3875636"/>
            <a:ext cx="3427542" cy="22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D4110F-58CA-4686-9E38-4C97528241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4" y="6285863"/>
            <a:ext cx="1373405" cy="7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93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F8B34-54AE-4FC6-86C5-89A79BAF7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60552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Очаги заражения коронавирусом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медицинских организациях Уфы</a:t>
            </a:r>
          </a:p>
        </p:txBody>
      </p:sp>
      <p:pic>
        <p:nvPicPr>
          <p:cNvPr id="5122" name="Picture 2" descr="Ð ÐÐ ÑÐ¶Ðµ Ð·Ð°ÐºÑÑÐ»Ð¸ Ð½Ð° ÐºÐ°ÑÐ°Ð½ÑÐ¸Ð½">
            <a:extLst>
              <a:ext uri="{FF2B5EF4-FFF2-40B4-BE49-F238E27FC236}">
                <a16:creationId xmlns:a16="http://schemas.microsoft.com/office/drawing/2014/main" id="{165BFA63-A432-4CD9-B824-8E7C91D2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8" y="1264142"/>
            <a:ext cx="4086105" cy="272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EA86FC-C03E-491A-9E8D-AD5AF12BCEE1}"/>
              </a:ext>
            </a:extLst>
          </p:cNvPr>
          <p:cNvSpPr/>
          <p:nvPr/>
        </p:nvSpPr>
        <p:spPr>
          <a:xfrm>
            <a:off x="249382" y="4821382"/>
            <a:ext cx="422286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РКБ им </a:t>
            </a:r>
            <a:r>
              <a:rPr lang="ru-RU" dirty="0" err="1"/>
              <a:t>Куватова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D00D89-C6A4-436C-9290-8BA1A1C7A874}"/>
              </a:ext>
            </a:extLst>
          </p:cNvPr>
          <p:cNvSpPr/>
          <p:nvPr/>
        </p:nvSpPr>
        <p:spPr>
          <a:xfrm>
            <a:off x="5852161" y="1247213"/>
            <a:ext cx="5641571" cy="1379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Октябрьская ЦРБ (центральная районная больница), </a:t>
            </a:r>
            <a:r>
              <a:rPr lang="ru-RU" dirty="0" err="1"/>
              <a:t>Белебеевская</a:t>
            </a:r>
            <a:r>
              <a:rPr lang="ru-RU" dirty="0"/>
              <a:t> ЦРБ, клиническая больница № 1 в Стерлитамаке, </a:t>
            </a:r>
            <a:r>
              <a:rPr lang="ru-RU" dirty="0" err="1"/>
              <a:t>Бирская</a:t>
            </a:r>
            <a:r>
              <a:rPr lang="ru-RU" dirty="0"/>
              <a:t> ЦРБ и в Нефтекамске психоневрологический интернат</a:t>
            </a:r>
          </a:p>
        </p:txBody>
      </p:sp>
      <p:pic>
        <p:nvPicPr>
          <p:cNvPr id="5124" name="Picture 4" descr="http://www.bashinform.ru/upload/img_res600/512/e80f30f9277873ed/unnamed_5_jpg_crop1586962545_ejw_512_jpg_crop1587125063_ejw_512.jpg">
            <a:extLst>
              <a:ext uri="{FF2B5EF4-FFF2-40B4-BE49-F238E27FC236}">
                <a16:creationId xmlns:a16="http://schemas.microsoft.com/office/drawing/2014/main" id="{E11B69A6-6106-432C-AD1E-3D42E6C5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1" y="2886769"/>
            <a:ext cx="48768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5B7FE1-9732-461F-AD5F-6303D404C4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4" y="6285863"/>
            <a:ext cx="1373405" cy="7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7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51"/>
            <a:ext cx="12192000" cy="68286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188"/>
            <a:ext cx="12192000" cy="68276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51"/>
            <a:ext cx="12192000" cy="68286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плый синий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13550</TotalTime>
  <Words>594</Words>
  <Application>Microsoft Office PowerPoint</Application>
  <PresentationFormat>Широкоэкранный</PresentationFormat>
  <Paragraphs>87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Georgia</vt:lpstr>
      <vt:lpstr>Montserrat</vt:lpstr>
      <vt:lpstr>Tahoma</vt:lpstr>
      <vt:lpstr>Times New Roman</vt:lpstr>
      <vt:lpstr>Wingdings</vt:lpstr>
      <vt:lpstr>Ретро</vt:lpstr>
      <vt:lpstr>Презентация PowerPoint</vt:lpstr>
      <vt:lpstr>COVID-19 в России</vt:lpstr>
      <vt:lpstr>Система профилактики COVID-19 в медицинских организациях </vt:lpstr>
      <vt:lpstr>Выживаемость нового коронавируса  во внешней среде</vt:lpstr>
      <vt:lpstr>Очаг заражения коронавирусом в Мурманске</vt:lpstr>
      <vt:lpstr>Очаги заражения коронавирусом в медицинских организациях Уфы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Российский опыт внедрения импульсных ультрафиолетовых установок в комплексные дезинфекционные мероприятия по обработке палат больных</vt:lpstr>
      <vt:lpstr>Презентация PowerPoint</vt:lpstr>
      <vt:lpstr>Медицинские организации, специализирующиеся на лечении COVID-19</vt:lpstr>
      <vt:lpstr>Внедрение импульсных ультрафиолетовых установок серии «Yanex» за рубежом  в ЮАР</vt:lpstr>
      <vt:lpstr>в Италии</vt:lpstr>
      <vt:lpstr>в Ирландии</vt:lpstr>
      <vt:lpstr>в  Израиле</vt:lpstr>
      <vt:lpstr>Презентация PowerPoint</vt:lpstr>
      <vt:lpstr>Результат внедрения импульсных УФ установок серии «Альфа» 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Market</dc:creator>
  <cp:lastModifiedBy>Алексей В. Казаков</cp:lastModifiedBy>
  <cp:revision>952</cp:revision>
  <cp:lastPrinted>2017-12-11T11:21:31Z</cp:lastPrinted>
  <dcterms:created xsi:type="dcterms:W3CDTF">2016-06-14T09:01:56Z</dcterms:created>
  <dcterms:modified xsi:type="dcterms:W3CDTF">2020-04-20T12:29:46Z</dcterms:modified>
</cp:coreProperties>
</file>