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81" r:id="rId3"/>
    <p:sldId id="261" r:id="rId4"/>
    <p:sldId id="262" r:id="rId5"/>
    <p:sldId id="275" r:id="rId6"/>
    <p:sldId id="273" r:id="rId7"/>
    <p:sldId id="280" r:id="rId8"/>
    <p:sldId id="283" r:id="rId9"/>
    <p:sldId id="284" r:id="rId10"/>
    <p:sldId id="285" r:id="rId11"/>
    <p:sldId id="287" r:id="rId12"/>
    <p:sldId id="286" r:id="rId13"/>
    <p:sldId id="277" r:id="rId14"/>
    <p:sldId id="276" r:id="rId15"/>
    <p:sldId id="278" r:id="rId16"/>
    <p:sldId id="282" r:id="rId17"/>
    <p:sldId id="257" r:id="rId18"/>
    <p:sldId id="266" r:id="rId19"/>
    <p:sldId id="269" r:id="rId20"/>
    <p:sldId id="259" r:id="rId21"/>
    <p:sldId id="258" r:id="rId22"/>
    <p:sldId id="267" r:id="rId23"/>
    <p:sldId id="260" r:id="rId24"/>
    <p:sldId id="268" r:id="rId25"/>
    <p:sldId id="270" r:id="rId26"/>
    <p:sldId id="271" r:id="rId27"/>
    <p:sldId id="27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73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61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18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82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97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80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43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91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305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39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28477F-CB07-46D7-8A1B-E94998DB1FA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943569-67E4-4272-93E5-DF2385CF658D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32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E707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Работа медицинских организаций в условиях </a:t>
            </a:r>
            <a:r>
              <a:rPr lang="ru-RU" b="1" dirty="0" smtClean="0">
                <a:solidFill>
                  <a:srgbClr val="E707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пандемии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8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Эксперт медицинского права</a:t>
            </a:r>
          </a:p>
          <a:p>
            <a:r>
              <a:rPr lang="ru-RU" dirty="0">
                <a:latin typeface="Century Gothic" panose="020B0502020202020204" pitchFamily="34" charset="0"/>
              </a:rPr>
              <a:t>Гриценко Ирина Юрьевна</a:t>
            </a:r>
          </a:p>
          <a:p>
            <a:r>
              <a:rPr lang="ru-RU" dirty="0">
                <a:latin typeface="Century Gothic" panose="020B0502020202020204" pitchFamily="34" charset="0"/>
              </a:rPr>
              <a:t>АНО «Центр урегулирования конфликтов в медицине»</a:t>
            </a:r>
          </a:p>
          <a:p>
            <a:r>
              <a:rPr lang="ru-RU" dirty="0">
                <a:latin typeface="Century Gothic" panose="020B0502020202020204" pitchFamily="34" charset="0"/>
              </a:rPr>
              <a:t>Лига защиты медицинского права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064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1586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entury Gothic" panose="020B0502020202020204" pitchFamily="34" charset="0"/>
              </a:rPr>
              <a:t>Опубликованы перечни московских </a:t>
            </a:r>
            <a:r>
              <a:rPr lang="ru-RU" sz="2800" dirty="0" err="1">
                <a:latin typeface="Century Gothic" panose="020B0502020202020204" pitchFamily="34" charset="0"/>
              </a:rPr>
              <a:t>медорганизаций</a:t>
            </a:r>
            <a:r>
              <a:rPr lang="ru-RU" sz="2800" dirty="0">
                <a:latin typeface="Century Gothic" panose="020B0502020202020204" pitchFamily="34" charset="0"/>
              </a:rPr>
              <a:t>, которые переоборудуют для лечения </a:t>
            </a:r>
            <a:r>
              <a:rPr lang="ru-RU" sz="2800" dirty="0" smtClean="0">
                <a:latin typeface="Century Gothic" panose="020B0502020202020204" pitchFamily="34" charset="0"/>
              </a:rPr>
              <a:t>COVID-19</a:t>
            </a:r>
            <a:endParaRPr lang="ru-RU" sz="28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entury Gothic" panose="020B0502020202020204" pitchFamily="34" charset="0"/>
              </a:rPr>
              <a:t>С 6 апреля </a:t>
            </a:r>
            <a:r>
              <a:rPr lang="ru-RU" dirty="0" smtClean="0">
                <a:latin typeface="Century Gothic" panose="020B0502020202020204" pitchFamily="34" charset="0"/>
              </a:rPr>
              <a:t>в том числе:</a:t>
            </a:r>
            <a:endParaRPr lang="ru-RU" dirty="0">
              <a:latin typeface="Century Gothic" panose="020B0502020202020204" pitchFamily="34" charset="0"/>
            </a:endParaRPr>
          </a:p>
          <a:p>
            <a:r>
              <a:rPr lang="ru-RU" dirty="0">
                <a:latin typeface="Century Gothic" panose="020B0502020202020204" pitchFamily="34" charset="0"/>
              </a:rPr>
              <a:t>- </a:t>
            </a:r>
            <a:r>
              <a:rPr lang="ru-RU" sz="1800" b="1" dirty="0">
                <a:latin typeface="Century Gothic" panose="020B0502020202020204" pitchFamily="34" charset="0"/>
              </a:rPr>
              <a:t>ФГБУ "НМИЦ кардиологии" Минздрава РФ;</a:t>
            </a:r>
          </a:p>
          <a:p>
            <a:r>
              <a:rPr lang="ru-RU" sz="1800" b="1" dirty="0">
                <a:latin typeface="Century Gothic" panose="020B0502020202020204" pitchFamily="34" charset="0"/>
              </a:rPr>
              <a:t>- ФГАОУ ВО Первый МГМУ им. И.М. Сеченова Минздрава РФ (</a:t>
            </a:r>
            <a:r>
              <a:rPr lang="ru-RU" sz="1800" b="1" dirty="0" err="1">
                <a:latin typeface="Century Gothic" panose="020B0502020202020204" pitchFamily="34" charset="0"/>
              </a:rPr>
              <a:t>Сеченовский</a:t>
            </a:r>
            <a:r>
              <a:rPr lang="ru-RU" sz="1800" b="1" dirty="0">
                <a:latin typeface="Century Gothic" panose="020B0502020202020204" pitchFamily="34" charset="0"/>
              </a:rPr>
              <a:t> Университет);</a:t>
            </a:r>
          </a:p>
          <a:p>
            <a:r>
              <a:rPr lang="ru-RU" sz="1800" b="1" dirty="0">
                <a:latin typeface="Century Gothic" panose="020B0502020202020204" pitchFamily="34" charset="0"/>
              </a:rPr>
              <a:t>- ФГБУ "Национальный медико-хирургический Центр имени Н.И. Пирогова" Минздрава РФ;</a:t>
            </a:r>
          </a:p>
          <a:p>
            <a:r>
              <a:rPr lang="ru-RU" sz="1800" b="1" dirty="0">
                <a:latin typeface="Century Gothic" panose="020B0502020202020204" pitchFamily="34" charset="0"/>
              </a:rPr>
              <a:t>- частное учреждение здравоохранения "Центральная клиническая больница "РЖД-Медицина".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Что </a:t>
            </a:r>
            <a:r>
              <a:rPr lang="ru-RU" dirty="0">
                <a:latin typeface="Century Gothic" panose="020B0502020202020204" pitchFamily="34" charset="0"/>
              </a:rPr>
              <a:t>позволит увеличить количество инфекционных коек до 3853.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165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262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entury Gothic" panose="020B0502020202020204" pitchFamily="34" charset="0"/>
              </a:rPr>
              <a:t>Ответственность:</a:t>
            </a:r>
            <a:endParaRPr lang="ru-RU" sz="28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83121"/>
            <a:ext cx="10058400" cy="426050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900" b="1" dirty="0" smtClean="0">
                <a:latin typeface="Century Gothic" panose="020B0502020202020204" pitchFamily="34" charset="0"/>
              </a:rPr>
              <a:t>КоАП города Москвы </a:t>
            </a:r>
            <a:r>
              <a:rPr lang="ru-RU" sz="2900" dirty="0">
                <a:latin typeface="Century Gothic" panose="020B0502020202020204" pitchFamily="34" charset="0"/>
              </a:rPr>
              <a:t>дополнен </a:t>
            </a:r>
            <a:r>
              <a:rPr lang="ru-RU" sz="2900" b="1" dirty="0">
                <a:latin typeface="Century Gothic" panose="020B0502020202020204" pitchFamily="34" charset="0"/>
              </a:rPr>
              <a:t>статьей 3.18.1 «Нарушение требований нормативных правовых актов города Москвы, направленных на введение и обеспечение </a:t>
            </a:r>
            <a:r>
              <a:rPr lang="ru-RU" sz="2900" b="1" dirty="0" err="1" smtClean="0">
                <a:latin typeface="Century Gothic" panose="020B0502020202020204" pitchFamily="34" charset="0"/>
              </a:rPr>
              <a:t>обеспечение</a:t>
            </a:r>
            <a:r>
              <a:rPr lang="ru-RU" sz="2900" b="1" dirty="0" smtClean="0">
                <a:latin typeface="Century Gothic" panose="020B0502020202020204" pitchFamily="34" charset="0"/>
              </a:rPr>
              <a:t> режима </a:t>
            </a:r>
            <a:r>
              <a:rPr lang="ru-RU" sz="2900" b="1" dirty="0">
                <a:latin typeface="Century Gothic" panose="020B0502020202020204" pitchFamily="34" charset="0"/>
              </a:rPr>
              <a:t>повышенной готовности на территории города </a:t>
            </a:r>
            <a:r>
              <a:rPr lang="ru-RU" sz="2900" b="1" dirty="0" err="1">
                <a:latin typeface="Century Gothic" panose="020B0502020202020204" pitchFamily="34" charset="0"/>
              </a:rPr>
              <a:t>Москвы</a:t>
            </a:r>
            <a:r>
              <a:rPr lang="ru-RU" sz="2900" b="1" dirty="0" err="1" smtClean="0">
                <a:latin typeface="Century Gothic" panose="020B0502020202020204" pitchFamily="34" charset="0"/>
              </a:rPr>
              <a:t>»:</a:t>
            </a:r>
            <a:r>
              <a:rPr lang="ru-RU" sz="2900" dirty="0" err="1" smtClean="0">
                <a:latin typeface="Century Gothic" panose="020B0502020202020204" pitchFamily="34" charset="0"/>
              </a:rPr>
              <a:t>Штрафы</a:t>
            </a:r>
            <a:r>
              <a:rPr lang="ru-RU" sz="2900" dirty="0" smtClean="0">
                <a:latin typeface="Century Gothic" panose="020B0502020202020204" pitchFamily="34" charset="0"/>
              </a:rPr>
              <a:t> для предпринимателей за несоблюдение требований о приостановлении деятельности  с очным присутствием граждан: </a:t>
            </a:r>
            <a:r>
              <a:rPr lang="ru-RU" sz="2900" dirty="0">
                <a:latin typeface="Century Gothic" panose="020B0502020202020204" pitchFamily="34" charset="0"/>
              </a:rPr>
              <a:t>на должностное лицо </a:t>
            </a:r>
            <a:r>
              <a:rPr lang="ru-RU" sz="2900" b="1" dirty="0">
                <a:latin typeface="Century Gothic" panose="020B0502020202020204" pitchFamily="34" charset="0"/>
              </a:rPr>
              <a:t>30 – 50 тыс. </a:t>
            </a:r>
            <a:r>
              <a:rPr lang="ru-RU" sz="2900" dirty="0">
                <a:latin typeface="Century Gothic" panose="020B0502020202020204" pitchFamily="34" charset="0"/>
              </a:rPr>
              <a:t>рублей, юр. лицо </a:t>
            </a:r>
            <a:r>
              <a:rPr lang="ru-RU" sz="2900" b="1" dirty="0">
                <a:latin typeface="Century Gothic" panose="020B0502020202020204" pitchFamily="34" charset="0"/>
              </a:rPr>
              <a:t>от 200 до 300 тыс. </a:t>
            </a:r>
            <a:r>
              <a:rPr lang="ru-RU" sz="2900" dirty="0">
                <a:latin typeface="Century Gothic" panose="020B0502020202020204" pitchFamily="34" charset="0"/>
              </a:rPr>
              <a:t>рублей. </a:t>
            </a:r>
            <a:endParaRPr lang="ru-RU" sz="29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Century Gothic" panose="020B0502020202020204" pitchFamily="34" charset="0"/>
              </a:rPr>
              <a:t>Поправки </a:t>
            </a:r>
            <a:r>
              <a:rPr lang="ru-RU" sz="2900" b="1" dirty="0">
                <a:latin typeface="Century Gothic" panose="020B0502020202020204" pitchFamily="34" charset="0"/>
              </a:rPr>
              <a:t>к КоАП РФ в связи с </a:t>
            </a:r>
            <a:r>
              <a:rPr lang="ru-RU" sz="2900" b="1" dirty="0" err="1">
                <a:latin typeface="Century Gothic" panose="020B0502020202020204" pitchFamily="34" charset="0"/>
              </a:rPr>
              <a:t>коронавирусом</a:t>
            </a:r>
            <a:r>
              <a:rPr lang="ru-RU" sz="2900" b="1" dirty="0">
                <a:latin typeface="Century Gothic" panose="020B0502020202020204" pitchFamily="34" charset="0"/>
              </a:rPr>
              <a:t>: наказания за нарушение санитарных правил ужесточили, ввели 2 состава:</a:t>
            </a:r>
          </a:p>
          <a:p>
            <a:pPr marL="0" indent="0">
              <a:buNone/>
            </a:pPr>
            <a:r>
              <a:rPr lang="ru-RU" sz="2900" b="1" dirty="0" smtClean="0">
                <a:latin typeface="Century Gothic" panose="020B0502020202020204" pitchFamily="34" charset="0"/>
              </a:rPr>
              <a:t>1. В условиях ЧС, угроза распространения, карантин</a:t>
            </a:r>
            <a:r>
              <a:rPr lang="ru-RU" sz="2900" dirty="0" smtClean="0">
                <a:latin typeface="Century Gothic" panose="020B0502020202020204" pitchFamily="34" charset="0"/>
              </a:rPr>
              <a:t>:  для </a:t>
            </a:r>
            <a:r>
              <a:rPr lang="ru-RU" sz="2900" dirty="0">
                <a:latin typeface="Century Gothic" panose="020B0502020202020204" pitchFamily="34" charset="0"/>
              </a:rPr>
              <a:t>граждан - штраф от 15 тыс. до 40 тыс. </a:t>
            </a:r>
            <a:r>
              <a:rPr lang="ru-RU" sz="2900" dirty="0" smtClean="0">
                <a:latin typeface="Century Gothic" panose="020B0502020202020204" pitchFamily="34" charset="0"/>
              </a:rPr>
              <a:t>руб. должностных </a:t>
            </a:r>
            <a:r>
              <a:rPr lang="ru-RU" sz="2900" dirty="0">
                <a:latin typeface="Century Gothic" panose="020B0502020202020204" pitchFamily="34" charset="0"/>
              </a:rPr>
              <a:t>лиц - штраф от 50 тыс. до 150 тыс. </a:t>
            </a:r>
            <a:r>
              <a:rPr lang="ru-RU" sz="2900" dirty="0" smtClean="0">
                <a:latin typeface="Century Gothic" panose="020B0502020202020204" pitchFamily="34" charset="0"/>
              </a:rPr>
              <a:t>руб. ПБОЮЛ и ИП, </a:t>
            </a:r>
            <a:r>
              <a:rPr lang="ru-RU" sz="2900" dirty="0">
                <a:latin typeface="Century Gothic" panose="020B0502020202020204" pitchFamily="34" charset="0"/>
              </a:rPr>
              <a:t>- штраф от </a:t>
            </a:r>
            <a:r>
              <a:rPr lang="ru-RU" sz="2900" dirty="0" smtClean="0">
                <a:latin typeface="Century Gothic" panose="020B0502020202020204" pitchFamily="34" charset="0"/>
              </a:rPr>
              <a:t>50 </a:t>
            </a:r>
            <a:r>
              <a:rPr lang="ru-RU" sz="2900" dirty="0">
                <a:latin typeface="Century Gothic" panose="020B0502020202020204" pitchFamily="34" charset="0"/>
              </a:rPr>
              <a:t>тыс. до 150 тыс. руб. или административное приостановление деятельности на срок до 90 </a:t>
            </a:r>
            <a:r>
              <a:rPr lang="ru-RU" sz="2900" dirty="0" smtClean="0">
                <a:latin typeface="Century Gothic" panose="020B0502020202020204" pitchFamily="34" charset="0"/>
              </a:rPr>
              <a:t>суток; </a:t>
            </a:r>
            <a:r>
              <a:rPr lang="ru-RU" sz="2900" dirty="0" err="1" smtClean="0">
                <a:latin typeface="Century Gothic" panose="020B0502020202020204" pitchFamily="34" charset="0"/>
              </a:rPr>
              <a:t>юрлиц</a:t>
            </a:r>
            <a:r>
              <a:rPr lang="ru-RU" sz="2900" dirty="0" smtClean="0">
                <a:latin typeface="Century Gothic" panose="020B0502020202020204" pitchFamily="34" charset="0"/>
              </a:rPr>
              <a:t> </a:t>
            </a:r>
            <a:r>
              <a:rPr lang="ru-RU" sz="2900" dirty="0">
                <a:latin typeface="Century Gothic" panose="020B0502020202020204" pitchFamily="34" charset="0"/>
              </a:rPr>
              <a:t>- </a:t>
            </a:r>
            <a:r>
              <a:rPr lang="ru-RU" sz="2900" b="1" dirty="0">
                <a:latin typeface="Century Gothic" panose="020B0502020202020204" pitchFamily="34" charset="0"/>
              </a:rPr>
              <a:t>штраф от 200 тыс. до 500 тыс. </a:t>
            </a:r>
            <a:r>
              <a:rPr lang="ru-RU" sz="2900" dirty="0">
                <a:latin typeface="Century Gothic" panose="020B0502020202020204" pitchFamily="34" charset="0"/>
              </a:rPr>
              <a:t>руб. или административное приостановление деятельности на тот же срок</a:t>
            </a:r>
            <a:r>
              <a:rPr lang="ru-RU" sz="2900" dirty="0" smtClean="0">
                <a:latin typeface="Century Gothic" panose="020B0502020202020204" pitchFamily="34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00" b="1" dirty="0" smtClean="0">
                <a:latin typeface="Century Gothic" panose="020B0502020202020204" pitchFamily="34" charset="0"/>
              </a:rPr>
              <a:t>2. </a:t>
            </a:r>
            <a:r>
              <a:rPr lang="ru-RU" sz="2900" dirty="0" smtClean="0">
                <a:latin typeface="Century Gothic" panose="020B0502020202020204" pitchFamily="34" charset="0"/>
              </a:rPr>
              <a:t>Если </a:t>
            </a:r>
            <a:r>
              <a:rPr lang="ru-RU" sz="2900" dirty="0">
                <a:latin typeface="Century Gothic" panose="020B0502020202020204" pitchFamily="34" charset="0"/>
              </a:rPr>
              <a:t>повлекли </a:t>
            </a:r>
            <a:r>
              <a:rPr lang="ru-RU" sz="2900" b="1" dirty="0">
                <a:latin typeface="Century Gothic" panose="020B0502020202020204" pitchFamily="34" charset="0"/>
              </a:rPr>
              <a:t>вред здоровью или смерть</a:t>
            </a:r>
            <a:r>
              <a:rPr lang="ru-RU" sz="2900" dirty="0">
                <a:latin typeface="Century Gothic" panose="020B0502020202020204" pitchFamily="34" charset="0"/>
              </a:rPr>
              <a:t>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00" b="1" dirty="0" smtClean="0">
                <a:latin typeface="Century Gothic" panose="020B0502020202020204" pitchFamily="34" charset="0"/>
              </a:rPr>
              <a:t>для граждан</a:t>
            </a:r>
            <a:r>
              <a:rPr lang="ru-RU" sz="2900" dirty="0" smtClean="0">
                <a:latin typeface="Century Gothic" panose="020B0502020202020204" pitchFamily="34" charset="0"/>
              </a:rPr>
              <a:t> </a:t>
            </a:r>
            <a:r>
              <a:rPr lang="ru-RU" sz="2900" dirty="0">
                <a:latin typeface="Century Gothic" panose="020B0502020202020204" pitchFamily="34" charset="0"/>
              </a:rPr>
              <a:t>- штраф от </a:t>
            </a:r>
            <a:r>
              <a:rPr lang="ru-RU" sz="2900" b="1" dirty="0">
                <a:latin typeface="Century Gothic" panose="020B0502020202020204" pitchFamily="34" charset="0"/>
              </a:rPr>
              <a:t>150 тыс. до 300</a:t>
            </a:r>
            <a:r>
              <a:rPr lang="ru-RU" sz="2900" dirty="0">
                <a:latin typeface="Century Gothic" panose="020B0502020202020204" pitchFamily="34" charset="0"/>
              </a:rPr>
              <a:t> </a:t>
            </a:r>
            <a:r>
              <a:rPr lang="ru-RU" sz="2900" b="1" dirty="0" err="1" smtClean="0">
                <a:latin typeface="Century Gothic" panose="020B0502020202020204" pitchFamily="34" charset="0"/>
              </a:rPr>
              <a:t>т.р</a:t>
            </a:r>
            <a:r>
              <a:rPr lang="ru-RU" sz="2900" b="1" dirty="0" smtClean="0">
                <a:latin typeface="Century Gothic" panose="020B0502020202020204" pitchFamily="34" charset="0"/>
              </a:rPr>
              <a:t>.</a:t>
            </a:r>
            <a:r>
              <a:rPr lang="ru-RU" sz="2900" dirty="0" smtClean="0">
                <a:latin typeface="Century Gothic" panose="020B0502020202020204" pitchFamily="34" charset="0"/>
              </a:rPr>
              <a:t> </a:t>
            </a:r>
            <a:r>
              <a:rPr lang="ru-RU" sz="2900" b="1" dirty="0" smtClean="0">
                <a:latin typeface="Century Gothic" panose="020B0502020202020204" pitchFamily="34" charset="0"/>
              </a:rPr>
              <a:t>должностных </a:t>
            </a:r>
            <a:r>
              <a:rPr lang="ru-RU" sz="2900" b="1" dirty="0">
                <a:latin typeface="Century Gothic" panose="020B0502020202020204" pitchFamily="34" charset="0"/>
              </a:rPr>
              <a:t>лиц </a:t>
            </a:r>
            <a:r>
              <a:rPr lang="ru-RU" sz="2900" dirty="0">
                <a:latin typeface="Century Gothic" panose="020B0502020202020204" pitchFamily="34" charset="0"/>
              </a:rPr>
              <a:t>- </a:t>
            </a:r>
            <a:r>
              <a:rPr lang="ru-RU" sz="2900" dirty="0" smtClean="0">
                <a:latin typeface="Century Gothic" panose="020B0502020202020204" pitchFamily="34" charset="0"/>
              </a:rPr>
              <a:t>штраф </a:t>
            </a:r>
            <a:r>
              <a:rPr lang="ru-RU" sz="2900" b="1" dirty="0" smtClean="0">
                <a:latin typeface="Century Gothic" panose="020B0502020202020204" pitchFamily="34" charset="0"/>
              </a:rPr>
              <a:t>от 300 тыс. до 500 т. р.</a:t>
            </a:r>
            <a:r>
              <a:rPr lang="ru-RU" sz="2900" dirty="0" smtClean="0">
                <a:latin typeface="Century Gothic" panose="020B0502020202020204" pitchFamily="34" charset="0"/>
              </a:rPr>
              <a:t> </a:t>
            </a:r>
            <a:r>
              <a:rPr lang="ru-RU" sz="2900" dirty="0">
                <a:latin typeface="Century Gothic" panose="020B0502020202020204" pitchFamily="34" charset="0"/>
              </a:rPr>
              <a:t>или дисквалификация </a:t>
            </a:r>
            <a:r>
              <a:rPr lang="ru-RU" sz="2900" dirty="0" smtClean="0">
                <a:latin typeface="Century Gothic" panose="020B0502020202020204" pitchFamily="34" charset="0"/>
              </a:rPr>
              <a:t>до </a:t>
            </a:r>
            <a:r>
              <a:rPr lang="ru-RU" sz="2900" dirty="0">
                <a:latin typeface="Century Gothic" panose="020B0502020202020204" pitchFamily="34" charset="0"/>
              </a:rPr>
              <a:t>трех </a:t>
            </a:r>
            <a:r>
              <a:rPr lang="ru-RU" sz="2900" dirty="0" smtClean="0">
                <a:latin typeface="Century Gothic" panose="020B0502020202020204" pitchFamily="34" charset="0"/>
              </a:rPr>
              <a:t>лет; </a:t>
            </a:r>
            <a:r>
              <a:rPr lang="ru-RU" sz="2900" b="1" dirty="0" smtClean="0">
                <a:latin typeface="Century Gothic" panose="020B0502020202020204" pitchFamily="34" charset="0"/>
              </a:rPr>
              <a:t>ПБОЮЛ </a:t>
            </a:r>
            <a:r>
              <a:rPr lang="ru-RU" sz="2900" b="1" dirty="0">
                <a:latin typeface="Century Gothic" panose="020B0502020202020204" pitchFamily="34" charset="0"/>
              </a:rPr>
              <a:t>и ИП </a:t>
            </a:r>
            <a:r>
              <a:rPr lang="ru-RU" sz="2900" dirty="0">
                <a:latin typeface="Century Gothic" panose="020B0502020202020204" pitchFamily="34" charset="0"/>
              </a:rPr>
              <a:t>- штраф </a:t>
            </a:r>
            <a:r>
              <a:rPr lang="ru-RU" sz="2900" b="1" dirty="0">
                <a:latin typeface="Century Gothic" panose="020B0502020202020204" pitchFamily="34" charset="0"/>
              </a:rPr>
              <a:t>от 500 тыс. до 1 млн </a:t>
            </a:r>
            <a:r>
              <a:rPr lang="ru-RU" sz="2900" b="1" dirty="0" smtClean="0">
                <a:latin typeface="Century Gothic" panose="020B0502020202020204" pitchFamily="34" charset="0"/>
              </a:rPr>
              <a:t>р. </a:t>
            </a:r>
            <a:r>
              <a:rPr lang="ru-RU" sz="2900" dirty="0" smtClean="0">
                <a:latin typeface="Century Gothic" panose="020B0502020202020204" pitchFamily="34" charset="0"/>
              </a:rPr>
              <a:t>или </a:t>
            </a:r>
            <a:r>
              <a:rPr lang="ru-RU" sz="2900" dirty="0">
                <a:latin typeface="Century Gothic" panose="020B0502020202020204" pitchFamily="34" charset="0"/>
              </a:rPr>
              <a:t>приостановление деятельности до 90 </a:t>
            </a:r>
            <a:r>
              <a:rPr lang="ru-RU" sz="2900" dirty="0" smtClean="0">
                <a:latin typeface="Century Gothic" panose="020B0502020202020204" pitchFamily="34" charset="0"/>
              </a:rPr>
              <a:t>суток; </a:t>
            </a:r>
            <a:r>
              <a:rPr lang="ru-RU" sz="2900" b="1" dirty="0" err="1" smtClean="0">
                <a:latin typeface="Century Gothic" panose="020B0502020202020204" pitchFamily="34" charset="0"/>
              </a:rPr>
              <a:t>юрлиц</a:t>
            </a:r>
            <a:r>
              <a:rPr lang="ru-RU" sz="2900" dirty="0" smtClean="0">
                <a:latin typeface="Century Gothic" panose="020B0502020202020204" pitchFamily="34" charset="0"/>
              </a:rPr>
              <a:t> </a:t>
            </a:r>
            <a:r>
              <a:rPr lang="ru-RU" sz="2900" dirty="0">
                <a:latin typeface="Century Gothic" panose="020B0502020202020204" pitchFamily="34" charset="0"/>
              </a:rPr>
              <a:t>- штраф </a:t>
            </a:r>
            <a:r>
              <a:rPr lang="ru-RU" sz="2900" b="1" dirty="0">
                <a:latin typeface="Century Gothic" panose="020B0502020202020204" pitchFamily="34" charset="0"/>
              </a:rPr>
              <a:t>от 500 тыс. до 1 млн </a:t>
            </a:r>
            <a:r>
              <a:rPr lang="ru-RU" sz="2900" b="1" dirty="0" smtClean="0">
                <a:latin typeface="Century Gothic" panose="020B0502020202020204" pitchFamily="34" charset="0"/>
              </a:rPr>
              <a:t>р. </a:t>
            </a:r>
            <a:r>
              <a:rPr lang="ru-RU" sz="2900" dirty="0">
                <a:latin typeface="Century Gothic" panose="020B0502020202020204" pitchFamily="34" charset="0"/>
              </a:rPr>
              <a:t>или приостановление на тот же срок.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ru-RU" sz="29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arenR"/>
            </a:pP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53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1586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entury Gothic" panose="020B0502020202020204" pitchFamily="34" charset="0"/>
              </a:rPr>
              <a:t>С 3 апреля действует закон о розничной онлайн-продаже лекарств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37030"/>
            <a:ext cx="10058400" cy="4010684"/>
          </a:xfrm>
        </p:spPr>
        <p:txBody>
          <a:bodyPr/>
          <a:lstStyle/>
          <a:p>
            <a:r>
              <a:rPr lang="ru-RU" dirty="0">
                <a:latin typeface="Century Gothic" panose="020B0502020202020204" pitchFamily="34" charset="0"/>
              </a:rPr>
              <a:t>Заниматься онлайн-торговлей </a:t>
            </a:r>
            <a:r>
              <a:rPr lang="ru-RU" b="1" dirty="0">
                <a:latin typeface="Century Gothic" panose="020B0502020202020204" pitchFamily="34" charset="0"/>
              </a:rPr>
              <a:t>вправе аптечные </a:t>
            </a:r>
            <a:r>
              <a:rPr lang="ru-RU" dirty="0">
                <a:latin typeface="Century Gothic" panose="020B0502020202020204" pitchFamily="34" charset="0"/>
              </a:rPr>
              <a:t>организации, имеющие лицензию на фармацевтическую деятельность и разрешение Росздравнадзора.</a:t>
            </a:r>
          </a:p>
          <a:p>
            <a:r>
              <a:rPr lang="ru-RU" b="1" dirty="0">
                <a:latin typeface="Century Gothic" panose="020B0502020202020204" pitchFamily="34" charset="0"/>
              </a:rPr>
              <a:t>Не допускается продажа через интернет:</a:t>
            </a:r>
          </a:p>
          <a:p>
            <a:r>
              <a:rPr lang="ru-RU" dirty="0">
                <a:latin typeface="Century Gothic" panose="020B0502020202020204" pitchFamily="34" charset="0"/>
              </a:rPr>
              <a:t>- рецептурных препаратов;</a:t>
            </a:r>
          </a:p>
          <a:p>
            <a:r>
              <a:rPr lang="ru-RU" dirty="0">
                <a:latin typeface="Century Gothic" panose="020B0502020202020204" pitchFamily="34" charset="0"/>
              </a:rPr>
              <a:t>- наркотических и психотропных;</a:t>
            </a:r>
          </a:p>
          <a:p>
            <a:r>
              <a:rPr lang="ru-RU" dirty="0">
                <a:latin typeface="Century Gothic" panose="020B0502020202020204" pitchFamily="34" charset="0"/>
              </a:rPr>
              <a:t>- спиртосодержащих с объемной долей этилового спирта свыше 25%.</a:t>
            </a:r>
          </a:p>
          <a:p>
            <a:endParaRPr lang="ru-RU" dirty="0" smtClean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(</a:t>
            </a:r>
            <a:r>
              <a:rPr lang="ru-RU" dirty="0">
                <a:latin typeface="Century Gothic" panose="020B0502020202020204" pitchFamily="34" charset="0"/>
              </a:rPr>
              <a:t>Федеральный закон от 03.04.2020 N </a:t>
            </a:r>
            <a:r>
              <a:rPr lang="ru-RU" dirty="0" smtClean="0">
                <a:latin typeface="Century Gothic" panose="020B0502020202020204" pitchFamily="34" charset="0"/>
              </a:rPr>
              <a:t>105-ФЗ)</a:t>
            </a:r>
            <a:endParaRPr lang="ru-RU" dirty="0">
              <a:latin typeface="Century Gothic" panose="020B0502020202020204" pitchFamily="34" charset="0"/>
            </a:endParaRPr>
          </a:p>
          <a:p>
            <a:endParaRPr lang="ru-RU" dirty="0" smtClean="0">
              <a:latin typeface="Century Gothic" panose="020B0502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94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Century Gothic" panose="020B0502020202020204" pitchFamily="34" charset="0"/>
              </a:rPr>
              <a:t>Закупки у единственного поставщика в связи с </a:t>
            </a:r>
            <a:r>
              <a:rPr lang="ru-RU" sz="3200" dirty="0" err="1">
                <a:latin typeface="Century Gothic" panose="020B0502020202020204" pitchFamily="34" charset="0"/>
              </a:rPr>
              <a:t>коронавирусом</a:t>
            </a:r>
            <a:endParaRPr lang="ru-RU" sz="3200" dirty="0">
              <a:latin typeface="Century Gothic" panose="020B0502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01157"/>
          </a:xfrm>
        </p:spPr>
        <p:txBody>
          <a:bodyPr>
            <a:normAutofit fontScale="77500" lnSpcReduction="20000"/>
          </a:bodyPr>
          <a:lstStyle/>
          <a:p>
            <a:r>
              <a:rPr lang="ru-RU" sz="2300" dirty="0">
                <a:latin typeface="Century Gothic" panose="020B0502020202020204" pitchFamily="34" charset="0"/>
              </a:rPr>
              <a:t>До 31 декабря 2020 года включительно Правительство РФ может устанавливать дополнительные случаи осуществления закупок товаров, работ, услуг у единственного поставщика (подрядчика, исполнителя), а также определять порядок осуществления закупок в таких случаях.</a:t>
            </a:r>
          </a:p>
          <a:p>
            <a:r>
              <a:rPr lang="ru-RU" sz="2300" dirty="0" smtClean="0">
                <a:latin typeface="Century Gothic" panose="020B0502020202020204" pitchFamily="34" charset="0"/>
              </a:rPr>
              <a:t>По </a:t>
            </a:r>
            <a:r>
              <a:rPr lang="ru-RU" sz="2300" dirty="0">
                <a:latin typeface="Century Gothic" panose="020B0502020202020204" pitchFamily="34" charset="0"/>
              </a:rPr>
              <a:t>мнению Минфина России, МЧС России и ФАС России, </a:t>
            </a:r>
            <a:r>
              <a:rPr lang="ru-RU" sz="2300" dirty="0" smtClean="0">
                <a:latin typeface="Century Gothic" panose="020B0502020202020204" pitchFamily="34" charset="0"/>
              </a:rPr>
              <a:t>распространение </a:t>
            </a:r>
            <a:r>
              <a:rPr lang="ru-RU" sz="2300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sz="2300" dirty="0">
                <a:latin typeface="Century Gothic" panose="020B0502020202020204" pitchFamily="34" charset="0"/>
              </a:rPr>
              <a:t> инфекции 2019-nCoV является обстоятельством непреодолимой </a:t>
            </a:r>
            <a:r>
              <a:rPr lang="ru-RU" sz="2300" dirty="0" smtClean="0">
                <a:latin typeface="Century Gothic" panose="020B0502020202020204" pitchFamily="34" charset="0"/>
              </a:rPr>
              <a:t>силы, в этой связи </a:t>
            </a:r>
            <a:r>
              <a:rPr lang="ru-RU" sz="2300" dirty="0">
                <a:latin typeface="Century Gothic" panose="020B0502020202020204" pitchFamily="34" charset="0"/>
              </a:rPr>
              <a:t>заказчик вправе осуществить закупку любых товаров, работ, слуг, требуемых в связи с возникновением таких обстоятельств, у единственного поставщика согласно </a:t>
            </a:r>
            <a:r>
              <a:rPr lang="ru-RU" sz="2300" b="1" dirty="0">
                <a:latin typeface="Century Gothic" panose="020B0502020202020204" pitchFamily="34" charset="0"/>
              </a:rPr>
              <a:t>п. 9 ч. 1 ст. 93 Закона N 44-ФЗ</a:t>
            </a:r>
            <a:r>
              <a:rPr lang="ru-RU" sz="2300" dirty="0">
                <a:latin typeface="Century Gothic" panose="020B0502020202020204" pitchFamily="34" charset="0"/>
              </a:rPr>
              <a:t>. З</a:t>
            </a:r>
            <a:r>
              <a:rPr lang="ru-RU" sz="2300" dirty="0" smtClean="0">
                <a:latin typeface="Century Gothic" panose="020B0502020202020204" pitchFamily="34" charset="0"/>
              </a:rPr>
              <a:t>аказчик </a:t>
            </a:r>
            <a:r>
              <a:rPr lang="ru-RU" sz="2300" dirty="0">
                <a:latin typeface="Century Gothic" panose="020B0502020202020204" pitchFamily="34" charset="0"/>
              </a:rPr>
              <a:t>вправе осуществить такую закупку при условии наличия причинно-следственной связи между объектом закупки и его использованием для удовлетворения потребностей, возникших вследствие обстоятельств непреодолимой силы</a:t>
            </a:r>
            <a:r>
              <a:rPr lang="ru-RU" sz="23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ru-RU" sz="2300" dirty="0">
                <a:latin typeface="Century Gothic" panose="020B0502020202020204" pitchFamily="34" charset="0"/>
              </a:rPr>
              <a:t>Документы: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latin typeface="Century Gothic" panose="020B0502020202020204" pitchFamily="34" charset="0"/>
              </a:rPr>
              <a:t>Федеральный закон от 01.04.2020 N 98-ФЗ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latin typeface="Century Gothic" panose="020B0502020202020204" pitchFamily="34" charset="0"/>
              </a:rPr>
              <a:t>Письмо Минфина России от 19.03.2020 N 24-06-06/21324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latin typeface="Century Gothic" panose="020B0502020202020204" pitchFamily="34" charset="0"/>
              </a:rPr>
              <a:t>Письмо ФАС России от 18.03.2020 N ИА/21684/20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latin typeface="Century Gothic" panose="020B0502020202020204" pitchFamily="34" charset="0"/>
              </a:rPr>
              <a:t>Совместное письмо  Минфина России, МЧС России, ФАС России от 03.04.2020 N 24-06-05/26578/219-АГ-70/МЕ/28039/20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724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Century Gothic" panose="020B0502020202020204" pitchFamily="34" charset="0"/>
              </a:rPr>
              <a:t>Освобождение от таможенных пошлин и налогов при ввозе некоторых товаров первой необходимости</a:t>
            </a:r>
            <a:br>
              <a:rPr lang="ru-RU" sz="2800" dirty="0">
                <a:latin typeface="Century Gothic" panose="020B0502020202020204" pitchFamily="34" charset="0"/>
              </a:rPr>
            </a:br>
            <a:endParaRPr lang="ru-RU" sz="2800" dirty="0">
              <a:latin typeface="Century Gothic" panose="020B0502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С </a:t>
            </a:r>
            <a:r>
              <a:rPr lang="ru-RU" dirty="0">
                <a:latin typeface="Century Gothic" panose="020B0502020202020204" pitchFamily="34" charset="0"/>
              </a:rPr>
              <a:t>16 марта 2020 г. по 30 сентября 2020 г. распространяется беспошлинный режим ввоза на товары </a:t>
            </a:r>
            <a:r>
              <a:rPr lang="ru-RU" b="1" dirty="0">
                <a:latin typeface="Century Gothic" panose="020B0502020202020204" pitchFamily="34" charset="0"/>
              </a:rPr>
              <a:t>для предотвращения </a:t>
            </a:r>
            <a:r>
              <a:rPr lang="ru-RU" b="1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b="1" dirty="0">
                <a:latin typeface="Century Gothic" panose="020B0502020202020204" pitchFamily="34" charset="0"/>
              </a:rPr>
              <a:t> инфекции, например, средства индивидуальной защиты, вакцины, шприцы, дезинфицирующие средства и другие товары.</a:t>
            </a:r>
          </a:p>
          <a:p>
            <a:r>
              <a:rPr lang="ru-RU" dirty="0">
                <a:latin typeface="Century Gothic" panose="020B0502020202020204" pitchFamily="34" charset="0"/>
              </a:rPr>
              <a:t>Также с 16 марта </a:t>
            </a:r>
            <a:r>
              <a:rPr lang="ru-RU" b="1" dirty="0">
                <a:latin typeface="Century Gothic" panose="020B0502020202020204" pitchFamily="34" charset="0"/>
              </a:rPr>
              <a:t>от уплаты НДС освобождаются </a:t>
            </a:r>
            <a:r>
              <a:rPr lang="ru-RU" dirty="0">
                <a:latin typeface="Century Gothic" panose="020B0502020202020204" pitchFamily="34" charset="0"/>
              </a:rPr>
              <a:t>ввозимые и реализуемые в России медицинские изделия первой необходимости. К ним относятся, в частности, </a:t>
            </a:r>
            <a:r>
              <a:rPr lang="ru-RU" b="1" dirty="0">
                <a:latin typeface="Century Gothic" panose="020B0502020202020204" pitchFamily="34" charset="0"/>
              </a:rPr>
              <a:t>медицинские маски, препараты для использования в лечении </a:t>
            </a:r>
            <a:r>
              <a:rPr lang="ru-RU" b="1" dirty="0" err="1">
                <a:latin typeface="Century Gothic" panose="020B0502020202020204" pitchFamily="34" charset="0"/>
              </a:rPr>
              <a:t>коронавируса</a:t>
            </a:r>
            <a:r>
              <a:rPr lang="ru-RU" b="1" dirty="0">
                <a:latin typeface="Century Gothic" panose="020B0502020202020204" pitchFamily="34" charset="0"/>
              </a:rPr>
              <a:t>, тесты для определения COVID-19, аппараты ИВЛ</a:t>
            </a:r>
            <a:r>
              <a:rPr lang="ru-RU" dirty="0">
                <a:latin typeface="Century Gothic" panose="020B0502020202020204" pitchFamily="34" charset="0"/>
              </a:rPr>
              <a:t>. Освобождение действует, если подтверждено целевое назначение продукции и декларация на товары зарегистрирована до 30 сентября 2020 года включительно.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Документы </a:t>
            </a:r>
            <a:r>
              <a:rPr lang="ru-RU" dirty="0">
                <a:latin typeface="Century Gothic" panose="020B0502020202020204" pitchFamily="34" charset="0"/>
              </a:rPr>
              <a:t>о целевом назначении товаров выдают уполномоченные федеральные органы власти (</a:t>
            </a:r>
            <a:r>
              <a:rPr lang="ru-RU" dirty="0" err="1">
                <a:latin typeface="Century Gothic" panose="020B0502020202020204" pitchFamily="34" charset="0"/>
              </a:rPr>
              <a:t>Минпромторг</a:t>
            </a:r>
            <a:r>
              <a:rPr lang="ru-RU" dirty="0">
                <a:latin typeface="Century Gothic" panose="020B0502020202020204" pitchFamily="34" charset="0"/>
              </a:rPr>
              <a:t> России или Минздрав России) и исполнительные органы государственной власти субъектов РФ. Эти документы должны подтверждать дальнейшую передачу товаров на безвозмездной основе некоммерческим организациям, осуществляющим свою деятельность в сфере здравоохранения (в т.ч. медучреждениям).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Информация </a:t>
            </a:r>
            <a:r>
              <a:rPr lang="ru-RU" b="1" dirty="0">
                <a:latin typeface="Century Gothic" panose="020B0502020202020204" pitchFamily="34" charset="0"/>
              </a:rPr>
              <a:t>ФТС России "ФТС России информирует: ряд медицинских товаров для борьбы с распространением COVID-19 освобождается от уплаты НДС"</a:t>
            </a:r>
          </a:p>
        </p:txBody>
      </p:sp>
    </p:spTree>
    <p:extLst>
      <p:ext uri="{BB962C8B-B14F-4D97-AF65-F5344CB8AC3E}">
        <p14:creationId xmlns:p14="http://schemas.microsoft.com/office/powerpoint/2010/main" val="864290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6154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entury Gothic" panose="020B0502020202020204" pitchFamily="34" charset="0"/>
              </a:rPr>
              <a:t>Особенности </a:t>
            </a:r>
            <a:r>
              <a:rPr lang="ru-RU" sz="2800" dirty="0">
                <a:latin typeface="Century Gothic" panose="020B0502020202020204" pitchFamily="34" charset="0"/>
              </a:rPr>
              <a:t>реализации базовой программы ОМС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Правительством РФ предусмотрены особенности реализации базовой программы ОМС в условиях возникновения угрозы распространения заболеваний, вызванных новой </a:t>
            </a:r>
            <a:r>
              <a:rPr lang="ru-RU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dirty="0">
                <a:latin typeface="Century Gothic" panose="020B0502020202020204" pitchFamily="34" charset="0"/>
              </a:rPr>
              <a:t> инфекцией. В частности:</a:t>
            </a:r>
          </a:p>
          <a:p>
            <a:r>
              <a:rPr lang="ru-RU" dirty="0">
                <a:latin typeface="Century Gothic" panose="020B0502020202020204" pitchFamily="34" charset="0"/>
              </a:rPr>
              <a:t>- продлеваются сроки действия выданных временных свидетельств, подтверждающих оформление полиса обязательного медицинского страхования, по 31 декабря 2020 г.;</a:t>
            </a:r>
          </a:p>
          <a:p>
            <a:r>
              <a:rPr lang="ru-RU" dirty="0">
                <a:latin typeface="Century Gothic" panose="020B0502020202020204" pitchFamily="34" charset="0"/>
              </a:rPr>
              <a:t>- высший исполнительный орган государственной власти субъекта РФ вправе </a:t>
            </a:r>
            <a:r>
              <a:rPr lang="ru-RU" b="1" dirty="0">
                <a:latin typeface="Century Gothic" panose="020B0502020202020204" pitchFamily="34" charset="0"/>
              </a:rPr>
              <a:t>увеличить сроки ожидания</a:t>
            </a:r>
            <a:r>
              <a:rPr lang="ru-RU" dirty="0">
                <a:latin typeface="Century Gothic" panose="020B0502020202020204" pitchFamily="34" charset="0"/>
              </a:rPr>
              <a:t> оказания медицинской помощи </a:t>
            </a:r>
            <a:r>
              <a:rPr lang="ru-RU" b="1" dirty="0">
                <a:latin typeface="Century Gothic" panose="020B0502020202020204" pitchFamily="34" charset="0"/>
              </a:rPr>
              <a:t>в плановой форме</a:t>
            </a:r>
            <a:r>
              <a:rPr lang="ru-RU" dirty="0">
                <a:latin typeface="Century Gothic" panose="020B0502020202020204" pitchFamily="34" charset="0"/>
              </a:rPr>
              <a:t>, установленные в территориальной программе государственных гарантий бесплатного оказания гражданам медицинской помощи;</a:t>
            </a:r>
          </a:p>
          <a:p>
            <a:r>
              <a:rPr lang="ru-RU" dirty="0">
                <a:latin typeface="Century Gothic" panose="020B0502020202020204" pitchFamily="34" charset="0"/>
              </a:rPr>
              <a:t>- медицинская помощь пациентам с онкологическими заболеваниями, болезнями сердечно-сосудистой и эндокринной системы, а также находящимся на заместительной почечной терапии (диализ) оказывается в полном объеме</a:t>
            </a:r>
            <a:r>
              <a:rPr lang="ru-RU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ru-RU" b="1" dirty="0">
                <a:latin typeface="Century Gothic" panose="020B0502020202020204" pitchFamily="34" charset="0"/>
              </a:rPr>
              <a:t>Постановление Правительства РФ от 03.04.2020 N 432 "Об особенностях реализации базовой программы обязательного медицинского страхования в условиях возникновения угрозы распространения заболеваний, вызванных новой </a:t>
            </a:r>
            <a:r>
              <a:rPr lang="ru-RU" b="1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b="1" dirty="0">
                <a:latin typeface="Century Gothic" panose="020B0502020202020204" pitchFamily="34" charset="0"/>
              </a:rPr>
              <a:t> инфекцией</a:t>
            </a:r>
            <a:r>
              <a:rPr lang="ru-RU" dirty="0">
                <a:latin typeface="Century Gothic" panose="020B0502020202020204" pitchFamily="34" charset="0"/>
              </a:rPr>
              <a:t>"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1331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152145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Century Gothic" panose="020B0502020202020204" pitchFamily="34" charset="0"/>
              </a:rPr>
              <a:t>Внутренние документы медицинской организации (организационно-распорядительные меры)</a:t>
            </a:r>
            <a:endParaRPr lang="ru-RU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981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4343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Century Gothic" panose="020B0502020202020204" pitchFamily="34" charset="0"/>
                <a:ea typeface="+mn-ea"/>
                <a:cs typeface="+mn-cs"/>
              </a:rPr>
              <a:t>Основные локальные нормативные акты медицинских организаций и других документов в связи с короновирусом </a:t>
            </a:r>
            <a:r>
              <a:rPr lang="en-US" sz="2400" dirty="0">
                <a:latin typeface="Century Gothic" panose="020B0502020202020204" pitchFamily="34" charset="0"/>
                <a:ea typeface="+mn-ea"/>
                <a:cs typeface="+mn-cs"/>
              </a:rPr>
              <a:t>COVID-19</a:t>
            </a:r>
            <a:r>
              <a:rPr lang="ru-RU" sz="2400" dirty="0">
                <a:latin typeface="Century Gothic" panose="020B0502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18923"/>
            <a:ext cx="10515600" cy="4170318"/>
          </a:xfrm>
        </p:spPr>
        <p:txBody>
          <a:bodyPr>
            <a:noAutofit/>
          </a:bodyPr>
          <a:lstStyle/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 введении режима повышенной готовности в связи с угрозой распространения коронавирусной инфекции.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об организации работы в условиях неблагоприятной эпидемиологической ситуации (изоляция из-за </a:t>
            </a:r>
            <a:r>
              <a:rPr lang="en-US" sz="1400" b="1" dirty="0">
                <a:latin typeface="Century Gothic" panose="020B0502020202020204" pitchFamily="34" charset="0"/>
              </a:rPr>
              <a:t>COVID-19)</a:t>
            </a:r>
            <a:r>
              <a:rPr lang="ru-RU" sz="1400" b="1" dirty="0">
                <a:latin typeface="Century Gothic" panose="020B0502020202020204" pitchFamily="34" charset="0"/>
              </a:rPr>
              <a:t>.</a:t>
            </a:r>
            <a:endParaRPr lang="en-US" sz="1400" b="1" dirty="0">
              <a:latin typeface="Century Gothic" panose="020B0502020202020204" pitchFamily="34" charset="0"/>
            </a:endParaRP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Инструкция по профилактике новой коронавирусной инфекции.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об утверждении алгоритма действий в случае обнаружения симптомов </a:t>
            </a:r>
            <a:r>
              <a:rPr lang="en-US" sz="1400" b="1" dirty="0">
                <a:latin typeface="Century Gothic" panose="020B0502020202020204" pitchFamily="34" charset="0"/>
              </a:rPr>
              <a:t>COVID-19 </a:t>
            </a:r>
            <a:r>
              <a:rPr lang="ru-RU" sz="1400" b="1" dirty="0">
                <a:latin typeface="Century Gothic" panose="020B0502020202020204" pitchFamily="34" charset="0"/>
              </a:rPr>
              <a:t>у посетителей, пациентов и сотрудников.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Дополнительное соглашение о переводе на дистанционную работу во время карантина из-за коронавируса </a:t>
            </a:r>
            <a:r>
              <a:rPr lang="en-US" sz="1400" b="1" dirty="0">
                <a:latin typeface="Century Gothic" panose="020B0502020202020204" pitchFamily="34" charset="0"/>
              </a:rPr>
              <a:t>COVID-19</a:t>
            </a:r>
            <a:r>
              <a:rPr lang="ru-RU" sz="1400" b="1" dirty="0">
                <a:latin typeface="Century Gothic" panose="020B0502020202020204" pitchFamily="34" charset="0"/>
              </a:rPr>
              <a:t>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 временном переводе работников на дистанционную работу в связи с коронавирусом </a:t>
            </a:r>
            <a:r>
              <a:rPr lang="en-US" sz="1400" b="1" dirty="0">
                <a:latin typeface="Century Gothic" panose="020B0502020202020204" pitchFamily="34" charset="0"/>
              </a:rPr>
              <a:t>COVID-19</a:t>
            </a:r>
            <a:r>
              <a:rPr lang="ru-RU" sz="1400" b="1" dirty="0">
                <a:latin typeface="Century Gothic" panose="020B0502020202020204" pitchFamily="34" charset="0"/>
              </a:rPr>
              <a:t>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 сохранении заработной платы сотрудникам.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Письмо арендодателю о предоставлении отсрочки по арендной плате в связи с пандемией коронавируса </a:t>
            </a:r>
            <a:r>
              <a:rPr lang="en-US" sz="1400" b="1" dirty="0">
                <a:latin typeface="Century Gothic" panose="020B0502020202020204" pitchFamily="34" charset="0"/>
              </a:rPr>
              <a:t>COVID-19</a:t>
            </a:r>
            <a:r>
              <a:rPr lang="ru-RU" sz="1400" b="1" dirty="0">
                <a:latin typeface="Century Gothic" panose="020B0502020202020204" pitchFamily="34" charset="0"/>
              </a:rPr>
              <a:t> (имущество в частной/государственной собственности).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Справка медицинскому персоналу о необходимости присутствия на работе и проезда к месту работы.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 формировании бригады врачей в условиях действующих ограничений.</a:t>
            </a:r>
          </a:p>
          <a:p>
            <a:pPr marL="514350" indent="-2428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latin typeface="Century Gothic" panose="020B0502020202020204" pitchFamily="34" charset="0"/>
              </a:rPr>
              <a:t>Приказ о формировании бригады врачей для оказания медицинской помощи в случае ЧС (введения карантина в медицинской организации).   </a:t>
            </a:r>
          </a:p>
        </p:txBody>
      </p:sp>
    </p:spTree>
    <p:extLst>
      <p:ext uri="{BB962C8B-B14F-4D97-AF65-F5344CB8AC3E}">
        <p14:creationId xmlns:p14="http://schemas.microsoft.com/office/powerpoint/2010/main" val="309634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309" y="780761"/>
            <a:ext cx="10515600" cy="513061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Century Gothic" panose="020B0502020202020204" pitchFamily="34" charset="0"/>
                <a:ea typeface="+mn-ea"/>
                <a:cs typeface="+mn-cs"/>
              </a:rPr>
              <a:t>Приказ об обязанности врачебного состава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769" y="1882066"/>
            <a:ext cx="10515600" cy="4880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Обязать весь врачебный состав пройти обучение и получить сертификат по </a:t>
            </a:r>
            <a:r>
              <a:rPr lang="en-US" dirty="0">
                <a:latin typeface="Century Gothic" panose="020B0502020202020204" pitchFamily="34" charset="0"/>
              </a:rPr>
              <a:t>COVID-19</a:t>
            </a:r>
            <a:endParaRPr lang="ru-RU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ru-RU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entury Gothic" panose="020B0502020202020204" pitchFamily="34" charset="0"/>
              </a:rPr>
              <a:t>Обязать соблюдать меры личной предосторожности</a:t>
            </a:r>
          </a:p>
          <a:p>
            <a:pPr marL="0" indent="0">
              <a:buNone/>
            </a:pPr>
            <a:endParaRPr lang="ru-RU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entury Gothic" panose="020B0502020202020204" pitchFamily="34" charset="0"/>
              </a:rPr>
              <a:t>Обязать пройти регистрацию и получить код для перемещения по городу</a:t>
            </a:r>
            <a:endParaRPr lang="ru-RU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853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309" y="780761"/>
            <a:ext cx="10515600" cy="513061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Century Gothic" panose="020B0502020202020204" pitchFamily="34" charset="0"/>
                <a:ea typeface="+mn-ea"/>
                <a:cs typeface="+mn-cs"/>
              </a:rPr>
              <a:t>Приказ об удаленной работе сотрудников и формирование бригад на период введения чрезвычайного положения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769" y="1882066"/>
            <a:ext cx="10515600" cy="4880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Определение подразделений, которые начинают работать в режиме удаленного доступа (из дома), такие как : колл-центр, бухгалтерия, </a:t>
            </a:r>
            <a:r>
              <a:rPr lang="en-US" sz="2000" dirty="0">
                <a:latin typeface="Century Gothic" panose="020B0502020202020204" pitchFamily="34" charset="0"/>
              </a:rPr>
              <a:t>IT –</a:t>
            </a:r>
            <a:r>
              <a:rPr lang="ru-RU" sz="2000" dirty="0">
                <a:latin typeface="Century Gothic" panose="020B0502020202020204" pitchFamily="34" charset="0"/>
              </a:rPr>
              <a:t>служба, врачи оказывающие координационные услуги, кадровые специалисты, экономические подразделения и др.</a:t>
            </a:r>
          </a:p>
          <a:p>
            <a:pPr marL="0" indent="0">
              <a:buNone/>
            </a:pPr>
            <a:endParaRPr lang="ru-RU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Формирование бригады врачей и медицинского персонала по бригадам (2-3 бригады)</a:t>
            </a:r>
          </a:p>
          <a:p>
            <a:pPr marL="0" indent="0">
              <a:buNone/>
            </a:pPr>
            <a:endParaRPr lang="ru-RU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Состав «тревожного чемоданчика» для </a:t>
            </a:r>
            <a:r>
              <a:rPr lang="ru-RU" sz="2000" dirty="0" smtClean="0">
                <a:latin typeface="Century Gothic" panose="020B0502020202020204" pitchFamily="34" charset="0"/>
              </a:rPr>
              <a:t>сотрудников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2998236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Century Gothic" panose="020B0502020202020204" pitchFamily="34" charset="0"/>
              </a:rPr>
              <a:t>Изменения в нормативно-правовом </a:t>
            </a:r>
            <a:r>
              <a:rPr lang="ru-RU" sz="4800" dirty="0" smtClean="0">
                <a:latin typeface="Century Gothic" panose="020B0502020202020204" pitchFamily="34" charset="0"/>
              </a:rPr>
              <a:t>регулировании (законодательстве)</a:t>
            </a:r>
            <a:endParaRPr lang="ru-RU" sz="4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20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061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Century Gothic" panose="020B0502020202020204" pitchFamily="34" charset="0"/>
                <a:ea typeface="+mn-ea"/>
                <a:cs typeface="+mn-cs"/>
              </a:rPr>
              <a:t>Меры при выявлении подозрительных симптомов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769" y="1882066"/>
            <a:ext cx="10515600" cy="4880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При выявлении у пациентов сомнительного или компрометирующего эпидемиологического анамнеза, жалоб на миалгию и утомляемость, ощущение заложенности в грудной клетке, а при обследовании – повышения температуры тела, кашля (сухого или с небольшим количеством мокроты), одышки, признаков органной дисфункции, острой дыхательной недостаточности, а также «находок» в лёгких в виде инфильтратов или консолидаций, следует немедленно, независимо от этапа госпитализации, связаться по телефону с:</a:t>
            </a:r>
          </a:p>
          <a:p>
            <a:pPr marL="0" indent="0">
              <a:buNone/>
            </a:pP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831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Century Gothic" panose="020B0502020202020204" pitchFamily="34" charset="0"/>
                <a:ea typeface="+mn-ea"/>
                <a:cs typeface="+mn-cs"/>
              </a:rPr>
              <a:t>Алгоритм обследования пациентов, поступающих на стационарное лечение и порядок реагирования врачей при возникновении подозрения на наличие пневмонии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sz="2400" b="1" dirty="0">
                <a:latin typeface="Century Gothic" panose="020B0502020202020204" pitchFamily="34" charset="0"/>
              </a:rPr>
              <a:t>Алгоритм обследования пациента при госпитализации:</a:t>
            </a:r>
          </a:p>
          <a:p>
            <a:pPr lvl="1"/>
            <a:r>
              <a:rPr lang="ru-RU" dirty="0">
                <a:latin typeface="Century Gothic" panose="020B0502020202020204" pitchFamily="34" charset="0"/>
              </a:rPr>
              <a:t>Подробная оценка всех жалоб, анамнеза заболевания, эпидемиологического анамнеза. В том числе – посещение эпидемически неблагополучных по </a:t>
            </a:r>
            <a:r>
              <a:rPr lang="en-US" dirty="0">
                <a:latin typeface="Century Gothic" panose="020B0502020202020204" pitchFamily="34" charset="0"/>
              </a:rPr>
              <a:t>COVID</a:t>
            </a:r>
            <a:r>
              <a:rPr lang="ru-RU" dirty="0">
                <a:latin typeface="Century Gothic" panose="020B0502020202020204" pitchFamily="34" charset="0"/>
              </a:rPr>
              <a:t>-19 регионов и стран, наличие тесных контактов за последние 14 дней с лицами, подозрительными на инфицирование </a:t>
            </a:r>
            <a:r>
              <a:rPr lang="en-US" dirty="0">
                <a:latin typeface="Century Gothic" panose="020B0502020202020204" pitchFamily="34" charset="0"/>
              </a:rPr>
              <a:t>SARS</a:t>
            </a:r>
            <a:r>
              <a:rPr lang="ru-RU" dirty="0">
                <a:latin typeface="Century Gothic" panose="020B0502020202020204" pitchFamily="34" charset="0"/>
              </a:rPr>
              <a:t>-</a:t>
            </a:r>
            <a:r>
              <a:rPr lang="en-US" dirty="0">
                <a:latin typeface="Century Gothic" panose="020B0502020202020204" pitchFamily="34" charset="0"/>
              </a:rPr>
              <a:t>CoV</a:t>
            </a:r>
            <a:r>
              <a:rPr lang="ru-RU" dirty="0">
                <a:latin typeface="Century Gothic" panose="020B0502020202020204" pitchFamily="34" charset="0"/>
              </a:rPr>
              <a:t>-2, или лицами, у которых диагноз подтверждён лабораторно.</a:t>
            </a:r>
            <a:endParaRPr lang="ru-RU" sz="2000" dirty="0">
              <a:latin typeface="Century Gothic" panose="020B0502020202020204" pitchFamily="34" charset="0"/>
            </a:endParaRPr>
          </a:p>
          <a:p>
            <a:pPr lvl="1"/>
            <a:r>
              <a:rPr lang="ru-RU" dirty="0">
                <a:latin typeface="Century Gothic" panose="020B0502020202020204" pitchFamily="34" charset="0"/>
              </a:rPr>
              <a:t>Физикальное обследование с установлением степени тяжести состояния пациента, обязательно включающее:</a:t>
            </a:r>
            <a:endParaRPr lang="ru-RU" sz="2000" dirty="0">
              <a:latin typeface="Century Gothic" panose="020B0502020202020204" pitchFamily="34" charset="0"/>
            </a:endParaRP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Оценку видимых слизистых оболочек верхних дыхательных путей;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Аускультацию и перкуссию лёгких;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Пальпацию лимфатических узлов;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Исследование органов брюшной полости с определением размеров печени и селезенки;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Термометрию;</a:t>
            </a:r>
          </a:p>
          <a:p>
            <a:pPr lvl="1"/>
            <a:r>
              <a:rPr lang="ru-RU" b="1" dirty="0">
                <a:latin typeface="Century Gothic" panose="020B0502020202020204" pitchFamily="34" charset="0"/>
              </a:rPr>
              <a:t>Проведение общей лабораторной диагностики: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Общий (клинический) анализ крови с определением уровня эритроцитов, гематокрита, лейкоцитов, тромбоцитов, лейкоцитарной формулы;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Биохимический анализ крови (мочевина, креатинин, электролиты, печёночные ферменты, билирубин, глюкоза, альбумин);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Исследование уровня С-реактивного белка в сыворотке крови;</a:t>
            </a:r>
          </a:p>
          <a:p>
            <a:pPr lvl="2"/>
            <a:r>
              <a:rPr lang="ru-RU" sz="1900" dirty="0">
                <a:latin typeface="Century Gothic" panose="020B0502020202020204" pitchFamily="34" charset="0"/>
              </a:rPr>
              <a:t>Пульсоксиметрия с измерением </a:t>
            </a:r>
            <a:r>
              <a:rPr lang="en-US" sz="1900" dirty="0">
                <a:latin typeface="Century Gothic" panose="020B0502020202020204" pitchFamily="34" charset="0"/>
              </a:rPr>
              <a:t>SpO2</a:t>
            </a:r>
            <a:r>
              <a:rPr lang="ru-RU" sz="1900" dirty="0">
                <a:latin typeface="Century Gothic" panose="020B0502020202020204" pitchFamily="34" charset="0"/>
              </a:rPr>
              <a:t>.</a:t>
            </a:r>
          </a:p>
          <a:p>
            <a:pPr lvl="1"/>
            <a:r>
              <a:rPr lang="ru-RU" b="1" dirty="0">
                <a:latin typeface="Century Gothic" panose="020B0502020202020204" pitchFamily="34" charset="0"/>
              </a:rPr>
              <a:t>Инструментальная диагностика:</a:t>
            </a:r>
          </a:p>
          <a:p>
            <a:pPr lvl="2"/>
            <a:r>
              <a:rPr lang="ru-RU" sz="2200" dirty="0">
                <a:latin typeface="Century Gothic" panose="020B0502020202020204" pitchFamily="34" charset="0"/>
              </a:rPr>
              <a:t>МСКТ лёгких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619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309" y="780761"/>
            <a:ext cx="10515600" cy="513061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Century Gothic" panose="020B0502020202020204" pitchFamily="34" charset="0"/>
                <a:ea typeface="+mn-ea"/>
                <a:cs typeface="+mn-cs"/>
              </a:rPr>
              <a:t>Приказ об определении помещений для временной изоляции больных с подозрением на коронавирус, определение мест хранения защитных костюмов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769" y="1882066"/>
            <a:ext cx="10515600" cy="4880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Century Gothic" panose="020B0502020202020204" pitchFamily="34" charset="0"/>
              </a:rPr>
              <a:t>Определение мест </a:t>
            </a:r>
            <a:r>
              <a:rPr lang="ru-RU" dirty="0">
                <a:latin typeface="Century Gothic" panose="020B0502020202020204" pitchFamily="34" charset="0"/>
              </a:rPr>
              <a:t>хранения защитных костюмов.</a:t>
            </a:r>
            <a:endParaRPr lang="ru-RU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ru-RU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entury Gothic" panose="020B0502020202020204" pitchFamily="34" charset="0"/>
              </a:rPr>
              <a:t>Определение мест для временной изоляции больных с подозрением на коронавирус.</a:t>
            </a:r>
          </a:p>
          <a:p>
            <a:pPr marL="0" indent="0">
              <a:buNone/>
            </a:pPr>
            <a:r>
              <a:rPr lang="ru-RU" dirty="0">
                <a:latin typeface="Century Gothic" panose="020B0502020202020204" pitchFamily="34" charset="0"/>
              </a:rPr>
              <a:t>Сроки и порядок проведения обработки помещений, в которых предположительно находились больные с подозрением на коронавирус.</a:t>
            </a:r>
          </a:p>
          <a:p>
            <a:pPr marL="0" indent="0">
              <a:buNone/>
            </a:pP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002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Century Gothic" panose="020B0502020202020204" pitchFamily="34" charset="0"/>
              </a:rPr>
              <a:t>Алгоритм действий сотрудников </a:t>
            </a:r>
            <a:r>
              <a:rPr lang="ru-RU" sz="2400" dirty="0">
                <a:latin typeface="Century Gothic" panose="020B0502020202020204" pitchFamily="34" charset="0"/>
              </a:rPr>
              <a:t/>
            </a:r>
            <a:br>
              <a:rPr lang="ru-RU" sz="2400" dirty="0">
                <a:latin typeface="Century Gothic" panose="020B0502020202020204" pitchFamily="34" charset="0"/>
              </a:rPr>
            </a:br>
            <a:r>
              <a:rPr lang="ru-RU" sz="2400" b="1" dirty="0">
                <a:latin typeface="Century Gothic" panose="020B0502020202020204" pitchFamily="34" charset="0"/>
              </a:rPr>
              <a:t>отделения лучевой диагностики при обнаружении  изменений, подозрительных на пневмонию у первичных пациентов:</a:t>
            </a:r>
            <a:r>
              <a:rPr lang="ru-RU" sz="2400" dirty="0">
                <a:latin typeface="Century Gothic" panose="020B0502020202020204" pitchFamily="34" charset="0"/>
              </a:rPr>
              <a:t/>
            </a:r>
            <a:br>
              <a:rPr lang="ru-RU" sz="2400" dirty="0">
                <a:latin typeface="Century Gothic" panose="020B0502020202020204" pitchFamily="34" charset="0"/>
              </a:rPr>
            </a:br>
            <a:endParaRPr lang="ru-RU" sz="24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>
                <a:latin typeface="Century Gothic" panose="020B0502020202020204" pitchFamily="34" charset="0"/>
              </a:rPr>
              <a:t>Экстренное извещение по телефону зав отделения ФИО (номер мобильного, стационарного телефона) – не позднее _____ мин.</a:t>
            </a:r>
          </a:p>
          <a:p>
            <a:pPr lvl="0"/>
            <a:r>
              <a:rPr lang="ru-RU" dirty="0">
                <a:latin typeface="Century Gothic" panose="020B0502020202020204" pitchFamily="34" charset="0"/>
              </a:rPr>
              <a:t>Заведующий отделением оповещает о выявленном случае главного врача пациент передается клиницисту для дальнейшего обследования и лечения,  и\или маршрутизации, при обнаружении пневмонии у сотрудника – извещается заведующий подразделения, где этот сотрудник работает.</a:t>
            </a:r>
          </a:p>
          <a:p>
            <a:pPr lvl="0"/>
            <a:r>
              <a:rPr lang="ru-RU" dirty="0">
                <a:latin typeface="Century Gothic" panose="020B0502020202020204" pitchFamily="34" charset="0"/>
              </a:rPr>
              <a:t>Заведующий отделением лучевой диагностики отдаёт распоряжение о проведении санитарной обработки помещений отделения (КТ, РГ), где обследовался пациент.</a:t>
            </a:r>
          </a:p>
          <a:p>
            <a:pPr lvl="0"/>
            <a:r>
              <a:rPr lang="ru-RU" dirty="0">
                <a:latin typeface="Century Gothic" panose="020B0502020202020204" pitchFamily="34" charset="0"/>
              </a:rPr>
              <a:t>Вызываются сотрудники клининга для проведения обработки помещения средствами дезинфекции (обеззараживателем- очистителем воздуха Тион А, облучателем- дециркулятором и т.д.), включает бактерицидные лампы, обрабатывает поверхности аппаратов КТ, РГ дез. средством (Миродез спрей).</a:t>
            </a:r>
          </a:p>
          <a:p>
            <a:pPr lvl="0"/>
            <a:r>
              <a:rPr lang="ru-RU" dirty="0">
                <a:latin typeface="Century Gothic" panose="020B0502020202020204" pitchFamily="34" charset="0"/>
              </a:rPr>
              <a:t>Прием пациентов возобновляется после проведения дезинфекции.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418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6271"/>
          </a:xfrm>
        </p:spPr>
        <p:txBody>
          <a:bodyPr>
            <a:noAutofit/>
          </a:bodyPr>
          <a:lstStyle/>
          <a:p>
            <a:r>
              <a:rPr lang="ru-RU" sz="2400" dirty="0">
                <a:latin typeface="Century Gothic" panose="020B0502020202020204" pitchFamily="34" charset="0"/>
                <a:ea typeface="+mn-ea"/>
                <a:cs typeface="+mn-cs"/>
              </a:rPr>
              <a:t>Персонифицированная ответственность сотрудников: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95055"/>
            <a:ext cx="10515600" cy="4194186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Определение сотрудника отвечающего за работу с врачебным персоналом по ознакомлению с приказами и доведению информации под роспись.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Определение сотрудника отвечающего за безопасность предприятия.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Введение дополнительных мер предосторожности: «тревожная кнопка» , дополнительные охранники при входе в здание.  Определение ответственного лица.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Проведение КТ исследование у всех сотрудников и выявление «подозрительных» с отправкой их на режим самоизоляции до момента предоставления справки об отсутствии </a:t>
            </a:r>
            <a:r>
              <a:rPr lang="en-US" sz="1600" dirty="0">
                <a:latin typeface="Century Gothic" panose="020B0502020202020204" pitchFamily="34" charset="0"/>
              </a:rPr>
              <a:t>COVID-19</a:t>
            </a:r>
            <a:r>
              <a:rPr lang="ru-RU" sz="1600" dirty="0"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Определение порядка выхода сотрудников для курения и обработка сотрудников после возвращения. Введения журнала учета «курильщиков» со снижением премии за неотработанное время.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</a:rPr>
              <a:t>Вменение заместителю по клинико-экспертной работе проверять все медицинские карты в период оказания медицинской помощи пациентам. </a:t>
            </a:r>
          </a:p>
          <a:p>
            <a:pPr marL="342900" indent="-342900">
              <a:buFont typeface="+mj-lt"/>
              <a:buAutoNum type="arabicPeriod"/>
            </a:pPr>
            <a:endParaRPr lang="ru-RU" sz="1600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9795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Что будет с теми, кто не соблюдает требования?(1)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9305716-A425-4394-81F4-BE399ECC7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Постановление о введении ограничительных мероприятий (карантина) в организациях и на объектах</a:t>
            </a:r>
          </a:p>
          <a:p>
            <a:r>
              <a:rPr lang="ru-RU" dirty="0"/>
              <a:t>Я Главный санитарный врач по г.Москве </a:t>
            </a:r>
          </a:p>
          <a:p>
            <a:r>
              <a:rPr lang="ru-RU" dirty="0"/>
              <a:t>Рассмотрев информацию в отношении юридического лица</a:t>
            </a:r>
          </a:p>
          <a:p>
            <a:r>
              <a:rPr lang="ru-RU" dirty="0"/>
              <a:t>Установил</a:t>
            </a:r>
          </a:p>
          <a:p>
            <a:r>
              <a:rPr lang="ru-RU" dirty="0"/>
              <a:t>Согласно данным АИС ОГРИЗ в  </a:t>
            </a:r>
            <a:r>
              <a:rPr lang="en-US" dirty="0"/>
              <a:t>NNN </a:t>
            </a:r>
            <a:r>
              <a:rPr lang="ru-RU" dirty="0"/>
              <a:t>зарегистрировано 2 случая заболевания (подозрения на заболевание) </a:t>
            </a:r>
            <a:r>
              <a:rPr lang="en-US" dirty="0"/>
              <a:t>COVID-19 </a:t>
            </a:r>
            <a:r>
              <a:rPr lang="ru-RU" dirty="0"/>
              <a:t>среди работников: Иванов, Петров.</a:t>
            </a:r>
          </a:p>
          <a:p>
            <a:r>
              <a:rPr lang="ru-RU" dirty="0"/>
              <a:t>В связи с ненадлежащим выполнением в полном объеме Правил главного государственного санитарного  врача…</a:t>
            </a:r>
          </a:p>
        </p:txBody>
      </p:sp>
    </p:spTree>
    <p:extLst>
      <p:ext uri="{BB962C8B-B14F-4D97-AF65-F5344CB8AC3E}">
        <p14:creationId xmlns:p14="http://schemas.microsoft.com/office/powerpoint/2010/main" val="2130464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Что будет с теми, кто не соблюдает требования? (2)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9305716-A425-4394-81F4-BE399ECC7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Постановляю:</a:t>
            </a:r>
          </a:p>
          <a:p>
            <a:r>
              <a:rPr lang="ru-RU" dirty="0"/>
              <a:t>Директору </a:t>
            </a:r>
            <a:r>
              <a:rPr lang="en-US" dirty="0"/>
              <a:t>NNN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Персоналу и пациентам не покидать помещения больницы.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Запретить прием и выписку пациентов.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Обеспечить охрану территории.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Обеспечить питание персонала и пациентов.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Разрешить доставку медикаментов и питания персоналу и пациентам. </a:t>
            </a:r>
          </a:p>
        </p:txBody>
      </p:sp>
    </p:spTree>
    <p:extLst>
      <p:ext uri="{BB962C8B-B14F-4D97-AF65-F5344CB8AC3E}">
        <p14:creationId xmlns:p14="http://schemas.microsoft.com/office/powerpoint/2010/main" val="1505480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E70707"/>
                </a:solidFill>
                <a:latin typeface="Century Gothic" panose="020B0502020202020204" pitchFamily="34" charset="0"/>
              </a:rPr>
              <a:t>Ждем ваших вопросов по телефону 8-925-505-04-01</a:t>
            </a:r>
            <a:br>
              <a:rPr lang="ru-RU" sz="4400" dirty="0">
                <a:solidFill>
                  <a:srgbClr val="E70707"/>
                </a:solidFill>
                <a:latin typeface="Century Gothic" panose="020B0502020202020204" pitchFamily="34" charset="0"/>
              </a:rPr>
            </a:br>
            <a:r>
              <a:rPr lang="ru-RU" sz="4400" dirty="0">
                <a:solidFill>
                  <a:srgbClr val="E70707"/>
                </a:solidFill>
                <a:latin typeface="Century Gothic" panose="020B0502020202020204" pitchFamily="34" charset="0"/>
              </a:rPr>
              <a:t>и на почту</a:t>
            </a:r>
            <a:br>
              <a:rPr lang="ru-RU" sz="4400" dirty="0">
                <a:solidFill>
                  <a:srgbClr val="E70707"/>
                </a:solidFill>
                <a:latin typeface="Century Gothic" panose="020B0502020202020204" pitchFamily="34" charset="0"/>
              </a:rPr>
            </a:br>
            <a:r>
              <a:rPr lang="en-US" sz="4400" dirty="0">
                <a:solidFill>
                  <a:srgbClr val="E70707"/>
                </a:solidFill>
                <a:latin typeface="Century Gothic" panose="020B0502020202020204" pitchFamily="34" charset="0"/>
              </a:rPr>
              <a:t>i.gritsenko@ligamedprava.ru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8"/>
          </a:xfrm>
        </p:spPr>
        <p:txBody>
          <a:bodyPr>
            <a:norm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Эксперт медицинского права</a:t>
            </a:r>
          </a:p>
          <a:p>
            <a:r>
              <a:rPr lang="ru-RU" dirty="0">
                <a:latin typeface="Century Gothic" panose="020B0502020202020204" pitchFamily="34" charset="0"/>
              </a:rPr>
              <a:t>Гриценко Ирина Юрьевна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8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7631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Century Gothic" panose="020B0502020202020204" pitchFamily="34" charset="0"/>
              </a:rPr>
              <a:t>Указ мэра Москвы от 4 апреля 2020 года № 39-УМ "О внесении изменений в указ Мэра Москвы от 5 марта 2020 г. № 12-УМ"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82708"/>
            <a:ext cx="10058400" cy="3886385"/>
          </a:xfrm>
        </p:spPr>
        <p:txBody>
          <a:bodyPr>
            <a:normAutofit/>
          </a:bodyPr>
          <a:lstStyle/>
          <a:p>
            <a:r>
              <a:rPr lang="ru-RU" dirty="0" smtClean="0"/>
              <a:t>(</a:t>
            </a:r>
            <a:r>
              <a:rPr lang="ru-RU" dirty="0"/>
              <a:t>в редакции указов Мэра Москвы от 10 марта 2020 г. № 17-УМ, от 14 марта 2020 г. № 20-УМ, от 16 марта 2020 г. № 21-УМ, от 19 марта 2020 г. № 25-УМ, от 23 марта 2020 г. № 26-УМ, от 25 марта 2020 г. № 28-УМ, от 26 марта 2020 г. № 31-УМ, от 27 марта 2020 г. № 33-УМ, от 29 марта 2020 г. № 34-УМ, от 31 марта 2020 г. № 35-УМ, от 2 апреля 2020 г. № 36-УМ)</a:t>
            </a:r>
          </a:p>
        </p:txBody>
      </p:sp>
    </p:spTree>
    <p:extLst>
      <p:ext uri="{BB962C8B-B14F-4D97-AF65-F5344CB8AC3E}">
        <p14:creationId xmlns:p14="http://schemas.microsoft.com/office/powerpoint/2010/main" val="263312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79647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entury Gothic" panose="020B0502020202020204" pitchFamily="34" charset="0"/>
              </a:rPr>
              <a:t>Мэр Москвы своим распоряжением по </a:t>
            </a:r>
            <a:r>
              <a:rPr lang="ru-RU" sz="2800" dirty="0" err="1">
                <a:latin typeface="Century Gothic" panose="020B0502020202020204" pitchFamily="34" charset="0"/>
              </a:rPr>
              <a:t>коронавирусу</a:t>
            </a:r>
            <a:r>
              <a:rPr lang="ru-RU" sz="2800" dirty="0">
                <a:latin typeface="Century Gothic" panose="020B0502020202020204" pitchFamily="34" charset="0"/>
              </a:rPr>
              <a:t> обязал всех московских работодателей предпринять меры, чтобы не допустить распространение </a:t>
            </a:r>
            <a:r>
              <a:rPr lang="ru-RU" sz="2800" dirty="0" smtClean="0">
                <a:latin typeface="Century Gothic" panose="020B0502020202020204" pitchFamily="34" charset="0"/>
              </a:rPr>
              <a:t>вируса</a:t>
            </a:r>
            <a:endParaRPr lang="ru-RU" sz="28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37030"/>
            <a:ext cx="10058400" cy="383206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Замерять температуру тела работникам на рабочих местах с обязательным отстранением от нахождения на рабочем месте лиц с повышенной температурой</a:t>
            </a:r>
            <a:r>
              <a:rPr lang="ru-RU" dirty="0" smtClean="0">
                <a:latin typeface="Century Gothic" panose="020B0502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Century Gothic" panose="020B0502020202020204" pitchFamily="34" charset="0"/>
              </a:rPr>
              <a:t>Оказывать </a:t>
            </a:r>
            <a:r>
              <a:rPr lang="ru-RU" dirty="0">
                <a:latin typeface="Century Gothic" panose="020B0502020202020204" pitchFamily="34" charset="0"/>
              </a:rPr>
              <a:t>работникам содействие по самоизоляции на дому.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Century Gothic" panose="020B0502020202020204" pitchFamily="34" charset="0"/>
              </a:rPr>
              <a:t>Представлять </a:t>
            </a:r>
            <a:r>
              <a:rPr lang="ru-RU" dirty="0">
                <a:latin typeface="Century Gothic" panose="020B0502020202020204" pitchFamily="34" charset="0"/>
              </a:rPr>
              <a:t>информацию о всех контактах заболевшего </a:t>
            </a:r>
            <a:r>
              <a:rPr lang="ru-RU" dirty="0" err="1">
                <a:latin typeface="Century Gothic" panose="020B0502020202020204" pitchFamily="34" charset="0"/>
              </a:rPr>
              <a:t>коронавирусом</a:t>
            </a:r>
            <a:r>
              <a:rPr lang="ru-RU" dirty="0">
                <a:latin typeface="Century Gothic" panose="020B0502020202020204" pitchFamily="34" charset="0"/>
              </a:rPr>
              <a:t> в связи с исполнением им трудовых функций;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Century Gothic" panose="020B0502020202020204" pitchFamily="34" charset="0"/>
              </a:rPr>
              <a:t>Обеспечить </a:t>
            </a:r>
            <a:r>
              <a:rPr lang="ru-RU" dirty="0">
                <a:latin typeface="Century Gothic" panose="020B0502020202020204" pitchFamily="34" charset="0"/>
              </a:rPr>
              <a:t>проведение дезинфекции помещений, где находился заболевший;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Century Gothic" panose="020B0502020202020204" pitchFamily="34" charset="0"/>
              </a:rPr>
              <a:t>Не </a:t>
            </a:r>
            <a:r>
              <a:rPr lang="ru-RU" dirty="0">
                <a:latin typeface="Century Gothic" panose="020B0502020202020204" pitchFamily="34" charset="0"/>
              </a:rPr>
              <a:t>допускать на рабочее место физлиц из числа тех, кто должен находиться на самоизоляции по постановлению санитарного врача;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Century Gothic" panose="020B0502020202020204" pitchFamily="34" charset="0"/>
              </a:rPr>
              <a:t>Перевести </a:t>
            </a:r>
            <a:r>
              <a:rPr lang="ru-RU" dirty="0">
                <a:latin typeface="Century Gothic" panose="020B0502020202020204" pitchFamily="34" charset="0"/>
              </a:rPr>
              <a:t>граждан с их согласия на дистанционный режим работы или предоставить им ежегодный оплачиваемый отпуск</a:t>
            </a:r>
            <a:r>
              <a:rPr lang="ru-RU" dirty="0" smtClean="0">
                <a:latin typeface="Century Gothic" panose="020B0502020202020204" pitchFamily="34" charset="0"/>
              </a:rPr>
              <a:t>. 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291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1417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Century Gothic" panose="020B0502020202020204" pitchFamily="34" charset="0"/>
              </a:rPr>
              <a:t>Указ Президента РФ от 02.04.2020 N 239 "О мерах по обеспечению санитарно-эпидемиологического благополучия населения на территории Российской Федерации в связи с распространением новой </a:t>
            </a:r>
            <a:r>
              <a:rPr lang="ru-RU" sz="1800" b="1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sz="1800" b="1" dirty="0">
                <a:latin typeface="Century Gothic" panose="020B0502020202020204" pitchFamily="34" charset="0"/>
              </a:rPr>
              <a:t> инфекции (COVID-19</a:t>
            </a:r>
            <a:r>
              <a:rPr lang="ru-RU" sz="1800" b="1" dirty="0" smtClean="0">
                <a:latin typeface="Century Gothic" panose="020B0502020202020204" pitchFamily="34" charset="0"/>
              </a:rPr>
              <a:t>)"</a:t>
            </a:r>
            <a:endParaRPr lang="ru-RU" sz="4000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283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По 30 апреля 2020 года для основной части населения установлены нерабочие дни с сохранением заработной платы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Нерабочие дни  объявлены в целях обеспечения санитарно-эпидемиологического благополучия населения. Ограничения могут распространяться и на системообразующие, а также научные и образовательные организации по согласованию с Правительством РФ.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Данный указ не распространяется на работников: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непрерывно действующих организаций;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</a:t>
            </a:r>
            <a:r>
              <a:rPr lang="ru-RU" sz="1400" b="1" dirty="0">
                <a:latin typeface="Century Gothic" panose="020B0502020202020204" pitchFamily="34" charset="0"/>
              </a:rPr>
              <a:t>медицинских и аптечных организаций;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организаций, обеспечивающих продуктами питания и товарами первой необходимости;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организаций, выполняющих неотложные работы, например, в условиях ЧС, при возникновении угрозы распространения опасного заболевания;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организаций, осуществляющих неотложные ремонтные и погрузочно-разгрузочные работы;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организаций, предоставляющих финансовые услуги в части не отложных функций (в первую очередь, расчеты и платежи);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latin typeface="Century Gothic" panose="020B0502020202020204" pitchFamily="34" charset="0"/>
              </a:rPr>
              <a:t>	- иные организации, на основании решений высшего исполнительного органа власти субъекта РФ исходя из санитарно-эпидемиологической обстановки и особенностей распространения </a:t>
            </a:r>
            <a:r>
              <a:rPr lang="ru-RU" sz="1400" dirty="0" err="1">
                <a:latin typeface="Century Gothic" panose="020B0502020202020204" pitchFamily="34" charset="0"/>
              </a:rPr>
              <a:t>коронавируса</a:t>
            </a:r>
            <a:r>
              <a:rPr lang="ru-RU" sz="1400" dirty="0">
                <a:latin typeface="Century Gothic" panose="020B0502020202020204" pitchFamily="34" charset="0"/>
              </a:rPr>
              <a:t> covid-19</a:t>
            </a:r>
            <a:r>
              <a:rPr lang="ru-RU" sz="1400" dirty="0" smtClean="0">
                <a:latin typeface="Century Gothic" panose="020B0502020202020204" pitchFamily="34" charset="0"/>
              </a:rPr>
              <a:t>.</a:t>
            </a:r>
            <a:endParaRPr lang="ru-RU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12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Постановление Правительства РФ от 03.04.2020 N 440 "О продлении действия разрешений и иных особенностях в отношении разрешительной деятельности в 2020 году" </a:t>
            </a:r>
            <a:br>
              <a:rPr lang="ru-RU" sz="2400" dirty="0">
                <a:latin typeface="Century Gothic" panose="020B0502020202020204" pitchFamily="34" charset="0"/>
              </a:rPr>
            </a:br>
            <a:endParaRPr lang="ru-RU" sz="2400" dirty="0">
              <a:latin typeface="Century Gothic" panose="020B0502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Правительство </a:t>
            </a:r>
            <a:r>
              <a:rPr lang="ru-RU" dirty="0">
                <a:latin typeface="Century Gothic" panose="020B0502020202020204" pitchFamily="34" charset="0"/>
              </a:rPr>
              <a:t>постановило </a:t>
            </a:r>
            <a:r>
              <a:rPr lang="ru-RU" b="1" dirty="0">
                <a:latin typeface="Century Gothic" panose="020B0502020202020204" pitchFamily="34" charset="0"/>
              </a:rPr>
              <a:t>продлить на 12 месяцев</a:t>
            </a:r>
            <a:r>
              <a:rPr lang="ru-RU" dirty="0">
                <a:latin typeface="Century Gothic" panose="020B0502020202020204" pitchFamily="34" charset="0"/>
              </a:rPr>
              <a:t> действие </a:t>
            </a:r>
            <a:r>
              <a:rPr lang="ru-RU" b="1" dirty="0">
                <a:latin typeface="Century Gothic" panose="020B0502020202020204" pitchFamily="34" charset="0"/>
              </a:rPr>
              <a:t>срочных лицензий и иных разрешений</a:t>
            </a:r>
            <a:r>
              <a:rPr lang="ru-RU" dirty="0">
                <a:latin typeface="Century Gothic" panose="020B0502020202020204" pitchFamily="34" charset="0"/>
              </a:rPr>
              <a:t>, сроки действия которых </a:t>
            </a:r>
            <a:r>
              <a:rPr lang="ru-RU" b="1" dirty="0">
                <a:latin typeface="Century Gothic" panose="020B0502020202020204" pitchFamily="34" charset="0"/>
              </a:rPr>
              <a:t>истекают (истекли) в период с 15 марта по 31 декабря 2020 года.</a:t>
            </a:r>
            <a:r>
              <a:rPr lang="ru-RU" dirty="0">
                <a:latin typeface="Century Gothic" panose="020B0502020202020204" pitchFamily="34" charset="0"/>
              </a:rPr>
              <a:t> Перечень таких лицензий и иных разрешений приведен в Приложении 1 к Постановлению Правительства РФ от 03.04.2020 N 440</a:t>
            </a:r>
            <a:r>
              <a:rPr lang="ru-RU" dirty="0" smtClean="0">
                <a:latin typeface="Century Gothic" panose="020B0502020202020204" pitchFamily="34" charset="0"/>
              </a:rPr>
              <a:t>. К ним относятся </a:t>
            </a:r>
            <a:r>
              <a:rPr lang="ru-RU" b="1" dirty="0">
                <a:latin typeface="Century Gothic" panose="020B0502020202020204" pitchFamily="34" charset="0"/>
              </a:rPr>
              <a:t>Государственная регистрация лекарственного препарата для медицинского применения</a:t>
            </a:r>
            <a:r>
              <a:rPr lang="ru-RU" b="1" dirty="0" smtClean="0">
                <a:latin typeface="Century Gothic" panose="020B0502020202020204" pitchFamily="34" charset="0"/>
              </a:rPr>
              <a:t>.</a:t>
            </a:r>
            <a:endParaRPr lang="ru-RU" dirty="0">
              <a:latin typeface="Century Gothic" panose="020B0502020202020204" pitchFamily="34" charset="0"/>
            </a:endParaRPr>
          </a:p>
          <a:p>
            <a:r>
              <a:rPr lang="ru-RU" dirty="0">
                <a:latin typeface="Century Gothic" panose="020B0502020202020204" pitchFamily="34" charset="0"/>
              </a:rPr>
              <a:t>По </a:t>
            </a:r>
            <a:r>
              <a:rPr lang="ru-RU" dirty="0" smtClean="0">
                <a:latin typeface="Century Gothic" panose="020B0502020202020204" pitchFamily="34" charset="0"/>
              </a:rPr>
              <a:t>форме </a:t>
            </a:r>
            <a:r>
              <a:rPr lang="ru-RU" dirty="0">
                <a:latin typeface="Century Gothic" panose="020B0502020202020204" pitchFamily="34" charset="0"/>
              </a:rPr>
              <a:t>разрешительной </a:t>
            </a:r>
            <a:r>
              <a:rPr lang="ru-RU" dirty="0" smtClean="0">
                <a:latin typeface="Century Gothic" panose="020B0502020202020204" pitchFamily="34" charset="0"/>
              </a:rPr>
              <a:t>деятельности в виде аккредитации </a:t>
            </a:r>
            <a:r>
              <a:rPr lang="ru-RU" dirty="0">
                <a:latin typeface="Century Gothic" panose="020B0502020202020204" pitchFamily="34" charset="0"/>
              </a:rPr>
              <a:t>специалистов на право осуществления </a:t>
            </a:r>
            <a:r>
              <a:rPr lang="ru-RU" b="1" dirty="0">
                <a:latin typeface="Century Gothic" panose="020B0502020202020204" pitchFamily="34" charset="0"/>
              </a:rPr>
              <a:t>медицинской деятельности и фармацевтической деятельности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согласно Приложению </a:t>
            </a:r>
            <a:r>
              <a:rPr lang="ru-RU" dirty="0" smtClean="0">
                <a:latin typeface="Century Gothic" panose="020B0502020202020204" pitchFamily="34" charset="0"/>
              </a:rPr>
              <a:t>2 </a:t>
            </a:r>
            <a:r>
              <a:rPr lang="ru-RU" dirty="0">
                <a:latin typeface="Century Gothic" panose="020B0502020202020204" pitchFamily="34" charset="0"/>
              </a:rPr>
              <a:t>к Постановлению Правительства РФ от 03.04.2020 N 440 уполномоченные орган либо принимает решение о переносе срока прохождения процедур до 12 месяцев, либо признает разрешение действующим. Эти решения необходимо принимать с учетом условий, приведенных в п. 2 данного Постановления.</a:t>
            </a:r>
          </a:p>
          <a:p>
            <a:r>
              <a:rPr lang="ru-RU" dirty="0">
                <a:latin typeface="Century Gothic" panose="020B0502020202020204" pitchFamily="34" charset="0"/>
              </a:rPr>
              <a:t>Выездные проверки соискателей лицензии, лицензиатов, проведение которых является обязательным в соответствии с Федеральным законом "О лицензировании отдельных видов деятельности", а также выездные проверочные мероприятия, необходимые для получения, переоформления, продления действия разрешений, проводятся посредством использования дистанционных средств контроля, средств фото-, аудио- и </a:t>
            </a:r>
            <a:r>
              <a:rPr lang="ru-RU" dirty="0" err="1">
                <a:latin typeface="Century Gothic" panose="020B0502020202020204" pitchFamily="34" charset="0"/>
              </a:rPr>
              <a:t>видеофиксации</a:t>
            </a:r>
            <a:r>
              <a:rPr lang="ru-RU" dirty="0">
                <a:latin typeface="Century Gothic" panose="020B0502020202020204" pitchFamily="34" charset="0"/>
              </a:rPr>
              <a:t>, видеоконференцсвязи.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82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>
                <a:latin typeface="Century Gothic" panose="020B0502020202020204" pitchFamily="34" charset="0"/>
              </a:rPr>
              <a:t>Ограничения на оптовую и розничную торговлю и особенности обращения по отдельным видам медицинских изделий</a:t>
            </a:r>
            <a:r>
              <a:rPr lang="ru-RU" sz="4000" dirty="0">
                <a:latin typeface="Century Gothic" panose="020B0502020202020204" pitchFamily="34" charset="0"/>
              </a:rPr>
              <a:t/>
            </a:r>
            <a:br>
              <a:rPr lang="ru-RU" sz="4000" dirty="0">
                <a:latin typeface="Century Gothic" panose="020B0502020202020204" pitchFamily="34" charset="0"/>
              </a:rPr>
            </a:br>
            <a:endParaRPr lang="ru-RU" sz="4400" dirty="0">
              <a:latin typeface="Century Gothic" panose="020B0502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Вводится </a:t>
            </a:r>
            <a:r>
              <a:rPr lang="ru-RU" dirty="0">
                <a:latin typeface="Century Gothic" panose="020B0502020202020204" pitchFamily="34" charset="0"/>
              </a:rPr>
              <a:t>ряд ограничений на перечень </a:t>
            </a:r>
            <a:r>
              <a:rPr lang="ru-RU" b="1" dirty="0">
                <a:latin typeface="Century Gothic" panose="020B0502020202020204" pitchFamily="34" charset="0"/>
              </a:rPr>
              <a:t>отдельных видов медицинских изделий</a:t>
            </a:r>
            <a:r>
              <a:rPr lang="ru-RU" dirty="0">
                <a:latin typeface="Century Gothic" panose="020B0502020202020204" pitchFamily="34" charset="0"/>
              </a:rPr>
              <a:t>, на которые распространяются ограничения </a:t>
            </a:r>
            <a:r>
              <a:rPr lang="ru-RU" b="1" dirty="0">
                <a:latin typeface="Century Gothic" panose="020B0502020202020204" pitchFamily="34" charset="0"/>
              </a:rPr>
              <a:t>на осуществление оптовой и розничной торговли</a:t>
            </a:r>
            <a:r>
              <a:rPr lang="ru-RU" dirty="0">
                <a:latin typeface="Century Gothic" panose="020B0502020202020204" pitchFamily="34" charset="0"/>
              </a:rPr>
              <a:t>, включающий в себя </a:t>
            </a:r>
            <a:r>
              <a:rPr lang="ru-RU" b="1" dirty="0">
                <a:latin typeface="Century Gothic" panose="020B0502020202020204" pitchFamily="34" charset="0"/>
              </a:rPr>
              <a:t>респираторы фильтрующие, маски медицинские, марлю, перчатки медицинские, комплекты медицинские одноразовые из нетканых материалов, комплект одежды защитный, комплект индивидуальный медицинский гражданской защиты для оказания первичной медико-санитарной и первой помощи</a:t>
            </a:r>
            <a:r>
              <a:rPr lang="ru-RU" dirty="0">
                <a:latin typeface="Century Gothic" panose="020B0502020202020204" pitchFamily="34" charset="0"/>
              </a:rPr>
              <a:t>. Данные ограничения действуют действует в течение 90 календарных дней со дня официального опубликования </a:t>
            </a:r>
            <a:r>
              <a:rPr lang="ru-RU" b="1" dirty="0">
                <a:latin typeface="Century Gothic" panose="020B0502020202020204" pitchFamily="34" charset="0"/>
              </a:rPr>
              <a:t>Постановления Правительства РФ от 03.04.2020 N 431.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107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77C97-D29D-47BE-A201-E206A4C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400" b="1" dirty="0" smtClean="0">
                <a:latin typeface="Century Gothic" panose="020B0502020202020204" pitchFamily="34" charset="0"/>
              </a:rPr>
              <a:t>Методические </a:t>
            </a:r>
            <a:r>
              <a:rPr lang="ru-RU" sz="2400" b="1" dirty="0">
                <a:latin typeface="Century Gothic" panose="020B0502020202020204" pitchFamily="34" charset="0"/>
              </a:rPr>
              <a:t>рекомендации по лечению </a:t>
            </a:r>
            <a:r>
              <a:rPr lang="ru-RU" sz="2400" b="1" dirty="0" smtClean="0">
                <a:latin typeface="Century Gothic" panose="020B0502020202020204" pitchFamily="34" charset="0"/>
              </a:rPr>
              <a:t>COVID-19 обновлены</a:t>
            </a:r>
            <a:br>
              <a:rPr lang="ru-RU" sz="2400" b="1" dirty="0" smtClean="0">
                <a:latin typeface="Century Gothic" panose="020B0502020202020204" pitchFamily="34" charset="0"/>
              </a:rPr>
            </a:br>
            <a:endParaRPr lang="ru-RU" sz="2800" dirty="0">
              <a:latin typeface="Century Gothic" panose="020B0502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81B44FE-953B-453F-BC83-116C6163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35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latin typeface="Century Gothic" panose="020B0502020202020204" pitchFamily="34" charset="0"/>
              </a:rPr>
              <a:t>Минздрав </a:t>
            </a:r>
            <a:r>
              <a:rPr lang="ru-RU" sz="1600" b="1" dirty="0" smtClean="0">
                <a:latin typeface="Century Gothic" panose="020B0502020202020204" pitchFamily="34" charset="0"/>
              </a:rPr>
              <a:t>расширил </a:t>
            </a:r>
            <a:r>
              <a:rPr lang="ru-RU" sz="1600" b="1" dirty="0">
                <a:latin typeface="Century Gothic" panose="020B0502020202020204" pitchFamily="34" charset="0"/>
              </a:rPr>
              <a:t>список</a:t>
            </a:r>
            <a:r>
              <a:rPr lang="ru-RU" sz="1600" dirty="0">
                <a:latin typeface="Century Gothic" panose="020B0502020202020204" pitchFamily="34" charset="0"/>
              </a:rPr>
              <a:t> возможных </a:t>
            </a:r>
            <a:r>
              <a:rPr lang="ru-RU" sz="1600" b="1" dirty="0">
                <a:latin typeface="Century Gothic" panose="020B0502020202020204" pitchFamily="34" charset="0"/>
              </a:rPr>
              <a:t>препаратов</a:t>
            </a:r>
            <a:r>
              <a:rPr lang="ru-RU" sz="1600" dirty="0">
                <a:latin typeface="Century Gothic" panose="020B0502020202020204" pitchFamily="34" charset="0"/>
              </a:rPr>
              <a:t> для лечения </a:t>
            </a:r>
            <a:r>
              <a:rPr lang="ru-RU" sz="1600" b="1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sz="1600" b="1" dirty="0">
                <a:latin typeface="Century Gothic" panose="020B0502020202020204" pitchFamily="34" charset="0"/>
              </a:rPr>
              <a:t> инфекции</a:t>
            </a:r>
            <a:r>
              <a:rPr lang="ru-RU" sz="1600" dirty="0">
                <a:latin typeface="Century Gothic" panose="020B0502020202020204" pitchFamily="34" charset="0"/>
              </a:rPr>
              <a:t> у </a:t>
            </a:r>
            <a:r>
              <a:rPr lang="ru-RU" sz="1600" dirty="0" smtClean="0">
                <a:latin typeface="Century Gothic" panose="020B0502020202020204" pitchFamily="34" charset="0"/>
              </a:rPr>
              <a:t>взрослых </a:t>
            </a:r>
            <a:r>
              <a:rPr lang="ru-RU" sz="1600" dirty="0">
                <a:latin typeface="Century Gothic" panose="020B0502020202020204" pitchFamily="34" charset="0"/>
              </a:rPr>
              <a:t>(приложение </a:t>
            </a:r>
            <a:r>
              <a:rPr lang="ru-RU" sz="1600" dirty="0" smtClean="0">
                <a:latin typeface="Century Gothic" panose="020B0502020202020204" pitchFamily="34" charset="0"/>
              </a:rPr>
              <a:t>7) теперь 9 позиций: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мефлохин</a:t>
            </a:r>
            <a:r>
              <a:rPr lang="ru-RU" sz="1600" b="1" dirty="0" smtClean="0">
                <a:latin typeface="Century Gothic" panose="020B0502020202020204" pitchFamily="34" charset="0"/>
              </a:rPr>
              <a:t>,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надропарин</a:t>
            </a:r>
            <a:r>
              <a:rPr lang="ru-RU" sz="1600" b="1" dirty="0" smtClean="0">
                <a:latin typeface="Century Gothic" panose="020B0502020202020204" pitchFamily="34" charset="0"/>
              </a:rPr>
              <a:t>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кальция,азитромицин</a:t>
            </a:r>
            <a:r>
              <a:rPr lang="ru-RU" sz="1600" b="1" dirty="0" smtClean="0">
                <a:latin typeface="Century Gothic" panose="020B0502020202020204" pitchFamily="34" charset="0"/>
              </a:rPr>
              <a:t>,</a:t>
            </a:r>
            <a:r>
              <a:rPr lang="ru-RU" sz="1600" b="1" dirty="0">
                <a:latin typeface="Century Gothic" panose="020B0502020202020204" pitchFamily="34" charset="0"/>
              </a:rPr>
              <a:t>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лопинавир</a:t>
            </a:r>
            <a:r>
              <a:rPr lang="ru-RU" sz="1600" b="1" dirty="0" smtClean="0">
                <a:latin typeface="Century Gothic" panose="020B0502020202020204" pitchFamily="34" charset="0"/>
              </a:rPr>
              <a:t> </a:t>
            </a:r>
            <a:r>
              <a:rPr lang="ru-RU" sz="1600" b="1" dirty="0">
                <a:latin typeface="Century Gothic" panose="020B0502020202020204" pitchFamily="34" charset="0"/>
              </a:rPr>
              <a:t>+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ритонавир</a:t>
            </a:r>
            <a:r>
              <a:rPr lang="ru-RU" sz="1600" b="1" dirty="0" smtClean="0">
                <a:latin typeface="Century Gothic" panose="020B0502020202020204" pitchFamily="34" charset="0"/>
              </a:rPr>
              <a:t>,</a:t>
            </a:r>
            <a:r>
              <a:rPr lang="ru-RU" sz="1600" b="1" dirty="0">
                <a:latin typeface="Century Gothic" panose="020B0502020202020204" pitchFamily="34" charset="0"/>
              </a:rPr>
              <a:t>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хлорохин</a:t>
            </a:r>
            <a:r>
              <a:rPr lang="ru-RU" sz="1600" b="1" dirty="0" smtClean="0">
                <a:latin typeface="Century Gothic" panose="020B0502020202020204" pitchFamily="34" charset="0"/>
              </a:rPr>
              <a:t>,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гидроксихлорохин</a:t>
            </a:r>
            <a:r>
              <a:rPr lang="ru-RU" sz="1600" b="1" dirty="0" smtClean="0">
                <a:latin typeface="Century Gothic" panose="020B0502020202020204" pitchFamily="34" charset="0"/>
              </a:rPr>
              <a:t>, </a:t>
            </a:r>
            <a:r>
              <a:rPr lang="ru-RU" sz="1600" b="1" dirty="0" err="1" smtClean="0">
                <a:latin typeface="Century Gothic" panose="020B0502020202020204" pitchFamily="34" charset="0"/>
              </a:rPr>
              <a:t>тоцилизумаб</a:t>
            </a:r>
            <a:r>
              <a:rPr lang="ru-RU" sz="1600" b="1" dirty="0" smtClean="0">
                <a:latin typeface="Century Gothic" panose="020B0502020202020204" pitchFamily="34" charset="0"/>
              </a:rPr>
              <a:t>, рекомбинантный </a:t>
            </a:r>
            <a:r>
              <a:rPr lang="ru-RU" sz="1600" b="1" dirty="0">
                <a:latin typeface="Century Gothic" panose="020B0502020202020204" pitchFamily="34" charset="0"/>
              </a:rPr>
              <a:t>интерферон </a:t>
            </a:r>
            <a:r>
              <a:rPr lang="ru-RU" sz="1600" b="1" dirty="0" smtClean="0">
                <a:latin typeface="Century Gothic" panose="020B0502020202020204" pitchFamily="34" charset="0"/>
              </a:rPr>
              <a:t>бета-1b, рекомбинантный </a:t>
            </a:r>
            <a:r>
              <a:rPr lang="ru-RU" sz="1600" b="1" dirty="0">
                <a:latin typeface="Century Gothic" panose="020B0502020202020204" pitchFamily="34" charset="0"/>
              </a:rPr>
              <a:t>интерферон </a:t>
            </a:r>
            <a:r>
              <a:rPr lang="ru-RU" sz="1600" b="1" dirty="0" smtClean="0">
                <a:latin typeface="Century Gothic" panose="020B0502020202020204" pitchFamily="34" charset="0"/>
              </a:rPr>
              <a:t>альфа. </a:t>
            </a:r>
            <a:r>
              <a:rPr lang="ru-RU" sz="1600" dirty="0" smtClean="0">
                <a:latin typeface="Century Gothic" panose="020B0502020202020204" pitchFamily="34" charset="0"/>
              </a:rPr>
              <a:t>Для </a:t>
            </a:r>
            <a:r>
              <a:rPr lang="ru-RU" sz="1600" dirty="0">
                <a:latin typeface="Century Gothic" panose="020B0502020202020204" pitchFamily="34" charset="0"/>
              </a:rPr>
              <a:t>каждого препарата из нового списка указаны механизм действия, формы выпуска, схемы назначения, а также противопоказания, особые указания, побочные эффекты</a:t>
            </a:r>
            <a:r>
              <a:rPr lang="ru-RU" sz="1600" dirty="0" smtClean="0">
                <a:latin typeface="Century Gothic" panose="020B0502020202020204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1600" dirty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latin typeface="Century Gothic" panose="020B0502020202020204" pitchFamily="34" charset="0"/>
              </a:rPr>
              <a:t>К</a:t>
            </a:r>
            <a:r>
              <a:rPr lang="ru-RU" sz="1600" b="1" dirty="0" smtClean="0">
                <a:latin typeface="Century Gothic" panose="020B0502020202020204" pitchFamily="34" charset="0"/>
              </a:rPr>
              <a:t>ак </a:t>
            </a:r>
            <a:r>
              <a:rPr lang="ru-RU" sz="1600" b="1" dirty="0">
                <a:latin typeface="Century Gothic" panose="020B0502020202020204" pitchFamily="34" charset="0"/>
              </a:rPr>
              <a:t>организовать медпомощь в условиях стационара</a:t>
            </a:r>
            <a:r>
              <a:rPr lang="ru-RU" sz="1600" dirty="0">
                <a:latin typeface="Century Gothic" panose="020B0502020202020204" pitchFamily="34" charset="0"/>
              </a:rPr>
              <a:t> (разд. 9.2.2), </a:t>
            </a:r>
            <a:r>
              <a:rPr lang="ru-RU" sz="1600" b="1" dirty="0" smtClean="0">
                <a:latin typeface="Century Gothic" panose="020B0502020202020204" pitchFamily="34" charset="0"/>
              </a:rPr>
              <a:t>амбулаторных </a:t>
            </a:r>
            <a:r>
              <a:rPr lang="ru-RU" sz="1600" b="1" dirty="0">
                <a:latin typeface="Century Gothic" panose="020B0502020202020204" pitchFamily="34" charset="0"/>
              </a:rPr>
              <a:t>условиях и условиях дневного стационара</a:t>
            </a:r>
            <a:r>
              <a:rPr lang="ru-RU" sz="1600" dirty="0">
                <a:latin typeface="Century Gothic" panose="020B0502020202020204" pitchFamily="34" charset="0"/>
              </a:rPr>
              <a:t> (разд. 9.2.3). </a:t>
            </a:r>
            <a:endParaRPr lang="ru-RU" sz="1600" dirty="0" smtClean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1600" dirty="0" smtClean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latin typeface="Century Gothic" panose="020B0502020202020204" pitchFamily="34" charset="0"/>
              </a:rPr>
              <a:t>П</a:t>
            </a:r>
            <a:r>
              <a:rPr lang="ru-RU" sz="1600" b="1" dirty="0" smtClean="0">
                <a:latin typeface="Century Gothic" panose="020B0502020202020204" pitchFamily="34" charset="0"/>
              </a:rPr>
              <a:t>ринципы </a:t>
            </a:r>
            <a:r>
              <a:rPr lang="ru-RU" sz="1600" b="1" dirty="0">
                <a:latin typeface="Century Gothic" panose="020B0502020202020204" pitchFamily="34" charset="0"/>
              </a:rPr>
              <a:t>оказания амбулаторной </a:t>
            </a:r>
            <a:r>
              <a:rPr lang="ru-RU" sz="1600" b="1" dirty="0" smtClean="0">
                <a:latin typeface="Century Gothic" panose="020B0502020202020204" pitchFamily="34" charset="0"/>
              </a:rPr>
              <a:t>медпомощи пациентам </a:t>
            </a:r>
            <a:r>
              <a:rPr lang="ru-RU" sz="1600" b="1" dirty="0">
                <a:latin typeface="Century Gothic" panose="020B0502020202020204" pitchFamily="34" charset="0"/>
              </a:rPr>
              <a:t>с COVID-19 </a:t>
            </a:r>
            <a:r>
              <a:rPr lang="ru-RU" sz="1600" dirty="0">
                <a:latin typeface="Century Gothic" panose="020B0502020202020204" pitchFamily="34" charset="0"/>
              </a:rPr>
              <a:t>(разд. 9.4).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dirty="0" smtClean="0">
                <a:latin typeface="Century Gothic" panose="020B0502020202020204" pitchFamily="34" charset="0"/>
              </a:rPr>
              <a:t>Дифференциальная диагностика </a:t>
            </a:r>
            <a:r>
              <a:rPr lang="ru-RU" sz="1600" b="1" dirty="0">
                <a:latin typeface="Century Gothic" panose="020B0502020202020204" pitchFamily="34" charset="0"/>
              </a:rPr>
              <a:t>заболевания </a:t>
            </a:r>
            <a:r>
              <a:rPr lang="ru-RU" sz="1600" dirty="0">
                <a:latin typeface="Century Gothic" panose="020B0502020202020204" pitchFamily="34" charset="0"/>
              </a:rPr>
              <a:t>(разд. 4.3), </a:t>
            </a:r>
            <a:endParaRPr lang="ru-RU" sz="1600" dirty="0" smtClean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latin typeface="Century Gothic" panose="020B0502020202020204" pitchFamily="34" charset="0"/>
              </a:rPr>
              <a:t>П</a:t>
            </a:r>
            <a:r>
              <a:rPr lang="ru-RU" sz="1600" b="1" dirty="0" smtClean="0">
                <a:latin typeface="Century Gothic" panose="020B0502020202020204" pitchFamily="34" charset="0"/>
              </a:rPr>
              <a:t>еречень </a:t>
            </a:r>
            <a:r>
              <a:rPr lang="ru-RU" sz="1600" b="1" dirty="0">
                <a:latin typeface="Century Gothic" panose="020B0502020202020204" pitchFamily="34" charset="0"/>
              </a:rPr>
              <a:t>тест-систем для выявления </a:t>
            </a:r>
            <a:r>
              <a:rPr lang="ru-RU" sz="1600" b="1" dirty="0" err="1">
                <a:latin typeface="Century Gothic" panose="020B0502020202020204" pitchFamily="34" charset="0"/>
              </a:rPr>
              <a:t>коронавируса</a:t>
            </a:r>
            <a:r>
              <a:rPr lang="ru-RU" sz="1600" b="1" dirty="0">
                <a:latin typeface="Century Gothic" panose="020B0502020202020204" pitchFamily="34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</a:rPr>
              <a:t>(приложение 4), </a:t>
            </a:r>
            <a:endParaRPr lang="ru-RU" sz="1600" dirty="0" smtClean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latin typeface="Century Gothic" panose="020B0502020202020204" pitchFamily="34" charset="0"/>
              </a:rPr>
              <a:t>С</a:t>
            </a:r>
            <a:r>
              <a:rPr lang="ru-RU" sz="1600" b="1" dirty="0" smtClean="0">
                <a:latin typeface="Century Gothic" panose="020B0502020202020204" pitchFamily="34" charset="0"/>
              </a:rPr>
              <a:t>писок </a:t>
            </a:r>
            <a:r>
              <a:rPr lang="ru-RU" sz="1600" b="1" dirty="0">
                <a:latin typeface="Century Gothic" panose="020B0502020202020204" pitchFamily="34" charset="0"/>
              </a:rPr>
              <a:t>лекарств</a:t>
            </a:r>
            <a:r>
              <a:rPr lang="ru-RU" sz="1600" dirty="0">
                <a:latin typeface="Century Gothic" panose="020B0502020202020204" pitchFamily="34" charset="0"/>
              </a:rPr>
              <a:t>, которые </a:t>
            </a:r>
            <a:r>
              <a:rPr lang="ru-RU" sz="1600" b="1" dirty="0">
                <a:latin typeface="Century Gothic" panose="020B0502020202020204" pitchFamily="34" charset="0"/>
              </a:rPr>
              <a:t>запрещено</a:t>
            </a:r>
            <a:r>
              <a:rPr lang="ru-RU" sz="1600" dirty="0">
                <a:latin typeface="Century Gothic" panose="020B0502020202020204" pitchFamily="34" charset="0"/>
              </a:rPr>
              <a:t> или нежелательно принимать с </a:t>
            </a:r>
            <a:r>
              <a:rPr lang="ru-RU" sz="1600" b="1" dirty="0">
                <a:latin typeface="Century Gothic" panose="020B0502020202020204" pitchFamily="34" charset="0"/>
              </a:rPr>
              <a:t>этиотропной терапией COVID-19</a:t>
            </a:r>
            <a:r>
              <a:rPr lang="ru-RU" sz="1600" dirty="0">
                <a:latin typeface="Century Gothic" panose="020B0502020202020204" pitchFamily="34" charset="0"/>
              </a:rPr>
              <a:t> (приложение 5).</a:t>
            </a:r>
          </a:p>
          <a:p>
            <a:endParaRPr lang="ru-RU" sz="1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497940"/>
            <a:ext cx="10058400" cy="134779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Century Gothic" panose="020B0502020202020204" pitchFamily="34" charset="0"/>
              </a:rPr>
              <a:t>Приказ Минздрава России от 02.04.2020 N 264н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2400" dirty="0" smtClean="0">
                <a:latin typeface="Century Gothic" panose="020B0502020202020204" pitchFamily="34" charset="0"/>
              </a:rPr>
              <a:t>Как </a:t>
            </a:r>
            <a:r>
              <a:rPr lang="ru-RU" sz="2400" dirty="0">
                <a:latin typeface="Century Gothic" panose="020B0502020202020204" pitchFamily="34" charset="0"/>
              </a:rPr>
              <a:t>нужно организовать работу стационаров для лечения </a:t>
            </a:r>
            <a:r>
              <a:rPr lang="ru-RU" sz="2400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sz="2400" dirty="0">
                <a:latin typeface="Century Gothic" panose="020B0502020202020204" pitchFamily="34" charset="0"/>
              </a:rPr>
              <a:t> инфекции</a:t>
            </a:r>
            <a:br>
              <a:rPr lang="ru-RU" sz="2400" dirty="0">
                <a:latin typeface="Century Gothic" panose="020B0502020202020204" pitchFamily="34" charset="0"/>
              </a:rPr>
            </a:br>
            <a:r>
              <a:rPr lang="ru-RU" sz="2400" dirty="0">
                <a:latin typeface="Century Gothic" panose="020B0502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200" dirty="0" smtClean="0">
                <a:latin typeface="Century Gothic" panose="020B0502020202020204" pitchFamily="34" charset="0"/>
              </a:rPr>
              <a:t>Обновлен </a:t>
            </a:r>
            <a:r>
              <a:rPr lang="ru-RU" sz="6200" dirty="0">
                <a:latin typeface="Century Gothic" panose="020B0502020202020204" pitchFamily="34" charset="0"/>
              </a:rPr>
              <a:t>временный порядок работы </a:t>
            </a:r>
            <a:r>
              <a:rPr lang="ru-RU" sz="6200" dirty="0" err="1" smtClean="0">
                <a:latin typeface="Century Gothic" panose="020B0502020202020204" pitchFamily="34" charset="0"/>
              </a:rPr>
              <a:t>медорганизаций</a:t>
            </a:r>
            <a:r>
              <a:rPr lang="ru-RU" sz="6200" dirty="0">
                <a:latin typeface="Century Gothic" panose="020B0502020202020204" pitchFamily="34" charset="0"/>
              </a:rPr>
              <a:t>,</a:t>
            </a:r>
            <a:r>
              <a:rPr lang="ru-RU" sz="6200" dirty="0" smtClean="0">
                <a:latin typeface="Century Gothic" panose="020B0502020202020204" pitchFamily="34" charset="0"/>
              </a:rPr>
              <a:t> </a:t>
            </a:r>
            <a:r>
              <a:rPr lang="ru-RU" sz="6200" dirty="0">
                <a:latin typeface="Century Gothic" panose="020B0502020202020204" pitchFamily="34" charset="0"/>
              </a:rPr>
              <a:t>появились минимальные требования к медицинской деятельности, которая направлена на профилактику, диагностику и лечение COVID-19.</a:t>
            </a:r>
          </a:p>
          <a:p>
            <a:r>
              <a:rPr lang="ru-RU" sz="6200" dirty="0">
                <a:latin typeface="Century Gothic" panose="020B0502020202020204" pitchFamily="34" charset="0"/>
              </a:rPr>
              <a:t>О</a:t>
            </a:r>
            <a:r>
              <a:rPr lang="ru-RU" sz="6200" dirty="0" smtClean="0">
                <a:latin typeface="Century Gothic" panose="020B0502020202020204" pitchFamily="34" charset="0"/>
              </a:rPr>
              <a:t>пределено</a:t>
            </a:r>
            <a:r>
              <a:rPr lang="ru-RU" sz="6200" dirty="0">
                <a:latin typeface="Century Gothic" panose="020B0502020202020204" pitchFamily="34" charset="0"/>
              </a:rPr>
              <a:t>, как надо выстроить работу тех </a:t>
            </a:r>
            <a:r>
              <a:rPr lang="ru-RU" sz="6200" dirty="0" err="1">
                <a:latin typeface="Century Gothic" panose="020B0502020202020204" pitchFamily="34" charset="0"/>
              </a:rPr>
              <a:t>медорганизаций</a:t>
            </a:r>
            <a:r>
              <a:rPr lang="ru-RU" sz="6200" dirty="0">
                <a:latin typeface="Century Gothic" panose="020B0502020202020204" pitchFamily="34" charset="0"/>
              </a:rPr>
              <a:t> (их структурных подразделений), где в стационарных условиях получают помощь пациенты с </a:t>
            </a:r>
            <a:r>
              <a:rPr lang="ru-RU" sz="6200" dirty="0" err="1">
                <a:latin typeface="Century Gothic" panose="020B0502020202020204" pitchFamily="34" charset="0"/>
              </a:rPr>
              <a:t>коронавирусной</a:t>
            </a:r>
            <a:r>
              <a:rPr lang="ru-RU" sz="6200" dirty="0">
                <a:latin typeface="Century Gothic" panose="020B0502020202020204" pitchFamily="34" charset="0"/>
              </a:rPr>
              <a:t> инфекцией. </a:t>
            </a:r>
            <a:endParaRPr lang="ru-RU" sz="6200" dirty="0" smtClean="0">
              <a:latin typeface="Century Gothic" panose="020B0502020202020204" pitchFamily="34" charset="0"/>
            </a:endParaRPr>
          </a:p>
          <a:p>
            <a:r>
              <a:rPr lang="ru-RU" sz="6200" dirty="0" smtClean="0">
                <a:latin typeface="Century Gothic" panose="020B0502020202020204" pitchFamily="34" charset="0"/>
              </a:rPr>
              <a:t>Размещается </a:t>
            </a:r>
            <a:r>
              <a:rPr lang="ru-RU" sz="6200" b="1" dirty="0">
                <a:latin typeface="Century Gothic" panose="020B0502020202020204" pitchFamily="34" charset="0"/>
              </a:rPr>
              <a:t>в отдельном здании </a:t>
            </a:r>
            <a:r>
              <a:rPr lang="ru-RU" sz="6200" dirty="0">
                <a:latin typeface="Century Gothic" panose="020B0502020202020204" pitchFamily="34" charset="0"/>
              </a:rPr>
              <a:t>или комплексе зданий медорганизации.</a:t>
            </a:r>
          </a:p>
          <a:p>
            <a:r>
              <a:rPr lang="ru-RU" sz="6200" dirty="0">
                <a:latin typeface="Century Gothic" panose="020B0502020202020204" pitchFamily="34" charset="0"/>
              </a:rPr>
              <a:t>Д</a:t>
            </a:r>
            <a:r>
              <a:rPr lang="ru-RU" sz="6200" dirty="0" smtClean="0">
                <a:latin typeface="Century Gothic" panose="020B0502020202020204" pitchFamily="34" charset="0"/>
              </a:rPr>
              <a:t>опускается </a:t>
            </a:r>
            <a:r>
              <a:rPr lang="ru-RU" sz="6200" dirty="0">
                <a:latin typeface="Century Gothic" panose="020B0502020202020204" pitchFamily="34" charset="0"/>
              </a:rPr>
              <a:t>его организовать в одном здании с другими </a:t>
            </a:r>
            <a:r>
              <a:rPr lang="ru-RU" sz="6200" dirty="0" smtClean="0">
                <a:latin typeface="Century Gothic" panose="020B0502020202020204" pitchFamily="34" charset="0"/>
              </a:rPr>
              <a:t>отделениями </a:t>
            </a:r>
            <a:r>
              <a:rPr lang="ru-RU" sz="6200" b="1" dirty="0" smtClean="0">
                <a:latin typeface="Century Gothic" panose="020B0502020202020204" pitchFamily="34" charset="0"/>
              </a:rPr>
              <a:t>с разделением потока </a:t>
            </a:r>
            <a:r>
              <a:rPr lang="ru-RU" sz="6200" b="1" dirty="0">
                <a:latin typeface="Century Gothic" panose="020B0502020202020204" pitchFamily="34" charset="0"/>
              </a:rPr>
              <a:t>пациентов и работников</a:t>
            </a:r>
            <a:r>
              <a:rPr lang="ru-RU" sz="6200" dirty="0">
                <a:latin typeface="Century Gothic" panose="020B0502020202020204" pitchFamily="34" charset="0"/>
              </a:rPr>
              <a:t> (например, сделать отдельные входы, изолировать помещения). Н</a:t>
            </a:r>
            <a:r>
              <a:rPr lang="ru-RU" sz="6200" dirty="0" smtClean="0">
                <a:latin typeface="Century Gothic" panose="020B0502020202020204" pitchFamily="34" charset="0"/>
              </a:rPr>
              <a:t>еобходимо </a:t>
            </a:r>
            <a:r>
              <a:rPr lang="ru-RU" sz="6200" dirty="0">
                <a:latin typeface="Century Gothic" panose="020B0502020202020204" pitchFamily="34" charset="0"/>
              </a:rPr>
              <a:t>предусмотреть, чтобы имелась изолированная приточно-вытяжная вентиляционная система или была возможность ее изолировать.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b="1" dirty="0">
                <a:latin typeface="Century Gothic" panose="020B0502020202020204" pitchFamily="34" charset="0"/>
              </a:rPr>
              <a:t>В подразделении должны быть: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>
                <a:latin typeface="Century Gothic" panose="020B0502020202020204" pitchFamily="34" charset="0"/>
              </a:rPr>
              <a:t>- центральное стерилизационное отделение;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>
                <a:latin typeface="Century Gothic" panose="020B0502020202020204" pitchFamily="34" charset="0"/>
              </a:rPr>
              <a:t>- площадка для обработки санитарного транспорта;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>
                <a:latin typeface="Century Gothic" panose="020B0502020202020204" pitchFamily="34" charset="0"/>
              </a:rPr>
              <a:t>- шлюзы на вход и выход;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>
                <a:latin typeface="Century Gothic" panose="020B0502020202020204" pitchFamily="34" charset="0"/>
              </a:rPr>
              <a:t>- кислородная станция или рампа;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>
                <a:latin typeface="Century Gothic" panose="020B0502020202020204" pitchFamily="34" charset="0"/>
              </a:rPr>
              <a:t>- устройство для блокировки сточных вод и их санитарной обработки (кроме случаев, когда нет технической возможности это сделать).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200" dirty="0" smtClean="0">
                <a:latin typeface="Century Gothic" panose="020B0502020202020204" pitchFamily="34" charset="0"/>
              </a:rPr>
              <a:t>Структуру, </a:t>
            </a:r>
            <a:r>
              <a:rPr lang="ru-RU" sz="6200" dirty="0">
                <a:latin typeface="Century Gothic" panose="020B0502020202020204" pitchFamily="34" charset="0"/>
              </a:rPr>
              <a:t>штатную </a:t>
            </a:r>
            <a:r>
              <a:rPr lang="ru-RU" sz="6200" dirty="0" smtClean="0">
                <a:latin typeface="Century Gothic" panose="020B0502020202020204" pitchFamily="34" charset="0"/>
              </a:rPr>
              <a:t>численность, временное </a:t>
            </a:r>
            <a:r>
              <a:rPr lang="ru-RU" sz="6200" dirty="0">
                <a:latin typeface="Century Gothic" panose="020B0502020202020204" pitchFamily="34" charset="0"/>
              </a:rPr>
              <a:t>штатное расписание</a:t>
            </a:r>
            <a:r>
              <a:rPr lang="ru-RU" sz="6200" dirty="0" smtClean="0">
                <a:latin typeface="Century Gothic" panose="020B0502020202020204" pitchFamily="34" charset="0"/>
              </a:rPr>
              <a:t> определяет </a:t>
            </a:r>
            <a:r>
              <a:rPr lang="ru-RU" sz="6200" dirty="0">
                <a:latin typeface="Century Gothic" panose="020B0502020202020204" pitchFamily="34" charset="0"/>
              </a:rPr>
              <a:t>руководитель </a:t>
            </a:r>
            <a:r>
              <a:rPr lang="ru-RU" sz="6200" dirty="0" smtClean="0">
                <a:latin typeface="Century Gothic" panose="020B0502020202020204" pitchFamily="34" charset="0"/>
              </a:rPr>
              <a:t>медорганизации</a:t>
            </a:r>
            <a:r>
              <a:rPr lang="ru-RU" sz="6200" dirty="0">
                <a:latin typeface="Century Gothic" panose="020B0502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45458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Override1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2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3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4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2785</Words>
  <Application>Microsoft Office PowerPoint</Application>
  <PresentationFormat>Широкоэкранный</PresentationFormat>
  <Paragraphs>174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Calibri</vt:lpstr>
      <vt:lpstr>Calibri Light</vt:lpstr>
      <vt:lpstr>Century Gothic</vt:lpstr>
      <vt:lpstr>Ретро</vt:lpstr>
      <vt:lpstr>Работа медицинских организаций в условиях пандемии</vt:lpstr>
      <vt:lpstr>Изменения в нормативно-правовом регулировании (законодательстве)</vt:lpstr>
      <vt:lpstr>Указ мэра Москвы от 4 апреля 2020 года № 39-УМ "О внесении изменений в указ Мэра Москвы от 5 марта 2020 г. № 12-УМ"</vt:lpstr>
      <vt:lpstr>Мэр Москвы своим распоряжением по коронавирусу обязал всех московских работодателей предпринять меры, чтобы не допустить распространение вируса</vt:lpstr>
      <vt:lpstr>Указ Президента РФ от 02.04.2020 N 239 "О мерах по обеспечению санитарно-эпидемиологического благополучия населения на территории Российской Федерации в связи с распространением новой коронавирусной инфекции (COVID-19)"</vt:lpstr>
      <vt:lpstr>Постановление Правительства РФ от 03.04.2020 N 440 "О продлении действия разрешений и иных особенностях в отношении разрешительной деятельности в 2020 году"  </vt:lpstr>
      <vt:lpstr>Ограничения на оптовую и розничную торговлю и особенности обращения по отдельным видам медицинских изделий </vt:lpstr>
      <vt:lpstr> Методические рекомендации по лечению COVID-19 обновлены </vt:lpstr>
      <vt:lpstr>Приказ Минздрава России от 02.04.2020 N 264н Как нужно организовать работу стационаров для лечения коронавирусной инфекции  </vt:lpstr>
      <vt:lpstr>Опубликованы перечни московских медорганизаций, которые переоборудуют для лечения COVID-19</vt:lpstr>
      <vt:lpstr>Ответственность:</vt:lpstr>
      <vt:lpstr>С 3 апреля действует закон о розничной онлайн-продаже лекарств</vt:lpstr>
      <vt:lpstr>Закупки у единственного поставщика в связи с коронавирусом</vt:lpstr>
      <vt:lpstr>Освобождение от таможенных пошлин и налогов при ввозе некоторых товаров первой необходимости </vt:lpstr>
      <vt:lpstr>Особенности реализации базовой программы ОМС</vt:lpstr>
      <vt:lpstr>Внутренние документы медицинской организации (организационно-распорядительные меры)</vt:lpstr>
      <vt:lpstr>Основные локальные нормативные акты медицинских организаций и других документов в связи с короновирусом COVID-19:</vt:lpstr>
      <vt:lpstr>Приказ об обязанности врачебного состава</vt:lpstr>
      <vt:lpstr>Приказ об удаленной работе сотрудников и формирование бригад на период введения чрезвычайного положения</vt:lpstr>
      <vt:lpstr>Меры при выявлении подозрительных симптомов</vt:lpstr>
      <vt:lpstr>Алгоритм обследования пациентов, поступающих на стационарное лечение и порядок реагирования врачей при возникновении подозрения на наличие пневмонии</vt:lpstr>
      <vt:lpstr>Приказ об определении помещений для временной изоляции больных с подозрением на коронавирус, определение мест хранения защитных костюмов</vt:lpstr>
      <vt:lpstr>Алгоритм действий сотрудников  отделения лучевой диагностики при обнаружении  изменений, подозрительных на пневмонию у первичных пациентов: </vt:lpstr>
      <vt:lpstr>Персонифицированная ответственность сотрудников:</vt:lpstr>
      <vt:lpstr>Что будет с теми, кто не соблюдает требования?(1)</vt:lpstr>
      <vt:lpstr>Что будет с теми, кто не соблюдает требования? (2)</vt:lpstr>
      <vt:lpstr>Ждем ваших вопросов по телефону 8-925-505-04-01 и на почту i.gritsenko@ligamedprava.ru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медицинских организаций в условиях эпидемии</dc:title>
  <dc:creator>Пасечник Кирилл Николаевич</dc:creator>
  <cp:lastModifiedBy>Гриценко Ирина Юрьевна</cp:lastModifiedBy>
  <cp:revision>46</cp:revision>
  <dcterms:created xsi:type="dcterms:W3CDTF">2020-04-13T17:35:55Z</dcterms:created>
  <dcterms:modified xsi:type="dcterms:W3CDTF">2020-04-14T09:45:27Z</dcterms:modified>
</cp:coreProperties>
</file>