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9" r:id="rId8"/>
    <p:sldId id="257" r:id="rId9"/>
    <p:sldId id="266" r:id="rId10"/>
    <p:sldId id="260" r:id="rId11"/>
    <p:sldId id="265" r:id="rId12"/>
    <p:sldId id="263" r:id="rId13"/>
    <p:sldId id="261" r:id="rId14"/>
    <p:sldId id="262" r:id="rId15"/>
    <p:sldId id="264" r:id="rId16"/>
  </p:sldIdLst>
  <p:sldSz cx="10691813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78" d="100"/>
          <a:sy n="78" d="100"/>
        </p:scale>
        <p:origin x="-1368" y="-96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8196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00704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318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38196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700704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31800" y="460080"/>
            <a:ext cx="9428040" cy="543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8196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700704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318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body"/>
          </p:nvPr>
        </p:nvSpPr>
        <p:spPr>
          <a:xfrm>
            <a:off x="38196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body"/>
          </p:nvPr>
        </p:nvSpPr>
        <p:spPr>
          <a:xfrm>
            <a:off x="700704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631800" y="460080"/>
            <a:ext cx="9428040" cy="543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8196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700704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318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38196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 type="body"/>
          </p:nvPr>
        </p:nvSpPr>
        <p:spPr>
          <a:xfrm>
            <a:off x="700704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31800" y="460080"/>
            <a:ext cx="9428040" cy="543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38196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700704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318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38196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700704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631800" y="460080"/>
            <a:ext cx="9428040" cy="543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631800" y="460080"/>
            <a:ext cx="9428040" cy="543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8196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700704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6318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8196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700704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631800" y="460080"/>
            <a:ext cx="9428040" cy="543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81960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7007040" y="182268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6318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381960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7007040" y="3949560"/>
            <a:ext cx="303552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463000" y="394956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463000" y="1822680"/>
            <a:ext cx="460080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31800" y="3949560"/>
            <a:ext cx="94280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31800" y="460080"/>
            <a:ext cx="9428040" cy="117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31800" y="1822680"/>
            <a:ext cx="9428040" cy="407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sk.ru/navigator/#/orn/112227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v.ru/novosti/231944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zviazda.by/be/news/20200407/1586256163-lukashenka-my-ne-musim-mirycca-z-tym-shto-ginuc-lyudzi-my-pavinny-zmagac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2"/>
          <p:cNvSpPr txBox="1"/>
          <p:nvPr/>
        </p:nvSpPr>
        <p:spPr>
          <a:xfrm>
            <a:off x="91440" y="2730600"/>
            <a:ext cx="2963520" cy="41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2800" b="1" strike="noStrike" spc="-1">
                <a:solidFill>
                  <a:srgbClr val="00B0F0"/>
                </a:solidFill>
                <a:latin typeface="DejaVu Sans"/>
              </a:rPr>
              <a:t>                        </a:t>
            </a:r>
            <a:endParaRPr lang="en-US" sz="2800" b="0" strike="noStrike" spc="-1">
              <a:latin typeface="Times New Roman"/>
            </a:endParaRPr>
          </a:p>
        </p:txBody>
      </p:sp>
      <p:sp>
        <p:nvSpPr>
          <p:cNvPr id="270" name="Freeform 7"/>
          <p:cNvSpPr/>
          <p:nvPr/>
        </p:nvSpPr>
        <p:spPr>
          <a:xfrm>
            <a:off x="105840" y="5400360"/>
            <a:ext cx="4081320" cy="2087640"/>
          </a:xfrm>
          <a:custGeom>
            <a:avLst/>
            <a:gdLst/>
            <a:ahLst/>
            <a:cxnLst/>
            <a:rect l="0" t="0" r="r" b="b"/>
            <a:pathLst>
              <a:path w="11337" h="5799">
                <a:moveTo>
                  <a:pt x="0" y="0"/>
                </a:moveTo>
                <a:lnTo>
                  <a:pt x="11336" y="0"/>
                </a:lnTo>
                <a:lnTo>
                  <a:pt x="11336" y="5798"/>
                </a:lnTo>
                <a:lnTo>
                  <a:pt x="0" y="5798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2" name="Freeform 8"/>
          <p:cNvSpPr/>
          <p:nvPr/>
        </p:nvSpPr>
        <p:spPr>
          <a:xfrm>
            <a:off x="94320" y="161640"/>
            <a:ext cx="1924920" cy="517680"/>
          </a:xfrm>
          <a:custGeom>
            <a:avLst/>
            <a:gdLst/>
            <a:ahLst/>
            <a:cxnLst/>
            <a:rect l="0" t="0" r="r" b="b"/>
            <a:pathLst>
              <a:path w="5347" h="1438">
                <a:moveTo>
                  <a:pt x="0" y="0"/>
                </a:moveTo>
                <a:lnTo>
                  <a:pt x="5346" y="0"/>
                </a:lnTo>
                <a:lnTo>
                  <a:pt x="5346" y="1437"/>
                </a:lnTo>
                <a:lnTo>
                  <a:pt x="0" y="1437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73" name="Рисунок 272"/>
          <p:cNvPicPr/>
          <p:nvPr/>
        </p:nvPicPr>
        <p:blipFill>
          <a:blip r:embed="rId2" cstate="print"/>
          <a:stretch/>
        </p:blipFill>
        <p:spPr>
          <a:xfrm>
            <a:off x="205200" y="207000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274" name="Freeform 9"/>
          <p:cNvSpPr/>
          <p:nvPr/>
        </p:nvSpPr>
        <p:spPr>
          <a:xfrm>
            <a:off x="6323760" y="282240"/>
            <a:ext cx="1398960" cy="337320"/>
          </a:xfrm>
          <a:custGeom>
            <a:avLst/>
            <a:gdLst/>
            <a:ahLst/>
            <a:cxnLst/>
            <a:rect l="0" t="0" r="r" b="b"/>
            <a:pathLst>
              <a:path w="3886" h="937">
                <a:moveTo>
                  <a:pt x="0" y="0"/>
                </a:moveTo>
                <a:lnTo>
                  <a:pt x="3885" y="0"/>
                </a:lnTo>
                <a:lnTo>
                  <a:pt x="3885" y="936"/>
                </a:lnTo>
                <a:lnTo>
                  <a:pt x="0" y="93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TextBox 14"/>
          <p:cNvSpPr txBox="1"/>
          <p:nvPr/>
        </p:nvSpPr>
        <p:spPr>
          <a:xfrm>
            <a:off x="1345378" y="1851011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Универсальный стетоскоп</a:t>
            </a: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ru-RU" dirty="0" smtClean="0"/>
              <a:t>Гуменюк Максим Григорьевич</a:t>
            </a:r>
          </a:p>
          <a:p>
            <a:r>
              <a:rPr lang="ru-RU" dirty="0" smtClean="0"/>
              <a:t>10 апреля 2020</a:t>
            </a:r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6"/>
          <p:cNvSpPr/>
          <p:nvPr/>
        </p:nvSpPr>
        <p:spPr>
          <a:xfrm>
            <a:off x="6656400" y="348480"/>
            <a:ext cx="1398960" cy="337320"/>
          </a:xfrm>
          <a:custGeom>
            <a:avLst/>
            <a:gdLst/>
            <a:ahLst/>
            <a:cxnLst/>
            <a:rect l="0" t="0" r="r" b="b"/>
            <a:pathLst>
              <a:path w="3886" h="937">
                <a:moveTo>
                  <a:pt x="0" y="0"/>
                </a:moveTo>
                <a:lnTo>
                  <a:pt x="3885" y="0"/>
                </a:lnTo>
                <a:lnTo>
                  <a:pt x="3885" y="936"/>
                </a:lnTo>
                <a:lnTo>
                  <a:pt x="0" y="93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2" name="Freeform 18"/>
          <p:cNvSpPr/>
          <p:nvPr/>
        </p:nvSpPr>
        <p:spPr>
          <a:xfrm>
            <a:off x="129960" y="161640"/>
            <a:ext cx="1924920" cy="517680"/>
          </a:xfrm>
          <a:custGeom>
            <a:avLst/>
            <a:gdLst/>
            <a:ahLst/>
            <a:cxnLst/>
            <a:rect l="0" t="0" r="r" b="b"/>
            <a:pathLst>
              <a:path w="5347" h="1438">
                <a:moveTo>
                  <a:pt x="0" y="0"/>
                </a:moveTo>
                <a:lnTo>
                  <a:pt x="5346" y="0"/>
                </a:lnTo>
                <a:lnTo>
                  <a:pt x="5346" y="1437"/>
                </a:lnTo>
                <a:lnTo>
                  <a:pt x="0" y="1437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33" name="Рисунок 1032"/>
          <p:cNvPicPr/>
          <p:nvPr/>
        </p:nvPicPr>
        <p:blipFill>
          <a:blip r:embed="rId2" cstate="print"/>
          <a:stretch/>
        </p:blipFill>
        <p:spPr>
          <a:xfrm>
            <a:off x="240840" y="207000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1034" name="Freeform 19"/>
          <p:cNvSpPr/>
          <p:nvPr/>
        </p:nvSpPr>
        <p:spPr>
          <a:xfrm>
            <a:off x="119880" y="5180760"/>
            <a:ext cx="4081320" cy="2087280"/>
          </a:xfrm>
          <a:custGeom>
            <a:avLst/>
            <a:gdLst/>
            <a:ahLst/>
            <a:cxnLst/>
            <a:rect l="0" t="0" r="r" b="b"/>
            <a:pathLst>
              <a:path w="11337" h="5798">
                <a:moveTo>
                  <a:pt x="0" y="0"/>
                </a:moveTo>
                <a:lnTo>
                  <a:pt x="11336" y="0"/>
                </a:lnTo>
                <a:lnTo>
                  <a:pt x="11336" y="5797"/>
                </a:lnTo>
                <a:lnTo>
                  <a:pt x="0" y="5797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TextBox 24"/>
          <p:cNvSpPr txBox="1"/>
          <p:nvPr/>
        </p:nvSpPr>
        <p:spPr>
          <a:xfrm>
            <a:off x="2680002" y="1779573"/>
            <a:ext cx="5034840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Спасибо за внимание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Гуменюк Максим Григорьевич</a:t>
            </a:r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+375 44 7276774</a:t>
            </a:r>
          </a:p>
          <a:p>
            <a:pPr algn="ctr"/>
            <a:r>
              <a:rPr lang="en-US" dirty="0" smtClean="0"/>
              <a:t>maximich@tut.by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ООО «</a:t>
            </a:r>
            <a:r>
              <a:rPr lang="ru-RU" dirty="0" err="1" smtClean="0"/>
              <a:t>Медхард</a:t>
            </a:r>
            <a:r>
              <a:rPr lang="ru-RU" dirty="0" smtClean="0"/>
              <a:t>», </a:t>
            </a:r>
            <a:r>
              <a:rPr lang="en-US" dirty="0" err="1" smtClean="0"/>
              <a:t>Skolkovo</a:t>
            </a:r>
            <a:r>
              <a:rPr lang="en-US" dirty="0" smtClean="0"/>
              <a:t> Community</a:t>
            </a:r>
          </a:p>
          <a:p>
            <a:pPr algn="ctr"/>
            <a:r>
              <a:rPr lang="en-US" dirty="0" smtClean="0">
                <a:hlinkClick r:id="rId3"/>
              </a:rPr>
              <a:t>https://navigator.sk.ru/navigator/#/orn/1122274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TextShape 1"/>
          <p:cNvSpPr txBox="1"/>
          <p:nvPr/>
        </p:nvSpPr>
        <p:spPr>
          <a:xfrm>
            <a:off x="2520" y="1988280"/>
            <a:ext cx="431964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            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732" name="TextShape 2"/>
          <p:cNvSpPr txBox="1"/>
          <p:nvPr/>
        </p:nvSpPr>
        <p:spPr>
          <a:xfrm>
            <a:off x="4235400" y="1784520"/>
            <a:ext cx="4082040" cy="41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2800" b="1" strike="noStrike" spc="-1">
                <a:solidFill>
                  <a:srgbClr val="000000"/>
                </a:solidFill>
                <a:latin typeface="DejaVu Sans"/>
              </a:rPr>
              <a:t>Uniscope (universal </a:t>
            </a:r>
            <a:endParaRPr lang="en-US" sz="2800" b="0" strike="noStrike" spc="-1">
              <a:latin typeface="Times New Roman"/>
            </a:endParaRPr>
          </a:p>
        </p:txBody>
      </p:sp>
      <p:sp>
        <p:nvSpPr>
          <p:cNvPr id="733" name="TextShape 3"/>
          <p:cNvSpPr txBox="1"/>
          <p:nvPr/>
        </p:nvSpPr>
        <p:spPr>
          <a:xfrm>
            <a:off x="4232880" y="2260800"/>
            <a:ext cx="6323760" cy="41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2800" b="1" strike="noStrike" spc="-1" dirty="0">
                <a:solidFill>
                  <a:srgbClr val="000000"/>
                </a:solidFill>
                <a:latin typeface="DejaVu Sans"/>
              </a:rPr>
              <a:t>stethoscope) -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DejaVu Sans"/>
              </a:rPr>
              <a:t>универсальный</a:t>
            </a:r>
            <a:r>
              <a:rPr lang="en-US" sz="2800" b="1" strike="noStrike" spc="-1" dirty="0">
                <a:solidFill>
                  <a:srgbClr val="000000"/>
                </a:solidFill>
                <a:latin typeface="DejaVu Sans"/>
              </a:rPr>
              <a:t> </a:t>
            </a:r>
            <a:endParaRPr lang="en-US" sz="2800" b="0" strike="noStrike" spc="-1" dirty="0">
              <a:latin typeface="Times New Roman"/>
            </a:endParaRPr>
          </a:p>
        </p:txBody>
      </p:sp>
      <p:sp>
        <p:nvSpPr>
          <p:cNvPr id="734" name="TextShape 4"/>
          <p:cNvSpPr txBox="1"/>
          <p:nvPr/>
        </p:nvSpPr>
        <p:spPr>
          <a:xfrm>
            <a:off x="4232880" y="2735640"/>
            <a:ext cx="5875920" cy="41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2800" b="1" strike="noStrike" spc="-1">
                <a:solidFill>
                  <a:srgbClr val="000000"/>
                </a:solidFill>
                <a:latin typeface="DejaVu Sans"/>
              </a:rPr>
              <a:t>электронный стетоскоп с AI </a:t>
            </a:r>
            <a:endParaRPr lang="en-US" sz="2800" b="0" strike="noStrike" spc="-1">
              <a:latin typeface="Times New Roman"/>
            </a:endParaRPr>
          </a:p>
        </p:txBody>
      </p:sp>
      <p:sp>
        <p:nvSpPr>
          <p:cNvPr id="735" name="TextShape 5"/>
          <p:cNvSpPr txBox="1"/>
          <p:nvPr/>
        </p:nvSpPr>
        <p:spPr>
          <a:xfrm>
            <a:off x="4232880" y="3211920"/>
            <a:ext cx="2550240" cy="41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2800" b="1" strike="noStrike" spc="-1" dirty="0" err="1">
                <a:solidFill>
                  <a:srgbClr val="000000"/>
                </a:solidFill>
                <a:latin typeface="DejaVu Sans"/>
              </a:rPr>
              <a:t>ассистентом</a:t>
            </a:r>
            <a:endParaRPr lang="en-US" sz="2800" b="0" strike="noStrike" spc="-1" dirty="0">
              <a:latin typeface="Times New Roman"/>
            </a:endParaRPr>
          </a:p>
        </p:txBody>
      </p:sp>
      <p:sp>
        <p:nvSpPr>
          <p:cNvPr id="736" name="TextShape 6"/>
          <p:cNvSpPr txBox="1"/>
          <p:nvPr/>
        </p:nvSpPr>
        <p:spPr>
          <a:xfrm>
            <a:off x="4206240" y="4438440"/>
            <a:ext cx="5912280" cy="384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2600" b="0" strike="noStrike" spc="-1" dirty="0" err="1">
                <a:solidFill>
                  <a:srgbClr val="000000"/>
                </a:solidFill>
                <a:latin typeface="DejaVu Sans"/>
              </a:rPr>
              <a:t>Наш</a:t>
            </a:r>
            <a:r>
              <a:rPr lang="en-US" sz="26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DejaVu Sans"/>
              </a:rPr>
              <a:t>продукт</a:t>
            </a:r>
            <a:r>
              <a:rPr lang="en-US" sz="26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DejaVu Sans"/>
              </a:rPr>
              <a:t>состоит</a:t>
            </a:r>
            <a:r>
              <a:rPr lang="en-US" sz="26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DejaVu Sans"/>
              </a:rPr>
              <a:t>из</a:t>
            </a:r>
            <a:r>
              <a:rPr lang="en-US" sz="26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DejaVu Sans"/>
              </a:rPr>
              <a:t>девайса</a:t>
            </a:r>
            <a:r>
              <a:rPr lang="en-US" sz="26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endParaRPr lang="en-US" sz="2600" b="0" strike="noStrike" spc="-1" dirty="0">
              <a:latin typeface="Times New Roman"/>
            </a:endParaRPr>
          </a:p>
        </p:txBody>
      </p:sp>
      <p:sp>
        <p:nvSpPr>
          <p:cNvPr id="737" name="TextShape 7"/>
          <p:cNvSpPr txBox="1"/>
          <p:nvPr/>
        </p:nvSpPr>
        <p:spPr>
          <a:xfrm>
            <a:off x="4232880" y="4879080"/>
            <a:ext cx="5058720" cy="384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2600" b="0" strike="noStrike" spc="-1" dirty="0">
                <a:solidFill>
                  <a:srgbClr val="000000"/>
                </a:solidFill>
                <a:latin typeface="DejaVu Sans"/>
              </a:rPr>
              <a:t>(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DejaVu Sans"/>
              </a:rPr>
              <a:t>стетоскопа</a:t>
            </a:r>
            <a:r>
              <a:rPr lang="en-US" sz="2600" b="0" strike="noStrike" spc="-1" dirty="0">
                <a:solidFill>
                  <a:srgbClr val="000000"/>
                </a:solidFill>
                <a:latin typeface="DejaVu Sans"/>
              </a:rPr>
              <a:t>) и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DejaVu Sans"/>
              </a:rPr>
              <a:t>приложения</a:t>
            </a:r>
            <a:r>
              <a:rPr lang="en-US" sz="2600" b="0" strike="noStrike" spc="-1" dirty="0">
                <a:solidFill>
                  <a:srgbClr val="000000"/>
                </a:solidFill>
                <a:latin typeface="DejaVu Sans"/>
              </a:rPr>
              <a:t>, </a:t>
            </a:r>
            <a:endParaRPr lang="en-US" sz="2600" b="0" strike="noStrike" spc="-1" dirty="0">
              <a:latin typeface="Times New Roman"/>
            </a:endParaRPr>
          </a:p>
        </p:txBody>
      </p:sp>
      <p:sp>
        <p:nvSpPr>
          <p:cNvPr id="738" name="TextShape 8"/>
          <p:cNvSpPr txBox="1"/>
          <p:nvPr/>
        </p:nvSpPr>
        <p:spPr>
          <a:xfrm>
            <a:off x="4232880" y="5320800"/>
            <a:ext cx="6133320" cy="4001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ru-RU" sz="2600" spc="-1" dirty="0">
                <a:solidFill>
                  <a:srgbClr val="000000"/>
                </a:solidFill>
                <a:latin typeface="DejaVu Sans"/>
              </a:rPr>
              <a:t>д</a:t>
            </a:r>
            <a:r>
              <a:rPr lang="ru-RU" sz="2600" b="0" strike="noStrike" spc="-1" dirty="0" smtClean="0">
                <a:solidFill>
                  <a:srgbClr val="000000"/>
                </a:solidFill>
                <a:latin typeface="DejaVu Sans"/>
              </a:rPr>
              <a:t>ля записи и анализа сигнала</a:t>
            </a:r>
            <a:endParaRPr lang="en-US" sz="2600" b="0" strike="noStrike" spc="-1" dirty="0">
              <a:latin typeface="Times New Roman"/>
            </a:endParaRPr>
          </a:p>
        </p:txBody>
      </p:sp>
      <p:sp>
        <p:nvSpPr>
          <p:cNvPr id="739" name="Freeform 9"/>
          <p:cNvSpPr/>
          <p:nvPr/>
        </p:nvSpPr>
        <p:spPr>
          <a:xfrm>
            <a:off x="870480" y="1653840"/>
            <a:ext cx="2959920" cy="3055320"/>
          </a:xfrm>
          <a:custGeom>
            <a:avLst/>
            <a:gdLst/>
            <a:ahLst/>
            <a:cxnLst/>
            <a:rect l="0" t="0" r="r" b="b"/>
            <a:pathLst>
              <a:path w="8222" h="8487">
                <a:moveTo>
                  <a:pt x="0" y="0"/>
                </a:moveTo>
                <a:lnTo>
                  <a:pt x="8221" y="0"/>
                </a:lnTo>
                <a:lnTo>
                  <a:pt x="8221" y="8486"/>
                </a:lnTo>
                <a:lnTo>
                  <a:pt x="0" y="848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40" name="Рисунок 739"/>
          <p:cNvPicPr/>
          <p:nvPr/>
        </p:nvPicPr>
        <p:blipFill>
          <a:blip r:embed="rId2" cstate="print"/>
          <a:stretch/>
        </p:blipFill>
        <p:spPr>
          <a:xfrm>
            <a:off x="702436" y="1470419"/>
            <a:ext cx="2271600" cy="2952360"/>
          </a:xfrm>
          <a:prstGeom prst="rect">
            <a:avLst/>
          </a:prstGeom>
          <a:ln>
            <a:noFill/>
          </a:ln>
        </p:spPr>
      </p:pic>
      <p:sp>
        <p:nvSpPr>
          <p:cNvPr id="741" name="Freeform 10"/>
          <p:cNvSpPr/>
          <p:nvPr/>
        </p:nvSpPr>
        <p:spPr>
          <a:xfrm>
            <a:off x="133920" y="192240"/>
            <a:ext cx="1924560" cy="518760"/>
          </a:xfrm>
          <a:custGeom>
            <a:avLst/>
            <a:gdLst/>
            <a:ahLst/>
            <a:cxnLst/>
            <a:rect l="0" t="0" r="r" b="b"/>
            <a:pathLst>
              <a:path w="5346" h="1441">
                <a:moveTo>
                  <a:pt x="0" y="0"/>
                </a:moveTo>
                <a:lnTo>
                  <a:pt x="5345" y="0"/>
                </a:lnTo>
                <a:lnTo>
                  <a:pt x="5345" y="1440"/>
                </a:lnTo>
                <a:lnTo>
                  <a:pt x="0" y="144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42" name="Рисунок 741"/>
          <p:cNvPicPr/>
          <p:nvPr/>
        </p:nvPicPr>
        <p:blipFill>
          <a:blip r:embed="rId3" cstate="print"/>
          <a:stretch/>
        </p:blipFill>
        <p:spPr>
          <a:xfrm>
            <a:off x="244440" y="237960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743" name="Freeform 11"/>
          <p:cNvSpPr/>
          <p:nvPr/>
        </p:nvSpPr>
        <p:spPr>
          <a:xfrm>
            <a:off x="6238800" y="357480"/>
            <a:ext cx="1398960" cy="336960"/>
          </a:xfrm>
          <a:custGeom>
            <a:avLst/>
            <a:gdLst/>
            <a:ahLst/>
            <a:cxnLst/>
            <a:rect l="0" t="0" r="r" b="b"/>
            <a:pathLst>
              <a:path w="3886" h="936">
                <a:moveTo>
                  <a:pt x="0" y="0"/>
                </a:moveTo>
                <a:lnTo>
                  <a:pt x="3885" y="0"/>
                </a:lnTo>
                <a:lnTo>
                  <a:pt x="3885" y="935"/>
                </a:lnTo>
                <a:lnTo>
                  <a:pt x="0" y="93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789840" y="1833120"/>
            <a:ext cx="266040" cy="29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2000" b="1" strike="noStrike" spc="-1">
                <a:solidFill>
                  <a:srgbClr val="002060"/>
                </a:solidFill>
                <a:latin typeface="DejaVu Sans"/>
              </a:rPr>
              <a:t>   </a:t>
            </a:r>
            <a:endParaRPr lang="en-US" sz="2000" b="0" strike="noStrike" spc="-1">
              <a:latin typeface="Times New Roman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764218" y="969477"/>
            <a:ext cx="1424160" cy="2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600" b="1" strike="noStrike" spc="-1">
                <a:solidFill>
                  <a:srgbClr val="002060"/>
                </a:solidFill>
                <a:latin typeface="DejaVu Sans"/>
              </a:rPr>
              <a:t>Для врачей</a:t>
            </a:r>
            <a:r>
              <a:rPr lang="en-US" sz="1600" b="0" strike="noStrike" spc="-1">
                <a:solidFill>
                  <a:srgbClr val="002060"/>
                </a:solidFill>
                <a:latin typeface="DejaVu Sans"/>
              </a:rPr>
              <a:t>:</a:t>
            </a:r>
            <a:endParaRPr lang="en-US" sz="1600" b="0" strike="noStrike" spc="-1">
              <a:latin typeface="Times New Roman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4215898" y="922317"/>
            <a:ext cx="16488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1.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80" name="TextShape 4"/>
          <p:cNvSpPr txBox="1"/>
          <p:nvPr/>
        </p:nvSpPr>
        <p:spPr>
          <a:xfrm>
            <a:off x="4444498" y="922317"/>
            <a:ext cx="485460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Сложно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выслушивать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слабые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звуки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при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аускультации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 </a:t>
            </a:r>
            <a:endParaRPr lang="en-US" sz="1300" b="0" strike="noStrike" spc="-1" dirty="0">
              <a:latin typeface="Times New Roman"/>
            </a:endParaRPr>
          </a:p>
        </p:txBody>
      </p:sp>
      <p:sp>
        <p:nvSpPr>
          <p:cNvPr id="281" name="TextShape 5"/>
          <p:cNvSpPr txBox="1"/>
          <p:nvPr/>
        </p:nvSpPr>
        <p:spPr>
          <a:xfrm>
            <a:off x="4444498" y="1114197"/>
            <a:ext cx="336420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(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например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, у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пациентов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с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ожирением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)</a:t>
            </a:r>
            <a:endParaRPr lang="en-US" sz="1300" b="0" strike="noStrike" spc="-1" dirty="0">
              <a:latin typeface="Times New Roman"/>
            </a:endParaRPr>
          </a:p>
        </p:txBody>
      </p:sp>
      <p:sp>
        <p:nvSpPr>
          <p:cNvPr id="282" name="TextShape 6"/>
          <p:cNvSpPr txBox="1"/>
          <p:nvPr/>
        </p:nvSpPr>
        <p:spPr>
          <a:xfrm>
            <a:off x="4215898" y="1307157"/>
            <a:ext cx="16488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2.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83" name="TextShape 7"/>
          <p:cNvSpPr txBox="1"/>
          <p:nvPr/>
        </p:nvSpPr>
        <p:spPr>
          <a:xfrm>
            <a:off x="4444498" y="1307157"/>
            <a:ext cx="545832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Не весь медперсонал обладает навыками узкого кардиолога, 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84" name="TextShape 8"/>
          <p:cNvSpPr txBox="1"/>
          <p:nvPr/>
        </p:nvSpPr>
        <p:spPr>
          <a:xfrm>
            <a:off x="4444498" y="1498677"/>
            <a:ext cx="317988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терапевта, педиатра, пульмонолога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85" name="TextShape 9"/>
          <p:cNvSpPr txBox="1"/>
          <p:nvPr/>
        </p:nvSpPr>
        <p:spPr>
          <a:xfrm>
            <a:off x="762778" y="1919574"/>
            <a:ext cx="1828080" cy="2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600" b="1" strike="noStrike" spc="-1" dirty="0" err="1">
                <a:solidFill>
                  <a:srgbClr val="002060"/>
                </a:solidFill>
                <a:latin typeface="DejaVu Sans"/>
              </a:rPr>
              <a:t>Для</a:t>
            </a:r>
            <a:r>
              <a:rPr lang="en-US" sz="1600" b="1" strike="noStrike" spc="-1" dirty="0">
                <a:solidFill>
                  <a:srgbClr val="002060"/>
                </a:solidFill>
                <a:latin typeface="DejaVu Sans"/>
              </a:rPr>
              <a:t> </a:t>
            </a:r>
            <a:r>
              <a:rPr lang="en-US" sz="1600" b="1" strike="noStrike" spc="-1" dirty="0" err="1">
                <a:solidFill>
                  <a:srgbClr val="002060"/>
                </a:solidFill>
                <a:latin typeface="DejaVu Sans"/>
              </a:rPr>
              <a:t>пациентов</a:t>
            </a:r>
            <a:r>
              <a:rPr lang="en-US" sz="1600" b="0" strike="noStrike" spc="-1" dirty="0">
                <a:solidFill>
                  <a:srgbClr val="002060"/>
                </a:solidFill>
                <a:latin typeface="DejaVu Sans"/>
              </a:rPr>
              <a:t>: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286" name="TextShape 10"/>
          <p:cNvSpPr txBox="1"/>
          <p:nvPr/>
        </p:nvSpPr>
        <p:spPr>
          <a:xfrm>
            <a:off x="4215898" y="1883517"/>
            <a:ext cx="16488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1.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87" name="TextShape 11"/>
          <p:cNvSpPr txBox="1"/>
          <p:nvPr/>
        </p:nvSpPr>
        <p:spPr>
          <a:xfrm>
            <a:off x="4444498" y="1883517"/>
            <a:ext cx="341604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Высокая стоимость обращения к врачу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88" name="TextShape 12"/>
          <p:cNvSpPr txBox="1"/>
          <p:nvPr/>
        </p:nvSpPr>
        <p:spPr>
          <a:xfrm>
            <a:off x="4215898" y="2076837"/>
            <a:ext cx="16488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2.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89" name="TextShape 13"/>
          <p:cNvSpPr txBox="1"/>
          <p:nvPr/>
        </p:nvSpPr>
        <p:spPr>
          <a:xfrm>
            <a:off x="4444498" y="2076837"/>
            <a:ext cx="5473440" cy="4001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Нужны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специальные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навыки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для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домашней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 smtClean="0">
                <a:solidFill>
                  <a:srgbClr val="000000"/>
                </a:solidFill>
                <a:latin typeface="DejaVu Sans"/>
              </a:rPr>
              <a:t>самодиагностики</a:t>
            </a:r>
            <a:r>
              <a:rPr lang="ru-RU" sz="13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ru-RU" sz="1300" b="0" strike="noStrike" spc="-1" dirty="0" err="1" smtClean="0">
                <a:solidFill>
                  <a:srgbClr val="000000"/>
                </a:solidFill>
                <a:latin typeface="DejaVu Sans"/>
              </a:rPr>
              <a:t>сержца</a:t>
            </a:r>
            <a:r>
              <a:rPr lang="ru-RU" sz="1300" b="0" strike="noStrike" spc="-1" dirty="0" smtClean="0">
                <a:solidFill>
                  <a:srgbClr val="000000"/>
                </a:solidFill>
                <a:latin typeface="DejaVu Sans"/>
              </a:rPr>
              <a:t> и легких</a:t>
            </a:r>
            <a:r>
              <a:rPr lang="en-US" sz="13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endParaRPr lang="en-US" sz="1300" b="0" strike="noStrike" spc="-1" dirty="0">
              <a:latin typeface="Times New Roman"/>
            </a:endParaRPr>
          </a:p>
        </p:txBody>
      </p:sp>
      <p:sp>
        <p:nvSpPr>
          <p:cNvPr id="291" name="TextShape 15"/>
          <p:cNvSpPr txBox="1"/>
          <p:nvPr/>
        </p:nvSpPr>
        <p:spPr>
          <a:xfrm>
            <a:off x="250200" y="3530880"/>
            <a:ext cx="759600" cy="51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3600" b="0" strike="noStrike" spc="-1">
                <a:solidFill>
                  <a:srgbClr val="00B0F0"/>
                </a:solidFill>
                <a:latin typeface="Arial"/>
              </a:rPr>
              <a:t>      </a:t>
            </a:r>
            <a:endParaRPr lang="en-US" sz="3600" b="0" strike="noStrike" spc="-1">
              <a:latin typeface="Times New Roman"/>
            </a:endParaRPr>
          </a:p>
        </p:txBody>
      </p:sp>
      <p:sp>
        <p:nvSpPr>
          <p:cNvPr id="292" name="TextShape 16"/>
          <p:cNvSpPr txBox="1"/>
          <p:nvPr/>
        </p:nvSpPr>
        <p:spPr>
          <a:xfrm>
            <a:off x="4215898" y="2796837"/>
            <a:ext cx="16488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1.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93" name="TextShape 17"/>
          <p:cNvSpPr txBox="1"/>
          <p:nvPr/>
        </p:nvSpPr>
        <p:spPr>
          <a:xfrm>
            <a:off x="4444498" y="2796837"/>
            <a:ext cx="531036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Не автоматизирована передача клинического опыта между 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94" name="TextShape 18"/>
          <p:cNvSpPr txBox="1"/>
          <p:nvPr/>
        </p:nvSpPr>
        <p:spPr>
          <a:xfrm>
            <a:off x="4444498" y="2989797"/>
            <a:ext cx="440064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коллегами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в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рамках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клиники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(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нескольких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клиник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)</a:t>
            </a:r>
            <a:endParaRPr lang="en-US" sz="1300" b="0" strike="noStrike" spc="-1" dirty="0">
              <a:latin typeface="Times New Roman"/>
            </a:endParaRPr>
          </a:p>
        </p:txBody>
      </p:sp>
      <p:sp>
        <p:nvSpPr>
          <p:cNvPr id="295" name="TextShape 19"/>
          <p:cNvSpPr txBox="1"/>
          <p:nvPr/>
        </p:nvSpPr>
        <p:spPr>
          <a:xfrm>
            <a:off x="4215898" y="3181677"/>
            <a:ext cx="16488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2.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96" name="TextShape 20"/>
          <p:cNvSpPr txBox="1"/>
          <p:nvPr/>
        </p:nvSpPr>
        <p:spPr>
          <a:xfrm>
            <a:off x="4444498" y="3181677"/>
            <a:ext cx="411840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Страховые компании несут следующие риски: 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98" name="TextShape 22"/>
          <p:cNvSpPr txBox="1"/>
          <p:nvPr/>
        </p:nvSpPr>
        <p:spPr>
          <a:xfrm>
            <a:off x="4673098" y="3374637"/>
            <a:ext cx="5029920" cy="20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ru-RU" sz="1300" b="0" strike="noStrike" spc="-1" dirty="0" smtClean="0">
                <a:solidFill>
                  <a:srgbClr val="000000"/>
                </a:solidFill>
                <a:latin typeface="DejaVu Sans"/>
              </a:rPr>
              <a:t>- </a:t>
            </a:r>
            <a:r>
              <a:rPr lang="en-US" sz="1300" b="0" strike="noStrike" spc="-1" dirty="0" err="1" smtClean="0">
                <a:solidFill>
                  <a:srgbClr val="000000"/>
                </a:solidFill>
                <a:latin typeface="DejaVu Sans"/>
              </a:rPr>
              <a:t>производят</a:t>
            </a:r>
            <a:r>
              <a:rPr lang="en-US" sz="13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необоснованно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высокие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выплаты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за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раннюю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endParaRPr lang="en-US" sz="1300" b="0" strike="noStrike" spc="-1" dirty="0">
              <a:latin typeface="Times New Roman"/>
            </a:endParaRPr>
          </a:p>
        </p:txBody>
      </p:sp>
      <p:sp>
        <p:nvSpPr>
          <p:cNvPr id="299" name="TextShape 23"/>
          <p:cNvSpPr txBox="1"/>
          <p:nvPr/>
        </p:nvSpPr>
        <p:spPr>
          <a:xfrm>
            <a:off x="4673098" y="3566517"/>
            <a:ext cx="115884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диагностику.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301" name="TextShape 25"/>
          <p:cNvSpPr txBox="1"/>
          <p:nvPr/>
        </p:nvSpPr>
        <p:spPr>
          <a:xfrm>
            <a:off x="4673098" y="3759477"/>
            <a:ext cx="4979520" cy="20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ru-RU" sz="1300" b="0" strike="noStrike" spc="-1" dirty="0" smtClean="0">
                <a:solidFill>
                  <a:srgbClr val="000000"/>
                </a:solidFill>
                <a:latin typeface="DejaVu Sans"/>
              </a:rPr>
              <a:t>- </a:t>
            </a:r>
            <a:r>
              <a:rPr lang="en-US" sz="1300" b="0" strike="noStrike" spc="-1" dirty="0" err="1" smtClean="0">
                <a:solidFill>
                  <a:srgbClr val="000000"/>
                </a:solidFill>
                <a:latin typeface="DejaVu Sans"/>
              </a:rPr>
              <a:t>люди</a:t>
            </a:r>
            <a:r>
              <a:rPr lang="en-US" sz="13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в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запущенных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случаях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покрывают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дорогостоящее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endParaRPr lang="en-US" sz="1300" b="0" strike="noStrike" spc="-1" dirty="0">
              <a:latin typeface="Times New Roman"/>
            </a:endParaRPr>
          </a:p>
        </p:txBody>
      </p:sp>
      <p:sp>
        <p:nvSpPr>
          <p:cNvPr id="302" name="TextShape 26"/>
          <p:cNvSpPr txBox="1"/>
          <p:nvPr/>
        </p:nvSpPr>
        <p:spPr>
          <a:xfrm>
            <a:off x="4673098" y="3951357"/>
            <a:ext cx="366444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лечение за счет медицинской страховки. 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304" name="TextShape 28"/>
          <p:cNvSpPr txBox="1"/>
          <p:nvPr/>
        </p:nvSpPr>
        <p:spPr>
          <a:xfrm>
            <a:off x="4673098" y="4144317"/>
            <a:ext cx="5046840" cy="20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ru-RU" sz="1300" b="0" strike="noStrike" spc="-1" dirty="0" smtClean="0">
                <a:solidFill>
                  <a:srgbClr val="000000"/>
                </a:solidFill>
                <a:latin typeface="DejaVu Sans"/>
              </a:rPr>
              <a:t>- </a:t>
            </a:r>
            <a:r>
              <a:rPr lang="en-US" sz="1300" b="0" strike="noStrike" spc="-1" dirty="0" err="1" smtClean="0">
                <a:solidFill>
                  <a:srgbClr val="000000"/>
                </a:solidFill>
                <a:latin typeface="DejaVu Sans"/>
              </a:rPr>
              <a:t>клиенты</a:t>
            </a:r>
            <a:r>
              <a:rPr lang="en-US" sz="13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страховых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компаний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могут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посещать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врачей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DejaVu Sans"/>
              </a:rPr>
              <a:t>по</a:t>
            </a:r>
            <a:r>
              <a:rPr lang="en-US" sz="13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endParaRPr lang="en-US" sz="1300" b="0" strike="noStrike" spc="-1" dirty="0">
              <a:latin typeface="Times New Roman"/>
            </a:endParaRPr>
          </a:p>
        </p:txBody>
      </p:sp>
      <p:sp>
        <p:nvSpPr>
          <p:cNvPr id="305" name="TextShape 29"/>
          <p:cNvSpPr txBox="1"/>
          <p:nvPr/>
        </p:nvSpPr>
        <p:spPr>
          <a:xfrm>
            <a:off x="4673098" y="4336197"/>
            <a:ext cx="446616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300" b="0" strike="noStrike" spc="-1">
                <a:solidFill>
                  <a:srgbClr val="000000"/>
                </a:solidFill>
                <a:latin typeface="DejaVu Sans"/>
              </a:rPr>
              <a:t>надуманным поводам и тратят их деньги впустую.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306" name="Freeform 30"/>
          <p:cNvSpPr/>
          <p:nvPr/>
        </p:nvSpPr>
        <p:spPr>
          <a:xfrm>
            <a:off x="95760" y="156600"/>
            <a:ext cx="1924560" cy="519120"/>
          </a:xfrm>
          <a:custGeom>
            <a:avLst/>
            <a:gdLst/>
            <a:ahLst/>
            <a:cxnLst/>
            <a:rect l="0" t="0" r="r" b="b"/>
            <a:pathLst>
              <a:path w="5346" h="1442">
                <a:moveTo>
                  <a:pt x="0" y="0"/>
                </a:moveTo>
                <a:lnTo>
                  <a:pt x="5345" y="0"/>
                </a:lnTo>
                <a:lnTo>
                  <a:pt x="5345" y="1441"/>
                </a:lnTo>
                <a:lnTo>
                  <a:pt x="0" y="144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07" name="Рисунок 306"/>
          <p:cNvPicPr/>
          <p:nvPr/>
        </p:nvPicPr>
        <p:blipFill>
          <a:blip r:embed="rId2" cstate="print"/>
          <a:stretch/>
        </p:blipFill>
        <p:spPr>
          <a:xfrm>
            <a:off x="206280" y="202680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308" name="Freeform 31"/>
          <p:cNvSpPr/>
          <p:nvPr/>
        </p:nvSpPr>
        <p:spPr>
          <a:xfrm>
            <a:off x="6564960" y="330840"/>
            <a:ext cx="1398960" cy="336960"/>
          </a:xfrm>
          <a:custGeom>
            <a:avLst/>
            <a:gdLst/>
            <a:ahLst/>
            <a:cxnLst/>
            <a:rect l="0" t="0" r="r" b="b"/>
            <a:pathLst>
              <a:path w="3886" h="936">
                <a:moveTo>
                  <a:pt x="0" y="0"/>
                </a:moveTo>
                <a:lnTo>
                  <a:pt x="3885" y="0"/>
                </a:lnTo>
                <a:lnTo>
                  <a:pt x="3885" y="935"/>
                </a:lnTo>
                <a:lnTo>
                  <a:pt x="0" y="93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9" name="TextShape 32"/>
          <p:cNvSpPr txBox="1"/>
          <p:nvPr/>
        </p:nvSpPr>
        <p:spPr>
          <a:xfrm>
            <a:off x="721440" y="6175440"/>
            <a:ext cx="27792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       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313" name="TextShape 35"/>
          <p:cNvSpPr txBox="1"/>
          <p:nvPr/>
        </p:nvSpPr>
        <p:spPr>
          <a:xfrm>
            <a:off x="4845840" y="377280"/>
            <a:ext cx="271884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 strike="noStrike" spc="-1" dirty="0">
                <a:solidFill>
                  <a:srgbClr val="002060"/>
                </a:solidFill>
                <a:latin typeface="DejaVu Sans"/>
              </a:rPr>
              <a:t>ПРОБЛЕМА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314" name="TextShape 36"/>
          <p:cNvSpPr txBox="1"/>
          <p:nvPr/>
        </p:nvSpPr>
        <p:spPr>
          <a:xfrm>
            <a:off x="750178" y="2797596"/>
            <a:ext cx="1655640" cy="2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600" b="1" strike="noStrike" spc="-1" dirty="0" err="1">
                <a:solidFill>
                  <a:srgbClr val="002060"/>
                </a:solidFill>
                <a:latin typeface="DejaVu Sans"/>
              </a:rPr>
              <a:t>Для</a:t>
            </a:r>
            <a:r>
              <a:rPr lang="en-US" sz="1600" b="1" strike="noStrike" spc="-1" dirty="0">
                <a:solidFill>
                  <a:srgbClr val="002060"/>
                </a:solidFill>
                <a:latin typeface="DejaVu Sans"/>
              </a:rPr>
              <a:t> </a:t>
            </a:r>
            <a:r>
              <a:rPr lang="en-US" sz="1600" b="1" strike="noStrike" spc="-1" dirty="0" err="1">
                <a:solidFill>
                  <a:srgbClr val="002060"/>
                </a:solidFill>
                <a:latin typeface="DejaVu Sans"/>
              </a:rPr>
              <a:t>клиник</a:t>
            </a:r>
            <a:r>
              <a:rPr lang="en-US" sz="1600" b="1" strike="noStrike" spc="-1" dirty="0">
                <a:solidFill>
                  <a:srgbClr val="002060"/>
                </a:solidFill>
                <a:latin typeface="DejaVu Sans"/>
              </a:rPr>
              <a:t> и 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315" name="TextShape 37"/>
          <p:cNvSpPr txBox="1"/>
          <p:nvPr/>
        </p:nvSpPr>
        <p:spPr>
          <a:xfrm>
            <a:off x="750178" y="3011910"/>
            <a:ext cx="2526120" cy="2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600" b="1" strike="noStrike" spc="-1" dirty="0" err="1">
                <a:solidFill>
                  <a:srgbClr val="002060"/>
                </a:solidFill>
                <a:latin typeface="DejaVu Sans"/>
              </a:rPr>
              <a:t>страховых</a:t>
            </a:r>
            <a:r>
              <a:rPr lang="en-US" sz="1600" b="1" strike="noStrike" spc="-1" dirty="0">
                <a:solidFill>
                  <a:srgbClr val="002060"/>
                </a:solidFill>
                <a:latin typeface="DejaVu Sans"/>
              </a:rPr>
              <a:t> </a:t>
            </a:r>
            <a:r>
              <a:rPr lang="en-US" sz="1600" b="1" strike="noStrike" spc="-1" dirty="0" err="1">
                <a:solidFill>
                  <a:srgbClr val="002060"/>
                </a:solidFill>
                <a:latin typeface="DejaVu Sans"/>
              </a:rPr>
              <a:t>компаний</a:t>
            </a:r>
            <a:r>
              <a:rPr lang="en-US" sz="1600" b="1" strike="noStrike" spc="-1" dirty="0">
                <a:solidFill>
                  <a:srgbClr val="002060"/>
                </a:solidFill>
                <a:latin typeface="DejaVu Sans"/>
              </a:rPr>
              <a:t>: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998" y="4779969"/>
            <a:ext cx="95726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DejaVu Sans"/>
              </a:rPr>
              <a:t>Проблемы в текущий момент:</a:t>
            </a:r>
          </a:p>
          <a:p>
            <a:endParaRPr lang="ru-RU" sz="1600" dirty="0" smtClean="0">
              <a:latin typeface="DejaVu Sans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DejaVu Sans"/>
              </a:rPr>
              <a:t>Разобщенность людей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DejaVu Sans"/>
              </a:rPr>
              <a:t>Карантин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DejaVu Sans"/>
              </a:rPr>
              <a:t>Необходимость защиты врача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DejaVu Sans"/>
              </a:rPr>
              <a:t>Обмен данными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DejaVu Sans"/>
              </a:rPr>
              <a:t>Хронология изменений объективных данных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DejaVu Sans"/>
              </a:rPr>
              <a:t>Наблюдение за хроническими патологиями</a:t>
            </a:r>
            <a:endParaRPr lang="ru-RU" sz="1200" dirty="0">
              <a:latin typeface="DejaVu Sans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DejaVu Sans"/>
              </a:rPr>
              <a:t>Врачи для удаленного наблюдения за дыхательной функцией вынуждены использовать косвенные и субъективные признаки </a:t>
            </a:r>
          </a:p>
          <a:p>
            <a:r>
              <a:rPr lang="ru-RU" sz="1200" dirty="0" smtClean="0">
                <a:latin typeface="DejaVu Sans"/>
              </a:rPr>
              <a:t>( </a:t>
            </a:r>
            <a:r>
              <a:rPr lang="en-US" sz="1200" dirty="0" smtClean="0">
                <a:latin typeface="DejaVu Sans"/>
                <a:hlinkClick r:id="rId3"/>
              </a:rPr>
              <a:t>https://www.ntv.ru/novosti/2319440/</a:t>
            </a:r>
            <a:r>
              <a:rPr lang="ru-RU" sz="1200" dirty="0" smtClean="0">
                <a:latin typeface="DejaVu Sans"/>
              </a:rPr>
              <a:t> )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Freeform 33"/>
          <p:cNvSpPr/>
          <p:nvPr/>
        </p:nvSpPr>
        <p:spPr>
          <a:xfrm>
            <a:off x="99360" y="772560"/>
            <a:ext cx="1924920" cy="519120"/>
          </a:xfrm>
          <a:custGeom>
            <a:avLst/>
            <a:gdLst/>
            <a:ahLst/>
            <a:cxnLst/>
            <a:rect l="0" t="0" r="r" b="b"/>
            <a:pathLst>
              <a:path w="5347" h="1442">
                <a:moveTo>
                  <a:pt x="0" y="0"/>
                </a:moveTo>
                <a:lnTo>
                  <a:pt x="5346" y="0"/>
                </a:lnTo>
                <a:lnTo>
                  <a:pt x="5346" y="1441"/>
                </a:lnTo>
                <a:lnTo>
                  <a:pt x="0" y="144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89" name="Рисунок 788"/>
          <p:cNvPicPr/>
          <p:nvPr/>
        </p:nvPicPr>
        <p:blipFill>
          <a:blip r:embed="rId2" cstate="print"/>
          <a:stretch/>
        </p:blipFill>
        <p:spPr>
          <a:xfrm>
            <a:off x="224092" y="279375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30998" y="850879"/>
            <a:ext cx="75724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DejaVu Sans"/>
              </a:rPr>
              <a:t>Для решения вышеописанных </a:t>
            </a:r>
            <a:r>
              <a:rPr lang="ru-RU" sz="1400" dirty="0">
                <a:latin typeface="DejaVu Sans"/>
              </a:rPr>
              <a:t>проблем </a:t>
            </a:r>
            <a:r>
              <a:rPr lang="ru-RU" sz="1400" dirty="0" smtClean="0">
                <a:latin typeface="DejaVu Sans"/>
              </a:rPr>
              <a:t>предлагаем наш </a:t>
            </a:r>
            <a:r>
              <a:rPr lang="ru-RU" sz="1400" dirty="0">
                <a:latin typeface="DejaVu Sans"/>
              </a:rPr>
              <a:t>универсальный стетоскоп</a:t>
            </a:r>
            <a:r>
              <a:rPr lang="ru-RU" sz="1400" dirty="0" smtClean="0">
                <a:latin typeface="DejaVu Sans"/>
              </a:rPr>
              <a:t>.</a:t>
            </a:r>
          </a:p>
          <a:p>
            <a:r>
              <a:rPr lang="ru-RU" sz="1400" dirty="0" smtClean="0">
                <a:latin typeface="DejaVu Sans"/>
              </a:rPr>
              <a:t> </a:t>
            </a:r>
          </a:p>
          <a:p>
            <a:r>
              <a:rPr lang="ru-RU" sz="1400" dirty="0" smtClean="0">
                <a:latin typeface="DejaVu Sans"/>
              </a:rPr>
              <a:t>Это </a:t>
            </a:r>
            <a:r>
              <a:rPr lang="ru-RU" sz="1400" dirty="0">
                <a:latin typeface="DejaVu Sans"/>
              </a:rPr>
              <a:t>усовершенствованный электронный стетоскоп с возможностью подключения искусственного интеллекта, предназначенный для анализа </a:t>
            </a:r>
            <a:r>
              <a:rPr lang="ru-RU" sz="1400" dirty="0" smtClean="0">
                <a:latin typeface="DejaVu Sans"/>
              </a:rPr>
              <a:t>шумов.</a:t>
            </a:r>
          </a:p>
          <a:p>
            <a:endParaRPr lang="ru-RU" sz="1400" dirty="0" smtClean="0">
              <a:latin typeface="DejaVu Sans"/>
            </a:endParaRPr>
          </a:p>
          <a:p>
            <a:r>
              <a:rPr lang="ru-RU" sz="1400" dirty="0" smtClean="0">
                <a:latin typeface="DejaVu Sans"/>
              </a:rPr>
              <a:t>Прибор </a:t>
            </a:r>
            <a:r>
              <a:rPr lang="ru-RU" sz="1400" dirty="0">
                <a:latin typeface="DejaVu Sans"/>
              </a:rPr>
              <a:t>собирает данные в облако, они </a:t>
            </a:r>
            <a:r>
              <a:rPr lang="ru-RU" sz="1400" dirty="0" smtClean="0">
                <a:latin typeface="DejaVu Sans"/>
              </a:rPr>
              <a:t>могут быть проанализированы </a:t>
            </a:r>
            <a:r>
              <a:rPr lang="ru-RU" sz="1400" dirty="0" err="1" smtClean="0">
                <a:latin typeface="DejaVu Sans"/>
              </a:rPr>
              <a:t>нейросетью</a:t>
            </a:r>
            <a:r>
              <a:rPr lang="ru-RU" sz="1400" dirty="0" smtClean="0">
                <a:latin typeface="DejaVu Sans"/>
              </a:rPr>
              <a:t>, </a:t>
            </a:r>
            <a:r>
              <a:rPr lang="ru-RU" sz="1400" dirty="0">
                <a:latin typeface="DejaVu Sans"/>
              </a:rPr>
              <a:t>а также могут быть предоставлены конкретному врачу для вынесения им медицинского заключения</a:t>
            </a:r>
            <a:r>
              <a:rPr lang="ru-RU" sz="1400" dirty="0" smtClean="0">
                <a:latin typeface="DejaVu Sans"/>
              </a:rPr>
              <a:t>.</a:t>
            </a:r>
          </a:p>
          <a:p>
            <a:endParaRPr lang="ru-RU" sz="1400" dirty="0" smtClean="0">
              <a:latin typeface="DejaVu Sans"/>
            </a:endParaRPr>
          </a:p>
          <a:p>
            <a:r>
              <a:rPr lang="ru-RU" sz="1400" dirty="0" smtClean="0">
                <a:latin typeface="DejaVu Sans"/>
              </a:rPr>
              <a:t>В </a:t>
            </a:r>
            <a:r>
              <a:rPr lang="ru-RU" sz="1400" dirty="0">
                <a:latin typeface="DejaVu Sans"/>
              </a:rPr>
              <a:t>предлагаемом решении экспертное заключение врача </a:t>
            </a:r>
            <a:r>
              <a:rPr lang="ru-RU" sz="1400" b="1" i="1" dirty="0">
                <a:latin typeface="DejaVu Sans"/>
              </a:rPr>
              <a:t>не</a:t>
            </a:r>
            <a:r>
              <a:rPr lang="ru-RU" sz="1400" i="1" dirty="0">
                <a:latin typeface="DejaVu Sans"/>
              </a:rPr>
              <a:t> замещается</a:t>
            </a:r>
            <a:r>
              <a:rPr lang="ru-RU" sz="1400" dirty="0">
                <a:latin typeface="DejaVu Sans"/>
              </a:rPr>
              <a:t> </a:t>
            </a:r>
            <a:r>
              <a:rPr lang="ru-RU" sz="1400" dirty="0" smtClean="0">
                <a:latin typeface="DejaVu Sans"/>
              </a:rPr>
              <a:t> </a:t>
            </a:r>
            <a:r>
              <a:rPr lang="ru-RU" sz="1400" dirty="0" err="1" smtClean="0">
                <a:latin typeface="DejaVu Sans"/>
              </a:rPr>
              <a:t>нейросетью</a:t>
            </a:r>
            <a:r>
              <a:rPr lang="ru-RU" sz="1400" dirty="0">
                <a:latin typeface="DejaVu Sans"/>
              </a:rPr>
              <a:t>. </a:t>
            </a:r>
          </a:p>
          <a:p>
            <a:endParaRPr lang="ru-RU" dirty="0"/>
          </a:p>
        </p:txBody>
      </p:sp>
      <p:pic>
        <p:nvPicPr>
          <p:cNvPr id="9" name="Рисунок 8" descr="2020-04-08_19-35-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9824" y="3279771"/>
            <a:ext cx="6000792" cy="363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Freeform 33"/>
          <p:cNvSpPr/>
          <p:nvPr/>
        </p:nvSpPr>
        <p:spPr>
          <a:xfrm>
            <a:off x="99360" y="772560"/>
            <a:ext cx="1924920" cy="519120"/>
          </a:xfrm>
          <a:custGeom>
            <a:avLst/>
            <a:gdLst/>
            <a:ahLst/>
            <a:cxnLst/>
            <a:rect l="0" t="0" r="r" b="b"/>
            <a:pathLst>
              <a:path w="5347" h="1442">
                <a:moveTo>
                  <a:pt x="0" y="0"/>
                </a:moveTo>
                <a:lnTo>
                  <a:pt x="5346" y="0"/>
                </a:lnTo>
                <a:lnTo>
                  <a:pt x="5346" y="1441"/>
                </a:lnTo>
                <a:lnTo>
                  <a:pt x="0" y="144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89" name="Рисунок 788"/>
          <p:cNvPicPr/>
          <p:nvPr/>
        </p:nvPicPr>
        <p:blipFill>
          <a:blip r:embed="rId2" cstate="print"/>
          <a:stretch/>
        </p:blipFill>
        <p:spPr>
          <a:xfrm>
            <a:off x="224092" y="350813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790" name="Freeform 34"/>
          <p:cNvSpPr/>
          <p:nvPr/>
        </p:nvSpPr>
        <p:spPr>
          <a:xfrm>
            <a:off x="6077520" y="963000"/>
            <a:ext cx="1755720" cy="337320"/>
          </a:xfrm>
          <a:custGeom>
            <a:avLst/>
            <a:gdLst/>
            <a:ahLst/>
            <a:cxnLst/>
            <a:rect l="0" t="0" r="r" b="b"/>
            <a:pathLst>
              <a:path w="4877" h="937">
                <a:moveTo>
                  <a:pt x="0" y="0"/>
                </a:moveTo>
                <a:lnTo>
                  <a:pt x="4876" y="0"/>
                </a:lnTo>
                <a:lnTo>
                  <a:pt x="4876" y="936"/>
                </a:lnTo>
                <a:lnTo>
                  <a:pt x="0" y="93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2" name="Рисунок 51" descr="2020-04-08_18-53-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7410" y="1065193"/>
            <a:ext cx="4438650" cy="5505450"/>
          </a:xfrm>
          <a:prstGeom prst="rect">
            <a:avLst/>
          </a:prstGeom>
        </p:spPr>
      </p:pic>
      <p:sp>
        <p:nvSpPr>
          <p:cNvPr id="53" name="TextShape 6"/>
          <p:cNvSpPr txBox="1"/>
          <p:nvPr/>
        </p:nvSpPr>
        <p:spPr>
          <a:xfrm>
            <a:off x="202370" y="1493821"/>
            <a:ext cx="5500726" cy="24006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2600" b="0" strike="noStrike" spc="-1" dirty="0" smtClean="0">
                <a:latin typeface="DejaVu Sans"/>
              </a:rPr>
              <a:t>Не очень удобно пользовать</a:t>
            </a:r>
            <a:r>
              <a:rPr lang="ru-RU" sz="2600" spc="-1" dirty="0" smtClean="0">
                <a:latin typeface="DejaVu Sans"/>
              </a:rPr>
              <a:t>ся</a:t>
            </a:r>
            <a:r>
              <a:rPr lang="ru-RU" sz="2600" b="0" strike="noStrike" spc="-1" dirty="0" smtClean="0">
                <a:latin typeface="DejaVu Sans"/>
              </a:rPr>
              <a:t> обычным стетоскопом, верно?</a:t>
            </a:r>
            <a:endParaRPr lang="en-US" sz="2600" b="0" strike="noStrike" spc="-1" dirty="0" smtClean="0">
              <a:latin typeface="DejaVu Sans"/>
            </a:endParaRPr>
          </a:p>
          <a:p>
            <a:endParaRPr lang="en-US" sz="2600" spc="-1" dirty="0">
              <a:latin typeface="DejaVu Sans"/>
            </a:endParaRPr>
          </a:p>
          <a:p>
            <a:endParaRPr lang="en-US" sz="2600" b="0" strike="noStrike" spc="-1" dirty="0" smtClean="0">
              <a:latin typeface="DejaVu Sans"/>
            </a:endParaRPr>
          </a:p>
          <a:p>
            <a:r>
              <a:rPr lang="ru-RU" sz="2600" spc="-1" dirty="0" smtClean="0">
                <a:latin typeface="DejaVu Sans"/>
              </a:rPr>
              <a:t>Мы передаем звук на беспроводные наушники.</a:t>
            </a:r>
            <a:endParaRPr lang="en-US" sz="2600" b="0" strike="noStrike" spc="-1" dirty="0">
              <a:latin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Freeform 33"/>
          <p:cNvSpPr/>
          <p:nvPr/>
        </p:nvSpPr>
        <p:spPr>
          <a:xfrm>
            <a:off x="99360" y="772560"/>
            <a:ext cx="1924920" cy="519120"/>
          </a:xfrm>
          <a:custGeom>
            <a:avLst/>
            <a:gdLst/>
            <a:ahLst/>
            <a:cxnLst/>
            <a:rect l="0" t="0" r="r" b="b"/>
            <a:pathLst>
              <a:path w="5347" h="1442">
                <a:moveTo>
                  <a:pt x="0" y="0"/>
                </a:moveTo>
                <a:lnTo>
                  <a:pt x="5346" y="0"/>
                </a:lnTo>
                <a:lnTo>
                  <a:pt x="5346" y="1441"/>
                </a:lnTo>
                <a:lnTo>
                  <a:pt x="0" y="144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89" name="Рисунок 788"/>
          <p:cNvPicPr/>
          <p:nvPr/>
        </p:nvPicPr>
        <p:blipFill>
          <a:blip r:embed="rId2" cstate="print"/>
          <a:stretch/>
        </p:blipFill>
        <p:spPr>
          <a:xfrm>
            <a:off x="295530" y="279375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790" name="Freeform 34"/>
          <p:cNvSpPr/>
          <p:nvPr/>
        </p:nvSpPr>
        <p:spPr>
          <a:xfrm>
            <a:off x="6077520" y="963000"/>
            <a:ext cx="1755720" cy="337320"/>
          </a:xfrm>
          <a:custGeom>
            <a:avLst/>
            <a:gdLst/>
            <a:ahLst/>
            <a:cxnLst/>
            <a:rect l="0" t="0" r="r" b="b"/>
            <a:pathLst>
              <a:path w="4877" h="937">
                <a:moveTo>
                  <a:pt x="0" y="0"/>
                </a:moveTo>
                <a:lnTo>
                  <a:pt x="4876" y="0"/>
                </a:lnTo>
                <a:lnTo>
                  <a:pt x="4876" y="936"/>
                </a:lnTo>
                <a:lnTo>
                  <a:pt x="0" y="93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777" y="1173022"/>
            <a:ext cx="4975872" cy="4321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684" y="1136631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DejaVu Sans"/>
              </a:rPr>
              <a:t>Использовать наш стетоскоп может </a:t>
            </a:r>
          </a:p>
          <a:p>
            <a:r>
              <a:rPr lang="ru-RU" sz="1600" dirty="0">
                <a:latin typeface="DejaVu Sans"/>
              </a:rPr>
              <a:t>д</a:t>
            </a:r>
            <a:r>
              <a:rPr lang="ru-RU" sz="1600" dirty="0" smtClean="0">
                <a:latin typeface="DejaVu Sans"/>
              </a:rPr>
              <a:t>аже минимально обученный персонал, поскольку анализ звука возможно произвести удаленно</a:t>
            </a:r>
          </a:p>
          <a:p>
            <a:endParaRPr lang="ru-RU" sz="1600" dirty="0">
              <a:latin typeface="DejaVu Sans"/>
            </a:endParaRPr>
          </a:p>
          <a:p>
            <a:r>
              <a:rPr lang="ru-RU" sz="1600" dirty="0" smtClean="0">
                <a:latin typeface="DejaVu Sans"/>
              </a:rPr>
              <a:t>Таким образом снижаем нагрузку на врачей и уменьшаем риск для них</a:t>
            </a:r>
          </a:p>
          <a:p>
            <a:endParaRPr lang="ru-RU" sz="1600" dirty="0">
              <a:latin typeface="DejaVu Sans"/>
            </a:endParaRPr>
          </a:p>
          <a:p>
            <a:r>
              <a:rPr lang="ru-RU" sz="1600" dirty="0" smtClean="0">
                <a:latin typeface="DejaVu Sans"/>
              </a:rPr>
              <a:t>Возможна передача информации в любой </a:t>
            </a:r>
            <a:r>
              <a:rPr lang="ru-RU" sz="1600" dirty="0" err="1" smtClean="0">
                <a:latin typeface="DejaVu Sans"/>
              </a:rPr>
              <a:t>телемедицинский</a:t>
            </a:r>
            <a:r>
              <a:rPr lang="ru-RU" sz="1600" dirty="0" smtClean="0">
                <a:latin typeface="DejaVu Sans"/>
              </a:rPr>
              <a:t> сервис.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17344" y="5565787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4"/>
              </a:rPr>
              <a:t>http://zviazda.by/be/news/20200407/1586256163-lukashenka-my-ne-musim-mirycca-z-tym-shto-ginuc-lyudzi-my-pavinny-zmagacca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Freeform 8"/>
          <p:cNvSpPr/>
          <p:nvPr/>
        </p:nvSpPr>
        <p:spPr>
          <a:xfrm>
            <a:off x="488122" y="1895400"/>
            <a:ext cx="601200" cy="551880"/>
          </a:xfrm>
          <a:custGeom>
            <a:avLst/>
            <a:gdLst/>
            <a:ahLst/>
            <a:cxnLst/>
            <a:rect l="0" t="0" r="r" b="b"/>
            <a:pathLst>
              <a:path w="1670" h="1533">
                <a:moveTo>
                  <a:pt x="0" y="0"/>
                </a:moveTo>
                <a:lnTo>
                  <a:pt x="1669" y="0"/>
                </a:lnTo>
                <a:lnTo>
                  <a:pt x="1669" y="1532"/>
                </a:lnTo>
                <a:lnTo>
                  <a:pt x="0" y="153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7" name="TextShape 11"/>
          <p:cNvSpPr txBox="1"/>
          <p:nvPr/>
        </p:nvSpPr>
        <p:spPr>
          <a:xfrm>
            <a:off x="1631130" y="1748879"/>
            <a:ext cx="81799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Устройство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позволяет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прослушивать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звуки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до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начала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записи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958" name="TextShape 12"/>
          <p:cNvSpPr txBox="1"/>
          <p:nvPr/>
        </p:nvSpPr>
        <p:spPr>
          <a:xfrm>
            <a:off x="1676640" y="1991628"/>
            <a:ext cx="795554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звук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передаваемый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сразу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же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на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смартфон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,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можно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прослушать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при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помощи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беспроводных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наушников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961" name="Freeform 15"/>
          <p:cNvSpPr/>
          <p:nvPr/>
        </p:nvSpPr>
        <p:spPr>
          <a:xfrm>
            <a:off x="1187602" y="1703520"/>
            <a:ext cx="394560" cy="390600"/>
          </a:xfrm>
          <a:custGeom>
            <a:avLst/>
            <a:gdLst/>
            <a:ahLst/>
            <a:cxnLst/>
            <a:rect l="0" t="0" r="r" b="b"/>
            <a:pathLst>
              <a:path w="1096" h="1085">
                <a:moveTo>
                  <a:pt x="0" y="0"/>
                </a:moveTo>
                <a:lnTo>
                  <a:pt x="1095" y="0"/>
                </a:lnTo>
                <a:lnTo>
                  <a:pt x="1095" y="1084"/>
                </a:lnTo>
                <a:lnTo>
                  <a:pt x="0" y="10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62" name="Рисунок 961"/>
          <p:cNvPicPr/>
          <p:nvPr/>
        </p:nvPicPr>
        <p:blipFill>
          <a:blip r:embed="rId2" cstate="print"/>
          <a:stretch/>
        </p:blipFill>
        <p:spPr>
          <a:xfrm>
            <a:off x="1416816" y="1749600"/>
            <a:ext cx="178560" cy="178560"/>
          </a:xfrm>
          <a:prstGeom prst="rect">
            <a:avLst/>
          </a:prstGeom>
          <a:ln>
            <a:noFill/>
          </a:ln>
        </p:spPr>
      </p:pic>
      <p:sp>
        <p:nvSpPr>
          <p:cNvPr id="963" name="Freeform 16"/>
          <p:cNvSpPr/>
          <p:nvPr/>
        </p:nvSpPr>
        <p:spPr>
          <a:xfrm>
            <a:off x="1178962" y="2362680"/>
            <a:ext cx="407160" cy="353880"/>
          </a:xfrm>
          <a:custGeom>
            <a:avLst/>
            <a:gdLst/>
            <a:ahLst/>
            <a:cxnLst/>
            <a:rect l="0" t="0" r="r" b="b"/>
            <a:pathLst>
              <a:path w="1131" h="983">
                <a:moveTo>
                  <a:pt x="0" y="0"/>
                </a:moveTo>
                <a:lnTo>
                  <a:pt x="1130" y="0"/>
                </a:lnTo>
                <a:lnTo>
                  <a:pt x="1130" y="982"/>
                </a:lnTo>
                <a:lnTo>
                  <a:pt x="0" y="98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3" name="TextShape 24"/>
          <p:cNvSpPr txBox="1"/>
          <p:nvPr/>
        </p:nvSpPr>
        <p:spPr>
          <a:xfrm>
            <a:off x="1641922" y="4238113"/>
            <a:ext cx="420405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Стоимость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Юнископа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-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от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2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0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до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3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0 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USD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974" name="TextShape 25"/>
          <p:cNvSpPr txBox="1"/>
          <p:nvPr/>
        </p:nvSpPr>
        <p:spPr>
          <a:xfrm>
            <a:off x="1631130" y="2493953"/>
            <a:ext cx="821537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Возможно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прослушивать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не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только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легкие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и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сердце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но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и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сосуды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.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976" name="Freeform 27"/>
          <p:cNvSpPr/>
          <p:nvPr/>
        </p:nvSpPr>
        <p:spPr>
          <a:xfrm>
            <a:off x="1189042" y="3153960"/>
            <a:ext cx="394560" cy="365040"/>
          </a:xfrm>
          <a:custGeom>
            <a:avLst/>
            <a:gdLst/>
            <a:ahLst/>
            <a:cxnLst/>
            <a:rect l="0" t="0" r="r" b="b"/>
            <a:pathLst>
              <a:path w="1096" h="1014">
                <a:moveTo>
                  <a:pt x="0" y="0"/>
                </a:moveTo>
                <a:lnTo>
                  <a:pt x="1095" y="0"/>
                </a:lnTo>
                <a:lnTo>
                  <a:pt x="1095" y="1013"/>
                </a:lnTo>
                <a:lnTo>
                  <a:pt x="0" y="101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77" name="Рисунок 976"/>
          <p:cNvPicPr/>
          <p:nvPr/>
        </p:nvPicPr>
        <p:blipFill>
          <a:blip r:embed="rId3" cstate="print"/>
          <a:stretch/>
        </p:blipFill>
        <p:spPr>
          <a:xfrm>
            <a:off x="1416816" y="2493953"/>
            <a:ext cx="187560" cy="187560"/>
          </a:xfrm>
          <a:prstGeom prst="rect">
            <a:avLst/>
          </a:prstGeom>
          <a:ln>
            <a:noFill/>
          </a:ln>
        </p:spPr>
      </p:pic>
      <p:sp>
        <p:nvSpPr>
          <p:cNvPr id="984" name="Freeform 33"/>
          <p:cNvSpPr/>
          <p:nvPr/>
        </p:nvSpPr>
        <p:spPr>
          <a:xfrm>
            <a:off x="103320" y="4493880"/>
            <a:ext cx="1364760" cy="871920"/>
          </a:xfrm>
          <a:custGeom>
            <a:avLst/>
            <a:gdLst/>
            <a:ahLst/>
            <a:cxnLst/>
            <a:rect l="0" t="0" r="r" b="b"/>
            <a:pathLst>
              <a:path w="3791" h="2422">
                <a:moveTo>
                  <a:pt x="0" y="0"/>
                </a:moveTo>
                <a:lnTo>
                  <a:pt x="3790" y="0"/>
                </a:lnTo>
                <a:lnTo>
                  <a:pt x="3790" y="2421"/>
                </a:lnTo>
                <a:lnTo>
                  <a:pt x="0" y="242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8" name="TextShape 36"/>
          <p:cNvSpPr txBox="1"/>
          <p:nvPr/>
        </p:nvSpPr>
        <p:spPr>
          <a:xfrm>
            <a:off x="1627882" y="2922581"/>
            <a:ext cx="8504370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У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устройства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имеется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мобильное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DejaVu Sans"/>
              </a:rPr>
              <a:t>приложение</a:t>
            </a:r>
            <a:r>
              <a:rPr lang="en-US" sz="1400" b="0" strike="noStrike" spc="-1" dirty="0">
                <a:solidFill>
                  <a:srgbClr val="000000"/>
                </a:solidFill>
                <a:latin typeface="DejaVu Sans"/>
              </a:rPr>
              <a:t>, в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котором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можно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усилить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сигнал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сердца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,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сосудов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,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легких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на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40-60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дБ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.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Более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того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,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чувствительность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Юнископа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выше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в 8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раз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,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что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позволяет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улавливать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более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широкий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спектр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DejaVu Sans"/>
              </a:rPr>
              <a:t>сигналов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.</a:t>
            </a:r>
            <a:endParaRPr lang="en-US" sz="1400" b="0" strike="noStrike" spc="-1" dirty="0" smtClean="0">
              <a:latin typeface="Times New Roman"/>
            </a:endParaRPr>
          </a:p>
          <a:p>
            <a:endParaRPr lang="en-US" sz="1100" b="0" strike="noStrike" spc="-1" dirty="0" smtClean="0">
              <a:latin typeface="Times New Roman"/>
            </a:endParaRPr>
          </a:p>
          <a:p>
            <a:r>
              <a:rPr lang="en-US" sz="11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endParaRPr lang="en-US" sz="1100" b="0" strike="noStrike" spc="-1" dirty="0">
              <a:latin typeface="Times New Roman"/>
            </a:endParaRPr>
          </a:p>
        </p:txBody>
      </p:sp>
      <p:sp>
        <p:nvSpPr>
          <p:cNvPr id="992" name="TextShape 40"/>
          <p:cNvSpPr txBox="1"/>
          <p:nvPr/>
        </p:nvSpPr>
        <p:spPr>
          <a:xfrm>
            <a:off x="1627882" y="3666609"/>
            <a:ext cx="829005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Интегрируется с любыми сторонними системами с целью передачи записей на анализ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994" name="Freeform 42"/>
          <p:cNvSpPr/>
          <p:nvPr/>
        </p:nvSpPr>
        <p:spPr>
          <a:xfrm>
            <a:off x="1178962" y="4217040"/>
            <a:ext cx="403200" cy="374040"/>
          </a:xfrm>
          <a:custGeom>
            <a:avLst/>
            <a:gdLst/>
            <a:ahLst/>
            <a:cxnLst/>
            <a:rect l="0" t="0" r="r" b="b"/>
            <a:pathLst>
              <a:path w="1120" h="1039">
                <a:moveTo>
                  <a:pt x="0" y="0"/>
                </a:moveTo>
                <a:lnTo>
                  <a:pt x="1119" y="0"/>
                </a:lnTo>
                <a:lnTo>
                  <a:pt x="1119" y="1038"/>
                </a:lnTo>
                <a:lnTo>
                  <a:pt x="0" y="1038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95" name="Рисунок 994"/>
          <p:cNvPicPr/>
          <p:nvPr/>
        </p:nvPicPr>
        <p:blipFill>
          <a:blip r:embed="rId2" cstate="print"/>
          <a:stretch/>
        </p:blipFill>
        <p:spPr>
          <a:xfrm>
            <a:off x="1416816" y="2958335"/>
            <a:ext cx="178560" cy="178560"/>
          </a:xfrm>
          <a:prstGeom prst="rect">
            <a:avLst/>
          </a:prstGeom>
          <a:ln>
            <a:noFill/>
          </a:ln>
        </p:spPr>
      </p:pic>
      <p:sp>
        <p:nvSpPr>
          <p:cNvPr id="998" name="Freeform 44"/>
          <p:cNvSpPr/>
          <p:nvPr/>
        </p:nvSpPr>
        <p:spPr>
          <a:xfrm>
            <a:off x="1180042" y="3428280"/>
            <a:ext cx="423720" cy="492120"/>
          </a:xfrm>
          <a:custGeom>
            <a:avLst/>
            <a:gdLst/>
            <a:ahLst/>
            <a:cxnLst/>
            <a:rect l="0" t="0" r="r" b="b"/>
            <a:pathLst>
              <a:path w="1177" h="1367">
                <a:moveTo>
                  <a:pt x="0" y="0"/>
                </a:moveTo>
                <a:lnTo>
                  <a:pt x="1176" y="0"/>
                </a:lnTo>
                <a:lnTo>
                  <a:pt x="1176" y="1366"/>
                </a:lnTo>
                <a:lnTo>
                  <a:pt x="0" y="136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00" name="Freeform 45"/>
          <p:cNvSpPr/>
          <p:nvPr/>
        </p:nvSpPr>
        <p:spPr>
          <a:xfrm>
            <a:off x="1178962" y="5094360"/>
            <a:ext cx="424800" cy="423720"/>
          </a:xfrm>
          <a:custGeom>
            <a:avLst/>
            <a:gdLst/>
            <a:ahLst/>
            <a:cxnLst/>
            <a:rect l="0" t="0" r="r" b="b"/>
            <a:pathLst>
              <a:path w="1180" h="1177">
                <a:moveTo>
                  <a:pt x="0" y="0"/>
                </a:moveTo>
                <a:lnTo>
                  <a:pt x="1179" y="0"/>
                </a:lnTo>
                <a:lnTo>
                  <a:pt x="1179" y="1176"/>
                </a:lnTo>
                <a:lnTo>
                  <a:pt x="0" y="117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01" name="Рисунок 1000"/>
          <p:cNvPicPr/>
          <p:nvPr/>
        </p:nvPicPr>
        <p:blipFill>
          <a:blip r:embed="rId4" cstate="print"/>
          <a:stretch/>
        </p:blipFill>
        <p:spPr>
          <a:xfrm>
            <a:off x="1416816" y="3661915"/>
            <a:ext cx="189360" cy="189360"/>
          </a:xfrm>
          <a:prstGeom prst="rect">
            <a:avLst/>
          </a:prstGeom>
          <a:ln>
            <a:noFill/>
          </a:ln>
        </p:spPr>
      </p:pic>
      <p:sp>
        <p:nvSpPr>
          <p:cNvPr id="1002" name="Freeform 46"/>
          <p:cNvSpPr/>
          <p:nvPr/>
        </p:nvSpPr>
        <p:spPr>
          <a:xfrm>
            <a:off x="6107760" y="419400"/>
            <a:ext cx="1512000" cy="337320"/>
          </a:xfrm>
          <a:custGeom>
            <a:avLst/>
            <a:gdLst/>
            <a:ahLst/>
            <a:cxnLst/>
            <a:rect l="0" t="0" r="r" b="b"/>
            <a:pathLst>
              <a:path w="4200" h="937">
                <a:moveTo>
                  <a:pt x="0" y="0"/>
                </a:moveTo>
                <a:lnTo>
                  <a:pt x="4199" y="0"/>
                </a:lnTo>
                <a:lnTo>
                  <a:pt x="4199" y="936"/>
                </a:lnTo>
                <a:lnTo>
                  <a:pt x="0" y="93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04" name="Freeform 48"/>
          <p:cNvSpPr/>
          <p:nvPr/>
        </p:nvSpPr>
        <p:spPr>
          <a:xfrm>
            <a:off x="119880" y="204840"/>
            <a:ext cx="1924560" cy="517680"/>
          </a:xfrm>
          <a:custGeom>
            <a:avLst/>
            <a:gdLst/>
            <a:ahLst/>
            <a:cxnLst/>
            <a:rect l="0" t="0" r="r" b="b"/>
            <a:pathLst>
              <a:path w="5346" h="1438">
                <a:moveTo>
                  <a:pt x="0" y="0"/>
                </a:moveTo>
                <a:lnTo>
                  <a:pt x="5345" y="0"/>
                </a:lnTo>
                <a:lnTo>
                  <a:pt x="5345" y="1437"/>
                </a:lnTo>
                <a:lnTo>
                  <a:pt x="0" y="1437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05" name="Рисунок 1004"/>
          <p:cNvPicPr/>
          <p:nvPr/>
        </p:nvPicPr>
        <p:blipFill>
          <a:blip r:embed="rId5" cstate="print"/>
          <a:stretch/>
        </p:blipFill>
        <p:spPr>
          <a:xfrm>
            <a:off x="230400" y="250200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1010" name="Freeform 51"/>
          <p:cNvSpPr/>
          <p:nvPr/>
        </p:nvSpPr>
        <p:spPr>
          <a:xfrm>
            <a:off x="507202" y="3283560"/>
            <a:ext cx="601200" cy="552960"/>
          </a:xfrm>
          <a:custGeom>
            <a:avLst/>
            <a:gdLst/>
            <a:ahLst/>
            <a:cxnLst/>
            <a:rect l="0" t="0" r="r" b="b"/>
            <a:pathLst>
              <a:path w="1670" h="1536">
                <a:moveTo>
                  <a:pt x="0" y="0"/>
                </a:moveTo>
                <a:lnTo>
                  <a:pt x="1669" y="0"/>
                </a:lnTo>
                <a:lnTo>
                  <a:pt x="1669" y="1535"/>
                </a:lnTo>
                <a:lnTo>
                  <a:pt x="0" y="153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2" name="Freeform 52"/>
          <p:cNvSpPr/>
          <p:nvPr/>
        </p:nvSpPr>
        <p:spPr>
          <a:xfrm>
            <a:off x="515842" y="4569840"/>
            <a:ext cx="601560" cy="551880"/>
          </a:xfrm>
          <a:custGeom>
            <a:avLst/>
            <a:gdLst/>
            <a:ahLst/>
            <a:cxnLst/>
            <a:rect l="0" t="0" r="r" b="b"/>
            <a:pathLst>
              <a:path w="1671" h="1533">
                <a:moveTo>
                  <a:pt x="0" y="0"/>
                </a:moveTo>
                <a:lnTo>
                  <a:pt x="1670" y="0"/>
                </a:lnTo>
                <a:lnTo>
                  <a:pt x="1670" y="1532"/>
                </a:lnTo>
                <a:lnTo>
                  <a:pt x="0" y="153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4" name="TextShape 53"/>
          <p:cNvSpPr txBox="1"/>
          <p:nvPr/>
        </p:nvSpPr>
        <p:spPr>
          <a:xfrm>
            <a:off x="5203030" y="465840"/>
            <a:ext cx="224249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600" b="1" spc="-1" dirty="0" smtClean="0">
                <a:solidFill>
                  <a:srgbClr val="002060"/>
                </a:solidFill>
                <a:latin typeface="DejaVu Sans"/>
              </a:rPr>
              <a:t>Достоинства</a:t>
            </a:r>
            <a:endParaRPr lang="en-US" sz="1600" b="0" strike="noStrike" spc="-1" dirty="0">
              <a:latin typeface="Times New Roman"/>
            </a:endParaRPr>
          </a:p>
        </p:txBody>
      </p:sp>
      <p:pic>
        <p:nvPicPr>
          <p:cNvPr id="75" name="Рисунок 74"/>
          <p:cNvPicPr/>
          <p:nvPr/>
        </p:nvPicPr>
        <p:blipFill>
          <a:blip r:embed="rId4" cstate="print"/>
          <a:stretch/>
        </p:blipFill>
        <p:spPr>
          <a:xfrm>
            <a:off x="1416816" y="4279903"/>
            <a:ext cx="189360" cy="18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Рисунок 796"/>
          <p:cNvPicPr/>
          <p:nvPr/>
        </p:nvPicPr>
        <p:blipFill>
          <a:blip r:embed="rId2" cstate="print"/>
          <a:stretch/>
        </p:blipFill>
        <p:spPr>
          <a:xfrm>
            <a:off x="739080" y="2346840"/>
            <a:ext cx="9478440" cy="2406240"/>
          </a:xfrm>
          <a:prstGeom prst="rect">
            <a:avLst/>
          </a:prstGeom>
          <a:ln>
            <a:noFill/>
          </a:ln>
        </p:spPr>
      </p:pic>
      <p:sp>
        <p:nvSpPr>
          <p:cNvPr id="800" name="TextShape 3"/>
          <p:cNvSpPr txBox="1"/>
          <p:nvPr/>
        </p:nvSpPr>
        <p:spPr>
          <a:xfrm>
            <a:off x="1416816" y="2065326"/>
            <a:ext cx="185400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Разработка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промышленного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дизайна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прототипа</a:t>
            </a:r>
            <a:endParaRPr lang="en-US" sz="1000" b="0" strike="noStrike" spc="-1" dirty="0" smtClean="0">
              <a:latin typeface="Times New Roman"/>
            </a:endParaRPr>
          </a:p>
          <a:p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01" name="Freeform 4"/>
          <p:cNvSpPr/>
          <p:nvPr/>
        </p:nvSpPr>
        <p:spPr>
          <a:xfrm>
            <a:off x="3312720" y="1389960"/>
            <a:ext cx="2096280" cy="1036800"/>
          </a:xfrm>
          <a:custGeom>
            <a:avLst/>
            <a:gdLst/>
            <a:ahLst/>
            <a:cxnLst/>
            <a:rect l="0" t="0" r="r" b="b"/>
            <a:pathLst>
              <a:path w="5823" h="2880">
                <a:moveTo>
                  <a:pt x="0" y="0"/>
                </a:moveTo>
                <a:lnTo>
                  <a:pt x="5822" y="0"/>
                </a:lnTo>
                <a:lnTo>
                  <a:pt x="5822" y="2879"/>
                </a:lnTo>
                <a:lnTo>
                  <a:pt x="0" y="287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8" name="TextShape 11"/>
          <p:cNvSpPr txBox="1"/>
          <p:nvPr/>
        </p:nvSpPr>
        <p:spPr>
          <a:xfrm>
            <a:off x="3417080" y="1878400"/>
            <a:ext cx="194688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создание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партии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прототипов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устройств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передачи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в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клиники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проведения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исследований</a:t>
            </a:r>
            <a:endParaRPr lang="en-US" sz="1000" b="0" strike="noStrike" spc="-1" dirty="0" smtClean="0">
              <a:latin typeface="Times New Roman"/>
            </a:endParaRPr>
          </a:p>
          <a:p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13" name="TextShape 16"/>
          <p:cNvSpPr txBox="1"/>
          <p:nvPr/>
        </p:nvSpPr>
        <p:spPr>
          <a:xfrm>
            <a:off x="5579280" y="1208069"/>
            <a:ext cx="1828080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разработка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промышленного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дизайна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беспроводного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прототипа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создание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программного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обеспечения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обработки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больших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массивов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данных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по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порокам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сердца</a:t>
            </a:r>
            <a:endParaRPr lang="en-US" sz="1000" b="0" strike="noStrike" spc="-1" dirty="0" smtClean="0">
              <a:latin typeface="Times New Roman"/>
            </a:endParaRPr>
          </a:p>
          <a:p>
            <a:endParaRPr lang="en-US" sz="1000" b="0" strike="noStrike" spc="-1" dirty="0" smtClean="0">
              <a:latin typeface="Times New Roman"/>
            </a:endParaRPr>
          </a:p>
          <a:p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1000" b="0" strike="noStrike" spc="-1" dirty="0" smtClean="0">
              <a:latin typeface="Times New Roman"/>
            </a:endParaRPr>
          </a:p>
          <a:p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20" name="TextShape 23"/>
          <p:cNvSpPr txBox="1"/>
          <p:nvPr/>
        </p:nvSpPr>
        <p:spPr>
          <a:xfrm>
            <a:off x="5579280" y="2114738"/>
            <a:ext cx="1646640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маркетинг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выставки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разработка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бренда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21" name="Freeform 24"/>
          <p:cNvSpPr/>
          <p:nvPr/>
        </p:nvSpPr>
        <p:spPr>
          <a:xfrm>
            <a:off x="7452720" y="1186560"/>
            <a:ext cx="2182680" cy="1285920"/>
          </a:xfrm>
          <a:custGeom>
            <a:avLst/>
            <a:gdLst/>
            <a:ahLst/>
            <a:cxnLst/>
            <a:rect l="0" t="0" r="r" b="b"/>
            <a:pathLst>
              <a:path w="6063" h="3572">
                <a:moveTo>
                  <a:pt x="0" y="0"/>
                </a:moveTo>
                <a:lnTo>
                  <a:pt x="6062" y="0"/>
                </a:lnTo>
                <a:lnTo>
                  <a:pt x="6062" y="3571"/>
                </a:lnTo>
                <a:lnTo>
                  <a:pt x="0" y="357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24" name="TextShape 27"/>
          <p:cNvSpPr txBox="1"/>
          <p:nvPr/>
        </p:nvSpPr>
        <p:spPr>
          <a:xfrm>
            <a:off x="7489046" y="1092582"/>
            <a:ext cx="2000264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разработка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предсерийного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прототипа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Технологическая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подготовка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серийного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00" b="0" strike="noStrike" spc="-1" dirty="0" err="1" smtClean="0">
                <a:solidFill>
                  <a:srgbClr val="000000"/>
                </a:solidFill>
                <a:latin typeface="Calibri"/>
              </a:rPr>
              <a:t>п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роизводства</a:t>
            </a:r>
            <a:endParaRPr lang="en-US" sz="1000" b="0" strike="noStrike" spc="-1" dirty="0" smtClean="0">
              <a:latin typeface="Times New Roman"/>
            </a:endParaRPr>
          </a:p>
          <a:p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30" name="TextShape 33"/>
          <p:cNvSpPr txBox="1"/>
          <p:nvPr/>
        </p:nvSpPr>
        <p:spPr>
          <a:xfrm>
            <a:off x="7489046" y="1614672"/>
            <a:ext cx="2003400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маркетинг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выставки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разработка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бренда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32" name="TextShape 35"/>
          <p:cNvSpPr txBox="1"/>
          <p:nvPr/>
        </p:nvSpPr>
        <p:spPr>
          <a:xfrm>
            <a:off x="7489046" y="1949838"/>
            <a:ext cx="1928826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поиск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инвесторов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привлечение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посевных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инвестиций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на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запуск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производства</a:t>
            </a:r>
            <a:endParaRPr lang="en-US" sz="1000" b="0" strike="noStrike" spc="-1" dirty="0" smtClean="0">
              <a:latin typeface="Times New Roman"/>
            </a:endParaRPr>
          </a:p>
          <a:p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34" name="Freeform 37"/>
          <p:cNvSpPr/>
          <p:nvPr/>
        </p:nvSpPr>
        <p:spPr>
          <a:xfrm>
            <a:off x="1284480" y="4733640"/>
            <a:ext cx="2028960" cy="1347120"/>
          </a:xfrm>
          <a:custGeom>
            <a:avLst/>
            <a:gdLst/>
            <a:ahLst/>
            <a:cxnLst/>
            <a:rect l="0" t="0" r="r" b="b"/>
            <a:pathLst>
              <a:path w="5636" h="3742">
                <a:moveTo>
                  <a:pt x="0" y="0"/>
                </a:moveTo>
                <a:lnTo>
                  <a:pt x="5635" y="0"/>
                </a:lnTo>
                <a:lnTo>
                  <a:pt x="5635" y="3741"/>
                </a:lnTo>
                <a:lnTo>
                  <a:pt x="0" y="374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7" name="TextShape 40"/>
          <p:cNvSpPr txBox="1"/>
          <p:nvPr/>
        </p:nvSpPr>
        <p:spPr>
          <a:xfrm>
            <a:off x="1378080" y="4708531"/>
            <a:ext cx="2026080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совершенствование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алгоритмов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анализа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звуковых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сигналов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выявления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аномалий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41" name="TextShape 44"/>
          <p:cNvSpPr txBox="1"/>
          <p:nvPr/>
        </p:nvSpPr>
        <p:spPr>
          <a:xfrm>
            <a:off x="1378080" y="5287680"/>
            <a:ext cx="1953000" cy="7694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создании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партии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прототипов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устройств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передачи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в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клиники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проведения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исследований</a:t>
            </a:r>
            <a:endParaRPr lang="en-US" sz="1000" b="0" strike="noStrike" spc="-1" dirty="0" smtClean="0">
              <a:latin typeface="Times New Roman"/>
            </a:endParaRPr>
          </a:p>
          <a:p>
            <a:endParaRPr lang="en-US" sz="1000" b="0" strike="noStrike" spc="-1" dirty="0" smtClean="0">
              <a:latin typeface="Times New Roman"/>
            </a:endParaRPr>
          </a:p>
          <a:p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46" name="TextShape 49"/>
          <p:cNvSpPr txBox="1"/>
          <p:nvPr/>
        </p:nvSpPr>
        <p:spPr>
          <a:xfrm>
            <a:off x="1345378" y="5851539"/>
            <a:ext cx="185738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Патентный ландшафт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55" name="Freeform 58"/>
          <p:cNvSpPr/>
          <p:nvPr/>
        </p:nvSpPr>
        <p:spPr>
          <a:xfrm>
            <a:off x="5348520" y="4648680"/>
            <a:ext cx="2260080" cy="1432080"/>
          </a:xfrm>
          <a:custGeom>
            <a:avLst/>
            <a:gdLst/>
            <a:ahLst/>
            <a:cxnLst/>
            <a:rect l="0" t="0" r="r" b="b"/>
            <a:pathLst>
              <a:path w="6278" h="3978">
                <a:moveTo>
                  <a:pt x="0" y="0"/>
                </a:moveTo>
                <a:lnTo>
                  <a:pt x="6277" y="0"/>
                </a:lnTo>
                <a:lnTo>
                  <a:pt x="6277" y="3977"/>
                </a:lnTo>
                <a:lnTo>
                  <a:pt x="0" y="3977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58" name="TextShape 61"/>
          <p:cNvSpPr txBox="1"/>
          <p:nvPr/>
        </p:nvSpPr>
        <p:spPr>
          <a:xfrm>
            <a:off x="5429890" y="4708531"/>
            <a:ext cx="191628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разработка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предсерийного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прототипа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Технологическая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подготовка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серийного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1000" b="0" strike="noStrike" spc="-1" dirty="0" smtClean="0">
              <a:latin typeface="Times New Roman"/>
            </a:endParaRPr>
          </a:p>
          <a:p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производства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64" name="TextShape 67"/>
          <p:cNvSpPr txBox="1"/>
          <p:nvPr/>
        </p:nvSpPr>
        <p:spPr>
          <a:xfrm>
            <a:off x="5417344" y="5362560"/>
            <a:ext cx="2003400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маркетинг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выставки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разработка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бренда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66" name="TextShape 69"/>
          <p:cNvSpPr txBox="1"/>
          <p:nvPr/>
        </p:nvSpPr>
        <p:spPr>
          <a:xfrm>
            <a:off x="5417344" y="5736052"/>
            <a:ext cx="206280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поиск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инвесторов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привлечение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посевных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инвестиций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на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запуск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производства</a:t>
            </a:r>
            <a:endParaRPr lang="en-US" sz="1000" b="0" strike="noStrike" spc="-1" dirty="0" smtClean="0">
              <a:latin typeface="Times New Roman"/>
            </a:endParaRPr>
          </a:p>
          <a:p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70" name="Freeform 72"/>
          <p:cNvSpPr/>
          <p:nvPr/>
        </p:nvSpPr>
        <p:spPr>
          <a:xfrm>
            <a:off x="83160" y="756000"/>
            <a:ext cx="1924560" cy="519120"/>
          </a:xfrm>
          <a:custGeom>
            <a:avLst/>
            <a:gdLst/>
            <a:ahLst/>
            <a:cxnLst/>
            <a:rect l="0" t="0" r="r" b="b"/>
            <a:pathLst>
              <a:path w="5346" h="1442">
                <a:moveTo>
                  <a:pt x="0" y="0"/>
                </a:moveTo>
                <a:lnTo>
                  <a:pt x="5345" y="0"/>
                </a:lnTo>
                <a:lnTo>
                  <a:pt x="5345" y="1441"/>
                </a:lnTo>
                <a:lnTo>
                  <a:pt x="0" y="144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71" name="Рисунок 870"/>
          <p:cNvPicPr/>
          <p:nvPr/>
        </p:nvPicPr>
        <p:blipFill>
          <a:blip r:embed="rId3" cstate="print"/>
          <a:stretch/>
        </p:blipFill>
        <p:spPr>
          <a:xfrm>
            <a:off x="193680" y="565127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874" name="TextShape 75"/>
          <p:cNvSpPr txBox="1"/>
          <p:nvPr/>
        </p:nvSpPr>
        <p:spPr>
          <a:xfrm>
            <a:off x="5417344" y="565127"/>
            <a:ext cx="1449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000" b="1" strike="noStrike" spc="-1" dirty="0">
                <a:solidFill>
                  <a:srgbClr val="002060"/>
                </a:solidFill>
                <a:latin typeface="DejaVu Sans"/>
              </a:rPr>
              <a:t>TRACTION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0" name="TextShape 31"/>
          <p:cNvSpPr txBox="1"/>
          <p:nvPr/>
        </p:nvSpPr>
        <p:spPr>
          <a:xfrm>
            <a:off x="7489046" y="4779969"/>
            <a:ext cx="185738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Р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егистрация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ИМН,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патент</a:t>
            </a:r>
            <a:r>
              <a:rPr lang="ru-RU" sz="1000" b="0" strike="noStrike" spc="-1" dirty="0" err="1" smtClean="0">
                <a:solidFill>
                  <a:srgbClr val="000000"/>
                </a:solidFill>
                <a:latin typeface="Calibri"/>
              </a:rPr>
              <a:t>ование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1" name="TextShape 11"/>
          <p:cNvSpPr txBox="1"/>
          <p:nvPr/>
        </p:nvSpPr>
        <p:spPr>
          <a:xfrm>
            <a:off x="3417080" y="5422911"/>
            <a:ext cx="194688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создание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партии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прототипов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устройств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передачи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в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клиники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проведения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исследований</a:t>
            </a:r>
            <a:endParaRPr lang="en-US" sz="1000" b="0" strike="noStrike" spc="-1" dirty="0" smtClean="0">
              <a:latin typeface="Times New Roman"/>
            </a:endParaRPr>
          </a:p>
          <a:p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2" name="TextShape 7"/>
          <p:cNvSpPr txBox="1"/>
          <p:nvPr/>
        </p:nvSpPr>
        <p:spPr>
          <a:xfrm>
            <a:off x="3406320" y="1224446"/>
            <a:ext cx="2013840" cy="7694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проведение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клинических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исследований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направленных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на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расширение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базы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данных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по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заболеваниям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ССС</a:t>
            </a:r>
            <a:endParaRPr lang="en-US" sz="1000" b="0" strike="noStrike" spc="-1" dirty="0" smtClean="0">
              <a:latin typeface="Times New Roman"/>
            </a:endParaRPr>
          </a:p>
          <a:p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83" name="TextShape 7"/>
          <p:cNvSpPr txBox="1"/>
          <p:nvPr/>
        </p:nvSpPr>
        <p:spPr>
          <a:xfrm>
            <a:off x="3417080" y="4708531"/>
            <a:ext cx="2013840" cy="7694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проведение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клинических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latin typeface="Calibri"/>
              </a:rPr>
              <a:t>исследований</a:t>
            </a:r>
            <a:r>
              <a:rPr lang="en-US" sz="1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направленных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на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расширение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базы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данных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по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latin typeface="Calibri"/>
              </a:rPr>
              <a:t>заболеваниям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Calibri"/>
              </a:rPr>
              <a:t>ССС</a:t>
            </a:r>
            <a:endParaRPr lang="en-US" sz="1000" b="0" strike="noStrike" spc="-1" dirty="0" smtClean="0">
              <a:latin typeface="Times New Roman"/>
            </a:endParaRPr>
          </a:p>
          <a:p>
            <a:r>
              <a:rPr lang="en-US" sz="1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1000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Рисунок 874"/>
          <p:cNvPicPr/>
          <p:nvPr/>
        </p:nvPicPr>
        <p:blipFill>
          <a:blip r:embed="rId2" cstate="print"/>
          <a:stretch/>
        </p:blipFill>
        <p:spPr>
          <a:xfrm>
            <a:off x="984934" y="1779573"/>
            <a:ext cx="811080" cy="1050480"/>
          </a:xfrm>
          <a:prstGeom prst="rect">
            <a:avLst/>
          </a:prstGeom>
          <a:ln>
            <a:noFill/>
          </a:ln>
        </p:spPr>
      </p:pic>
      <p:pic>
        <p:nvPicPr>
          <p:cNvPr id="876" name="Рисунок 875"/>
          <p:cNvPicPr/>
          <p:nvPr/>
        </p:nvPicPr>
        <p:blipFill>
          <a:blip r:embed="rId3" cstate="print"/>
          <a:stretch/>
        </p:blipFill>
        <p:spPr>
          <a:xfrm>
            <a:off x="988188" y="3253543"/>
            <a:ext cx="811080" cy="1026360"/>
          </a:xfrm>
          <a:prstGeom prst="rect">
            <a:avLst/>
          </a:prstGeom>
          <a:ln>
            <a:noFill/>
          </a:ln>
        </p:spPr>
      </p:pic>
      <p:pic>
        <p:nvPicPr>
          <p:cNvPr id="877" name="Рисунок 876"/>
          <p:cNvPicPr/>
          <p:nvPr/>
        </p:nvPicPr>
        <p:blipFill>
          <a:blip r:embed="rId4" cstate="print"/>
          <a:stretch/>
        </p:blipFill>
        <p:spPr>
          <a:xfrm>
            <a:off x="1032924" y="4779969"/>
            <a:ext cx="812520" cy="1036440"/>
          </a:xfrm>
          <a:prstGeom prst="rect">
            <a:avLst/>
          </a:prstGeom>
          <a:ln>
            <a:noFill/>
          </a:ln>
        </p:spPr>
      </p:pic>
      <p:sp>
        <p:nvSpPr>
          <p:cNvPr id="879" name="Freeform 2"/>
          <p:cNvSpPr/>
          <p:nvPr/>
        </p:nvSpPr>
        <p:spPr>
          <a:xfrm>
            <a:off x="2096020" y="2077174"/>
            <a:ext cx="2035440" cy="474480"/>
          </a:xfrm>
          <a:custGeom>
            <a:avLst/>
            <a:gdLst/>
            <a:ahLst/>
            <a:cxnLst/>
            <a:rect l="0" t="0" r="r" b="b"/>
            <a:pathLst>
              <a:path w="5654" h="1318">
                <a:moveTo>
                  <a:pt x="0" y="0"/>
                </a:moveTo>
                <a:lnTo>
                  <a:pt x="5653" y="0"/>
                </a:lnTo>
                <a:lnTo>
                  <a:pt x="5653" y="1317"/>
                </a:lnTo>
                <a:lnTo>
                  <a:pt x="0" y="1317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0" name="TextShape 3"/>
          <p:cNvSpPr txBox="1"/>
          <p:nvPr/>
        </p:nvSpPr>
        <p:spPr>
          <a:xfrm>
            <a:off x="2098180" y="2077534"/>
            <a:ext cx="1955880" cy="2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600" b="0" strike="noStrike" spc="-1" dirty="0">
                <a:solidFill>
                  <a:srgbClr val="131313"/>
                </a:solidFill>
                <a:latin typeface="DejaVu Sans"/>
              </a:rPr>
              <a:t>Гуменюк </a:t>
            </a:r>
            <a:r>
              <a:rPr lang="en-US" sz="1600" b="0" strike="noStrike" spc="-1" dirty="0" err="1">
                <a:solidFill>
                  <a:srgbClr val="131313"/>
                </a:solidFill>
                <a:latin typeface="DejaVu Sans"/>
              </a:rPr>
              <a:t>Максим</a:t>
            </a:r>
            <a:r>
              <a:rPr lang="en-US" sz="1600" b="0" strike="noStrike" spc="-1" dirty="0">
                <a:solidFill>
                  <a:srgbClr val="131313"/>
                </a:solidFill>
                <a:latin typeface="DejaVu Sans"/>
              </a:rPr>
              <a:t>  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882" name="TextShape 5"/>
          <p:cNvSpPr txBox="1"/>
          <p:nvPr/>
        </p:nvSpPr>
        <p:spPr>
          <a:xfrm>
            <a:off x="2098180" y="2314774"/>
            <a:ext cx="1730520" cy="246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883" name="TextShape 6"/>
          <p:cNvSpPr txBox="1"/>
          <p:nvPr/>
        </p:nvSpPr>
        <p:spPr>
          <a:xfrm>
            <a:off x="2149274" y="3188308"/>
            <a:ext cx="1197000" cy="2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600" b="0" strike="noStrike" spc="-1" dirty="0" err="1">
                <a:solidFill>
                  <a:srgbClr val="000000"/>
                </a:solidFill>
                <a:latin typeface="DejaVu Sans"/>
              </a:rPr>
              <a:t>Заборонок</a:t>
            </a:r>
            <a:r>
              <a:rPr lang="en-US" sz="16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884" name="TextShape 7"/>
          <p:cNvSpPr txBox="1"/>
          <p:nvPr/>
        </p:nvSpPr>
        <p:spPr>
          <a:xfrm>
            <a:off x="2149274" y="3474060"/>
            <a:ext cx="1093320" cy="2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600" b="0" strike="noStrike" spc="-1" dirty="0" err="1">
                <a:solidFill>
                  <a:srgbClr val="000000"/>
                </a:solidFill>
                <a:latin typeface="DejaVu Sans"/>
              </a:rPr>
              <a:t>Анатолий</a:t>
            </a:r>
            <a:r>
              <a:rPr lang="en-US" sz="16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885" name="TextShape 8"/>
          <p:cNvSpPr txBox="1"/>
          <p:nvPr/>
        </p:nvSpPr>
        <p:spPr>
          <a:xfrm>
            <a:off x="2149274" y="3759812"/>
            <a:ext cx="1357200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Co-Founder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886" name="TextShape 9"/>
          <p:cNvSpPr txBox="1"/>
          <p:nvPr/>
        </p:nvSpPr>
        <p:spPr>
          <a:xfrm>
            <a:off x="2149274" y="3994151"/>
            <a:ext cx="1482120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ru-RU" sz="1400" spc="-1" dirty="0">
                <a:solidFill>
                  <a:srgbClr val="000000"/>
                </a:solidFill>
                <a:latin typeface="DejaVu Sans"/>
              </a:rPr>
              <a:t>м</a:t>
            </a:r>
            <a:r>
              <a:rPr lang="ru-RU" sz="1400" spc="-1" dirty="0" smtClean="0">
                <a:solidFill>
                  <a:srgbClr val="000000"/>
                </a:solidFill>
                <a:latin typeface="DejaVu Sans"/>
              </a:rPr>
              <a:t>атематик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888" name="TextShape 11"/>
          <p:cNvSpPr txBox="1"/>
          <p:nvPr/>
        </p:nvSpPr>
        <p:spPr>
          <a:xfrm>
            <a:off x="2131196" y="4208465"/>
            <a:ext cx="157163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b="0" strike="noStrike" spc="-1" dirty="0" smtClean="0">
                <a:solidFill>
                  <a:srgbClr val="000000"/>
                </a:solidFill>
                <a:latin typeface="DejaVu Sans"/>
              </a:rPr>
              <a:t>разработчик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889" name="TextShape 12"/>
          <p:cNvSpPr txBox="1"/>
          <p:nvPr/>
        </p:nvSpPr>
        <p:spPr>
          <a:xfrm>
            <a:off x="2131196" y="4779969"/>
            <a:ext cx="1960560" cy="2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600" b="0" strike="noStrike" spc="-1" dirty="0" err="1">
                <a:solidFill>
                  <a:srgbClr val="000000"/>
                </a:solidFill>
                <a:latin typeface="DejaVu Sans"/>
              </a:rPr>
              <a:t>Валуева</a:t>
            </a:r>
            <a:r>
              <a:rPr lang="en-US" sz="16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DejaVu Sans"/>
              </a:rPr>
              <a:t>Виктория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890" name="TextShape 13"/>
          <p:cNvSpPr txBox="1"/>
          <p:nvPr/>
        </p:nvSpPr>
        <p:spPr>
          <a:xfrm>
            <a:off x="2148238" y="5065721"/>
            <a:ext cx="1340280" cy="246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ru-RU" sz="1600" b="0" strike="noStrike" spc="-1" dirty="0" smtClean="0">
                <a:solidFill>
                  <a:srgbClr val="000000"/>
                </a:solidFill>
                <a:latin typeface="DejaVu Sans"/>
              </a:rPr>
              <a:t>маркетинг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895" name="TextShape 18"/>
          <p:cNvSpPr txBox="1"/>
          <p:nvPr/>
        </p:nvSpPr>
        <p:spPr>
          <a:xfrm>
            <a:off x="4855320" y="1984571"/>
            <a:ext cx="499118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разработка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ru-RU" sz="1200" spc="-1" dirty="0">
                <a:solidFill>
                  <a:srgbClr val="000000"/>
                </a:solidFill>
                <a:latin typeface="DejaVu Sans"/>
              </a:rPr>
              <a:t>алгоритмов,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ru-RU" sz="1200" b="0" strike="noStrike" spc="-1" dirty="0" err="1" smtClean="0">
                <a:solidFill>
                  <a:srgbClr val="000000"/>
                </a:solidFill>
                <a:latin typeface="DejaVu Sans"/>
              </a:rPr>
              <a:t>бекенда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DejaVu Sans"/>
              </a:rPr>
              <a:t>;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99" name="TextShape 22"/>
          <p:cNvSpPr txBox="1"/>
          <p:nvPr/>
        </p:nvSpPr>
        <p:spPr>
          <a:xfrm>
            <a:off x="4845840" y="2208201"/>
            <a:ext cx="4491114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200" spc="-1" dirty="0" err="1">
                <a:solidFill>
                  <a:srgbClr val="000000"/>
                </a:solidFill>
                <a:latin typeface="DejaVu Sans"/>
              </a:rPr>
              <a:t>общее</a:t>
            </a:r>
            <a:r>
              <a:rPr lang="en-US" sz="1200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spc="-1" dirty="0" err="1">
                <a:solidFill>
                  <a:srgbClr val="000000"/>
                </a:solidFill>
                <a:latin typeface="DejaVu Sans"/>
              </a:rPr>
              <a:t>руководство</a:t>
            </a:r>
            <a:r>
              <a:rPr lang="en-US" sz="1200" spc="-1" dirty="0">
                <a:solidFill>
                  <a:srgbClr val="000000"/>
                </a:solidFill>
                <a:latin typeface="DejaVu Sans"/>
              </a:rPr>
              <a:t> и </a:t>
            </a:r>
            <a:r>
              <a:rPr lang="en-US" sz="1200" spc="-1" dirty="0" err="1">
                <a:solidFill>
                  <a:srgbClr val="000000"/>
                </a:solidFill>
                <a:latin typeface="DejaVu Sans"/>
              </a:rPr>
              <a:t>мониторинг</a:t>
            </a:r>
            <a:r>
              <a:rPr lang="en-US" sz="1200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spc="-1" dirty="0" err="1">
                <a:solidFill>
                  <a:srgbClr val="000000"/>
                </a:solidFill>
                <a:latin typeface="DejaVu Sans"/>
              </a:rPr>
              <a:t>процесса</a:t>
            </a:r>
            <a:r>
              <a:rPr lang="en-US" sz="1200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spc="-1" dirty="0" err="1">
                <a:solidFill>
                  <a:srgbClr val="000000"/>
                </a:solidFill>
                <a:latin typeface="DejaVu Sans"/>
              </a:rPr>
              <a:t>разработки</a:t>
            </a:r>
            <a:r>
              <a:rPr lang="en-US" sz="1200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spc="-1" dirty="0" err="1">
                <a:solidFill>
                  <a:srgbClr val="000000"/>
                </a:solidFill>
                <a:latin typeface="DejaVu Sans"/>
              </a:rPr>
              <a:t>проекта</a:t>
            </a:r>
            <a:r>
              <a:rPr lang="en-US" sz="1200" spc="-1" dirty="0">
                <a:solidFill>
                  <a:srgbClr val="000000"/>
                </a:solidFill>
                <a:latin typeface="DejaVu Sans"/>
              </a:rPr>
              <a:t>;</a:t>
            </a:r>
          </a:p>
        </p:txBody>
      </p:sp>
      <p:sp>
        <p:nvSpPr>
          <p:cNvPr id="901" name="TextShape 24"/>
          <p:cNvSpPr txBox="1"/>
          <p:nvPr/>
        </p:nvSpPr>
        <p:spPr>
          <a:xfrm>
            <a:off x="4855320" y="2595039"/>
            <a:ext cx="5062618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осуществление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контроля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и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тестирование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правильности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работы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07" name="TextShape 30"/>
          <p:cNvSpPr txBox="1"/>
          <p:nvPr/>
        </p:nvSpPr>
        <p:spPr>
          <a:xfrm>
            <a:off x="4855320" y="2784491"/>
            <a:ext cx="456255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общение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с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партнерами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.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10" name="TextShape 33"/>
          <p:cNvSpPr txBox="1"/>
          <p:nvPr/>
        </p:nvSpPr>
        <p:spPr>
          <a:xfrm>
            <a:off x="4774402" y="3422647"/>
            <a:ext cx="5072098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200" spc="-1" dirty="0" smtClean="0">
                <a:solidFill>
                  <a:srgbClr val="000000"/>
                </a:solidFill>
                <a:latin typeface="DejaVu Sans"/>
              </a:rPr>
              <a:t> Р</a:t>
            </a:r>
            <a:r>
              <a:rPr lang="en-US" sz="1200" b="0" strike="noStrike" spc="-1" dirty="0" err="1" smtClean="0">
                <a:solidFill>
                  <a:srgbClr val="000000"/>
                </a:solidFill>
                <a:latin typeface="DejaVu Sans"/>
              </a:rPr>
              <a:t>азработка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и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совершенствование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алгоритмов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анализа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сигналов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;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13" name="TextShape 36"/>
          <p:cNvSpPr txBox="1"/>
          <p:nvPr/>
        </p:nvSpPr>
        <p:spPr>
          <a:xfrm>
            <a:off x="4774402" y="3666609"/>
            <a:ext cx="418627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200" b="0" strike="noStrike" spc="-1" dirty="0" smtClean="0">
                <a:latin typeface="DejaVu Sans"/>
              </a:rPr>
              <a:t> Разработка ПО</a:t>
            </a:r>
            <a:endParaRPr lang="en-US" sz="1200" b="0" strike="noStrike" spc="-1" dirty="0">
              <a:latin typeface="DejaVu Sans"/>
            </a:endParaRPr>
          </a:p>
        </p:txBody>
      </p:sp>
      <p:sp>
        <p:nvSpPr>
          <p:cNvPr id="915" name="TextShape 38"/>
          <p:cNvSpPr txBox="1"/>
          <p:nvPr/>
        </p:nvSpPr>
        <p:spPr>
          <a:xfrm>
            <a:off x="4774402" y="3922713"/>
            <a:ext cx="4757774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200" spc="-1" dirty="0" smtClean="0">
                <a:solidFill>
                  <a:srgbClr val="000000"/>
                </a:solidFill>
                <a:latin typeface="DejaVu Sans"/>
              </a:rPr>
              <a:t> Р</a:t>
            </a:r>
            <a:r>
              <a:rPr lang="en-US" sz="1200" b="0" strike="noStrike" spc="-1" dirty="0" err="1" smtClean="0">
                <a:solidFill>
                  <a:srgbClr val="000000"/>
                </a:solidFill>
                <a:latin typeface="DejaVu Sans"/>
              </a:rPr>
              <a:t>азработка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и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доработка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электроники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звукового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модуля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;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21" name="TextShape 44"/>
          <p:cNvSpPr txBox="1"/>
          <p:nvPr/>
        </p:nvSpPr>
        <p:spPr>
          <a:xfrm>
            <a:off x="4845840" y="5393263"/>
            <a:ext cx="4714908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2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ru-RU" sz="1200" spc="-1" dirty="0">
                <a:solidFill>
                  <a:srgbClr val="000000"/>
                </a:solidFill>
                <a:latin typeface="DejaVu Sans"/>
              </a:rPr>
              <a:t>Р</a:t>
            </a:r>
            <a:r>
              <a:rPr lang="en-US" sz="1200" b="0" strike="noStrike" spc="-1" dirty="0" err="1" smtClean="0">
                <a:solidFill>
                  <a:srgbClr val="000000"/>
                </a:solidFill>
                <a:latin typeface="DejaVu Sans"/>
              </a:rPr>
              <a:t>азработка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стратегии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выхода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на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рынок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;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23" name="TextShape 46"/>
          <p:cNvSpPr txBox="1"/>
          <p:nvPr/>
        </p:nvSpPr>
        <p:spPr>
          <a:xfrm>
            <a:off x="4876244" y="4779969"/>
            <a:ext cx="475594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200" spc="-1" dirty="0" err="1">
                <a:solidFill>
                  <a:srgbClr val="000000"/>
                </a:solidFill>
                <a:latin typeface="DejaVu Sans"/>
              </a:rPr>
              <a:t>А</a:t>
            </a:r>
            <a:r>
              <a:rPr lang="en-US" sz="1200" b="0" strike="noStrike" spc="-1" dirty="0" err="1" smtClean="0">
                <a:solidFill>
                  <a:srgbClr val="000000"/>
                </a:solidFill>
                <a:latin typeface="DejaVu Sans"/>
              </a:rPr>
              <a:t>нализ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конкурентов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особенностей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, </a:t>
            </a:r>
            <a:r>
              <a:rPr lang="en-US" sz="1200" b="0" strike="noStrike" spc="-1" dirty="0" err="1" smtClean="0">
                <a:solidFill>
                  <a:srgbClr val="000000"/>
                </a:solidFill>
                <a:latin typeface="DejaVu Sans"/>
              </a:rPr>
              <a:t>характеристик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26" name="TextShape 49"/>
          <p:cNvSpPr txBox="1"/>
          <p:nvPr/>
        </p:nvSpPr>
        <p:spPr>
          <a:xfrm>
            <a:off x="4876244" y="4994283"/>
            <a:ext cx="482738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200" spc="-1" dirty="0" err="1">
                <a:solidFill>
                  <a:srgbClr val="000000"/>
                </a:solidFill>
                <a:latin typeface="DejaVu Sans"/>
              </a:rPr>
              <a:t>И</a:t>
            </a:r>
            <a:r>
              <a:rPr lang="en-US" sz="1200" b="0" strike="noStrike" spc="-1" dirty="0" err="1" smtClean="0">
                <a:solidFill>
                  <a:srgbClr val="000000"/>
                </a:solidFill>
                <a:latin typeface="DejaVu Sans"/>
              </a:rPr>
              <a:t>зучение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рыночной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конъюнктуры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;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31" name="TextShape 54"/>
          <p:cNvSpPr txBox="1"/>
          <p:nvPr/>
        </p:nvSpPr>
        <p:spPr>
          <a:xfrm>
            <a:off x="4876244" y="5208597"/>
            <a:ext cx="482738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200" spc="-1" dirty="0" err="1">
                <a:solidFill>
                  <a:srgbClr val="000000"/>
                </a:solidFill>
                <a:latin typeface="DejaVu Sans"/>
              </a:rPr>
              <a:t>Р</a:t>
            </a:r>
            <a:r>
              <a:rPr lang="en-US" sz="1200" b="0" strike="noStrike" spc="-1" dirty="0" err="1" smtClean="0">
                <a:solidFill>
                  <a:srgbClr val="000000"/>
                </a:solidFill>
                <a:latin typeface="DejaVu Sans"/>
              </a:rPr>
              <a:t>азработка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бюджета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маркетинга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и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DejaVu Sans"/>
              </a:rPr>
              <a:t>распоряжение</a:t>
            </a:r>
            <a:r>
              <a:rPr lang="en-US" sz="1200" b="0" strike="noStrike" spc="-1" dirty="0">
                <a:solidFill>
                  <a:srgbClr val="000000"/>
                </a:solidFill>
                <a:latin typeface="DejaVu Sans"/>
              </a:rPr>
              <a:t> 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37" name="Freeform 59"/>
          <p:cNvSpPr/>
          <p:nvPr/>
        </p:nvSpPr>
        <p:spPr>
          <a:xfrm>
            <a:off x="137520" y="775080"/>
            <a:ext cx="1924920" cy="519120"/>
          </a:xfrm>
          <a:custGeom>
            <a:avLst/>
            <a:gdLst/>
            <a:ahLst/>
            <a:cxnLst/>
            <a:rect l="0" t="0" r="r" b="b"/>
            <a:pathLst>
              <a:path w="5347" h="1442">
                <a:moveTo>
                  <a:pt x="0" y="0"/>
                </a:moveTo>
                <a:lnTo>
                  <a:pt x="5346" y="0"/>
                </a:lnTo>
                <a:lnTo>
                  <a:pt x="5346" y="1441"/>
                </a:lnTo>
                <a:lnTo>
                  <a:pt x="0" y="144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38" name="Рисунок 937"/>
          <p:cNvPicPr/>
          <p:nvPr/>
        </p:nvPicPr>
        <p:blipFill>
          <a:blip r:embed="rId5" cstate="print"/>
          <a:stretch/>
        </p:blipFill>
        <p:spPr>
          <a:xfrm>
            <a:off x="248400" y="821160"/>
            <a:ext cx="1335600" cy="416160"/>
          </a:xfrm>
          <a:prstGeom prst="rect">
            <a:avLst/>
          </a:prstGeom>
          <a:ln>
            <a:noFill/>
          </a:ln>
        </p:spPr>
      </p:pic>
      <p:sp>
        <p:nvSpPr>
          <p:cNvPr id="939" name="Freeform 60"/>
          <p:cNvSpPr/>
          <p:nvPr/>
        </p:nvSpPr>
        <p:spPr>
          <a:xfrm>
            <a:off x="6293160" y="1001160"/>
            <a:ext cx="1756080" cy="337320"/>
          </a:xfrm>
          <a:custGeom>
            <a:avLst/>
            <a:gdLst/>
            <a:ahLst/>
            <a:cxnLst/>
            <a:rect l="0" t="0" r="r" b="b"/>
            <a:pathLst>
              <a:path w="4878" h="937">
                <a:moveTo>
                  <a:pt x="0" y="0"/>
                </a:moveTo>
                <a:lnTo>
                  <a:pt x="4877" y="0"/>
                </a:lnTo>
                <a:lnTo>
                  <a:pt x="4877" y="936"/>
                </a:lnTo>
                <a:lnTo>
                  <a:pt x="0" y="93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41" name="TextShape 62"/>
          <p:cNvSpPr txBox="1"/>
          <p:nvPr/>
        </p:nvSpPr>
        <p:spPr>
          <a:xfrm>
            <a:off x="3702832" y="779441"/>
            <a:ext cx="3516608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 strike="noStrike" spc="-1" dirty="0">
                <a:solidFill>
                  <a:srgbClr val="002060"/>
                </a:solidFill>
                <a:latin typeface="DejaVu Sans"/>
              </a:rPr>
              <a:t>КОМАНДА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69" name="TextShape 8"/>
          <p:cNvSpPr txBox="1"/>
          <p:nvPr/>
        </p:nvSpPr>
        <p:spPr>
          <a:xfrm>
            <a:off x="2131318" y="2351077"/>
            <a:ext cx="1357200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1400" b="0" strike="noStrike" spc="-1" dirty="0" smtClean="0">
                <a:solidFill>
                  <a:srgbClr val="000000"/>
                </a:solidFill>
                <a:latin typeface="DejaVu Sans"/>
              </a:rPr>
              <a:t>Co-Founder</a:t>
            </a:r>
            <a:endParaRPr lang="en-US" sz="1400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670</Words>
  <Application>Microsoft Office PowerPoint</Application>
  <PresentationFormat>Произвольный</PresentationFormat>
  <Paragraphs>146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</dc:creator>
  <cp:lastModifiedBy>maxim</cp:lastModifiedBy>
  <cp:revision>25</cp:revision>
  <dcterms:modified xsi:type="dcterms:W3CDTF">2020-04-08T17:09:53Z</dcterms:modified>
  <dc:language>en-US</dc:language>
</cp:coreProperties>
</file>