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94" r:id="rId2"/>
    <p:sldId id="1436" r:id="rId3"/>
    <p:sldId id="1408" r:id="rId4"/>
    <p:sldId id="395" r:id="rId5"/>
    <p:sldId id="383" r:id="rId6"/>
    <p:sldId id="384" r:id="rId7"/>
    <p:sldId id="391" r:id="rId8"/>
    <p:sldId id="392" r:id="rId9"/>
    <p:sldId id="399" r:id="rId10"/>
    <p:sldId id="468" r:id="rId11"/>
    <p:sldId id="469" r:id="rId12"/>
    <p:sldId id="1434" r:id="rId13"/>
    <p:sldId id="1435" r:id="rId14"/>
    <p:sldId id="1431" r:id="rId15"/>
    <p:sldId id="398" r:id="rId16"/>
    <p:sldId id="1432" r:id="rId17"/>
    <p:sldId id="1437" r:id="rId18"/>
    <p:sldId id="1433" r:id="rId19"/>
    <p:sldId id="397" r:id="rId20"/>
    <p:sldId id="396" r:id="rId2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3" autoAdjust="0"/>
    <p:restoredTop sz="86289" autoAdjust="0"/>
  </p:normalViewPr>
  <p:slideViewPr>
    <p:cSldViewPr>
      <p:cViewPr varScale="1">
        <p:scale>
          <a:sx n="88" d="100"/>
          <a:sy n="88" d="100"/>
        </p:scale>
        <p:origin x="34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&#1053;&#1086;&#1074;&#1072;&#1103;%20&#1092;&#1086;&#1088;&#1084;&#1072;%20(&#1054;&#1090;&#1074;&#1077;&#1090;&#1099;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Какие медицинские вопросы Вы бы хотели решать дистанционно?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Лист1!$A$2:$A$14</c:f>
              <c:strCache>
                <c:ptCount val="13"/>
                <c:pt idx="0">
                  <c:v>Консультироваться с дежурным (не известным Вам) врачом при возникновении проблемы со здоровьем</c:v>
                </c:pt>
                <c:pt idx="1">
                  <c:v>Повторные телемедицинские визиты к своему лечащему врачу</c:v>
                </c:pt>
                <c:pt idx="2">
                  <c:v>Иметь канал связи, позволяющий задавать вопросы своему лечащему врачу</c:v>
                </c:pt>
                <c:pt idx="3">
                  <c:v>Регулярно сообщать врачу о своем самочувствии и состоянии в процессе лечения (для контроля его эффективности и предотвращения побочных эффектов)</c:v>
                </c:pt>
                <c:pt idx="4">
                  <c:v>Получать напоминания о приеме лекарств и лечебных процедурах</c:v>
                </c:pt>
                <c:pt idx="5">
                  <c:v>Получать информационные материалы о своей болезни, назначенном лечении и его особенностях, а также об организации образа жизни в процессе лечения.</c:v>
                </c:pt>
                <c:pt idx="6">
                  <c:v>Получать направления на обследования</c:v>
                </c:pt>
                <c:pt idx="7">
                  <c:v>Дистанционно продлевать листок нетрудоспособности</c:v>
                </c:pt>
                <c:pt idx="8">
                  <c:v>Получать рецепты на лекарственные средства</c:v>
                </c:pt>
                <c:pt idx="9">
                  <c:v>Продлевать рецепты, полученные у врача лично</c:v>
                </c:pt>
                <c:pt idx="10">
                  <c:v>Заказывать лекарственные средства и мед.изделия  с доставкой на дом</c:v>
                </c:pt>
                <c:pt idx="11">
                  <c:v>Контролировать параметры здоровья, передавая врачу информацию снятую домашними медицинскими приборами</c:v>
                </c:pt>
                <c:pt idx="12">
                  <c:v>Участвовать в групповых реабилитационных занятиях по видеосвязи под контролем врача или инструктора.</c:v>
                </c:pt>
              </c:strCache>
            </c:strRef>
          </c:cat>
          <c:val>
            <c:numRef>
              <c:f>Лист1!$B$2:$B$14</c:f>
              <c:numCache>
                <c:formatCode>0%</c:formatCode>
                <c:ptCount val="13"/>
                <c:pt idx="0">
                  <c:v>0.2918149466192172</c:v>
                </c:pt>
                <c:pt idx="1">
                  <c:v>0.35587188612099652</c:v>
                </c:pt>
                <c:pt idx="2">
                  <c:v>0.76868327402135239</c:v>
                </c:pt>
                <c:pt idx="3">
                  <c:v>0.45907473309608549</c:v>
                </c:pt>
                <c:pt idx="4">
                  <c:v>0.20284697508896798</c:v>
                </c:pt>
                <c:pt idx="5">
                  <c:v>0.50177935943060503</c:v>
                </c:pt>
                <c:pt idx="6">
                  <c:v>0.77935943060498236</c:v>
                </c:pt>
                <c:pt idx="7">
                  <c:v>0.35231316725978656</c:v>
                </c:pt>
                <c:pt idx="8">
                  <c:v>0.64768683274021366</c:v>
                </c:pt>
                <c:pt idx="9">
                  <c:v>0.45907473309608549</c:v>
                </c:pt>
                <c:pt idx="10">
                  <c:v>0.48398576512455532</c:v>
                </c:pt>
                <c:pt idx="11">
                  <c:v>0.36654804270462632</c:v>
                </c:pt>
                <c:pt idx="12">
                  <c:v>0.35231316725978656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72-4DB8-B79F-B55522B78142}"/>
            </c:ext>
          </c:extLst>
        </c:ser>
        <c:ser>
          <c:idx val="1"/>
          <c:order val="1"/>
          <c:tx>
            <c:v>Платно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Лист1!$C$2:$C$14</c:f>
              <c:numCache>
                <c:formatCode>0%</c:formatCode>
                <c:ptCount val="13"/>
                <c:pt idx="0">
                  <c:v>8.8967971530249171E-2</c:v>
                </c:pt>
                <c:pt idx="1">
                  <c:v>9.6085409252669063E-2</c:v>
                </c:pt>
                <c:pt idx="2">
                  <c:v>0.35943060498220647</c:v>
                </c:pt>
                <c:pt idx="3">
                  <c:v>0.10676156583629896</c:v>
                </c:pt>
                <c:pt idx="4">
                  <c:v>4.2704626334519588E-2</c:v>
                </c:pt>
                <c:pt idx="5">
                  <c:v>9.252669039145911E-2</c:v>
                </c:pt>
                <c:pt idx="6">
                  <c:v>0.14946619217081855</c:v>
                </c:pt>
                <c:pt idx="7">
                  <c:v>8.5409252669039148E-2</c:v>
                </c:pt>
                <c:pt idx="8">
                  <c:v>0.12455516014234874</c:v>
                </c:pt>
                <c:pt idx="9">
                  <c:v>6.7615658362989328E-2</c:v>
                </c:pt>
                <c:pt idx="10">
                  <c:v>0.25266903914590749</c:v>
                </c:pt>
                <c:pt idx="11">
                  <c:v>5.6939501779359421E-2</c:v>
                </c:pt>
                <c:pt idx="12">
                  <c:v>0.13879003558718866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A72-4DB8-B79F-B55522B78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axId val="61060608"/>
        <c:axId val="61062144"/>
      </c:barChart>
      <c:catAx>
        <c:axId val="61060608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900"/>
            </a:pPr>
            <a:endParaRPr lang="ru-RU"/>
          </a:p>
        </c:txPr>
        <c:crossAx val="61062144"/>
        <c:crosses val="autoZero"/>
        <c:auto val="0"/>
        <c:lblAlgn val="r"/>
        <c:lblOffset val="100"/>
        <c:noMultiLvlLbl val="0"/>
      </c:catAx>
      <c:valAx>
        <c:axId val="6106214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61060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98144E-C7B0-4AC8-A581-CDD040E77621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47757C-B18B-4654-9866-BA8951D9860B}">
      <dgm:prSet phldrT="[Текст]"/>
      <dgm:spPr/>
      <dgm:t>
        <a:bodyPr/>
        <a:lstStyle/>
        <a:p>
          <a:r>
            <a:rPr lang="ru-RU" dirty="0"/>
            <a:t>Первичные телеконсультации</a:t>
          </a:r>
        </a:p>
      </dgm:t>
    </dgm:pt>
    <dgm:pt modelId="{E61F8CB5-B074-45F4-B20C-006E2B56496D}" type="parTrans" cxnId="{F325B4DF-1ACD-47CE-B447-9A1BB55C4086}">
      <dgm:prSet/>
      <dgm:spPr/>
      <dgm:t>
        <a:bodyPr/>
        <a:lstStyle/>
        <a:p>
          <a:endParaRPr lang="ru-RU"/>
        </a:p>
      </dgm:t>
    </dgm:pt>
    <dgm:pt modelId="{E15550E2-3676-4CFC-BD12-A1B376290213}" type="sibTrans" cxnId="{F325B4DF-1ACD-47CE-B447-9A1BB55C4086}">
      <dgm:prSet/>
      <dgm:spPr/>
      <dgm:t>
        <a:bodyPr/>
        <a:lstStyle/>
        <a:p>
          <a:endParaRPr lang="ru-RU"/>
        </a:p>
      </dgm:t>
    </dgm:pt>
    <dgm:pt modelId="{C1E6863B-39BB-4891-8638-7F509E004F9D}">
      <dgm:prSet phldrT="[Текст]"/>
      <dgm:spPr/>
      <dgm:t>
        <a:bodyPr/>
        <a:lstStyle/>
        <a:p>
          <a:r>
            <a:rPr lang="ru-RU" dirty="0"/>
            <a:t>До очного оказания медпомощи</a:t>
          </a:r>
        </a:p>
      </dgm:t>
    </dgm:pt>
    <dgm:pt modelId="{56F187B6-E91A-4D36-BF65-6A093B99E41F}" type="parTrans" cxnId="{D5069465-18DE-4EB7-8C4B-B139AD610CF4}">
      <dgm:prSet/>
      <dgm:spPr/>
      <dgm:t>
        <a:bodyPr/>
        <a:lstStyle/>
        <a:p>
          <a:endParaRPr lang="ru-RU"/>
        </a:p>
      </dgm:t>
    </dgm:pt>
    <dgm:pt modelId="{2576ED1C-C3AF-4022-AFF0-DC927C07C78A}" type="sibTrans" cxnId="{D5069465-18DE-4EB7-8C4B-B139AD610CF4}">
      <dgm:prSet/>
      <dgm:spPr/>
      <dgm:t>
        <a:bodyPr/>
        <a:lstStyle/>
        <a:p>
          <a:endParaRPr lang="ru-RU"/>
        </a:p>
      </dgm:t>
    </dgm:pt>
    <dgm:pt modelId="{FDE77411-6DFD-4D12-BA34-9F5D653383FD}">
      <dgm:prSet phldrT="[Текст]"/>
      <dgm:spPr/>
      <dgm:t>
        <a:bodyPr/>
        <a:lstStyle/>
        <a:p>
          <a:r>
            <a:rPr lang="ru-RU" dirty="0"/>
            <a:t>Дистанционное сопровождение (консультирование мониторинг)  лечащим врачом</a:t>
          </a:r>
        </a:p>
      </dgm:t>
    </dgm:pt>
    <dgm:pt modelId="{829EABB8-D970-4F8E-B659-B5305F8B26C1}" type="parTrans" cxnId="{D0387B73-BC3A-42D2-AA7A-751283C33850}">
      <dgm:prSet/>
      <dgm:spPr/>
      <dgm:t>
        <a:bodyPr/>
        <a:lstStyle/>
        <a:p>
          <a:endParaRPr lang="ru-RU"/>
        </a:p>
      </dgm:t>
    </dgm:pt>
    <dgm:pt modelId="{FC4DAE67-FEED-4C61-9C4B-C6CE78EBF28C}" type="sibTrans" cxnId="{D0387B73-BC3A-42D2-AA7A-751283C33850}">
      <dgm:prSet/>
      <dgm:spPr/>
      <dgm:t>
        <a:bodyPr/>
        <a:lstStyle/>
        <a:p>
          <a:endParaRPr lang="ru-RU"/>
        </a:p>
      </dgm:t>
    </dgm:pt>
    <dgm:pt modelId="{D3041528-00DE-402E-B31F-78AB78E4AC17}">
      <dgm:prSet phldrT="[Текст]"/>
      <dgm:spPr/>
      <dgm:t>
        <a:bodyPr/>
        <a:lstStyle/>
        <a:p>
          <a:r>
            <a:rPr lang="ru-RU" dirty="0"/>
            <a:t>В процессе лечения – часть лечебного процесса</a:t>
          </a:r>
        </a:p>
      </dgm:t>
    </dgm:pt>
    <dgm:pt modelId="{4A19686A-6CF8-482B-A1CC-867924488E25}" type="parTrans" cxnId="{C29419BB-08AF-47FC-931F-3B0E207CCFE1}">
      <dgm:prSet/>
      <dgm:spPr/>
      <dgm:t>
        <a:bodyPr/>
        <a:lstStyle/>
        <a:p>
          <a:endParaRPr lang="ru-RU"/>
        </a:p>
      </dgm:t>
    </dgm:pt>
    <dgm:pt modelId="{E172E1E6-CB01-4B5F-BBAF-A425CC1F8167}" type="sibTrans" cxnId="{C29419BB-08AF-47FC-931F-3B0E207CCFE1}">
      <dgm:prSet/>
      <dgm:spPr/>
      <dgm:t>
        <a:bodyPr/>
        <a:lstStyle/>
        <a:p>
          <a:endParaRPr lang="ru-RU"/>
        </a:p>
      </dgm:t>
    </dgm:pt>
    <dgm:pt modelId="{E8730F26-AB53-4452-AB72-136A24ED1387}">
      <dgm:prSet phldrT="[Текст]"/>
      <dgm:spPr/>
      <dgm:t>
        <a:bodyPr/>
        <a:lstStyle/>
        <a:p>
          <a:r>
            <a:rPr lang="ru-RU" dirty="0"/>
            <a:t>Платформа для  использования в медорганизации</a:t>
          </a:r>
        </a:p>
      </dgm:t>
    </dgm:pt>
    <dgm:pt modelId="{67A2E727-DBD1-4E1A-B857-B9A99389C429}" type="parTrans" cxnId="{7C519395-3D16-49B3-81C4-088F123E240E}">
      <dgm:prSet/>
      <dgm:spPr/>
      <dgm:t>
        <a:bodyPr/>
        <a:lstStyle/>
        <a:p>
          <a:endParaRPr lang="ru-RU"/>
        </a:p>
      </dgm:t>
    </dgm:pt>
    <dgm:pt modelId="{1887B84F-A107-4415-AC6B-0936668983C6}" type="sibTrans" cxnId="{7C519395-3D16-49B3-81C4-088F123E240E}">
      <dgm:prSet/>
      <dgm:spPr/>
      <dgm:t>
        <a:bodyPr/>
        <a:lstStyle/>
        <a:p>
          <a:endParaRPr lang="ru-RU"/>
        </a:p>
      </dgm:t>
    </dgm:pt>
    <dgm:pt modelId="{E1D582B4-5A91-450C-A4F8-AEBE81D58C56}">
      <dgm:prSet phldrT="[Текст]"/>
      <dgm:spPr/>
      <dgm:t>
        <a:bodyPr/>
        <a:lstStyle/>
        <a:p>
          <a:r>
            <a:rPr lang="ru-RU" dirty="0"/>
            <a:t>Дистанционное «второе мнение»</a:t>
          </a:r>
        </a:p>
      </dgm:t>
    </dgm:pt>
    <dgm:pt modelId="{98BB8154-E16C-4F67-984E-BE18AC4807FD}" type="parTrans" cxnId="{0A56C39E-1410-4EB2-9258-1E1B827955B7}">
      <dgm:prSet/>
      <dgm:spPr/>
      <dgm:t>
        <a:bodyPr/>
        <a:lstStyle/>
        <a:p>
          <a:endParaRPr lang="ru-RU"/>
        </a:p>
      </dgm:t>
    </dgm:pt>
    <dgm:pt modelId="{E458A64E-025D-48F4-AB9F-09D85F5B48B6}" type="sibTrans" cxnId="{0A56C39E-1410-4EB2-9258-1E1B827955B7}">
      <dgm:prSet/>
      <dgm:spPr/>
      <dgm:t>
        <a:bodyPr/>
        <a:lstStyle/>
        <a:p>
          <a:endParaRPr lang="ru-RU"/>
        </a:p>
      </dgm:t>
    </dgm:pt>
    <dgm:pt modelId="{6F5993F3-C5E5-4DF6-8164-98FC8C47204A}">
      <dgm:prSet phldrT="[Текст]"/>
      <dgm:spPr/>
      <dgm:t>
        <a:bodyPr/>
        <a:lstStyle/>
        <a:p>
          <a:r>
            <a:rPr lang="ru-RU" dirty="0"/>
            <a:t>После  завершения фазы лечения </a:t>
          </a:r>
        </a:p>
      </dgm:t>
    </dgm:pt>
    <dgm:pt modelId="{D373ECCC-79BA-4C35-BE28-2F757E3A6134}" type="parTrans" cxnId="{A29B56E1-D83C-4916-94AD-D9356A5D63B9}">
      <dgm:prSet/>
      <dgm:spPr/>
      <dgm:t>
        <a:bodyPr/>
        <a:lstStyle/>
        <a:p>
          <a:endParaRPr lang="ru-RU"/>
        </a:p>
      </dgm:t>
    </dgm:pt>
    <dgm:pt modelId="{35AF926C-83DD-4D8C-A7ED-261554E78832}" type="sibTrans" cxnId="{A29B56E1-D83C-4916-94AD-D9356A5D63B9}">
      <dgm:prSet/>
      <dgm:spPr/>
      <dgm:t>
        <a:bodyPr/>
        <a:lstStyle/>
        <a:p>
          <a:endParaRPr lang="ru-RU"/>
        </a:p>
      </dgm:t>
    </dgm:pt>
    <dgm:pt modelId="{91DED218-1061-4C6F-AE34-69BB462FB9AA}">
      <dgm:prSet phldrT="[Текст]"/>
      <dgm:spPr/>
      <dgm:t>
        <a:bodyPr/>
        <a:lstStyle/>
        <a:p>
          <a:r>
            <a:rPr lang="ru-RU" dirty="0"/>
            <a:t>Формирует внешний  пул врачей-экспертов и крупных клиник </a:t>
          </a:r>
        </a:p>
      </dgm:t>
    </dgm:pt>
    <dgm:pt modelId="{3C23B400-309F-43A1-B7AF-14789E0BB789}" type="parTrans" cxnId="{5C9676DD-B746-4023-A850-CE9BCF6F0069}">
      <dgm:prSet/>
      <dgm:spPr/>
      <dgm:t>
        <a:bodyPr/>
        <a:lstStyle/>
        <a:p>
          <a:endParaRPr lang="ru-RU"/>
        </a:p>
      </dgm:t>
    </dgm:pt>
    <dgm:pt modelId="{0F2B352F-7474-4BAC-B6AC-D026597DADE1}" type="sibTrans" cxnId="{5C9676DD-B746-4023-A850-CE9BCF6F0069}">
      <dgm:prSet/>
      <dgm:spPr/>
      <dgm:t>
        <a:bodyPr/>
        <a:lstStyle/>
        <a:p>
          <a:endParaRPr lang="ru-RU"/>
        </a:p>
      </dgm:t>
    </dgm:pt>
    <dgm:pt modelId="{09BC65C4-2D9C-4AD2-BF97-373C95BAB887}">
      <dgm:prSet phldrT="[Текст]"/>
      <dgm:spPr/>
      <dgm:t>
        <a:bodyPr/>
        <a:lstStyle/>
        <a:p>
          <a:r>
            <a:rPr lang="ru-RU" dirty="0"/>
            <a:t>Отдельный (как правило интернет) сервис внешний к медорганизации </a:t>
          </a:r>
        </a:p>
      </dgm:t>
    </dgm:pt>
    <dgm:pt modelId="{5869FF67-9441-4820-84B8-7243C36822F8}" type="parTrans" cxnId="{24206951-1B07-4E8F-8220-106150D6DF5E}">
      <dgm:prSet/>
      <dgm:spPr/>
      <dgm:t>
        <a:bodyPr/>
        <a:lstStyle/>
        <a:p>
          <a:endParaRPr lang="ru-RU"/>
        </a:p>
      </dgm:t>
    </dgm:pt>
    <dgm:pt modelId="{BC0A5F1A-1FAB-4219-8E65-92F17D405A86}" type="sibTrans" cxnId="{24206951-1B07-4E8F-8220-106150D6DF5E}">
      <dgm:prSet/>
      <dgm:spPr/>
      <dgm:t>
        <a:bodyPr/>
        <a:lstStyle/>
        <a:p>
          <a:endParaRPr lang="ru-RU"/>
        </a:p>
      </dgm:t>
    </dgm:pt>
    <dgm:pt modelId="{CA49159A-6444-4B94-8A5A-CF6432988DA4}">
      <dgm:prSet phldrT="[Текст]"/>
      <dgm:spPr/>
      <dgm:t>
        <a:bodyPr/>
        <a:lstStyle/>
        <a:p>
          <a:r>
            <a:rPr lang="ru-RU" dirty="0"/>
            <a:t>«Покупает» у ЛПУ врачей для телемедицинского дежурства </a:t>
          </a:r>
        </a:p>
      </dgm:t>
    </dgm:pt>
    <dgm:pt modelId="{7F0F3EB2-32A6-4731-BE42-35E8E18A1C09}" type="parTrans" cxnId="{35382598-1DBD-4140-ACBA-B4FE4C384FE5}">
      <dgm:prSet/>
      <dgm:spPr/>
      <dgm:t>
        <a:bodyPr/>
        <a:lstStyle/>
        <a:p>
          <a:endParaRPr lang="ru-RU"/>
        </a:p>
      </dgm:t>
    </dgm:pt>
    <dgm:pt modelId="{60BF5086-46A8-4375-97C2-B75F03BA3F4D}" type="sibTrans" cxnId="{35382598-1DBD-4140-ACBA-B4FE4C384FE5}">
      <dgm:prSet/>
      <dgm:spPr/>
      <dgm:t>
        <a:bodyPr/>
        <a:lstStyle/>
        <a:p>
          <a:endParaRPr lang="ru-RU"/>
        </a:p>
      </dgm:t>
    </dgm:pt>
    <dgm:pt modelId="{6CEE1508-7315-4DAB-9DFC-45B5A97A33D4}">
      <dgm:prSet phldrT="[Текст]"/>
      <dgm:spPr/>
      <dgm:t>
        <a:bodyPr/>
        <a:lstStyle/>
        <a:p>
          <a:r>
            <a:rPr lang="ru-RU" dirty="0"/>
            <a:t>Формирует набор дополнительных платных </a:t>
          </a:r>
          <a:r>
            <a:rPr lang="ru-RU" dirty="0" err="1"/>
            <a:t>медуслуг</a:t>
          </a:r>
          <a:endParaRPr lang="ru-RU" dirty="0"/>
        </a:p>
      </dgm:t>
    </dgm:pt>
    <dgm:pt modelId="{53DA7A9E-0B89-407C-AB32-A6F2ADD94960}" type="parTrans" cxnId="{573CD216-CE21-4692-BA70-59E6CB683C46}">
      <dgm:prSet/>
      <dgm:spPr/>
      <dgm:t>
        <a:bodyPr/>
        <a:lstStyle/>
        <a:p>
          <a:endParaRPr lang="ru-RU"/>
        </a:p>
      </dgm:t>
    </dgm:pt>
    <dgm:pt modelId="{212B849A-323D-4E68-AFB7-B5F843489836}" type="sibTrans" cxnId="{573CD216-CE21-4692-BA70-59E6CB683C46}">
      <dgm:prSet/>
      <dgm:spPr/>
      <dgm:t>
        <a:bodyPr/>
        <a:lstStyle/>
        <a:p>
          <a:endParaRPr lang="ru-RU"/>
        </a:p>
      </dgm:t>
    </dgm:pt>
    <dgm:pt modelId="{2B1E7161-4741-4F2D-9A34-4C31FFB20071}">
      <dgm:prSet phldrT="[Текст]"/>
      <dgm:spPr/>
      <dgm:t>
        <a:bodyPr/>
        <a:lstStyle/>
        <a:p>
          <a:r>
            <a:rPr lang="ru-RU" dirty="0"/>
            <a:t>Отдельный (как правило интернет) сервис внешний к медорганизации </a:t>
          </a:r>
        </a:p>
      </dgm:t>
    </dgm:pt>
    <dgm:pt modelId="{CA762243-A862-47C9-9CBB-ADFE484BEC2A}" type="parTrans" cxnId="{E502343B-F3D5-4676-BFC2-715753DD68FE}">
      <dgm:prSet/>
      <dgm:spPr/>
      <dgm:t>
        <a:bodyPr/>
        <a:lstStyle/>
        <a:p>
          <a:endParaRPr lang="ru-RU"/>
        </a:p>
      </dgm:t>
    </dgm:pt>
    <dgm:pt modelId="{E1F76487-218C-4039-9DC2-CFC01519C654}" type="sibTrans" cxnId="{E502343B-F3D5-4676-BFC2-715753DD68FE}">
      <dgm:prSet/>
      <dgm:spPr/>
      <dgm:t>
        <a:bodyPr/>
        <a:lstStyle/>
        <a:p>
          <a:endParaRPr lang="ru-RU"/>
        </a:p>
      </dgm:t>
    </dgm:pt>
    <dgm:pt modelId="{4445A13C-7BE4-426A-873E-173658BCA092}" type="pres">
      <dgm:prSet presAssocID="{DB98144E-C7B0-4AC8-A581-CDD040E77621}" presName="theList" presStyleCnt="0">
        <dgm:presLayoutVars>
          <dgm:dir/>
          <dgm:animLvl val="lvl"/>
          <dgm:resizeHandles val="exact"/>
        </dgm:presLayoutVars>
      </dgm:prSet>
      <dgm:spPr/>
    </dgm:pt>
    <dgm:pt modelId="{C4AD2276-EAF9-410B-85DA-E66DF6D03E0A}" type="pres">
      <dgm:prSet presAssocID="{AC47757C-B18B-4654-9866-BA8951D9860B}" presName="compNode" presStyleCnt="0"/>
      <dgm:spPr/>
    </dgm:pt>
    <dgm:pt modelId="{7F58E4A1-279A-45B6-A876-69C325AC4BB0}" type="pres">
      <dgm:prSet presAssocID="{AC47757C-B18B-4654-9866-BA8951D9860B}" presName="aNode" presStyleLbl="bgShp" presStyleIdx="0" presStyleCnt="3"/>
      <dgm:spPr/>
    </dgm:pt>
    <dgm:pt modelId="{7BC5BC18-8DD9-4722-A59F-0901AFDD091D}" type="pres">
      <dgm:prSet presAssocID="{AC47757C-B18B-4654-9866-BA8951D9860B}" presName="textNode" presStyleLbl="bgShp" presStyleIdx="0" presStyleCnt="3"/>
      <dgm:spPr/>
    </dgm:pt>
    <dgm:pt modelId="{83A9190F-6FBD-4713-A5FB-4AE7DD8DE81A}" type="pres">
      <dgm:prSet presAssocID="{AC47757C-B18B-4654-9866-BA8951D9860B}" presName="compChildNode" presStyleCnt="0"/>
      <dgm:spPr/>
    </dgm:pt>
    <dgm:pt modelId="{143A29FE-866E-4CD6-8F75-867AA5BA92AD}" type="pres">
      <dgm:prSet presAssocID="{AC47757C-B18B-4654-9866-BA8951D9860B}" presName="theInnerList" presStyleCnt="0"/>
      <dgm:spPr/>
    </dgm:pt>
    <dgm:pt modelId="{3C1ABD4B-315F-4AA5-90A9-C068DDF34D4F}" type="pres">
      <dgm:prSet presAssocID="{C1E6863B-39BB-4891-8638-7F509E004F9D}" presName="childNode" presStyleLbl="node1" presStyleIdx="0" presStyleCnt="9">
        <dgm:presLayoutVars>
          <dgm:bulletEnabled val="1"/>
        </dgm:presLayoutVars>
      </dgm:prSet>
      <dgm:spPr/>
    </dgm:pt>
    <dgm:pt modelId="{D3C07415-DF6A-4EB3-984E-CEC2931483A7}" type="pres">
      <dgm:prSet presAssocID="{C1E6863B-39BB-4891-8638-7F509E004F9D}" presName="aSpace2" presStyleCnt="0"/>
      <dgm:spPr/>
    </dgm:pt>
    <dgm:pt modelId="{0AB13F96-761B-4141-B48E-F02A8950B684}" type="pres">
      <dgm:prSet presAssocID="{09BC65C4-2D9C-4AD2-BF97-373C95BAB887}" presName="childNode" presStyleLbl="node1" presStyleIdx="1" presStyleCnt="9">
        <dgm:presLayoutVars>
          <dgm:bulletEnabled val="1"/>
        </dgm:presLayoutVars>
      </dgm:prSet>
      <dgm:spPr/>
    </dgm:pt>
    <dgm:pt modelId="{C8FA66C1-175D-4BC1-B68B-EEF2E61E9D05}" type="pres">
      <dgm:prSet presAssocID="{09BC65C4-2D9C-4AD2-BF97-373C95BAB887}" presName="aSpace2" presStyleCnt="0"/>
      <dgm:spPr/>
    </dgm:pt>
    <dgm:pt modelId="{9C3FC1E2-953D-441A-B0CD-B043753D3425}" type="pres">
      <dgm:prSet presAssocID="{CA49159A-6444-4B94-8A5A-CF6432988DA4}" presName="childNode" presStyleLbl="node1" presStyleIdx="2" presStyleCnt="9">
        <dgm:presLayoutVars>
          <dgm:bulletEnabled val="1"/>
        </dgm:presLayoutVars>
      </dgm:prSet>
      <dgm:spPr/>
    </dgm:pt>
    <dgm:pt modelId="{2724FCD9-6B6E-4085-9B58-D1D44FA80C10}" type="pres">
      <dgm:prSet presAssocID="{AC47757C-B18B-4654-9866-BA8951D9860B}" presName="aSpace" presStyleCnt="0"/>
      <dgm:spPr/>
    </dgm:pt>
    <dgm:pt modelId="{87D4FC11-28D0-4E8B-BE4F-84A0DFC245C0}" type="pres">
      <dgm:prSet presAssocID="{FDE77411-6DFD-4D12-BA34-9F5D653383FD}" presName="compNode" presStyleCnt="0"/>
      <dgm:spPr/>
    </dgm:pt>
    <dgm:pt modelId="{4CBAB37A-E27F-4FBE-B216-51BA23C057BD}" type="pres">
      <dgm:prSet presAssocID="{FDE77411-6DFD-4D12-BA34-9F5D653383FD}" presName="aNode" presStyleLbl="bgShp" presStyleIdx="1" presStyleCnt="3"/>
      <dgm:spPr/>
    </dgm:pt>
    <dgm:pt modelId="{49EA6A76-5490-4C77-9030-D3A261098AA2}" type="pres">
      <dgm:prSet presAssocID="{FDE77411-6DFD-4D12-BA34-9F5D653383FD}" presName="textNode" presStyleLbl="bgShp" presStyleIdx="1" presStyleCnt="3"/>
      <dgm:spPr/>
    </dgm:pt>
    <dgm:pt modelId="{88619CC7-155A-4ACB-B421-DD4333E843DB}" type="pres">
      <dgm:prSet presAssocID="{FDE77411-6DFD-4D12-BA34-9F5D653383FD}" presName="compChildNode" presStyleCnt="0"/>
      <dgm:spPr/>
    </dgm:pt>
    <dgm:pt modelId="{661569E6-E7AC-487B-8A1A-B6A6443E21BB}" type="pres">
      <dgm:prSet presAssocID="{FDE77411-6DFD-4D12-BA34-9F5D653383FD}" presName="theInnerList" presStyleCnt="0"/>
      <dgm:spPr/>
    </dgm:pt>
    <dgm:pt modelId="{E75872DC-574F-484E-9BB9-395CCCF6F422}" type="pres">
      <dgm:prSet presAssocID="{D3041528-00DE-402E-B31F-78AB78E4AC17}" presName="childNode" presStyleLbl="node1" presStyleIdx="3" presStyleCnt="9">
        <dgm:presLayoutVars>
          <dgm:bulletEnabled val="1"/>
        </dgm:presLayoutVars>
      </dgm:prSet>
      <dgm:spPr/>
    </dgm:pt>
    <dgm:pt modelId="{DD0FF5BF-7264-4C86-9492-5EEA5CA8BAEE}" type="pres">
      <dgm:prSet presAssocID="{D3041528-00DE-402E-B31F-78AB78E4AC17}" presName="aSpace2" presStyleCnt="0"/>
      <dgm:spPr/>
    </dgm:pt>
    <dgm:pt modelId="{AA67C9CF-1DA7-4D55-8596-8EFE1EB4515F}" type="pres">
      <dgm:prSet presAssocID="{E8730F26-AB53-4452-AB72-136A24ED1387}" presName="childNode" presStyleLbl="node1" presStyleIdx="4" presStyleCnt="9">
        <dgm:presLayoutVars>
          <dgm:bulletEnabled val="1"/>
        </dgm:presLayoutVars>
      </dgm:prSet>
      <dgm:spPr/>
    </dgm:pt>
    <dgm:pt modelId="{9E9AECFE-EFAA-4711-83C5-675135FA8DE5}" type="pres">
      <dgm:prSet presAssocID="{E8730F26-AB53-4452-AB72-136A24ED1387}" presName="aSpace2" presStyleCnt="0"/>
      <dgm:spPr/>
    </dgm:pt>
    <dgm:pt modelId="{C22C1191-1666-4255-99E9-E1F931259C36}" type="pres">
      <dgm:prSet presAssocID="{6CEE1508-7315-4DAB-9DFC-45B5A97A33D4}" presName="childNode" presStyleLbl="node1" presStyleIdx="5" presStyleCnt="9">
        <dgm:presLayoutVars>
          <dgm:bulletEnabled val="1"/>
        </dgm:presLayoutVars>
      </dgm:prSet>
      <dgm:spPr/>
    </dgm:pt>
    <dgm:pt modelId="{9A449A28-9D75-46DC-8AD5-69D94A705E86}" type="pres">
      <dgm:prSet presAssocID="{FDE77411-6DFD-4D12-BA34-9F5D653383FD}" presName="aSpace" presStyleCnt="0"/>
      <dgm:spPr/>
    </dgm:pt>
    <dgm:pt modelId="{1153CA35-CA6E-4955-8377-47D053C1D573}" type="pres">
      <dgm:prSet presAssocID="{E1D582B4-5A91-450C-A4F8-AEBE81D58C56}" presName="compNode" presStyleCnt="0"/>
      <dgm:spPr/>
    </dgm:pt>
    <dgm:pt modelId="{9286B87A-69AF-4287-8909-BF7B4E3C636E}" type="pres">
      <dgm:prSet presAssocID="{E1D582B4-5A91-450C-A4F8-AEBE81D58C56}" presName="aNode" presStyleLbl="bgShp" presStyleIdx="2" presStyleCnt="3"/>
      <dgm:spPr/>
    </dgm:pt>
    <dgm:pt modelId="{33B0A507-DCB7-4814-B066-632C49031D13}" type="pres">
      <dgm:prSet presAssocID="{E1D582B4-5A91-450C-A4F8-AEBE81D58C56}" presName="textNode" presStyleLbl="bgShp" presStyleIdx="2" presStyleCnt="3"/>
      <dgm:spPr/>
    </dgm:pt>
    <dgm:pt modelId="{3A5E953C-FAC7-4D5F-9A6C-32005106EFE6}" type="pres">
      <dgm:prSet presAssocID="{E1D582B4-5A91-450C-A4F8-AEBE81D58C56}" presName="compChildNode" presStyleCnt="0"/>
      <dgm:spPr/>
    </dgm:pt>
    <dgm:pt modelId="{1FB09895-0D59-47B8-A407-CB1A0ED771E8}" type="pres">
      <dgm:prSet presAssocID="{E1D582B4-5A91-450C-A4F8-AEBE81D58C56}" presName="theInnerList" presStyleCnt="0"/>
      <dgm:spPr/>
    </dgm:pt>
    <dgm:pt modelId="{A049CDA9-405D-4BA4-981C-5D060BE518E7}" type="pres">
      <dgm:prSet presAssocID="{6F5993F3-C5E5-4DF6-8164-98FC8C47204A}" presName="childNode" presStyleLbl="node1" presStyleIdx="6" presStyleCnt="9">
        <dgm:presLayoutVars>
          <dgm:bulletEnabled val="1"/>
        </dgm:presLayoutVars>
      </dgm:prSet>
      <dgm:spPr/>
    </dgm:pt>
    <dgm:pt modelId="{FEB151A0-05A4-46A5-91AC-199F13D044ED}" type="pres">
      <dgm:prSet presAssocID="{6F5993F3-C5E5-4DF6-8164-98FC8C47204A}" presName="aSpace2" presStyleCnt="0"/>
      <dgm:spPr/>
    </dgm:pt>
    <dgm:pt modelId="{9745D331-D914-4266-BD26-4110A5AB9112}" type="pres">
      <dgm:prSet presAssocID="{2B1E7161-4741-4F2D-9A34-4C31FFB20071}" presName="childNode" presStyleLbl="node1" presStyleIdx="7" presStyleCnt="9">
        <dgm:presLayoutVars>
          <dgm:bulletEnabled val="1"/>
        </dgm:presLayoutVars>
      </dgm:prSet>
      <dgm:spPr/>
    </dgm:pt>
    <dgm:pt modelId="{04C90D25-BB3C-4190-A702-FAD9B14394FF}" type="pres">
      <dgm:prSet presAssocID="{2B1E7161-4741-4F2D-9A34-4C31FFB20071}" presName="aSpace2" presStyleCnt="0"/>
      <dgm:spPr/>
    </dgm:pt>
    <dgm:pt modelId="{A8E87740-7704-417B-A8A6-2C025A3842E4}" type="pres">
      <dgm:prSet presAssocID="{91DED218-1061-4C6F-AE34-69BB462FB9AA}" presName="childNode" presStyleLbl="node1" presStyleIdx="8" presStyleCnt="9">
        <dgm:presLayoutVars>
          <dgm:bulletEnabled val="1"/>
        </dgm:presLayoutVars>
      </dgm:prSet>
      <dgm:spPr/>
    </dgm:pt>
  </dgm:ptLst>
  <dgm:cxnLst>
    <dgm:cxn modelId="{342CAE11-BA2A-447D-80EC-435DD297A80F}" type="presOf" srcId="{D3041528-00DE-402E-B31F-78AB78E4AC17}" destId="{E75872DC-574F-484E-9BB9-395CCCF6F422}" srcOrd="0" destOrd="0" presId="urn:microsoft.com/office/officeart/2005/8/layout/lProcess2"/>
    <dgm:cxn modelId="{573CD216-CE21-4692-BA70-59E6CB683C46}" srcId="{FDE77411-6DFD-4D12-BA34-9F5D653383FD}" destId="{6CEE1508-7315-4DAB-9DFC-45B5A97A33D4}" srcOrd="2" destOrd="0" parTransId="{53DA7A9E-0B89-407C-AB32-A6F2ADD94960}" sibTransId="{212B849A-323D-4E68-AFB7-B5F843489836}"/>
    <dgm:cxn modelId="{E502343B-F3D5-4676-BFC2-715753DD68FE}" srcId="{E1D582B4-5A91-450C-A4F8-AEBE81D58C56}" destId="{2B1E7161-4741-4F2D-9A34-4C31FFB20071}" srcOrd="1" destOrd="0" parTransId="{CA762243-A862-47C9-9CBB-ADFE484BEC2A}" sibTransId="{E1F76487-218C-4039-9DC2-CFC01519C654}"/>
    <dgm:cxn modelId="{0245645C-6A56-4CB9-A3D5-58A85291F304}" type="presOf" srcId="{91DED218-1061-4C6F-AE34-69BB462FB9AA}" destId="{A8E87740-7704-417B-A8A6-2C025A3842E4}" srcOrd="0" destOrd="0" presId="urn:microsoft.com/office/officeart/2005/8/layout/lProcess2"/>
    <dgm:cxn modelId="{66808A43-642C-4DCC-A8C7-4E37F56B6163}" type="presOf" srcId="{6F5993F3-C5E5-4DF6-8164-98FC8C47204A}" destId="{A049CDA9-405D-4BA4-981C-5D060BE518E7}" srcOrd="0" destOrd="0" presId="urn:microsoft.com/office/officeart/2005/8/layout/lProcess2"/>
    <dgm:cxn modelId="{D5069465-18DE-4EB7-8C4B-B139AD610CF4}" srcId="{AC47757C-B18B-4654-9866-BA8951D9860B}" destId="{C1E6863B-39BB-4891-8638-7F509E004F9D}" srcOrd="0" destOrd="0" parTransId="{56F187B6-E91A-4D36-BF65-6A093B99E41F}" sibTransId="{2576ED1C-C3AF-4022-AFF0-DC927C07C78A}"/>
    <dgm:cxn modelId="{82EB584B-BB64-4CE7-81B1-80BB1DAAE46D}" type="presOf" srcId="{DB98144E-C7B0-4AC8-A581-CDD040E77621}" destId="{4445A13C-7BE4-426A-873E-173658BCA092}" srcOrd="0" destOrd="0" presId="urn:microsoft.com/office/officeart/2005/8/layout/lProcess2"/>
    <dgm:cxn modelId="{24206951-1B07-4E8F-8220-106150D6DF5E}" srcId="{AC47757C-B18B-4654-9866-BA8951D9860B}" destId="{09BC65C4-2D9C-4AD2-BF97-373C95BAB887}" srcOrd="1" destOrd="0" parTransId="{5869FF67-9441-4820-84B8-7243C36822F8}" sibTransId="{BC0A5F1A-1FAB-4219-8E65-92F17D405A86}"/>
    <dgm:cxn modelId="{7C5F0D72-F372-4A33-ACF4-09F2BBA81F01}" type="presOf" srcId="{6CEE1508-7315-4DAB-9DFC-45B5A97A33D4}" destId="{C22C1191-1666-4255-99E9-E1F931259C36}" srcOrd="0" destOrd="0" presId="urn:microsoft.com/office/officeart/2005/8/layout/lProcess2"/>
    <dgm:cxn modelId="{D0387B73-BC3A-42D2-AA7A-751283C33850}" srcId="{DB98144E-C7B0-4AC8-A581-CDD040E77621}" destId="{FDE77411-6DFD-4D12-BA34-9F5D653383FD}" srcOrd="1" destOrd="0" parTransId="{829EABB8-D970-4F8E-B659-B5305F8B26C1}" sibTransId="{FC4DAE67-FEED-4C61-9C4B-C6CE78EBF28C}"/>
    <dgm:cxn modelId="{BD95B156-5EED-4429-B270-1B75039A8B7D}" type="presOf" srcId="{CA49159A-6444-4B94-8A5A-CF6432988DA4}" destId="{9C3FC1E2-953D-441A-B0CD-B043753D3425}" srcOrd="0" destOrd="0" presId="urn:microsoft.com/office/officeart/2005/8/layout/lProcess2"/>
    <dgm:cxn modelId="{EF08358C-521F-4641-88A4-83DBB96660B4}" type="presOf" srcId="{AC47757C-B18B-4654-9866-BA8951D9860B}" destId="{7BC5BC18-8DD9-4722-A59F-0901AFDD091D}" srcOrd="1" destOrd="0" presId="urn:microsoft.com/office/officeart/2005/8/layout/lProcess2"/>
    <dgm:cxn modelId="{7C519395-3D16-49B3-81C4-088F123E240E}" srcId="{FDE77411-6DFD-4D12-BA34-9F5D653383FD}" destId="{E8730F26-AB53-4452-AB72-136A24ED1387}" srcOrd="1" destOrd="0" parTransId="{67A2E727-DBD1-4E1A-B857-B9A99389C429}" sibTransId="{1887B84F-A107-4415-AC6B-0936668983C6}"/>
    <dgm:cxn modelId="{35382598-1DBD-4140-ACBA-B4FE4C384FE5}" srcId="{AC47757C-B18B-4654-9866-BA8951D9860B}" destId="{CA49159A-6444-4B94-8A5A-CF6432988DA4}" srcOrd="2" destOrd="0" parTransId="{7F0F3EB2-32A6-4731-BE42-35E8E18A1C09}" sibTransId="{60BF5086-46A8-4375-97C2-B75F03BA3F4D}"/>
    <dgm:cxn modelId="{0A56C39E-1410-4EB2-9258-1E1B827955B7}" srcId="{DB98144E-C7B0-4AC8-A581-CDD040E77621}" destId="{E1D582B4-5A91-450C-A4F8-AEBE81D58C56}" srcOrd="2" destOrd="0" parTransId="{98BB8154-E16C-4F67-984E-BE18AC4807FD}" sibTransId="{E458A64E-025D-48F4-AB9F-09D85F5B48B6}"/>
    <dgm:cxn modelId="{1DD54EAC-DEE6-40BA-B4B4-8383BB7D77F0}" type="presOf" srcId="{E1D582B4-5A91-450C-A4F8-AEBE81D58C56}" destId="{33B0A507-DCB7-4814-B066-632C49031D13}" srcOrd="1" destOrd="0" presId="urn:microsoft.com/office/officeart/2005/8/layout/lProcess2"/>
    <dgm:cxn modelId="{0EFF4AB5-B08E-41AF-B965-212F7EA450B0}" type="presOf" srcId="{FDE77411-6DFD-4D12-BA34-9F5D653383FD}" destId="{4CBAB37A-E27F-4FBE-B216-51BA23C057BD}" srcOrd="0" destOrd="0" presId="urn:microsoft.com/office/officeart/2005/8/layout/lProcess2"/>
    <dgm:cxn modelId="{E9D798B5-03D5-4568-B03C-7FE2FFA1B965}" type="presOf" srcId="{AC47757C-B18B-4654-9866-BA8951D9860B}" destId="{7F58E4A1-279A-45B6-A876-69C325AC4BB0}" srcOrd="0" destOrd="0" presId="urn:microsoft.com/office/officeart/2005/8/layout/lProcess2"/>
    <dgm:cxn modelId="{C29419BB-08AF-47FC-931F-3B0E207CCFE1}" srcId="{FDE77411-6DFD-4D12-BA34-9F5D653383FD}" destId="{D3041528-00DE-402E-B31F-78AB78E4AC17}" srcOrd="0" destOrd="0" parTransId="{4A19686A-6CF8-482B-A1CC-867924488E25}" sibTransId="{E172E1E6-CB01-4B5F-BBAF-A425CC1F8167}"/>
    <dgm:cxn modelId="{4E772EC1-8167-4170-979E-E9BBC5EF0C04}" type="presOf" srcId="{C1E6863B-39BB-4891-8638-7F509E004F9D}" destId="{3C1ABD4B-315F-4AA5-90A9-C068DDF34D4F}" srcOrd="0" destOrd="0" presId="urn:microsoft.com/office/officeart/2005/8/layout/lProcess2"/>
    <dgm:cxn modelId="{CDB75DC3-3E82-4311-AFFD-BCF83C423214}" type="presOf" srcId="{09BC65C4-2D9C-4AD2-BF97-373C95BAB887}" destId="{0AB13F96-761B-4141-B48E-F02A8950B684}" srcOrd="0" destOrd="0" presId="urn:microsoft.com/office/officeart/2005/8/layout/lProcess2"/>
    <dgm:cxn modelId="{5C9676DD-B746-4023-A850-CE9BCF6F0069}" srcId="{E1D582B4-5A91-450C-A4F8-AEBE81D58C56}" destId="{91DED218-1061-4C6F-AE34-69BB462FB9AA}" srcOrd="2" destOrd="0" parTransId="{3C23B400-309F-43A1-B7AF-14789E0BB789}" sibTransId="{0F2B352F-7474-4BAC-B6AC-D026597DADE1}"/>
    <dgm:cxn modelId="{F325B4DF-1ACD-47CE-B447-9A1BB55C4086}" srcId="{DB98144E-C7B0-4AC8-A581-CDD040E77621}" destId="{AC47757C-B18B-4654-9866-BA8951D9860B}" srcOrd="0" destOrd="0" parTransId="{E61F8CB5-B074-45F4-B20C-006E2B56496D}" sibTransId="{E15550E2-3676-4CFC-BD12-A1B376290213}"/>
    <dgm:cxn modelId="{5D55B6DF-CF66-43A1-A5C5-07878539A916}" type="presOf" srcId="{FDE77411-6DFD-4D12-BA34-9F5D653383FD}" destId="{49EA6A76-5490-4C77-9030-D3A261098AA2}" srcOrd="1" destOrd="0" presId="urn:microsoft.com/office/officeart/2005/8/layout/lProcess2"/>
    <dgm:cxn modelId="{628E20E1-E681-41CE-BCDB-07295A40FA68}" type="presOf" srcId="{E8730F26-AB53-4452-AB72-136A24ED1387}" destId="{AA67C9CF-1DA7-4D55-8596-8EFE1EB4515F}" srcOrd="0" destOrd="0" presId="urn:microsoft.com/office/officeart/2005/8/layout/lProcess2"/>
    <dgm:cxn modelId="{A29B56E1-D83C-4916-94AD-D9356A5D63B9}" srcId="{E1D582B4-5A91-450C-A4F8-AEBE81D58C56}" destId="{6F5993F3-C5E5-4DF6-8164-98FC8C47204A}" srcOrd="0" destOrd="0" parTransId="{D373ECCC-79BA-4C35-BE28-2F757E3A6134}" sibTransId="{35AF926C-83DD-4D8C-A7ED-261554E78832}"/>
    <dgm:cxn modelId="{CA7C6AE6-F6B3-4E1D-B95F-3663DE7F4559}" type="presOf" srcId="{E1D582B4-5A91-450C-A4F8-AEBE81D58C56}" destId="{9286B87A-69AF-4287-8909-BF7B4E3C636E}" srcOrd="0" destOrd="0" presId="urn:microsoft.com/office/officeart/2005/8/layout/lProcess2"/>
    <dgm:cxn modelId="{58BBD1F7-C57C-4DF4-99D1-B7471BDECC9C}" type="presOf" srcId="{2B1E7161-4741-4F2D-9A34-4C31FFB20071}" destId="{9745D331-D914-4266-BD26-4110A5AB9112}" srcOrd="0" destOrd="0" presId="urn:microsoft.com/office/officeart/2005/8/layout/lProcess2"/>
    <dgm:cxn modelId="{6C00B2C6-9154-45C3-882D-CC209320CFE8}" type="presParOf" srcId="{4445A13C-7BE4-426A-873E-173658BCA092}" destId="{C4AD2276-EAF9-410B-85DA-E66DF6D03E0A}" srcOrd="0" destOrd="0" presId="urn:microsoft.com/office/officeart/2005/8/layout/lProcess2"/>
    <dgm:cxn modelId="{DA0BBE69-8C34-4E1F-8B89-2E08167E49DC}" type="presParOf" srcId="{C4AD2276-EAF9-410B-85DA-E66DF6D03E0A}" destId="{7F58E4A1-279A-45B6-A876-69C325AC4BB0}" srcOrd="0" destOrd="0" presId="urn:microsoft.com/office/officeart/2005/8/layout/lProcess2"/>
    <dgm:cxn modelId="{FDCDF383-D5BA-4C0F-8657-970B93FB04FC}" type="presParOf" srcId="{C4AD2276-EAF9-410B-85DA-E66DF6D03E0A}" destId="{7BC5BC18-8DD9-4722-A59F-0901AFDD091D}" srcOrd="1" destOrd="0" presId="urn:microsoft.com/office/officeart/2005/8/layout/lProcess2"/>
    <dgm:cxn modelId="{A0935ED9-2039-42F2-A509-061E2A96C679}" type="presParOf" srcId="{C4AD2276-EAF9-410B-85DA-E66DF6D03E0A}" destId="{83A9190F-6FBD-4713-A5FB-4AE7DD8DE81A}" srcOrd="2" destOrd="0" presId="urn:microsoft.com/office/officeart/2005/8/layout/lProcess2"/>
    <dgm:cxn modelId="{2BFB9B3B-8DF4-4BD1-9AF0-C36E6E32A2FA}" type="presParOf" srcId="{83A9190F-6FBD-4713-A5FB-4AE7DD8DE81A}" destId="{143A29FE-866E-4CD6-8F75-867AA5BA92AD}" srcOrd="0" destOrd="0" presId="urn:microsoft.com/office/officeart/2005/8/layout/lProcess2"/>
    <dgm:cxn modelId="{F67AB5FD-6103-4F98-BE9D-29262BB9FC08}" type="presParOf" srcId="{143A29FE-866E-4CD6-8F75-867AA5BA92AD}" destId="{3C1ABD4B-315F-4AA5-90A9-C068DDF34D4F}" srcOrd="0" destOrd="0" presId="urn:microsoft.com/office/officeart/2005/8/layout/lProcess2"/>
    <dgm:cxn modelId="{751008BC-5A06-4A34-A936-A7FC7B405141}" type="presParOf" srcId="{143A29FE-866E-4CD6-8F75-867AA5BA92AD}" destId="{D3C07415-DF6A-4EB3-984E-CEC2931483A7}" srcOrd="1" destOrd="0" presId="urn:microsoft.com/office/officeart/2005/8/layout/lProcess2"/>
    <dgm:cxn modelId="{9705455C-1EFD-4D28-9B79-6A1C39E3D3C3}" type="presParOf" srcId="{143A29FE-866E-4CD6-8F75-867AA5BA92AD}" destId="{0AB13F96-761B-4141-B48E-F02A8950B684}" srcOrd="2" destOrd="0" presId="urn:microsoft.com/office/officeart/2005/8/layout/lProcess2"/>
    <dgm:cxn modelId="{DD09BCC3-216F-49B4-A5C1-9384881B291F}" type="presParOf" srcId="{143A29FE-866E-4CD6-8F75-867AA5BA92AD}" destId="{C8FA66C1-175D-4BC1-B68B-EEF2E61E9D05}" srcOrd="3" destOrd="0" presId="urn:microsoft.com/office/officeart/2005/8/layout/lProcess2"/>
    <dgm:cxn modelId="{2E6B7EA2-3144-42EF-9976-8C812EACD1B5}" type="presParOf" srcId="{143A29FE-866E-4CD6-8F75-867AA5BA92AD}" destId="{9C3FC1E2-953D-441A-B0CD-B043753D3425}" srcOrd="4" destOrd="0" presId="urn:microsoft.com/office/officeart/2005/8/layout/lProcess2"/>
    <dgm:cxn modelId="{55288F8B-2265-4F1A-B149-3CC75BB45560}" type="presParOf" srcId="{4445A13C-7BE4-426A-873E-173658BCA092}" destId="{2724FCD9-6B6E-4085-9B58-D1D44FA80C10}" srcOrd="1" destOrd="0" presId="urn:microsoft.com/office/officeart/2005/8/layout/lProcess2"/>
    <dgm:cxn modelId="{10243B05-260F-484A-A7BC-0C512565828D}" type="presParOf" srcId="{4445A13C-7BE4-426A-873E-173658BCA092}" destId="{87D4FC11-28D0-4E8B-BE4F-84A0DFC245C0}" srcOrd="2" destOrd="0" presId="urn:microsoft.com/office/officeart/2005/8/layout/lProcess2"/>
    <dgm:cxn modelId="{B1B28C62-A21B-4C41-B5F6-28F1B9135409}" type="presParOf" srcId="{87D4FC11-28D0-4E8B-BE4F-84A0DFC245C0}" destId="{4CBAB37A-E27F-4FBE-B216-51BA23C057BD}" srcOrd="0" destOrd="0" presId="urn:microsoft.com/office/officeart/2005/8/layout/lProcess2"/>
    <dgm:cxn modelId="{1D514056-F9A9-4811-99CC-12971C5A4E02}" type="presParOf" srcId="{87D4FC11-28D0-4E8B-BE4F-84A0DFC245C0}" destId="{49EA6A76-5490-4C77-9030-D3A261098AA2}" srcOrd="1" destOrd="0" presId="urn:microsoft.com/office/officeart/2005/8/layout/lProcess2"/>
    <dgm:cxn modelId="{A8EC6679-2C21-4BF2-8193-D5599FBE86D7}" type="presParOf" srcId="{87D4FC11-28D0-4E8B-BE4F-84A0DFC245C0}" destId="{88619CC7-155A-4ACB-B421-DD4333E843DB}" srcOrd="2" destOrd="0" presId="urn:microsoft.com/office/officeart/2005/8/layout/lProcess2"/>
    <dgm:cxn modelId="{DF32BF1D-3F48-4E4E-8F28-83F6AD386A8A}" type="presParOf" srcId="{88619CC7-155A-4ACB-B421-DD4333E843DB}" destId="{661569E6-E7AC-487B-8A1A-B6A6443E21BB}" srcOrd="0" destOrd="0" presId="urn:microsoft.com/office/officeart/2005/8/layout/lProcess2"/>
    <dgm:cxn modelId="{654B7A67-C99D-4BEE-B41E-FBE6FF04FE8F}" type="presParOf" srcId="{661569E6-E7AC-487B-8A1A-B6A6443E21BB}" destId="{E75872DC-574F-484E-9BB9-395CCCF6F422}" srcOrd="0" destOrd="0" presId="urn:microsoft.com/office/officeart/2005/8/layout/lProcess2"/>
    <dgm:cxn modelId="{9905DF49-2A01-4E07-A912-A2996268082B}" type="presParOf" srcId="{661569E6-E7AC-487B-8A1A-B6A6443E21BB}" destId="{DD0FF5BF-7264-4C86-9492-5EEA5CA8BAEE}" srcOrd="1" destOrd="0" presId="urn:microsoft.com/office/officeart/2005/8/layout/lProcess2"/>
    <dgm:cxn modelId="{67CDAC95-C8FB-4D73-8D17-479F87046BC8}" type="presParOf" srcId="{661569E6-E7AC-487B-8A1A-B6A6443E21BB}" destId="{AA67C9CF-1DA7-4D55-8596-8EFE1EB4515F}" srcOrd="2" destOrd="0" presId="urn:microsoft.com/office/officeart/2005/8/layout/lProcess2"/>
    <dgm:cxn modelId="{ABC92982-84D1-4978-89A3-06A4D0356EE3}" type="presParOf" srcId="{661569E6-E7AC-487B-8A1A-B6A6443E21BB}" destId="{9E9AECFE-EFAA-4711-83C5-675135FA8DE5}" srcOrd="3" destOrd="0" presId="urn:microsoft.com/office/officeart/2005/8/layout/lProcess2"/>
    <dgm:cxn modelId="{C99A73AE-2670-4AA4-BF6B-28481FCDD133}" type="presParOf" srcId="{661569E6-E7AC-487B-8A1A-B6A6443E21BB}" destId="{C22C1191-1666-4255-99E9-E1F931259C36}" srcOrd="4" destOrd="0" presId="urn:microsoft.com/office/officeart/2005/8/layout/lProcess2"/>
    <dgm:cxn modelId="{E71F6854-8343-4EDF-894D-4E624DF2E410}" type="presParOf" srcId="{4445A13C-7BE4-426A-873E-173658BCA092}" destId="{9A449A28-9D75-46DC-8AD5-69D94A705E86}" srcOrd="3" destOrd="0" presId="urn:microsoft.com/office/officeart/2005/8/layout/lProcess2"/>
    <dgm:cxn modelId="{B7DE1A3E-2BC2-4D34-9195-F2EB93376E1E}" type="presParOf" srcId="{4445A13C-7BE4-426A-873E-173658BCA092}" destId="{1153CA35-CA6E-4955-8377-47D053C1D573}" srcOrd="4" destOrd="0" presId="urn:microsoft.com/office/officeart/2005/8/layout/lProcess2"/>
    <dgm:cxn modelId="{E960D3ED-E481-4C15-BAE0-C05ED0216903}" type="presParOf" srcId="{1153CA35-CA6E-4955-8377-47D053C1D573}" destId="{9286B87A-69AF-4287-8909-BF7B4E3C636E}" srcOrd="0" destOrd="0" presId="urn:microsoft.com/office/officeart/2005/8/layout/lProcess2"/>
    <dgm:cxn modelId="{0AFCF39E-C599-4F2C-8C52-F12B02155BB9}" type="presParOf" srcId="{1153CA35-CA6E-4955-8377-47D053C1D573}" destId="{33B0A507-DCB7-4814-B066-632C49031D13}" srcOrd="1" destOrd="0" presId="urn:microsoft.com/office/officeart/2005/8/layout/lProcess2"/>
    <dgm:cxn modelId="{ADE41A67-3F34-4556-A15E-FB6B8BD9960B}" type="presParOf" srcId="{1153CA35-CA6E-4955-8377-47D053C1D573}" destId="{3A5E953C-FAC7-4D5F-9A6C-32005106EFE6}" srcOrd="2" destOrd="0" presId="urn:microsoft.com/office/officeart/2005/8/layout/lProcess2"/>
    <dgm:cxn modelId="{CF519240-1677-4824-96E1-43BCB134927A}" type="presParOf" srcId="{3A5E953C-FAC7-4D5F-9A6C-32005106EFE6}" destId="{1FB09895-0D59-47B8-A407-CB1A0ED771E8}" srcOrd="0" destOrd="0" presId="urn:microsoft.com/office/officeart/2005/8/layout/lProcess2"/>
    <dgm:cxn modelId="{B08E64B4-A072-4DE6-BD4C-B86659F6D807}" type="presParOf" srcId="{1FB09895-0D59-47B8-A407-CB1A0ED771E8}" destId="{A049CDA9-405D-4BA4-981C-5D060BE518E7}" srcOrd="0" destOrd="0" presId="urn:microsoft.com/office/officeart/2005/8/layout/lProcess2"/>
    <dgm:cxn modelId="{D570DE45-5877-4312-8C37-6542A5B076DD}" type="presParOf" srcId="{1FB09895-0D59-47B8-A407-CB1A0ED771E8}" destId="{FEB151A0-05A4-46A5-91AC-199F13D044ED}" srcOrd="1" destOrd="0" presId="urn:microsoft.com/office/officeart/2005/8/layout/lProcess2"/>
    <dgm:cxn modelId="{69D39CA3-C789-479F-AA28-A71CCCD7B5B3}" type="presParOf" srcId="{1FB09895-0D59-47B8-A407-CB1A0ED771E8}" destId="{9745D331-D914-4266-BD26-4110A5AB9112}" srcOrd="2" destOrd="0" presId="urn:microsoft.com/office/officeart/2005/8/layout/lProcess2"/>
    <dgm:cxn modelId="{DF1DD8D6-1882-4778-B862-88D84DC7F19D}" type="presParOf" srcId="{1FB09895-0D59-47B8-A407-CB1A0ED771E8}" destId="{04C90D25-BB3C-4190-A702-FAD9B14394FF}" srcOrd="3" destOrd="0" presId="urn:microsoft.com/office/officeart/2005/8/layout/lProcess2"/>
    <dgm:cxn modelId="{E4AA8FF9-F3C1-4922-B2DD-3A6518282CF1}" type="presParOf" srcId="{1FB09895-0D59-47B8-A407-CB1A0ED771E8}" destId="{A8E87740-7704-417B-A8A6-2C025A3842E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8E4A1-279A-45B6-A876-69C325AC4BB0}">
      <dsp:nvSpPr>
        <dsp:cNvPr id="0" name=""/>
        <dsp:cNvSpPr/>
      </dsp:nvSpPr>
      <dsp:spPr>
        <a:xfrm>
          <a:off x="1072" y="0"/>
          <a:ext cx="2788200" cy="53237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Первичные телеконсультации</a:t>
          </a:r>
        </a:p>
      </dsp:txBody>
      <dsp:txXfrm>
        <a:off x="1072" y="0"/>
        <a:ext cx="2788200" cy="1597119"/>
      </dsp:txXfrm>
    </dsp:sp>
    <dsp:sp modelId="{3C1ABD4B-315F-4AA5-90A9-C068DDF34D4F}">
      <dsp:nvSpPr>
        <dsp:cNvPr id="0" name=""/>
        <dsp:cNvSpPr/>
      </dsp:nvSpPr>
      <dsp:spPr>
        <a:xfrm>
          <a:off x="279892" y="1597573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До очного оказания медпомощи</a:t>
          </a:r>
        </a:p>
      </dsp:txBody>
      <dsp:txXfrm>
        <a:off x="310525" y="1628206"/>
        <a:ext cx="2169294" cy="984633"/>
      </dsp:txXfrm>
    </dsp:sp>
    <dsp:sp modelId="{0AB13F96-761B-4141-B48E-F02A8950B684}">
      <dsp:nvSpPr>
        <dsp:cNvPr id="0" name=""/>
        <dsp:cNvSpPr/>
      </dsp:nvSpPr>
      <dsp:spPr>
        <a:xfrm>
          <a:off x="279892" y="2804381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Отдельный (как правило интернет) сервис внешний к медорганизации </a:t>
          </a:r>
        </a:p>
      </dsp:txBody>
      <dsp:txXfrm>
        <a:off x="310525" y="2835014"/>
        <a:ext cx="2169294" cy="984633"/>
      </dsp:txXfrm>
    </dsp:sp>
    <dsp:sp modelId="{9C3FC1E2-953D-441A-B0CD-B043753D3425}">
      <dsp:nvSpPr>
        <dsp:cNvPr id="0" name=""/>
        <dsp:cNvSpPr/>
      </dsp:nvSpPr>
      <dsp:spPr>
        <a:xfrm>
          <a:off x="279892" y="4011188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«Покупает» у ЛПУ врачей для телемедицинского дежурства </a:t>
          </a:r>
        </a:p>
      </dsp:txBody>
      <dsp:txXfrm>
        <a:off x="310525" y="4041821"/>
        <a:ext cx="2169294" cy="984633"/>
      </dsp:txXfrm>
    </dsp:sp>
    <dsp:sp modelId="{4CBAB37A-E27F-4FBE-B216-51BA23C057BD}">
      <dsp:nvSpPr>
        <dsp:cNvPr id="0" name=""/>
        <dsp:cNvSpPr/>
      </dsp:nvSpPr>
      <dsp:spPr>
        <a:xfrm>
          <a:off x="2998387" y="0"/>
          <a:ext cx="2788200" cy="53237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Дистанционное сопровождение (консультирование мониторинг)  лечащим врачом</a:t>
          </a:r>
        </a:p>
      </dsp:txBody>
      <dsp:txXfrm>
        <a:off x="2998387" y="0"/>
        <a:ext cx="2788200" cy="1597119"/>
      </dsp:txXfrm>
    </dsp:sp>
    <dsp:sp modelId="{E75872DC-574F-484E-9BB9-395CCCF6F422}">
      <dsp:nvSpPr>
        <dsp:cNvPr id="0" name=""/>
        <dsp:cNvSpPr/>
      </dsp:nvSpPr>
      <dsp:spPr>
        <a:xfrm>
          <a:off x="3277207" y="1597573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 процессе лечения – часть лечебного процесса</a:t>
          </a:r>
        </a:p>
      </dsp:txBody>
      <dsp:txXfrm>
        <a:off x="3307840" y="1628206"/>
        <a:ext cx="2169294" cy="984633"/>
      </dsp:txXfrm>
    </dsp:sp>
    <dsp:sp modelId="{AA67C9CF-1DA7-4D55-8596-8EFE1EB4515F}">
      <dsp:nvSpPr>
        <dsp:cNvPr id="0" name=""/>
        <dsp:cNvSpPr/>
      </dsp:nvSpPr>
      <dsp:spPr>
        <a:xfrm>
          <a:off x="3277207" y="2804381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Платформа для  использования в медорганизации</a:t>
          </a:r>
        </a:p>
      </dsp:txBody>
      <dsp:txXfrm>
        <a:off x="3307840" y="2835014"/>
        <a:ext cx="2169294" cy="984633"/>
      </dsp:txXfrm>
    </dsp:sp>
    <dsp:sp modelId="{C22C1191-1666-4255-99E9-E1F931259C36}">
      <dsp:nvSpPr>
        <dsp:cNvPr id="0" name=""/>
        <dsp:cNvSpPr/>
      </dsp:nvSpPr>
      <dsp:spPr>
        <a:xfrm>
          <a:off x="3277207" y="4011188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Формирует набор дополнительных платных </a:t>
          </a:r>
          <a:r>
            <a:rPr lang="ru-RU" sz="1600" kern="1200" dirty="0" err="1"/>
            <a:t>медуслуг</a:t>
          </a:r>
          <a:endParaRPr lang="ru-RU" sz="1600" kern="1200" dirty="0"/>
        </a:p>
      </dsp:txBody>
      <dsp:txXfrm>
        <a:off x="3307840" y="4041821"/>
        <a:ext cx="2169294" cy="984633"/>
      </dsp:txXfrm>
    </dsp:sp>
    <dsp:sp modelId="{9286B87A-69AF-4287-8909-BF7B4E3C636E}">
      <dsp:nvSpPr>
        <dsp:cNvPr id="0" name=""/>
        <dsp:cNvSpPr/>
      </dsp:nvSpPr>
      <dsp:spPr>
        <a:xfrm>
          <a:off x="5995703" y="0"/>
          <a:ext cx="2788200" cy="53237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Дистанционное «второе мнение»</a:t>
          </a:r>
        </a:p>
      </dsp:txBody>
      <dsp:txXfrm>
        <a:off x="5995703" y="0"/>
        <a:ext cx="2788200" cy="1597119"/>
      </dsp:txXfrm>
    </dsp:sp>
    <dsp:sp modelId="{A049CDA9-405D-4BA4-981C-5D060BE518E7}">
      <dsp:nvSpPr>
        <dsp:cNvPr id="0" name=""/>
        <dsp:cNvSpPr/>
      </dsp:nvSpPr>
      <dsp:spPr>
        <a:xfrm>
          <a:off x="6274523" y="1597573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После  завершения фазы лечения </a:t>
          </a:r>
        </a:p>
      </dsp:txBody>
      <dsp:txXfrm>
        <a:off x="6305156" y="1628206"/>
        <a:ext cx="2169294" cy="984633"/>
      </dsp:txXfrm>
    </dsp:sp>
    <dsp:sp modelId="{9745D331-D914-4266-BD26-4110A5AB9112}">
      <dsp:nvSpPr>
        <dsp:cNvPr id="0" name=""/>
        <dsp:cNvSpPr/>
      </dsp:nvSpPr>
      <dsp:spPr>
        <a:xfrm>
          <a:off x="6274523" y="2804381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Отдельный (как правило интернет) сервис внешний к медорганизации </a:t>
          </a:r>
        </a:p>
      </dsp:txBody>
      <dsp:txXfrm>
        <a:off x="6305156" y="2835014"/>
        <a:ext cx="2169294" cy="984633"/>
      </dsp:txXfrm>
    </dsp:sp>
    <dsp:sp modelId="{A8E87740-7704-417B-A8A6-2C025A3842E4}">
      <dsp:nvSpPr>
        <dsp:cNvPr id="0" name=""/>
        <dsp:cNvSpPr/>
      </dsp:nvSpPr>
      <dsp:spPr>
        <a:xfrm>
          <a:off x="6274523" y="4011188"/>
          <a:ext cx="2230560" cy="1045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Формирует внешний  пул врачей-экспертов и крупных клиник </a:t>
          </a:r>
        </a:p>
      </dsp:txBody>
      <dsp:txXfrm>
        <a:off x="6305156" y="4041821"/>
        <a:ext cx="2169294" cy="984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0.03538</cdr:x>
      <cdr:y>0.72788</cdr:y>
    </cdr:from>
    <cdr:to>
      <cdr:x>0.47638</cdr:x>
      <cdr:y>0.79258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9CEF4692-AADC-4143-A585-10D00D4234EC}"/>
            </a:ext>
          </a:extLst>
        </cdr:cNvPr>
        <cdr:cNvSpPr/>
      </cdr:nvSpPr>
      <cdr:spPr>
        <a:xfrm xmlns:a="http://schemas.openxmlformats.org/drawingml/2006/main">
          <a:off x="323529" y="3573016"/>
          <a:ext cx="4032448" cy="3175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C930-D20E-4C69-95F3-5BC9541E6B8C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97432-5CDA-42F0-A32D-BEB5FBEA9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75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C9373-A7B2-6842-A843-94B83B950FC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86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97432-5CDA-42F0-A32D-BEB5FBEA932A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06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97432-5CDA-42F0-A32D-BEB5FBEA932A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065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97432-5CDA-42F0-A32D-BEB5FBEA932A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06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10C35-D7C2-4A63-AE7B-175CD838C945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B56C-9B88-4754-93C9-486A137A2F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6.png"/><Relationship Id="rId5" Type="http://schemas.openxmlformats.org/officeDocument/2006/relationships/hyperlink" Target="http://zakupki.gov.ru/epz/order/notice/ok44/view/supplier-results.html?regNumber=0171200001918000883" TargetMode="External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8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elepat.online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edsenger.ru/about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756"/>
          <a:stretch/>
        </p:blipFill>
        <p:spPr>
          <a:xfrm>
            <a:off x="-37598" y="0"/>
            <a:ext cx="9181598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37598" y="5013176"/>
            <a:ext cx="9181598" cy="1844824"/>
          </a:xfrm>
          <a:prstGeom prst="rect">
            <a:avLst/>
          </a:prstGeom>
          <a:solidFill>
            <a:srgbClr val="006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57294" y="0"/>
            <a:ext cx="5400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3672408" cy="24681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66932" y="2963446"/>
            <a:ext cx="5401686" cy="2049730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5536" y="3202045"/>
            <a:ext cx="468052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Медицинский мессенджер </a:t>
            </a:r>
            <a:r>
              <a:rPr lang="ru-RU" sz="24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– </a:t>
            </a:r>
            <a:endParaRPr lang="en-US" sz="240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удобный способ дистанционного общения пациента с лечащим</a:t>
            </a:r>
            <a:r>
              <a:rPr lang="en-US" sz="24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ru-RU" sz="24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врачом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560143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6C88"/>
                </a:solidFill>
              </a:rPr>
              <a:t>ООО </a:t>
            </a:r>
            <a:r>
              <a:rPr lang="ru-RU" sz="2000" b="1" dirty="0" err="1">
                <a:solidFill>
                  <a:srgbClr val="006C88"/>
                </a:solidFill>
              </a:rPr>
              <a:t>ТелеПат</a:t>
            </a:r>
            <a:r>
              <a:rPr lang="ru-RU" sz="2000" b="1" dirty="0">
                <a:solidFill>
                  <a:srgbClr val="006C88"/>
                </a:solidFill>
              </a:rPr>
              <a:t> - </a:t>
            </a:r>
            <a:endParaRPr lang="en-US" sz="2000" b="1" dirty="0">
              <a:solidFill>
                <a:srgbClr val="006C88"/>
              </a:solidFill>
            </a:endParaRPr>
          </a:p>
          <a:p>
            <a:r>
              <a:rPr lang="ru-RU" sz="2000" dirty="0">
                <a:solidFill>
                  <a:srgbClr val="006C88"/>
                </a:solidFill>
              </a:rPr>
              <a:t>телемедицина для пациентов</a:t>
            </a:r>
            <a:endParaRPr lang="en-US" dirty="0">
              <a:solidFill>
                <a:srgbClr val="006C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8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E003D5-246F-4910-BD03-D77731BBB354}"/>
              </a:ext>
            </a:extLst>
          </p:cNvPr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gradFill flip="none" rotWithShape="1">
            <a:gsLst>
              <a:gs pos="0">
                <a:srgbClr val="0F9EAD"/>
              </a:gs>
              <a:gs pos="100000">
                <a:srgbClr val="13C4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358775"/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Использование средств</a:t>
            </a:r>
            <a:r>
              <a:rPr lang="en-US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искусственного интеллекта для расширения возможностей консультирования на платформе </a:t>
            </a:r>
            <a:r>
              <a:rPr lang="ru-RU" sz="2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Medsenger</a:t>
            </a:r>
            <a:r>
              <a:rPr lang="en-US" sz="23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.AI</a:t>
            </a:r>
            <a:endParaRPr lang="ru-RU" sz="23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2" descr="http://fasie.ru/local/templates/.default/markup/img/ico_bio.png">
            <a:extLst>
              <a:ext uri="{FF2B5EF4-FFF2-40B4-BE49-F238E27FC236}">
                <a16:creationId xmlns:a16="http://schemas.microsoft.com/office/drawing/2014/main" id="{FB07848B-4559-451C-AA7C-33E314987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80" y="1622240"/>
            <a:ext cx="230628" cy="28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http://fasie.ru/local/templates/.default/markup/img/ico_med.png">
            <a:extLst>
              <a:ext uri="{FF2B5EF4-FFF2-40B4-BE49-F238E27FC236}">
                <a16:creationId xmlns:a16="http://schemas.microsoft.com/office/drawing/2014/main" id="{4A68D512-F4EA-4A36-AAE4-98AFEC922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96352"/>
            <a:ext cx="246352" cy="2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http://fasie.ru/local/templates/.default/markup/img/ico_mat.png">
            <a:extLst>
              <a:ext uri="{FF2B5EF4-FFF2-40B4-BE49-F238E27FC236}">
                <a16:creationId xmlns:a16="http://schemas.microsoft.com/office/drawing/2014/main" id="{AE1E2975-1072-4C5F-B566-91F3BEB4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50" y="3230824"/>
            <a:ext cx="240980" cy="27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fasie.ru/local/templates/.default/markup/img/ico_it.png">
            <a:extLst>
              <a:ext uri="{FF2B5EF4-FFF2-40B4-BE49-F238E27FC236}">
                <a16:creationId xmlns:a16="http://schemas.microsoft.com/office/drawing/2014/main" id="{EE858EF2-B595-4831-B74B-7EF7B0FB4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04" y="2479756"/>
            <a:ext cx="223808" cy="2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B20384-6A5E-43E5-A243-E1DF94DCB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428142"/>
            <a:ext cx="838200" cy="9525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6D0BF1-DC73-41D4-836D-8093AECC0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8986" y="1489156"/>
            <a:ext cx="838200" cy="9906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97D5078-82F5-4BF3-8E29-1EFD0C2C92F5}"/>
              </a:ext>
            </a:extLst>
          </p:cNvPr>
          <p:cNvCxnSpPr/>
          <p:nvPr/>
        </p:nvCxnSpPr>
        <p:spPr>
          <a:xfrm>
            <a:off x="1161728" y="1622240"/>
            <a:ext cx="693688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3AC6FD1-B5B2-4646-B81B-1E9852752835}"/>
              </a:ext>
            </a:extLst>
          </p:cNvPr>
          <p:cNvCxnSpPr/>
          <p:nvPr/>
        </p:nvCxnSpPr>
        <p:spPr>
          <a:xfrm>
            <a:off x="1161728" y="2218237"/>
            <a:ext cx="693688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B27468BD-3CD9-44D0-A5A6-6AE266D88C0C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161728" y="1904392"/>
            <a:ext cx="927447" cy="0"/>
          </a:xfrm>
          <a:prstGeom prst="straightConnector1">
            <a:avLst/>
          </a:prstGeom>
          <a:ln w="22225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5CA69B-AF3A-41BF-80CA-064CAA15F1DF}"/>
              </a:ext>
            </a:extLst>
          </p:cNvPr>
          <p:cNvSpPr txBox="1"/>
          <p:nvPr/>
        </p:nvSpPr>
        <p:spPr>
          <a:xfrm>
            <a:off x="1172953" y="1560873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вопрос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5C1A1F6-5E4C-45A9-8CD5-633216292A0C}"/>
              </a:ext>
            </a:extLst>
          </p:cNvPr>
          <p:cNvCxnSpPr>
            <a:cxnSpLocks/>
          </p:cNvCxnSpPr>
          <p:nvPr/>
        </p:nvCxnSpPr>
        <p:spPr>
          <a:xfrm>
            <a:off x="7028929" y="1904392"/>
            <a:ext cx="927447" cy="0"/>
          </a:xfrm>
          <a:prstGeom prst="straightConnector1">
            <a:avLst/>
          </a:prstGeom>
          <a:ln w="22225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BE1378F-859C-4739-9ADE-2F3DCA673840}"/>
              </a:ext>
            </a:extLst>
          </p:cNvPr>
          <p:cNvSpPr txBox="1"/>
          <p:nvPr/>
        </p:nvSpPr>
        <p:spPr>
          <a:xfrm>
            <a:off x="7164288" y="1786189"/>
            <a:ext cx="70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ответ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2042947-B952-44C3-ADD6-0AEE9E1B5320}"/>
              </a:ext>
            </a:extLst>
          </p:cNvPr>
          <p:cNvSpPr/>
          <p:nvPr/>
        </p:nvSpPr>
        <p:spPr>
          <a:xfrm>
            <a:off x="4494480" y="1445206"/>
            <a:ext cx="223808" cy="924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D30358C-658A-4F89-8AED-DF3DAEDCC0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2305397"/>
            <a:ext cx="828675" cy="8096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81E855-D38A-46CD-8186-D514948CC4C9}"/>
              </a:ext>
            </a:extLst>
          </p:cNvPr>
          <p:cNvSpPr txBox="1"/>
          <p:nvPr/>
        </p:nvSpPr>
        <p:spPr>
          <a:xfrm>
            <a:off x="4211960" y="3025477"/>
            <a:ext cx="84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Дежурная</a:t>
            </a:r>
          </a:p>
          <a:p>
            <a:r>
              <a:rPr lang="ru-RU" sz="1200" dirty="0"/>
              <a:t> служба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B665871F-0AEE-4E3F-B6F2-ADE41FDAE4CF}"/>
              </a:ext>
            </a:extLst>
          </p:cNvPr>
          <p:cNvCxnSpPr>
            <a:cxnSpLocks/>
          </p:cNvCxnSpPr>
          <p:nvPr/>
        </p:nvCxnSpPr>
        <p:spPr>
          <a:xfrm>
            <a:off x="4355976" y="1904392"/>
            <a:ext cx="144016" cy="0"/>
          </a:xfrm>
          <a:prstGeom prst="straightConnector1">
            <a:avLst/>
          </a:prstGeom>
          <a:ln w="22225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8723E9DF-BBD8-4F85-A2AA-30459E4434EA}"/>
              </a:ext>
            </a:extLst>
          </p:cNvPr>
          <p:cNvCxnSpPr>
            <a:cxnSpLocks/>
          </p:cNvCxnSpPr>
          <p:nvPr/>
        </p:nvCxnSpPr>
        <p:spPr>
          <a:xfrm>
            <a:off x="4668549" y="1904392"/>
            <a:ext cx="389852" cy="0"/>
          </a:xfrm>
          <a:prstGeom prst="straightConnector1">
            <a:avLst/>
          </a:prstGeom>
          <a:ln w="22225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23E120E-581B-45BB-A091-E5853B066165}"/>
              </a:ext>
            </a:extLst>
          </p:cNvPr>
          <p:cNvSpPr/>
          <p:nvPr/>
        </p:nvSpPr>
        <p:spPr>
          <a:xfrm>
            <a:off x="2549222" y="1439719"/>
            <a:ext cx="223808" cy="924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144009C-D85E-4A49-BF85-E8AEBA1FB1F1}"/>
              </a:ext>
            </a:extLst>
          </p:cNvPr>
          <p:cNvCxnSpPr>
            <a:cxnSpLocks/>
          </p:cNvCxnSpPr>
          <p:nvPr/>
        </p:nvCxnSpPr>
        <p:spPr>
          <a:xfrm>
            <a:off x="2267744" y="1904392"/>
            <a:ext cx="286990" cy="0"/>
          </a:xfrm>
          <a:prstGeom prst="straightConnector1">
            <a:avLst/>
          </a:prstGeom>
          <a:ln w="22225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F20D6CC-465E-475C-B96D-D0022726CF76}"/>
              </a:ext>
            </a:extLst>
          </p:cNvPr>
          <p:cNvCxnSpPr>
            <a:cxnSpLocks/>
          </p:cNvCxnSpPr>
          <p:nvPr/>
        </p:nvCxnSpPr>
        <p:spPr>
          <a:xfrm>
            <a:off x="2737609" y="1885159"/>
            <a:ext cx="358810" cy="0"/>
          </a:xfrm>
          <a:prstGeom prst="straightConnector1">
            <a:avLst/>
          </a:prstGeom>
          <a:ln w="22225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5009E83-D234-4556-B21E-092137D071E9}"/>
              </a:ext>
            </a:extLst>
          </p:cNvPr>
          <p:cNvSpPr txBox="1"/>
          <p:nvPr/>
        </p:nvSpPr>
        <p:spPr>
          <a:xfrm>
            <a:off x="1683777" y="3075248"/>
            <a:ext cx="1822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Разговорный интеллект (пассивные агенты)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5353C41-5876-40F4-97E4-7E9E2044CFA0}"/>
              </a:ext>
            </a:extLst>
          </p:cNvPr>
          <p:cNvSpPr/>
          <p:nvPr/>
        </p:nvSpPr>
        <p:spPr>
          <a:xfrm>
            <a:off x="6057781" y="1439719"/>
            <a:ext cx="223808" cy="92411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A9C1143B-CAF6-4A36-86F5-D966F1A03503}"/>
              </a:ext>
            </a:extLst>
          </p:cNvPr>
          <p:cNvCxnSpPr>
            <a:cxnSpLocks/>
          </p:cNvCxnSpPr>
          <p:nvPr/>
        </p:nvCxnSpPr>
        <p:spPr>
          <a:xfrm>
            <a:off x="5508104" y="1786189"/>
            <a:ext cx="576064" cy="0"/>
          </a:xfrm>
          <a:prstGeom prst="straightConnector1">
            <a:avLst/>
          </a:prstGeom>
          <a:ln w="22225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1E32185B-1029-43D0-AAF6-7DACDC17E131}"/>
              </a:ext>
            </a:extLst>
          </p:cNvPr>
          <p:cNvCxnSpPr>
            <a:cxnSpLocks/>
          </p:cNvCxnSpPr>
          <p:nvPr/>
        </p:nvCxnSpPr>
        <p:spPr>
          <a:xfrm>
            <a:off x="5725358" y="2002213"/>
            <a:ext cx="358810" cy="0"/>
          </a:xfrm>
          <a:prstGeom prst="straightConnector1">
            <a:avLst/>
          </a:prstGeom>
          <a:ln w="22225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E508FB9-2941-4F59-A2AE-7BB3F66300CD}"/>
              </a:ext>
            </a:extLst>
          </p:cNvPr>
          <p:cNvSpPr txBox="1"/>
          <p:nvPr/>
        </p:nvSpPr>
        <p:spPr>
          <a:xfrm>
            <a:off x="5248759" y="2995860"/>
            <a:ext cx="208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Инициативные опросники и диалоги (активные агенты)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9623B13-3251-452B-921C-CCF02391514E}"/>
              </a:ext>
            </a:extLst>
          </p:cNvPr>
          <p:cNvCxnSpPr>
            <a:cxnSpLocks/>
          </p:cNvCxnSpPr>
          <p:nvPr/>
        </p:nvCxnSpPr>
        <p:spPr>
          <a:xfrm>
            <a:off x="6281589" y="1885159"/>
            <a:ext cx="358810" cy="0"/>
          </a:xfrm>
          <a:prstGeom prst="straightConnector1">
            <a:avLst/>
          </a:prstGeom>
          <a:ln w="508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B98816C-684E-49D7-BD64-8DED4E42D2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7744" y="2305397"/>
            <a:ext cx="828675" cy="84402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E52D450-8A8D-4FAA-B738-23308E14FC7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519"/>
          <a:stretch/>
        </p:blipFill>
        <p:spPr>
          <a:xfrm>
            <a:off x="5802199" y="2305397"/>
            <a:ext cx="838200" cy="684764"/>
          </a:xfrm>
          <a:prstGeom prst="rect">
            <a:avLst/>
          </a:prstGeom>
        </p:spPr>
      </p:pic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62112099-0A36-4DAA-9065-D5BC244DEC81}"/>
              </a:ext>
            </a:extLst>
          </p:cNvPr>
          <p:cNvCxnSpPr/>
          <p:nvPr/>
        </p:nvCxnSpPr>
        <p:spPr>
          <a:xfrm>
            <a:off x="4210485" y="2372127"/>
            <a:ext cx="843116" cy="742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23BEF467-1A9B-4A24-A63A-ABAB1F3ABA17}"/>
              </a:ext>
            </a:extLst>
          </p:cNvPr>
          <p:cNvCxnSpPr>
            <a:cxnSpLocks/>
          </p:cNvCxnSpPr>
          <p:nvPr/>
        </p:nvCxnSpPr>
        <p:spPr>
          <a:xfrm flipH="1">
            <a:off x="4205155" y="2305768"/>
            <a:ext cx="850025" cy="778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404469F-48B4-42CC-AEB8-5BB42D250716}"/>
              </a:ext>
            </a:extLst>
          </p:cNvPr>
          <p:cNvSpPr txBox="1"/>
          <p:nvPr/>
        </p:nvSpPr>
        <p:spPr>
          <a:xfrm>
            <a:off x="102331" y="3444745"/>
            <a:ext cx="886716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При широком внедрении системы врачи могут быть перегружены дистанционным ведением большого числа пациентов. Естественно желание разгрузить их, освободив от типовых вопросов, не требующих персонального подхода к пациенту. </a:t>
            </a:r>
          </a:p>
          <a:p>
            <a:r>
              <a:rPr lang="ru-RU" sz="1400" dirty="0"/>
              <a:t>Общепринятым (для других отраслей) было бы создание дежурной службы (контакт-центра), который бы фильтровал вопросы пациентов, отвечал бы на типовые из них и переадресовывал лечащему врачу специальные. Технически такой функционал нами реализован, однако выяснилось, что в медицине просто не из чего (и очень дорого) создавать такую службу. </a:t>
            </a:r>
          </a:p>
          <a:p>
            <a:r>
              <a:rPr lang="ru-RU" sz="1400" dirty="0"/>
              <a:t>Естественной альтернативой  могут стать методы разговорного интеллекта – специальные интеллектуальные агенты (чат-боты), встраиваемые в канал взаимодействия «пациент-врач». Их можно разделить 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Пассивные</a:t>
            </a:r>
            <a:r>
              <a:rPr lang="ru-RU" sz="1400" dirty="0"/>
              <a:t>, которые фильтруют вопросы пациента и отвечают на те, на которые могут ответить (или собирают уточняющую информацию, используя время до ответа врача).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Активные</a:t>
            </a:r>
            <a:r>
              <a:rPr lang="ru-RU" sz="1400" dirty="0"/>
              <a:t>, по графику направляющие пациенту напоминания и опросники, анализирующие ответы и подключающие врача только в случае серьезных отклонений.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181AFC-4DE2-4AC8-A6FF-38ACC6B6D810}"/>
              </a:ext>
            </a:extLst>
          </p:cNvPr>
          <p:cNvSpPr txBox="1"/>
          <p:nvPr/>
        </p:nvSpPr>
        <p:spPr>
          <a:xfrm>
            <a:off x="99489" y="6259378"/>
            <a:ext cx="89370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C00000"/>
                </a:solidFill>
              </a:rPr>
              <a:t>Важно: работа интеллектуальных агентов проходит под контролем лечащего врача, который всегда ответит на вопрос, не понятый агентом, а также может вмешаться, уточнить или откорректировать их работу!</a:t>
            </a:r>
          </a:p>
        </p:txBody>
      </p:sp>
    </p:spTree>
    <p:extLst>
      <p:ext uri="{BB962C8B-B14F-4D97-AF65-F5344CB8AC3E}">
        <p14:creationId xmlns:p14="http://schemas.microsoft.com/office/powerpoint/2010/main" val="362579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22" grpId="1"/>
      <p:bldP spid="25" grpId="0" animBg="1"/>
      <p:bldP spid="28" grpId="0"/>
      <p:bldP spid="29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E003D5-246F-4910-BD03-D77731BBB354}"/>
              </a:ext>
            </a:extLst>
          </p:cNvPr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gradFill flip="none" rotWithShape="1">
            <a:gsLst>
              <a:gs pos="0">
                <a:srgbClr val="0F9EAD"/>
              </a:gs>
              <a:gs pos="100000">
                <a:srgbClr val="13C4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358775"/>
            <a:r>
              <a:rPr lang="ru-RU" sz="2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Medsenger</a:t>
            </a:r>
            <a:r>
              <a:rPr lang="en-US" sz="2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.AI</a:t>
            </a:r>
            <a:r>
              <a:rPr lang="ru-RU" sz="2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предоставляет платформу для подключения  интеллектуальных агентов (ИА) к диалогу «пациент врач» 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644E46A-8DE8-4704-A1F9-029040A66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9"/>
          <a:stretch/>
        </p:blipFill>
        <p:spPr>
          <a:xfrm>
            <a:off x="4793123" y="1634964"/>
            <a:ext cx="709490" cy="579615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DB1AFC4-7FF6-4394-91CA-AC28E4C26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658622"/>
            <a:ext cx="568767" cy="579300"/>
          </a:xfrm>
          <a:prstGeom prst="rect">
            <a:avLst/>
          </a:prstGeom>
        </p:spPr>
      </p:pic>
      <p:pic>
        <p:nvPicPr>
          <p:cNvPr id="74" name="Picture 2" descr="http://fasie.ru/local/templates/.default/markup/img/ico_bio.png">
            <a:extLst>
              <a:ext uri="{FF2B5EF4-FFF2-40B4-BE49-F238E27FC236}">
                <a16:creationId xmlns:a16="http://schemas.microsoft.com/office/drawing/2014/main" id="{EC343B6A-80E7-4148-BFC5-B37B1042B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7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80" y="1626773"/>
            <a:ext cx="230628" cy="28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9" descr="http://fasie.ru/local/templates/.default/markup/img/ico_med.png">
            <a:extLst>
              <a:ext uri="{FF2B5EF4-FFF2-40B4-BE49-F238E27FC236}">
                <a16:creationId xmlns:a16="http://schemas.microsoft.com/office/drawing/2014/main" id="{DFEE9D37-981F-409F-B27A-904917477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400885"/>
            <a:ext cx="246352" cy="23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1" descr="http://fasie.ru/local/templates/.default/markup/img/ico_mat.png">
            <a:extLst>
              <a:ext uri="{FF2B5EF4-FFF2-40B4-BE49-F238E27FC236}">
                <a16:creationId xmlns:a16="http://schemas.microsoft.com/office/drawing/2014/main" id="{5DAE0512-CBC7-487C-BFE7-9B764C1E2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50" y="3379373"/>
            <a:ext cx="240980" cy="27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ttp://fasie.ru/local/templates/.default/markup/img/ico_it.png">
            <a:extLst>
              <a:ext uri="{FF2B5EF4-FFF2-40B4-BE49-F238E27FC236}">
                <a16:creationId xmlns:a16="http://schemas.microsoft.com/office/drawing/2014/main" id="{10042C82-E8BD-4DCA-AB30-F081E608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04" y="2484289"/>
            <a:ext cx="223808" cy="2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5EA224DE-0E5D-4A7D-9522-32D9D72455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28" y="1432675"/>
            <a:ext cx="838200" cy="95250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0E45C3C-8AF5-42D5-B2BD-AB1B53E2F3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8986" y="1493689"/>
            <a:ext cx="838200" cy="990600"/>
          </a:xfrm>
          <a:prstGeom prst="rect">
            <a:avLst/>
          </a:prstGeom>
        </p:spPr>
      </p:pic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D4064F00-51F0-4B1C-AC47-FCA4E51A42FA}"/>
              </a:ext>
            </a:extLst>
          </p:cNvPr>
          <p:cNvCxnSpPr/>
          <p:nvPr/>
        </p:nvCxnSpPr>
        <p:spPr>
          <a:xfrm>
            <a:off x="1161728" y="1626773"/>
            <a:ext cx="693688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D54BC8DA-3728-43B7-819D-29C886EAB30D}"/>
              </a:ext>
            </a:extLst>
          </p:cNvPr>
          <p:cNvCxnSpPr/>
          <p:nvPr/>
        </p:nvCxnSpPr>
        <p:spPr>
          <a:xfrm>
            <a:off x="1161728" y="2222770"/>
            <a:ext cx="693688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99892B18-1DFC-4941-B8C6-E401FEEE1E15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1161728" y="1908925"/>
            <a:ext cx="927447" cy="0"/>
          </a:xfrm>
          <a:prstGeom prst="straightConnector1">
            <a:avLst/>
          </a:prstGeom>
          <a:ln w="22225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C238BCE-7624-4505-A9F5-CE0BCECE20FA}"/>
              </a:ext>
            </a:extLst>
          </p:cNvPr>
          <p:cNvSpPr txBox="1"/>
          <p:nvPr/>
        </p:nvSpPr>
        <p:spPr>
          <a:xfrm>
            <a:off x="1172953" y="1565406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вопрос</a:t>
            </a:r>
          </a:p>
        </p:txBody>
      </p: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44C342CD-8377-42C6-BB2E-56B503920D59}"/>
              </a:ext>
            </a:extLst>
          </p:cNvPr>
          <p:cNvCxnSpPr>
            <a:cxnSpLocks/>
          </p:cNvCxnSpPr>
          <p:nvPr/>
        </p:nvCxnSpPr>
        <p:spPr>
          <a:xfrm>
            <a:off x="7028929" y="1908925"/>
            <a:ext cx="927447" cy="0"/>
          </a:xfrm>
          <a:prstGeom prst="straightConnector1">
            <a:avLst/>
          </a:prstGeom>
          <a:ln w="22225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CBD52ED-CD08-4348-8A54-1DFC04E21735}"/>
              </a:ext>
            </a:extLst>
          </p:cNvPr>
          <p:cNvSpPr txBox="1"/>
          <p:nvPr/>
        </p:nvSpPr>
        <p:spPr>
          <a:xfrm>
            <a:off x="7164288" y="1790722"/>
            <a:ext cx="70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ответ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22E4312-E2C9-4FEB-B04D-4836A356AB1F}"/>
              </a:ext>
            </a:extLst>
          </p:cNvPr>
          <p:cNvSpPr txBox="1"/>
          <p:nvPr/>
        </p:nvSpPr>
        <p:spPr>
          <a:xfrm>
            <a:off x="102330" y="2453946"/>
            <a:ext cx="8934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ИА должны создаваться многими внешними разработчиками и решать небольшие узкоспециализированные задачи.  </a:t>
            </a:r>
          </a:p>
          <a:p>
            <a:r>
              <a:rPr lang="ru-RU" sz="2000" dirty="0"/>
              <a:t>Определенный ИА агент подключается к каналу, если его задача актуальна для данного пациента, и при необходимости настраивается врачом.   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05C97EC-844C-4C29-88D8-45698FA52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4088" y="3750173"/>
            <a:ext cx="3672407" cy="27751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15D3EBBE-1DB4-45C7-97B2-679649E49F49}"/>
              </a:ext>
            </a:extLst>
          </p:cNvPr>
          <p:cNvSpPr txBox="1"/>
          <p:nvPr/>
        </p:nvSpPr>
        <p:spPr>
          <a:xfrm>
            <a:off x="102330" y="3898791"/>
            <a:ext cx="52617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Примеры: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Мониторинг давления и приема лекарств.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Контроль совместимости (допустимости) лекарственных препаратов. 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Дневники пациентов (на примере мониторинга </a:t>
            </a:r>
            <a:r>
              <a:rPr lang="ru-RU" sz="2000" dirty="0" err="1"/>
              <a:t>онкопациентов</a:t>
            </a:r>
            <a:r>
              <a:rPr lang="ru-RU" sz="2000" dirty="0"/>
              <a:t>).</a:t>
            </a:r>
          </a:p>
          <a:p>
            <a:pPr marL="342900" indent="-342900">
              <a:buFontTx/>
              <a:buChar char="-"/>
            </a:pPr>
            <a:r>
              <a:rPr lang="ru-RU" sz="2000" dirty="0"/>
              <a:t>Предоставление </a:t>
            </a:r>
            <a:r>
              <a:rPr lang="ru-RU" sz="2000" dirty="0" err="1"/>
              <a:t>персонализованных</a:t>
            </a:r>
            <a:r>
              <a:rPr lang="ru-RU" sz="2000" dirty="0"/>
              <a:t> информационных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154901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E003D5-246F-4910-BD03-D77731BBB354}"/>
              </a:ext>
            </a:extLst>
          </p:cNvPr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gradFill flip="none" rotWithShape="1">
            <a:gsLst>
              <a:gs pos="0">
                <a:srgbClr val="0F9EAD"/>
              </a:gs>
              <a:gs pos="100000">
                <a:srgbClr val="13C4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358775"/>
            <a:r>
              <a:rPr lang="ru-RU" sz="2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Агент для мониторинга симптомов </a:t>
            </a:r>
            <a:r>
              <a:rPr lang="en-US" sz="2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COVID-19</a:t>
            </a:r>
            <a:r>
              <a:rPr lang="ru-RU" sz="2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3"/>
          <a:srcRect l="8338" t="9117" r="20582" b="24563"/>
          <a:stretch>
            <a:fillRect/>
          </a:stretch>
        </p:blipFill>
        <p:spPr bwMode="auto">
          <a:xfrm>
            <a:off x="-32" y="976316"/>
            <a:ext cx="5214974" cy="273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650" y="1000108"/>
            <a:ext cx="39433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5"/>
          <a:srcRect l="6137" t="34146" r="9165" b="7317"/>
          <a:stretch>
            <a:fillRect/>
          </a:stretch>
        </p:blipFill>
        <p:spPr bwMode="auto">
          <a:xfrm>
            <a:off x="71438" y="3857628"/>
            <a:ext cx="4714876" cy="30003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9013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E003D5-246F-4910-BD03-D77731BBB354}"/>
              </a:ext>
            </a:extLst>
          </p:cNvPr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gradFill flip="none" rotWithShape="1">
            <a:gsLst>
              <a:gs pos="0">
                <a:srgbClr val="0F9EAD"/>
              </a:gs>
              <a:gs pos="100000">
                <a:srgbClr val="13C4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358775"/>
            <a:r>
              <a:rPr lang="ru-RU" sz="2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Агент для мониторинга приема лекарств и показателей (давления, температуры, веса, глюкозы) </a:t>
            </a:r>
            <a:endParaRPr lang="ru-RU" sz="2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9"/>
            <a:ext cx="5357818" cy="33759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" name="Рисунок 6" descr="2020-04-02_15-24-51.png"/>
          <p:cNvPicPr>
            <a:picLocks noChangeAspect="1"/>
          </p:cNvPicPr>
          <p:nvPr/>
        </p:nvPicPr>
        <p:blipFill>
          <a:blip r:embed="rId4"/>
          <a:srcRect l="4687" r="4687" b="22093"/>
          <a:stretch>
            <a:fillRect/>
          </a:stretch>
        </p:blipFill>
        <p:spPr>
          <a:xfrm>
            <a:off x="3286116" y="3897480"/>
            <a:ext cx="5857884" cy="2960520"/>
          </a:xfrm>
          <a:prstGeom prst="rect">
            <a:avLst/>
          </a:prstGeom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/>
          <a:srcRect r="15634"/>
          <a:stretch>
            <a:fillRect/>
          </a:stretch>
        </p:blipFill>
        <p:spPr bwMode="auto">
          <a:xfrm>
            <a:off x="6215074" y="857233"/>
            <a:ext cx="2928926" cy="31771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9013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986A1B-E372-4DF8-8752-BB37E08E5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6"/>
          <a:stretch/>
        </p:blipFill>
        <p:spPr>
          <a:xfrm>
            <a:off x="-1" y="0"/>
            <a:ext cx="9144001" cy="69451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F31D83-76A4-492C-BEFB-63E6BDB9B3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8012" y="5301208"/>
            <a:ext cx="2171383" cy="122413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A3AD0C-2147-4DAC-812D-968747E978D1}"/>
              </a:ext>
            </a:extLst>
          </p:cNvPr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ru-RU" sz="3200" b="1" dirty="0"/>
              <a:t>Использование </a:t>
            </a:r>
            <a:r>
              <a:rPr lang="en-US" sz="3200" b="1" dirty="0"/>
              <a:t>Medsenger </a:t>
            </a:r>
            <a:r>
              <a:rPr lang="ru-RU" sz="3200" b="1" dirty="0"/>
              <a:t>совместно с устройствами </a:t>
            </a:r>
            <a:r>
              <a:rPr lang="ru-RU" sz="3200" b="1" dirty="0" err="1"/>
              <a:t>кардиомониторинга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97338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-1905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500" b="1" dirty="0"/>
              <a:t>  Актуальность проекта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C3FC93-83D7-4FE9-88F8-CFB9275137FD}"/>
              </a:ext>
            </a:extLst>
          </p:cNvPr>
          <p:cNvSpPr txBox="1"/>
          <p:nvPr/>
        </p:nvSpPr>
        <p:spPr>
          <a:xfrm>
            <a:off x="214282" y="980728"/>
            <a:ext cx="51435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b="1" dirty="0"/>
          </a:p>
          <a:p>
            <a:pPr>
              <a:spcAft>
                <a:spcPts val="1200"/>
              </a:spcAft>
            </a:pP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Согласно вступившему в действие с 1 января Закону №242-ФЗ и утвержденному 9 января Приказу 965н, телемедицина становится трендом в формате, при котором</a:t>
            </a:r>
            <a:r>
              <a:rPr lang="en-US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после постановки диагноза и назначения лечения (либо между визитами) </a:t>
            </a:r>
            <a:r>
              <a:rPr lang="en-US" sz="1600" dirty="0"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лечащий врач дистанционно консультирует пациента</a:t>
            </a: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ru-RU" sz="1600" dirty="0">
              <a:solidFill>
                <a:srgbClr val="FF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Именно такой формат предлагает онлайн-сервис Medsenger.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Таким образом, </a:t>
            </a:r>
            <a:r>
              <a:rPr lang="ru-RU" sz="1600" dirty="0"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концепция телемедицины "пациент-врач", </a:t>
            </a: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реализованная в проекте </a:t>
            </a:r>
            <a:r>
              <a:rPr lang="en-US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Medsenger, </a:t>
            </a: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закреплена законодательно!</a:t>
            </a:r>
            <a:r>
              <a:rPr lang="ru-RU" sz="16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6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Мы предлагаем </a:t>
            </a:r>
            <a:r>
              <a:rPr lang="ru-RU" sz="16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медорганизациям</a:t>
            </a: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новую </a:t>
            </a:r>
            <a:r>
              <a:rPr lang="ru-RU" sz="1600" dirty="0">
                <a:effectLst>
                  <a:glow rad="228600">
                    <a:schemeClr val="accent5">
                      <a:lumMod val="60000"/>
                      <a:lumOff val="40000"/>
                      <a:alpha val="40000"/>
                    </a:schemeClr>
                  </a:glo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дополнительную платную услугу</a:t>
            </a:r>
            <a:r>
              <a:rPr lang="ru-RU" sz="1600" dirty="0">
                <a:latin typeface="Segoe UI" pitchFamily="34" charset="0"/>
                <a:ea typeface="Segoe UI" pitchFamily="34" charset="0"/>
                <a:cs typeface="Segoe UI" pitchFamily="34" charset="0"/>
              </a:rPr>
              <a:t>, уже поддержанную законом.</a:t>
            </a:r>
          </a:p>
          <a:p>
            <a:pPr>
              <a:spcAft>
                <a:spcPts val="1200"/>
              </a:spcAft>
            </a:pPr>
            <a:endParaRPr lang="ru-RU" sz="16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spcAft>
                <a:spcPts val="1200"/>
              </a:spcAft>
            </a:pPr>
            <a:endParaRPr lang="en-US" sz="16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spcAft>
                <a:spcPts val="1200"/>
              </a:spcAft>
            </a:pPr>
            <a:endParaRPr lang="ru-RU" sz="16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Рисунок 10" descr="telemedicine-services_crop.jpg">
            <a:extLst>
              <a:ext uri="{FF2B5EF4-FFF2-40B4-BE49-F238E27FC236}">
                <a16:creationId xmlns:a16="http://schemas.microsoft.com/office/drawing/2014/main" id="{BE418C76-1E38-483E-B2D0-40DCF57854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980728"/>
            <a:ext cx="3707904" cy="502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53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-1905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500" b="1" dirty="0"/>
              <a:t>    Защита персональных данных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0E5FE9-9458-41F6-958E-4127296BF516}"/>
              </a:ext>
            </a:extLst>
          </p:cNvPr>
          <p:cNvSpPr/>
          <p:nvPr/>
        </p:nvSpPr>
        <p:spPr>
          <a:xfrm>
            <a:off x="467544" y="1041643"/>
            <a:ext cx="803354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dirty="0"/>
              <a:t>Сервис </a:t>
            </a:r>
            <a:r>
              <a:rPr lang="ru-RU" dirty="0" err="1"/>
              <a:t>Medsenger</a:t>
            </a:r>
            <a:r>
              <a:rPr lang="ru-RU" dirty="0"/>
              <a:t> соблюдает конфиденциальность персональных данных пользователей (врачей, пациентов) в строгом соответствии с требованиями законодательства РФ.</a:t>
            </a:r>
          </a:p>
          <a:p>
            <a:pPr marL="342900" indent="-342900">
              <a:spcAft>
                <a:spcPts val="600"/>
              </a:spcAft>
            </a:pPr>
            <a:endParaRPr lang="ru-RU" sz="200" dirty="0"/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dirty="0"/>
              <a:t>Хранение персональных данных осуществляется в ЦОД компании "Ростелеком" в специальном защищенном хранилище, отвечающем требованиям федерального Закона «О персональных данных» №152-ФЗ. ЦОД имеет всю необходимую документацию и сертификаты, гарантирующие эффективность защиты.</a:t>
            </a:r>
          </a:p>
          <a:p>
            <a:pPr marL="342900" indent="-342900">
              <a:spcAft>
                <a:spcPts val="600"/>
              </a:spcAft>
            </a:pPr>
            <a:endParaRPr lang="ru-RU" sz="200" dirty="0"/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dirty="0"/>
              <a:t>Пароли к учетным записям пользователей сервиса Medsenger знают только владельцы этих учетных записей и никто более. </a:t>
            </a:r>
            <a:r>
              <a:rPr lang="ru-RU" dirty="0" err="1"/>
              <a:t>Medsenger</a:t>
            </a:r>
            <a:r>
              <a:rPr lang="ru-RU" dirty="0"/>
              <a:t> не генерирует паролей для пользователей и не отправляет их по почте.</a:t>
            </a:r>
          </a:p>
          <a:p>
            <a:pPr marL="342900" indent="-342900">
              <a:spcAft>
                <a:spcPts val="600"/>
              </a:spcAft>
            </a:pPr>
            <a:endParaRPr lang="ru-RU" sz="200" dirty="0"/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dirty="0"/>
              <a:t>Персонал ООО «ТелеПат», обслуживающий </a:t>
            </a:r>
            <a:r>
              <a:rPr lang="ru-RU" dirty="0" err="1"/>
              <a:t>Medsenger</a:t>
            </a:r>
            <a:r>
              <a:rPr lang="ru-RU" dirty="0"/>
              <a:t>, не имеет доступа к персональным данным пользователей, за исключением информации о должностных лицах </a:t>
            </a:r>
            <a:r>
              <a:rPr lang="ru-RU" dirty="0" err="1"/>
              <a:t>медорганизаций</a:t>
            </a:r>
            <a:r>
              <a:rPr lang="ru-RU" dirty="0"/>
              <a:t>, необходимой для поддержки договорных отношений.</a:t>
            </a:r>
          </a:p>
        </p:txBody>
      </p:sp>
    </p:spTree>
    <p:extLst>
      <p:ext uri="{BB962C8B-B14F-4D97-AF65-F5344CB8AC3E}">
        <p14:creationId xmlns:p14="http://schemas.microsoft.com/office/powerpoint/2010/main" val="359840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E05A71-1EAA-4C17-A53D-80BD684F9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2" t="6950" r="6320" b="9050"/>
          <a:stretch/>
        </p:blipFill>
        <p:spPr>
          <a:xfrm>
            <a:off x="0" y="477"/>
            <a:ext cx="9144000" cy="684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0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-144016"/>
            <a:ext cx="9143999" cy="980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38B7D8-185A-4180-81C6-D6631F17977F}"/>
              </a:ext>
            </a:extLst>
          </p:cNvPr>
          <p:cNvSpPr txBox="1"/>
          <p:nvPr/>
        </p:nvSpPr>
        <p:spPr>
          <a:xfrm rot="16200000">
            <a:off x="3265004" y="1058969"/>
            <a:ext cx="738664" cy="14523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ru-RU" dirty="0"/>
              <a:t> </a:t>
            </a:r>
          </a:p>
          <a:p>
            <a:r>
              <a:rPr lang="ru-RU" dirty="0"/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D77FDB-D96C-447B-994E-5F1453D02686}"/>
              </a:ext>
            </a:extLst>
          </p:cNvPr>
          <p:cNvSpPr/>
          <p:nvPr/>
        </p:nvSpPr>
        <p:spPr>
          <a:xfrm>
            <a:off x="683568" y="836712"/>
            <a:ext cx="7987577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«Какие медицинские вопросы Вы бы хотели решать дистанционно</a:t>
            </a:r>
          </a:p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(в том числе за дополнительную плату)?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2EC4F0-483D-45C8-8A4E-7B1AC8DDBF23}"/>
              </a:ext>
            </a:extLst>
          </p:cNvPr>
          <p:cNvSpPr/>
          <p:nvPr/>
        </p:nvSpPr>
        <p:spPr>
          <a:xfrm>
            <a:off x="-12700" y="-144016"/>
            <a:ext cx="9156698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schemeClr val="bg1"/>
                </a:solidFill>
              </a:rPr>
              <a:t>По результатам опроса пациентов Medsenger обеспечивает самую востребованную пациентами услугу  </a:t>
            </a:r>
          </a:p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schemeClr val="bg1"/>
                </a:solidFill>
              </a:rPr>
              <a:t>(77% хотели  бы ей воспользоваться, 36% готовы за нее заплатить)</a:t>
            </a:r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3680251"/>
              </p:ext>
            </p:extLst>
          </p:nvPr>
        </p:nvGraphicFramePr>
        <p:xfrm>
          <a:off x="-1" y="1194574"/>
          <a:ext cx="9143999" cy="4908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57174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500" b="1" dirty="0"/>
              <a:t>   Команда, опыт, успехи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1F8A13-9976-47E9-A1D9-E8DDAA68E4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21" y="3521696"/>
            <a:ext cx="1691873" cy="2476751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834FA52-0F4E-4C72-9B6D-3F6998638FFC}"/>
              </a:ext>
            </a:extLst>
          </p:cNvPr>
          <p:cNvSpPr/>
          <p:nvPr/>
        </p:nvSpPr>
        <p:spPr>
          <a:xfrm>
            <a:off x="3849778" y="1012894"/>
            <a:ext cx="528638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Победы в двух государственных открытых конкурсах в 2018 г. </a:t>
            </a:r>
          </a:p>
          <a:p>
            <a:endParaRPr lang="en-US" sz="1000" dirty="0">
              <a:latin typeface="Calibri" pitchFamily="34" charset="0"/>
              <a:cs typeface="Calibri" pitchFamily="34" charset="0"/>
              <a:hlinkClick r:id="rId5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Победы в двух конкурсах Агентства инноваций г. Москвы в 2017 и 2018 гг.</a:t>
            </a:r>
            <a:endParaRPr lang="ru-RU" sz="1600" b="1" dirty="0">
              <a:latin typeface="Calibri" pitchFamily="34" charset="0"/>
              <a:ea typeface="Segoe UI" pitchFamily="34" charset="0"/>
              <a:cs typeface="Calibri" pitchFamily="34" charset="0"/>
            </a:endParaRPr>
          </a:p>
          <a:p>
            <a:endParaRPr lang="ru-RU" sz="1000" b="1" dirty="0">
              <a:latin typeface="Calibri" pitchFamily="34" charset="0"/>
              <a:ea typeface="Segoe U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Продукция ООО "ТелеПат" - в Перечне инновационной, высокотехнологичной продукции и технологий.</a:t>
            </a:r>
          </a:p>
          <a:p>
            <a:r>
              <a:rPr lang="ru-RU" sz="1000" dirty="0">
                <a:latin typeface="Calibri" pitchFamily="34" charset="0"/>
                <a:ea typeface="Segoe UI" pitchFamily="34" charset="0"/>
                <a:cs typeface="Calibri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Грант по программе </a:t>
            </a:r>
            <a:r>
              <a:rPr lang="ru-RU" sz="1600" dirty="0" err="1">
                <a:latin typeface="Calibri" pitchFamily="34" charset="0"/>
                <a:ea typeface="Segoe UI" pitchFamily="34" charset="0"/>
                <a:cs typeface="Calibri" pitchFamily="34" charset="0"/>
              </a:rPr>
              <a:t>Старт-НТИ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 – </a:t>
            </a:r>
            <a:r>
              <a:rPr lang="ru-RU" sz="1600" dirty="0" err="1">
                <a:latin typeface="Calibri" pitchFamily="34" charset="0"/>
                <a:ea typeface="Segoe UI" pitchFamily="34" charset="0"/>
                <a:cs typeface="Calibri" pitchFamily="34" charset="0"/>
              </a:rPr>
              <a:t>Нейронет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 от Фонда содействия инновациям.</a:t>
            </a:r>
          </a:p>
          <a:p>
            <a:pPr>
              <a:buFont typeface="Wingdings" pitchFamily="2" charset="2"/>
              <a:buChar char="ü"/>
            </a:pPr>
            <a:endParaRPr lang="ru-RU" sz="1000" dirty="0">
              <a:latin typeface="Calibri" pitchFamily="34" charset="0"/>
              <a:ea typeface="Segoe U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 Победы в конкурсах, проводимых Ассоциацией АРМИТ в рамках международных форумов «</a:t>
            </a:r>
            <a:r>
              <a:rPr lang="en-US" sz="1600" dirty="0" err="1">
                <a:latin typeface="Calibri" pitchFamily="34" charset="0"/>
                <a:ea typeface="Segoe UI" pitchFamily="34" charset="0"/>
                <a:cs typeface="Calibri" pitchFamily="34" charset="0"/>
              </a:rPr>
              <a:t>Medsoft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-2017»</a:t>
            </a:r>
            <a:r>
              <a:rPr lang="en-US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, 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 «</a:t>
            </a:r>
            <a:r>
              <a:rPr lang="en-US" sz="1600" dirty="0" err="1">
                <a:latin typeface="Calibri" pitchFamily="34" charset="0"/>
                <a:ea typeface="Segoe UI" pitchFamily="34" charset="0"/>
                <a:cs typeface="Calibri" pitchFamily="34" charset="0"/>
              </a:rPr>
              <a:t>Medsoft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-2018»</a:t>
            </a:r>
            <a:r>
              <a:rPr lang="en-US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 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и «</a:t>
            </a:r>
            <a:r>
              <a:rPr lang="en-US" sz="1600" dirty="0" err="1">
                <a:latin typeface="Calibri" pitchFamily="34" charset="0"/>
                <a:ea typeface="Segoe UI" pitchFamily="34" charset="0"/>
                <a:cs typeface="Calibri" pitchFamily="34" charset="0"/>
              </a:rPr>
              <a:t>Medsoft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-2019»</a:t>
            </a:r>
            <a:r>
              <a:rPr lang="en-US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 </a:t>
            </a:r>
            <a:endParaRPr lang="ru-RU" sz="1600" dirty="0">
              <a:latin typeface="Calibri" pitchFamily="34" charset="0"/>
              <a:ea typeface="Segoe U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endParaRPr lang="ru-RU" sz="1000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Разработка и сопровождение  7-и облачных сервисов: </a:t>
            </a:r>
            <a:r>
              <a:rPr lang="en-US" sz="1600" dirty="0" err="1">
                <a:latin typeface="Calibri" pitchFamily="34" charset="0"/>
                <a:ea typeface="Segoe UI" pitchFamily="34" charset="0"/>
                <a:cs typeface="Calibri" pitchFamily="34" charset="0"/>
              </a:rPr>
              <a:t>Medsenger</a:t>
            </a:r>
            <a:r>
              <a:rPr lang="en-US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, 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ОНКОНЕТ, </a:t>
            </a:r>
            <a:r>
              <a:rPr lang="ru-RU" sz="1600" dirty="0" err="1">
                <a:latin typeface="Calibri" pitchFamily="34" charset="0"/>
                <a:ea typeface="Segoe UI" pitchFamily="34" charset="0"/>
                <a:cs typeface="Calibri" pitchFamily="34" charset="0"/>
              </a:rPr>
              <a:t>ОНКОКонтроль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, ТРАНСПЛАНТ.</a:t>
            </a:r>
            <a:r>
              <a:rPr lang="en-US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NET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ONROREHAB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Medsenger.AI</a:t>
            </a:r>
            <a:r>
              <a:rPr lang="ru-RU" sz="1600" dirty="0">
                <a:latin typeface="Calibri" pitchFamily="34" charset="0"/>
                <a:ea typeface="Segoe UI" pitchFamily="34" charset="0"/>
                <a:cs typeface="Calibri" pitchFamily="34" charset="0"/>
              </a:rPr>
              <a:t>, </a:t>
            </a:r>
            <a:r>
              <a:rPr lang="en-US" sz="1600" dirty="0" err="1">
                <a:latin typeface="Calibri" pitchFamily="34" charset="0"/>
                <a:ea typeface="Segoe UI" pitchFamily="34" charset="0"/>
                <a:cs typeface="Calibri" pitchFamily="34" charset="0"/>
              </a:rPr>
              <a:t>Petsenger</a:t>
            </a:r>
            <a:endParaRPr lang="ru-RU" sz="1600" dirty="0">
              <a:latin typeface="Calibri" pitchFamily="34" charset="0"/>
              <a:ea typeface="Segoe UI" pitchFamily="34" charset="0"/>
              <a:cs typeface="Calibri" pitchFamily="34" charset="0"/>
            </a:endParaRPr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 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en-US" sz="1600" dirty="0"/>
          </a:p>
          <a:p>
            <a:endParaRPr lang="ru-RU" sz="15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sz="15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C2DD83-4710-4BFC-A5CB-55D550E4D31F}"/>
              </a:ext>
            </a:extLst>
          </p:cNvPr>
          <p:cNvSpPr txBox="1"/>
          <p:nvPr/>
        </p:nvSpPr>
        <p:spPr>
          <a:xfrm>
            <a:off x="3821901" y="5467214"/>
            <a:ext cx="53578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Слева </a:t>
            </a:r>
            <a:r>
              <a:rPr lang="en-US" sz="1500" dirty="0"/>
              <a:t>–</a:t>
            </a:r>
            <a:r>
              <a:rPr lang="ru-RU" sz="1500" i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 Свидетельства о государственной регистрации программ для ЭВМ, созданных нашей командой</a:t>
            </a:r>
          </a:p>
        </p:txBody>
      </p:sp>
      <p:graphicFrame>
        <p:nvGraphicFramePr>
          <p:cNvPr id="24" name="Object 1">
            <a:extLst>
              <a:ext uri="{FF2B5EF4-FFF2-40B4-BE49-F238E27FC236}">
                <a16:creationId xmlns:a16="http://schemas.microsoft.com/office/drawing/2014/main" id="{65525A08-91F5-4842-B507-0E117690B2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071177"/>
              </p:ext>
            </p:extLst>
          </p:nvPr>
        </p:nvGraphicFramePr>
        <p:xfrm>
          <a:off x="199193" y="3622526"/>
          <a:ext cx="1697820" cy="2398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PDF" r:id="rId6" imgW="0" imgH="0" progId="">
                  <p:embed/>
                </p:oleObj>
              </mc:Choice>
              <mc:Fallback>
                <p:oleObj name="PDF" r:id="rId6" imgW="0" imgH="0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193" y="3622526"/>
                        <a:ext cx="1697820" cy="23986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9EC8D74D-3A3A-4A8D-9F45-9A9CB0242C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15649"/>
              </p:ext>
            </p:extLst>
          </p:nvPr>
        </p:nvGraphicFramePr>
        <p:xfrm>
          <a:off x="2285984" y="980729"/>
          <a:ext cx="1670410" cy="2317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PDF" r:id="rId8" imgW="0" imgH="0" progId="">
                  <p:embed/>
                </p:oleObj>
              </mc:Choice>
              <mc:Fallback>
                <p:oleObj name="PDF" r:id="rId8" imgW="0" imgH="0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84" y="980729"/>
                        <a:ext cx="1670410" cy="2317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5">
            <a:extLst>
              <a:ext uri="{FF2B5EF4-FFF2-40B4-BE49-F238E27FC236}">
                <a16:creationId xmlns:a16="http://schemas.microsoft.com/office/drawing/2014/main" id="{13F0F584-6DE4-4E66-AF9C-C87BCF2F52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101650"/>
              </p:ext>
            </p:extLst>
          </p:nvPr>
        </p:nvGraphicFramePr>
        <p:xfrm>
          <a:off x="1285852" y="2338051"/>
          <a:ext cx="1571636" cy="222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DF" r:id="rId10" imgW="0" imgH="0" progId="">
                  <p:embed/>
                </p:oleObj>
              </mc:Choice>
              <mc:Fallback>
                <p:oleObj name="PDF" r:id="rId10" imgW="0" imgH="0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2338051"/>
                        <a:ext cx="1571636" cy="22240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56">
            <a:extLst>
              <a:ext uri="{FF2B5EF4-FFF2-40B4-BE49-F238E27FC236}">
                <a16:creationId xmlns:a16="http://schemas.microsoft.com/office/drawing/2014/main" id="{F59DA3A6-CD00-4944-9B33-90CA4D614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1767320"/>
              </p:ext>
            </p:extLst>
          </p:nvPr>
        </p:nvGraphicFramePr>
        <p:xfrm>
          <a:off x="214282" y="980728"/>
          <a:ext cx="1564519" cy="217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DF" r:id="rId12" imgW="0" imgH="0" progId="">
                  <p:embed/>
                </p:oleObj>
              </mc:Choice>
              <mc:Fallback>
                <p:oleObj name="PDF" r:id="rId12" imgW="0" imgH="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980728"/>
                        <a:ext cx="1564519" cy="217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3233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1F4B9E-224E-4008-A94B-CB9A9DE91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1" t="6950" r="3800" b="10101"/>
          <a:stretch/>
        </p:blipFill>
        <p:spPr>
          <a:xfrm>
            <a:off x="-1" y="376194"/>
            <a:ext cx="9144001" cy="650789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55F3296-EF42-4DA6-AB43-647EF8D4DDE7}"/>
              </a:ext>
            </a:extLst>
          </p:cNvPr>
          <p:cNvSpPr/>
          <p:nvPr/>
        </p:nvSpPr>
        <p:spPr>
          <a:xfrm>
            <a:off x="2555776" y="32048"/>
            <a:ext cx="3607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hlinkClick r:id="rId3"/>
              </a:rPr>
              <a:t>https://telepat.online/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93799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959716"/>
          </a:xfrm>
          <a:prstGeom prst="rect">
            <a:avLst/>
          </a:prstGeom>
          <a:solidFill>
            <a:srgbClr val="006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Спасибо за внимание!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92" y="5877272"/>
            <a:ext cx="9139308" cy="980728"/>
          </a:xfrm>
          <a:prstGeom prst="rect">
            <a:avLst/>
          </a:prstGeom>
          <a:solidFill>
            <a:srgbClr val="006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19" y="5826968"/>
          <a:ext cx="856895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5784">
                  <a:extLst>
                    <a:ext uri="{9D8B030D-6E8A-4147-A177-3AD203B41FA5}">
                      <a16:colId xmlns:a16="http://schemas.microsoft.com/office/drawing/2014/main" val="1677718422"/>
                    </a:ext>
                  </a:extLst>
                </a:gridCol>
                <a:gridCol w="3583169">
                  <a:extLst>
                    <a:ext uri="{9D8B030D-6E8A-4147-A177-3AD203B41FA5}">
                      <a16:colId xmlns:a16="http://schemas.microsoft.com/office/drawing/2014/main" val="3439034020"/>
                    </a:ext>
                  </a:extLst>
                </a:gridCol>
              </a:tblGrid>
              <a:tr h="371681">
                <a:tc>
                  <a:txBody>
                    <a:bodyPr/>
                    <a:lstStyle/>
                    <a:p>
                      <a:r>
                        <a:rPr lang="ru-RU" sz="2400" dirty="0"/>
                        <a:t>Инна Фистул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info@medsenger.ru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4996372"/>
                  </a:ext>
                </a:extLst>
              </a:tr>
              <a:tr h="371681">
                <a:tc>
                  <a:txBody>
                    <a:bodyPr/>
                    <a:lstStyle/>
                    <a:p>
                      <a:r>
                        <a:rPr lang="ru-RU" sz="2400" b="1" dirty="0" err="1">
                          <a:solidFill>
                            <a:schemeClr val="bg1"/>
                          </a:solidFill>
                        </a:rPr>
                        <a:t>ген.директор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 ООО «ТелеПат»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+7-9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66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061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-4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048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496788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1360" t="6951" r="13040" b="43182"/>
          <a:stretch/>
        </p:blipFill>
        <p:spPr>
          <a:xfrm>
            <a:off x="-36512" y="945136"/>
            <a:ext cx="9180513" cy="493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39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55C4B-01C6-4611-9122-563D35B4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88522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3 наиболее популярных направления телемедицины пациент-врач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7F577D6C-FFF8-4F2C-9D14-4A0FBCCC8E2A}"/>
              </a:ext>
            </a:extLst>
          </p:cNvPr>
          <p:cNvGraphicFramePr/>
          <p:nvPr/>
        </p:nvGraphicFramePr>
        <p:xfrm>
          <a:off x="179512" y="1417638"/>
          <a:ext cx="8784976" cy="532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7947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857" y="1345992"/>
            <a:ext cx="5360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r>
              <a:rPr lang="ru-RU" sz="2000" b="1" dirty="0" err="1"/>
              <a:t>edsenger</a:t>
            </a:r>
            <a:r>
              <a:rPr lang="en-US" sz="2000" b="1" dirty="0"/>
              <a:t> </a:t>
            </a:r>
            <a:r>
              <a:rPr lang="ru-RU" sz="2000" dirty="0"/>
              <a:t>–  </a:t>
            </a:r>
            <a:r>
              <a:rPr lang="en-US" sz="2000" dirty="0"/>
              <a:t>SaaS</a:t>
            </a:r>
            <a:r>
              <a:rPr lang="ru-RU" sz="2000" dirty="0"/>
              <a:t> платформа, позволяющая </a:t>
            </a:r>
            <a:r>
              <a:rPr lang="ru-RU" sz="2000" dirty="0" err="1"/>
              <a:t>медорганизациям</a:t>
            </a:r>
            <a:r>
              <a:rPr lang="ru-RU" sz="2000" dirty="0"/>
              <a:t> и врачам предложить своим пациентам новую </a:t>
            </a:r>
            <a:r>
              <a:rPr lang="ru-RU" sz="2000" b="1" dirty="0"/>
              <a:t>платную</a:t>
            </a:r>
            <a:r>
              <a:rPr lang="ru-RU" sz="2000" dirty="0"/>
              <a:t> услугу: </a:t>
            </a:r>
            <a:r>
              <a:rPr lang="ru-RU" sz="2000" b="1" dirty="0"/>
              <a:t>дистанционное консультирование </a:t>
            </a:r>
            <a:r>
              <a:rPr lang="ru-RU" sz="2000" dirty="0"/>
              <a:t>(сопровождение, мониторинг) пациента его лечащим врачом</a:t>
            </a:r>
            <a:r>
              <a:rPr lang="en-US" sz="2000" dirty="0"/>
              <a:t> </a:t>
            </a:r>
            <a:r>
              <a:rPr lang="ru-RU" sz="2000" dirty="0"/>
              <a:t>между очными визитами.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71801" y="-9227"/>
            <a:ext cx="3600400" cy="980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rgbClr val="006C88"/>
                </a:solidFill>
                <a:latin typeface="Roboto" charset="0"/>
                <a:ea typeface="Roboto" charset="0"/>
                <a:cs typeface="Roboto" charset="0"/>
              </a:rPr>
              <a:t>   Цель проекта</a:t>
            </a:r>
          </a:p>
        </p:txBody>
      </p:sp>
      <p:pic>
        <p:nvPicPr>
          <p:cNvPr id="7" name="Picture 2" descr="http://www.quaer.ru/_pu/0/s213903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113" y="3629023"/>
            <a:ext cx="3600399" cy="2392265"/>
          </a:xfrm>
          <a:prstGeom prst="rect">
            <a:avLst/>
          </a:prstGeom>
          <a:noFill/>
        </p:spPr>
      </p:pic>
      <p:pic>
        <p:nvPicPr>
          <p:cNvPr id="8" name="Picture 4" descr="http://kak-vylechitsia.ru/wp-content/uploads/2013/11/kakoy-vrach-lechit-gemorroy-bez-operatsii-na-lyuboy-stadii.jpg"/>
          <p:cNvPicPr>
            <a:picLocks noChangeAspect="1" noChangeArrowheads="1"/>
          </p:cNvPicPr>
          <p:nvPr/>
        </p:nvPicPr>
        <p:blipFill rotWithShape="1">
          <a:blip r:embed="rId3"/>
          <a:srcRect l="1606" r="5610"/>
          <a:stretch/>
        </p:blipFill>
        <p:spPr bwMode="auto">
          <a:xfrm>
            <a:off x="5459793" y="980727"/>
            <a:ext cx="3720719" cy="264584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9857" y="3645024"/>
            <a:ext cx="55665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r>
              <a:rPr lang="ru-RU" sz="2000" b="1" dirty="0" err="1"/>
              <a:t>edsenger</a:t>
            </a:r>
            <a:r>
              <a:rPr lang="en-US" sz="2000" b="1" dirty="0"/>
              <a:t> </a:t>
            </a:r>
            <a:r>
              <a:rPr lang="ru-RU" sz="2000" dirty="0"/>
              <a:t>– это более удобная</a:t>
            </a:r>
            <a:r>
              <a:rPr lang="ru-RU" sz="2000" b="1" dirty="0"/>
              <a:t>, платная,  контролируемая и протоколируемая</a:t>
            </a:r>
            <a:r>
              <a:rPr lang="ru-RU" sz="2000" dirty="0"/>
              <a:t> альтернатива предоставления врачом пациенту своего мобильного телефона или </a:t>
            </a:r>
            <a:r>
              <a:rPr lang="ru-RU" sz="2000" dirty="0" err="1"/>
              <a:t>e-mail</a:t>
            </a:r>
            <a:r>
              <a:rPr lang="ru-RU" sz="2000" dirty="0"/>
              <a:t>. </a:t>
            </a:r>
          </a:p>
          <a:p>
            <a:r>
              <a:rPr lang="ru-RU" sz="2000" dirty="0"/>
              <a:t>После завершения договора у пациента не остается никаких личных контактов врача, но сохраняется вся переписка с ним.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07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http://masterservis24.ru/uploads/posts/2014-01/1389550076_moni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80615"/>
            <a:ext cx="5616624" cy="37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60" t="11151" r="65121" b="21651"/>
          <a:stretch/>
        </p:blipFill>
        <p:spPr>
          <a:xfrm>
            <a:off x="3779912" y="2492896"/>
            <a:ext cx="1575448" cy="2653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840" t="5900" r="8000" b="14300"/>
          <a:stretch/>
        </p:blipFill>
        <p:spPr>
          <a:xfrm>
            <a:off x="611560" y="2492896"/>
            <a:ext cx="3456384" cy="2653386"/>
          </a:xfrm>
          <a:prstGeom prst="rect">
            <a:avLst/>
          </a:prstGeom>
        </p:spPr>
      </p:pic>
      <p:pic>
        <p:nvPicPr>
          <p:cNvPr id="5" name="Picture 4" descr="http://img.allo.ua/media/catalog/product/cache/1/image/9df78eab33525d08d6e5fb8d27136e95/h/o/honor_3c_lite_black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624"/>
            <a:ext cx="3096344" cy="593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23" y="650691"/>
            <a:ext cx="2657157" cy="472383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126" y="30103"/>
            <a:ext cx="60520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Специальный медицинский мессенджер, обеспечивающий постоянную связь пациента со своим лечащим врачом</a:t>
            </a:r>
            <a:endParaRPr lang="ru-RU" sz="800" dirty="0"/>
          </a:p>
          <a:p>
            <a:endParaRPr lang="ru-RU" sz="800" b="1" dirty="0"/>
          </a:p>
          <a:p>
            <a:r>
              <a:rPr lang="ru-RU" sz="2000" b="1" dirty="0"/>
              <a:t>Главный принцип: 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пациент спрашивает, когда есть вопрос, 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врач отвечает, когда есть возможность</a:t>
            </a:r>
          </a:p>
          <a:p>
            <a:r>
              <a:rPr lang="ru-RU" dirty="0"/>
              <a:t>Именно это позволяет встроить новую услугу в загруженный рабочий день врача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5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89436" y="34396"/>
            <a:ext cx="8363938" cy="74789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err="1"/>
              <a:t>Медорганизация</a:t>
            </a:r>
            <a:r>
              <a:rPr lang="ru-RU" sz="2800" dirty="0"/>
              <a:t> получает кабинет администратора </a:t>
            </a:r>
            <a:r>
              <a:rPr lang="ru-RU" sz="2400" dirty="0"/>
              <a:t>-«Пульт управления»  взаимодействием врачей и пациентов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3212976"/>
            <a:ext cx="79208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2184" b="12184"/>
          <a:stretch/>
        </p:blipFill>
        <p:spPr>
          <a:xfrm>
            <a:off x="179511" y="1196752"/>
            <a:ext cx="8689979" cy="449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0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   Организация услуги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" y="2636912"/>
            <a:ext cx="9180512" cy="504056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algn="ctr"/>
            <a:r>
              <a:rPr lang="ru-RU" sz="2400" b="1" dirty="0"/>
              <a:t>Попробовать в тестовом режиме:</a:t>
            </a:r>
            <a:r>
              <a:rPr lang="en-US" sz="2400" b="1" dirty="0"/>
              <a:t>       </a:t>
            </a:r>
            <a:r>
              <a:rPr lang="ru-RU" sz="2400" b="1" dirty="0"/>
              <a:t> </a:t>
            </a:r>
            <a:r>
              <a:rPr lang="en-US" sz="2400" b="1" dirty="0"/>
              <a:t>http://medsenger.ru/about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680" y="1046567"/>
            <a:ext cx="8816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Дистанционное консультирование лечащим врачом может быть предложено пациентам в качестве дополнительной платной  услуги (абонемента).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Канал связи между пациентом и врачом активируется в «облачном» кабинете администратора ЛПУ (после заключения договора с пациентом).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 завершении абонемента у пациента не остается никаких личных контактов врача.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3680" y="3256749"/>
            <a:ext cx="49843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Полностью готовый сервис (</a:t>
            </a:r>
            <a:r>
              <a:rPr lang="en-US" dirty="0"/>
              <a:t>SaaS- </a:t>
            </a:r>
            <a:r>
              <a:rPr lang="ru-RU" dirty="0"/>
              <a:t>платформа), к которой можно подключиться без всяких начальных затрат и внедрения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Стоимость услуги определяет медицинская организация, она же заключает договор с пациентом и оформляет «информированное согласие»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Оплата платформы</a:t>
            </a:r>
            <a:r>
              <a:rPr lang="en-US" dirty="0"/>
              <a:t> </a:t>
            </a:r>
            <a:r>
              <a:rPr lang="en-US" dirty="0" err="1"/>
              <a:t>Medsenger</a:t>
            </a:r>
            <a:r>
              <a:rPr lang="en-US" dirty="0"/>
              <a:t> </a:t>
            </a:r>
            <a:r>
              <a:rPr lang="ru-RU" dirty="0"/>
              <a:t>- ежемесячно по факту оказанных пациентам услуг.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8" name="Picture 2" descr="Телемедицина: сервис дистанционных консультаци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372" r="12988" b="2694"/>
          <a:stretch/>
        </p:blipFill>
        <p:spPr bwMode="auto">
          <a:xfrm>
            <a:off x="5292080" y="3140968"/>
            <a:ext cx="3816625" cy="288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513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/>
              <a:t>  </a:t>
            </a:r>
            <a:r>
              <a:rPr lang="ru-RU" sz="3200" b="1" dirty="0"/>
              <a:t>Пациенты, особенно нуждающиеся в услуге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8712968" cy="5309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Данная услуга может быть активно востребована: 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Пациентами, выписывающимися после операций или иного стационарного лечения. Это позволяет им оставаться на связи со своим лечащим врачом на весь период домашнего долечивания и реабилитации.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Хроническими больными и пациентами, проходящими длительное лечение и  остающимися на связи со своим лечащим врачом в промежутках между очными визитами.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Родителями малолетних детей, находящимся на связи со своим педиатром.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Беременными и другими категориями людей, постоянно следящими за своим здоровьем.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Детьми пожилых родителей, обеспечивающими их связь с лечащим врачом. 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dirty="0">
                <a:cs typeface="Times New Roman" panose="02020603050405020304" pitchFamily="18" charset="0"/>
              </a:rPr>
              <a:t>Родственниками пациентов, проходящих стационарное лечение: услуга может быть предложена для оперативного дистанционного взаимодействия с лечащим врачом, включая ответы на вопросы о состоянии пациента.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«Гарантийное обеспечение» амбулаторного визита – недельный абонемент на уточнение назначенного лечения </a:t>
            </a:r>
          </a:p>
        </p:txBody>
      </p:sp>
    </p:spTree>
    <p:extLst>
      <p:ext uri="{BB962C8B-B14F-4D97-AF65-F5344CB8AC3E}">
        <p14:creationId xmlns:p14="http://schemas.microsoft.com/office/powerpoint/2010/main" val="2548615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37" r="50000" b="83187"/>
          <a:stretch/>
        </p:blipFill>
        <p:spPr bwMode="auto">
          <a:xfrm>
            <a:off x="1" y="6023738"/>
            <a:ext cx="914400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76" y="6279703"/>
            <a:ext cx="342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www.medsenger.ru</a:t>
            </a:r>
            <a:endParaRPr lang="ru-RU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0"/>
            <a:ext cx="9143999" cy="980728"/>
          </a:xfrm>
          <a:prstGeom prst="rect">
            <a:avLst/>
          </a:prstGeom>
          <a:solidFill>
            <a:srgbClr val="24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500" b="1" dirty="0"/>
              <a:t> Внедрение</a:t>
            </a:r>
            <a:r>
              <a:rPr lang="en-US" sz="3500" b="1" dirty="0"/>
              <a:t>                             </a:t>
            </a:r>
            <a:r>
              <a:rPr lang="ru-RU" sz="3500" b="1" dirty="0"/>
              <a:t> в </a:t>
            </a:r>
            <a:r>
              <a:rPr lang="ru-RU" sz="3500" b="1" dirty="0" err="1"/>
              <a:t>медорганизации</a:t>
            </a:r>
            <a:r>
              <a:rPr lang="ru-RU" sz="3500" b="1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8712968" cy="4409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Фактически никакого внедрения платформы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дополнительного оборудования не требуется. Достаточно доступа в сеть интернет. Отсутствуют также предварительные затраты на подключение к сервису. Необходимо выполнить следующее: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Зарегистрировать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медорганизацию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платформе </a:t>
            </a:r>
            <a:r>
              <a:rPr lang="en-US" b="1" dirty="0">
                <a:hlinkClick r:id="rId3"/>
              </a:rPr>
              <a:t>http://medsenger.ru/about</a:t>
            </a:r>
            <a:r>
              <a:rPr lang="en-US" b="1" dirty="0"/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Получить доступ в свой кабинет администратора.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Согласовать свой прейскурант на дистанционное консультирование, утвердить необходимые документы на консультирование (пакет типовых и методических документов нами разработан и будет предоставлен). </a:t>
            </a: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Предложить своим пациентам услугу дистанционного консультирования.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Оплата платформы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Medsenger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производится ежемесячно по факту реально оказанных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медорганизацией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услуг дистанционного консультирования. Установлена фиксированная оплата за человеко-месяц консультирования.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8437" r="82133" b="83187"/>
          <a:stretch/>
        </p:blipFill>
        <p:spPr bwMode="auto">
          <a:xfrm>
            <a:off x="2411760" y="16260"/>
            <a:ext cx="2880320" cy="86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507940"/>
            <a:ext cx="8151847" cy="369332"/>
          </a:xfrm>
          <a:prstGeom prst="rect">
            <a:avLst/>
          </a:prstGeom>
          <a:solidFill>
            <a:srgbClr val="91F2FF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Доступно бесплатное тестирование в течение месяца </a:t>
            </a:r>
            <a:r>
              <a:rPr lang="en-US" b="1" dirty="0">
                <a:hlinkClick r:id="rId3"/>
              </a:rPr>
              <a:t>http://medsenger.ru/about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774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26095</TotalTime>
  <Words>1386</Words>
  <Application>Microsoft Office PowerPoint</Application>
  <PresentationFormat>Экран (4:3)</PresentationFormat>
  <Paragraphs>143</Paragraphs>
  <Slides>20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Roboto</vt:lpstr>
      <vt:lpstr>Segoe UI</vt:lpstr>
      <vt:lpstr>Symbol</vt:lpstr>
      <vt:lpstr>Wingdings</vt:lpstr>
      <vt:lpstr>Тема Office</vt:lpstr>
      <vt:lpstr>PDF</vt:lpstr>
      <vt:lpstr>Презентация PowerPoint</vt:lpstr>
      <vt:lpstr>Презентация PowerPoint</vt:lpstr>
      <vt:lpstr>3 наиболее популярных направления телемедицины пациент-врач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Телемедицина –  для дистанционного взаимодействия  пациента с врачом</dc:title>
  <dc:creator>Инна Фистул</dc:creator>
  <cp:lastModifiedBy>Инна Фистул</cp:lastModifiedBy>
  <cp:revision>153</cp:revision>
  <dcterms:created xsi:type="dcterms:W3CDTF">2016-06-05T11:57:32Z</dcterms:created>
  <dcterms:modified xsi:type="dcterms:W3CDTF">2020-04-02T14:16:20Z</dcterms:modified>
</cp:coreProperties>
</file>