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47" r:id="rId3"/>
    <p:sldId id="346" r:id="rId4"/>
    <p:sldId id="348" r:id="rId5"/>
    <p:sldId id="341" r:id="rId6"/>
    <p:sldId id="349" r:id="rId7"/>
    <p:sldId id="312" r:id="rId8"/>
    <p:sldId id="330" r:id="rId9"/>
    <p:sldId id="331" r:id="rId10"/>
    <p:sldId id="315" r:id="rId11"/>
    <p:sldId id="308" r:id="rId12"/>
    <p:sldId id="286" r:id="rId13"/>
    <p:sldId id="328" r:id="rId14"/>
    <p:sldId id="323" r:id="rId15"/>
    <p:sldId id="350" r:id="rId16"/>
    <p:sldId id="351" r:id="rId17"/>
    <p:sldId id="322" r:id="rId18"/>
    <p:sldId id="353" r:id="rId19"/>
    <p:sldId id="352" r:id="rId20"/>
    <p:sldId id="340" r:id="rId21"/>
    <p:sldId id="339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ER Gentsis" initials="AG" lastIdx="1" clrIdx="0"/>
  <p:cmAuthor id="1" name="public" initials="p" lastIdx="1" clrIdx="1"/>
  <p:cmAuthor id="2" name="Ольга Лебедева" initials="ОЛ" lastIdx="1" clrIdx="2">
    <p:extLst>
      <p:ext uri="{19B8F6BF-5375-455C-9EA6-DF929625EA0E}">
        <p15:presenceInfo xmlns:p15="http://schemas.microsoft.com/office/powerpoint/2012/main" userId="b7a013980f9275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83E"/>
    <a:srgbClr val="000000"/>
    <a:srgbClr val="76D6FF"/>
    <a:srgbClr val="FFFF47"/>
    <a:srgbClr val="58C0D8"/>
    <a:srgbClr val="DDF4FF"/>
    <a:srgbClr val="81D5EF"/>
    <a:srgbClr val="EF3535"/>
    <a:srgbClr val="2CB7E5"/>
    <a:srgbClr val="65C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 autoAdjust="0"/>
  </p:normalViewPr>
  <p:slideViewPr>
    <p:cSldViewPr>
      <p:cViewPr varScale="1">
        <p:scale>
          <a:sx n="34" d="100"/>
          <a:sy n="34" d="100"/>
        </p:scale>
        <p:origin x="756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267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119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/>
          <a:lstStyle/>
          <a:p>
            <a:fld id="{67285E2E-41AD-41A7-BF14-226CEEE0A21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6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9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4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65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* По данным Гарвардской медицинской школы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31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31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9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/>
          <a:lstStyle/>
          <a:p>
            <a:fld id="{67285E2E-41AD-41A7-BF14-226CEEE0A21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96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49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7449804" y="730250"/>
            <a:ext cx="5257801" cy="1162367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676404" y="730250"/>
            <a:ext cx="15468601" cy="11623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701" y="3419483"/>
            <a:ext cx="21031201" cy="5705475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63701" y="9178934"/>
            <a:ext cx="210312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575" y="730257"/>
            <a:ext cx="21031201" cy="265112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577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44403" y="3362326"/>
            <a:ext cx="10366377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lvl="0" indent="0">
              <a:buSzTx/>
              <a:buFontTx/>
              <a:buNone/>
              <a:defRPr sz="4800" b="1"/>
            </a:pPr>
            <a:r>
              <a:rPr lang="ru-RU" smtClean="0"/>
              <a:t>Образец текста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366375" y="1974857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lvl="0" indent="0">
              <a:buSzTx/>
              <a:buFontTx/>
              <a:buNone/>
              <a:defRPr sz="3200"/>
            </a:pPr>
            <a:r>
              <a:rPr lang="ru-RU" smtClean="0"/>
              <a:t>Образец текста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0366375" y="1974857"/>
            <a:ext cx="12344401" cy="974725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7"/>
            <a:ext cx="21031200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42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37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4.png"/><Relationship Id="rId7" Type="http://schemas.openxmlformats.org/officeDocument/2006/relationships/image" Target="../media/image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9.png"/><Relationship Id="rId7" Type="http://schemas.openxmlformats.org/officeDocument/2006/relationships/image" Target="../media/image7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mailto:info@medlinesoft.ru?subject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asted-image.pdf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13002975" y="1385392"/>
            <a:ext cx="11142353" cy="11061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00" y="1003300"/>
            <a:ext cx="7573036" cy="104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1003300" y="7441711"/>
            <a:ext cx="11476732" cy="1672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457200">
              <a:lnSpc>
                <a:spcPts val="5760"/>
              </a:lnSpc>
              <a:defRPr sz="5000" cap="all">
                <a:solidFill>
                  <a:srgbClr val="797979"/>
                </a:solidFill>
                <a:latin typeface="FuturaLightC"/>
                <a:ea typeface="FuturaLightC"/>
                <a:cs typeface="FuturaLightC"/>
                <a:sym typeface="FuturaLightC"/>
              </a:defRPr>
            </a:pPr>
            <a:r>
              <a:rPr lang="ru-RU" sz="3800" dirty="0"/>
              <a:t>Решение </a:t>
            </a:r>
            <a:r>
              <a:rPr lang="ru-RU" sz="3800" dirty="0" smtClean="0"/>
              <a:t>для удаленных консультаций </a:t>
            </a:r>
            <a:r>
              <a:rPr lang="ru-RU" sz="3800" dirty="0"/>
              <a:t>и мониторинга здоровья </a:t>
            </a:r>
            <a:endParaRPr sz="3800" dirty="0"/>
          </a:p>
        </p:txBody>
      </p:sp>
      <p:sp>
        <p:nvSpPr>
          <p:cNvPr id="116" name="Shape 116"/>
          <p:cNvSpPr/>
          <p:nvPr/>
        </p:nvSpPr>
        <p:spPr>
          <a:xfrm>
            <a:off x="1003300" y="6065912"/>
            <a:ext cx="12052796" cy="12311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914400">
              <a:lnSpc>
                <a:spcPts val="7200"/>
              </a:lnSpc>
              <a:defRPr sz="8600" cap="all">
                <a:solidFill>
                  <a:srgbClr val="76D6FF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800" dirty="0" err="1" smtClean="0"/>
              <a:t>Медтера</a:t>
            </a:r>
            <a:r>
              <a:rPr lang="ru-RU" sz="6800" dirty="0" smtClean="0"/>
              <a:t> телемедицина</a:t>
            </a:r>
            <a:endParaRPr sz="6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войная волна 17"/>
          <p:cNvSpPr/>
          <p:nvPr/>
        </p:nvSpPr>
        <p:spPr>
          <a:xfrm>
            <a:off x="10809" y="946752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8" name="image38.png" descr="C:\Users\public.public-VAIO\Desktop\assets\Consultations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76" y="3689648"/>
            <a:ext cx="4746733" cy="843949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54000" rotWithShape="0">
              <a:srgbClr val="000000">
                <a:alpha val="20000"/>
              </a:srgbClr>
            </a:outerShdw>
          </a:effectLst>
        </p:spPr>
      </p:pic>
      <p:sp>
        <p:nvSpPr>
          <p:cNvPr id="149" name="Shape 149"/>
          <p:cNvSpPr/>
          <p:nvPr/>
        </p:nvSpPr>
        <p:spPr>
          <a:xfrm>
            <a:off x="1003300" y="1003300"/>
            <a:ext cx="17838107" cy="838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Возможности </a:t>
            </a:r>
            <a:r>
              <a:rPr dirty="0" smtClean="0"/>
              <a:t>«МЕДТЕРА </a:t>
            </a:r>
            <a:r>
              <a:rPr dirty="0"/>
              <a:t>Телемедицина»</a:t>
            </a:r>
          </a:p>
        </p:txBody>
      </p:sp>
      <p:pic>
        <p:nvPicPr>
          <p:cNvPr id="15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7424" y="3113584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1440" y="5633864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7424" y="7722096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000312" y="5417840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967022" y="3113584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072320" y="7650088"/>
            <a:ext cx="1041401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8303568" y="2969568"/>
            <a:ext cx="6552727" cy="675056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Проведение онлайн- консультаций </a:t>
            </a:r>
            <a:r>
              <a:rPr sz="4000" dirty="0" smtClean="0"/>
              <a:t>с </a:t>
            </a:r>
            <a:r>
              <a:rPr lang="ru-RU" sz="4000" dirty="0" smtClean="0"/>
              <a:t>пациентами, другие цифровые сервисы </a:t>
            </a:r>
          </a:p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Сбор анамнеза, в </a:t>
            </a:r>
            <a:r>
              <a:rPr lang="ru-RU" sz="4000" dirty="0" err="1" smtClean="0"/>
              <a:t>т.ч</a:t>
            </a:r>
            <a:r>
              <a:rPr lang="ru-RU" sz="4000" dirty="0" smtClean="0"/>
              <a:t>. при помощи </a:t>
            </a:r>
            <a:r>
              <a:rPr sz="4000" dirty="0" smtClean="0"/>
              <a:t> Symptom </a:t>
            </a:r>
            <a:r>
              <a:rPr sz="4000" dirty="0"/>
              <a:t>Checker</a:t>
            </a:r>
          </a:p>
          <a:p>
            <a:pPr defTabSz="914400">
              <a:spcBef>
                <a:spcPts val="6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000" dirty="0" err="1" smtClean="0"/>
              <a:t>Биомониторинг</a:t>
            </a:r>
            <a:r>
              <a:rPr sz="4000" dirty="0" smtClean="0"/>
              <a:t> </a:t>
            </a:r>
            <a:r>
              <a:rPr sz="4000" dirty="0"/>
              <a:t>пациентов с </a:t>
            </a:r>
            <a:r>
              <a:rPr lang="ru-RU" sz="4000" dirty="0" smtClean="0"/>
              <a:t>использованием персональных датчиков или ведение дневников здоровья</a:t>
            </a:r>
            <a:endParaRPr sz="4000" dirty="0"/>
          </a:p>
        </p:txBody>
      </p:sp>
      <p:sp>
        <p:nvSpPr>
          <p:cNvPr id="158" name="Shape 158"/>
          <p:cNvSpPr/>
          <p:nvPr/>
        </p:nvSpPr>
        <p:spPr>
          <a:xfrm>
            <a:off x="16257639" y="2969568"/>
            <a:ext cx="7383633" cy="68531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/>
              <a:t>Централизованный сбор и обмен медицинской </a:t>
            </a:r>
            <a:r>
              <a:rPr lang="ru-RU" sz="4000" dirty="0" smtClean="0"/>
              <a:t>информацией в структурированном виде </a:t>
            </a:r>
            <a:r>
              <a:rPr lang="en-US" sz="4000" dirty="0" smtClean="0"/>
              <a:t>HL7</a:t>
            </a:r>
            <a:endParaRPr lang="ru-RU" sz="4000" dirty="0"/>
          </a:p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Анализ динамики состояния здоровья </a:t>
            </a:r>
            <a:r>
              <a:rPr sz="4000" dirty="0" err="1" smtClean="0"/>
              <a:t>пациента</a:t>
            </a:r>
            <a:r>
              <a:rPr sz="4000" dirty="0" smtClean="0"/>
              <a:t> </a:t>
            </a:r>
            <a:r>
              <a:rPr sz="4000" dirty="0"/>
              <a:t>и корректировка курса лечения</a:t>
            </a:r>
          </a:p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Проведение консилиумов</a:t>
            </a:r>
            <a:r>
              <a:rPr sz="4000" dirty="0" smtClean="0"/>
              <a:t>, </a:t>
            </a:r>
            <a:r>
              <a:rPr sz="4000" dirty="0"/>
              <a:t>получение второго мнения, консультаций узкопрофильных медицинских специалистов</a:t>
            </a:r>
          </a:p>
        </p:txBody>
      </p:sp>
      <p:pic>
        <p:nvPicPr>
          <p:cNvPr id="13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15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10</a:t>
            </a:fld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303568" y="10912804"/>
            <a:ext cx="14849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2CB7E5"/>
                </a:solidFill>
              </a:rPr>
              <a:t>Решение позволяет </a:t>
            </a:r>
            <a:r>
              <a:rPr lang="ru-RU" sz="4000" dirty="0">
                <a:solidFill>
                  <a:srgbClr val="2CB7E5"/>
                </a:solidFill>
              </a:rPr>
              <a:t>расширять базовую функциональность  в соответствии с </a:t>
            </a:r>
            <a:r>
              <a:rPr lang="ru-RU" sz="4000" dirty="0" smtClean="0">
                <a:solidFill>
                  <a:srgbClr val="2CB7E5"/>
                </a:solidFill>
              </a:rPr>
              <a:t>бизнес-процессами клиники</a:t>
            </a:r>
            <a:endParaRPr lang="ru-RU" sz="4000" dirty="0">
              <a:solidFill>
                <a:srgbClr val="2CB7E5"/>
              </a:solidFill>
            </a:endParaRPr>
          </a:p>
        </p:txBody>
      </p:sp>
      <p:pic>
        <p:nvPicPr>
          <p:cNvPr id="22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007423" y="11053823"/>
            <a:ext cx="1041401" cy="1041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99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войная волна 22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Онлайн-наблюдение за пациентом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11</a:t>
            </a:fld>
            <a:endParaRPr lang="ru-RU" sz="3200" dirty="0"/>
          </a:p>
        </p:txBody>
      </p:sp>
      <p:pic>
        <p:nvPicPr>
          <p:cNvPr id="2050" name="Picture 2" descr="C:\Users\public.public-VAIO\Desktop\b6de33fef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495" y="4352259"/>
            <a:ext cx="7882250" cy="51507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ape 134"/>
          <p:cNvSpPr/>
          <p:nvPr/>
        </p:nvSpPr>
        <p:spPr>
          <a:xfrm>
            <a:off x="886744" y="2613720"/>
            <a:ext cx="1589696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 smtClean="0">
                <a:solidFill>
                  <a:schemeClr val="bg2"/>
                </a:solidFill>
              </a:rPr>
              <a:t>ДО</a:t>
            </a:r>
            <a:endParaRPr lang="ru-RU" sz="4800" b="1" dirty="0">
              <a:solidFill>
                <a:schemeClr val="bg2"/>
              </a:solidFill>
            </a:endParaRPr>
          </a:p>
        </p:txBody>
      </p:sp>
      <p:sp>
        <p:nvSpPr>
          <p:cNvPr id="31" name="Shape 134"/>
          <p:cNvSpPr/>
          <p:nvPr/>
        </p:nvSpPr>
        <p:spPr>
          <a:xfrm>
            <a:off x="10823848" y="2537520"/>
            <a:ext cx="9373294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 smtClean="0">
                <a:solidFill>
                  <a:srgbClr val="2CB7E5"/>
                </a:solidFill>
              </a:rPr>
              <a:t>С «МЕДТЕРА ТЕЛЕМЕДИЦИНА»</a:t>
            </a:r>
            <a:endParaRPr lang="ru-RU" sz="4800" b="1" dirty="0">
              <a:solidFill>
                <a:srgbClr val="2CB7E5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1615937" y="9752859"/>
            <a:ext cx="7272808" cy="2001685"/>
          </a:xfrm>
          <a:prstGeom prst="wedgeRoundRectCallout">
            <a:avLst>
              <a:gd name="adj1" fmla="val 25826"/>
              <a:gd name="adj2" fmla="val -81933"/>
              <a:gd name="adj3" fmla="val 16667"/>
            </a:avLst>
          </a:prstGeom>
          <a:solidFill>
            <a:srgbClr val="58C0D8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89023" y="10138149"/>
            <a:ext cx="69266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700" b="1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Длительность ТМ-консультации: 7-12 мин.</a:t>
            </a:r>
            <a:endParaRPr lang="ru-RU" sz="3700" b="1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sp>
        <p:nvSpPr>
          <p:cNvPr id="22" name="Shape 134"/>
          <p:cNvSpPr/>
          <p:nvPr/>
        </p:nvSpPr>
        <p:spPr>
          <a:xfrm>
            <a:off x="886744" y="4121696"/>
            <a:ext cx="8524404" cy="5986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54610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400" dirty="0" smtClean="0"/>
              <a:t>Бумажный документооборот</a:t>
            </a:r>
          </a:p>
          <a:p>
            <a:pPr marL="54610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400" dirty="0" smtClean="0"/>
              <a:t>Отсутствуют актуальные показатели здоровья пациента</a:t>
            </a:r>
          </a:p>
          <a:p>
            <a:pPr marL="54610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400" dirty="0" smtClean="0"/>
              <a:t>При отмене очной консультации – потеря времени врача</a:t>
            </a:r>
          </a:p>
          <a:p>
            <a:pPr marL="54610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400" dirty="0" smtClean="0"/>
              <a:t>Дополнительные затраты на дорогу, ожидание и заполнение документов</a:t>
            </a:r>
            <a:endParaRPr lang="ru-RU" sz="44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593807" y="10544947"/>
            <a:ext cx="7272808" cy="2001685"/>
          </a:xfrm>
          <a:prstGeom prst="wedgeRoundRectCallout">
            <a:avLst>
              <a:gd name="adj1" fmla="val -67073"/>
              <a:gd name="adj2" fmla="val 37347"/>
              <a:gd name="adj3" fmla="val 16667"/>
            </a:avLst>
          </a:prstGeom>
          <a:solidFill>
            <a:srgbClr val="58C0D8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07728" y="10662198"/>
            <a:ext cx="708053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700" b="1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Среднее время визита к врачу – 121 мин., из которого личное общение – 20-30 мин.</a:t>
            </a:r>
            <a:endParaRPr lang="ru-RU" sz="3700" b="1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176776" y="4188942"/>
            <a:ext cx="499967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Наблюдение за здоровьем пациента в реальном времени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Оповещения о проблемах со здоровьем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Распределение рабочего времени врача при неявке пациентов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85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войная волна 18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«Единое окно» для пациента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12</a:t>
            </a:fld>
            <a:endParaRPr lang="ru-RU" sz="3200" dirty="0"/>
          </a:p>
        </p:txBody>
      </p:sp>
      <p:sp>
        <p:nvSpPr>
          <p:cNvPr id="21" name="Shape 134"/>
          <p:cNvSpPr/>
          <p:nvPr/>
        </p:nvSpPr>
        <p:spPr>
          <a:xfrm>
            <a:off x="1003300" y="2613720"/>
            <a:ext cx="1589696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 smtClean="0">
                <a:solidFill>
                  <a:schemeClr val="bg2"/>
                </a:solidFill>
              </a:rPr>
              <a:t>ДО</a:t>
            </a:r>
            <a:endParaRPr lang="ru-RU" sz="4800" b="1" dirty="0">
              <a:solidFill>
                <a:schemeClr val="bg2"/>
              </a:solidFill>
            </a:endParaRPr>
          </a:p>
        </p:txBody>
      </p:sp>
      <p:sp>
        <p:nvSpPr>
          <p:cNvPr id="22" name="Shape 134"/>
          <p:cNvSpPr/>
          <p:nvPr/>
        </p:nvSpPr>
        <p:spPr>
          <a:xfrm>
            <a:off x="958752" y="10475820"/>
            <a:ext cx="10224083" cy="203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Бумажные памятки и рекомендации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Только очные консультации </a:t>
            </a:r>
            <a:endParaRPr lang="ru-RU" sz="4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Нет удобной связи с лечащим врачом</a:t>
            </a:r>
          </a:p>
        </p:txBody>
      </p:sp>
      <p:sp>
        <p:nvSpPr>
          <p:cNvPr id="13" name="Shape 134"/>
          <p:cNvSpPr/>
          <p:nvPr/>
        </p:nvSpPr>
        <p:spPr>
          <a:xfrm>
            <a:off x="11027618" y="2537520"/>
            <a:ext cx="9373294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 smtClean="0">
                <a:solidFill>
                  <a:srgbClr val="2CB7E5"/>
                </a:solidFill>
              </a:rPr>
              <a:t>С «МЕДТЕРА ТЕЛЕМЕДИЦИНА»</a:t>
            </a:r>
            <a:endParaRPr lang="ru-RU" sz="4800" b="1" dirty="0">
              <a:solidFill>
                <a:srgbClr val="2CB7E5"/>
              </a:solidFill>
            </a:endParaRPr>
          </a:p>
        </p:txBody>
      </p:sp>
      <p:pic>
        <p:nvPicPr>
          <p:cNvPr id="1030" name="Picture 6" descr="C:\Users\public.public-VAIO\Desktop\blank_ambulatkarta_bolnogo_a5_8l_vnblpisch_uchitel_kzh4121_forma__025u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06" y="3830892"/>
            <a:ext cx="5862214" cy="58622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ublic.public-VAIO\Desktop\Downloads\image (1)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61" y="6761999"/>
            <a:ext cx="7555888" cy="353190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ublic.public-VAIO\Desktop\Дневники наблюдений (assets)\Pressure-4@2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336" y="4160247"/>
            <a:ext cx="3756669" cy="66785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ublic.public-VAIO\Desktop\Дневники наблюдений (assets)\Consultation-Chat@2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285" y="4160247"/>
            <a:ext cx="3756669" cy="66785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320792" y="4160247"/>
            <a:ext cx="496855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Вся информация «под рукой»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Доступ к квалифицированное медицинской помощи из любой точки мира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Онлайн-диагностика и наблюдение за здоровьем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68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войная волна 9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53749" y="2505248"/>
            <a:ext cx="10259531" cy="1018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1003300" y="1003300"/>
            <a:ext cx="1795745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Структура телемедицинского решения</a:t>
            </a:r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2254896" y="3041576"/>
            <a:ext cx="11148594" cy="71711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800100" indent="-800100" defTabSz="914400"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400" b="1" dirty="0">
                <a:sym typeface="Calibri"/>
              </a:rPr>
              <a:t>АРМ </a:t>
            </a:r>
            <a:r>
              <a:rPr lang="ru-RU" sz="4400" b="1" dirty="0" smtClean="0">
                <a:sym typeface="Calibri"/>
              </a:rPr>
              <a:t>врача дистанционной медицины</a:t>
            </a:r>
            <a:r>
              <a:rPr sz="3800" dirty="0"/>
              <a:t/>
            </a:r>
            <a:br>
              <a:rPr sz="3800" dirty="0"/>
            </a:br>
            <a:r>
              <a:rPr sz="3800" dirty="0"/>
              <a:t>Автоматизированные рабочие места, интегрированные с МИС </a:t>
            </a:r>
            <a:r>
              <a:rPr lang="ru-RU" sz="3800" dirty="0" smtClean="0"/>
              <a:t>медицинских организаций</a:t>
            </a:r>
            <a:endParaRPr sz="3800" dirty="0"/>
          </a:p>
          <a:p>
            <a:pPr marL="800100" indent="-800100" defTabSz="914400"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400" b="1" dirty="0" smtClean="0">
                <a:sym typeface="Calibri"/>
              </a:rPr>
              <a:t>Мобильный личный кабинет пациента</a:t>
            </a:r>
            <a:r>
              <a:rPr sz="3800" dirty="0" smtClean="0"/>
              <a:t/>
            </a:r>
            <a:br>
              <a:rPr sz="3800" dirty="0" smtClean="0"/>
            </a:br>
            <a:r>
              <a:rPr sz="3800" dirty="0" smtClean="0"/>
              <a:t>(</a:t>
            </a:r>
            <a:r>
              <a:rPr lang="ru-RU" sz="3800" dirty="0"/>
              <a:t>WEB-клиент, </a:t>
            </a:r>
            <a:r>
              <a:rPr lang="ru-RU" sz="3800" dirty="0" err="1" smtClean="0"/>
              <a:t>iO</a:t>
            </a:r>
            <a:r>
              <a:rPr lang="en-US" sz="3800" dirty="0" smtClean="0"/>
              <a:t>s</a:t>
            </a:r>
            <a:r>
              <a:rPr lang="ru-RU" sz="3800" dirty="0" smtClean="0"/>
              <a:t> </a:t>
            </a:r>
            <a:r>
              <a:rPr lang="ru-RU" sz="3800" dirty="0"/>
              <a:t>и </a:t>
            </a:r>
            <a:r>
              <a:rPr lang="ru-RU" sz="3800" dirty="0" err="1" smtClean="0"/>
              <a:t>Android</a:t>
            </a:r>
            <a:r>
              <a:rPr lang="ru-RU" sz="3800" dirty="0" smtClean="0"/>
              <a:t> мобильные приложения</a:t>
            </a:r>
            <a:r>
              <a:rPr sz="3800" dirty="0" smtClean="0"/>
              <a:t>)</a:t>
            </a:r>
          </a:p>
          <a:p>
            <a:pPr marL="800100" indent="-800100" defTabSz="914400"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400" b="1" dirty="0" smtClean="0">
                <a:sym typeface="Calibri"/>
              </a:rPr>
              <a:t>Дистанционный биомониторинг</a:t>
            </a:r>
          </a:p>
          <a:p>
            <a:pPr marL="800100" indent="-800100" defTabSz="914400"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400" b="1" dirty="0" smtClean="0"/>
              <a:t>Консоль администратора</a:t>
            </a:r>
            <a:r>
              <a:rPr sz="3800" dirty="0"/>
              <a:t/>
            </a:r>
            <a:br>
              <a:rPr sz="3800" dirty="0"/>
            </a:br>
            <a:endParaRPr sz="3800" dirty="0"/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686944" y="10242376"/>
            <a:ext cx="12169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2CB7E5"/>
                </a:solidFill>
              </a:rPr>
              <a:t>Платформа «МЕДТЕРА» успешно </a:t>
            </a:r>
            <a:r>
              <a:rPr lang="ru-RU" sz="4000" dirty="0">
                <a:solidFill>
                  <a:srgbClr val="2CB7E5"/>
                </a:solidFill>
              </a:rPr>
              <a:t>применяется в организациях здравоохранения в масштабах крупнейших регионов </a:t>
            </a:r>
            <a:r>
              <a:rPr lang="ru-RU" sz="4000" dirty="0" smtClean="0">
                <a:solidFill>
                  <a:srgbClr val="2CB7E5"/>
                </a:solidFill>
              </a:rPr>
              <a:t>РФ, в </a:t>
            </a:r>
            <a:r>
              <a:rPr lang="ru-RU" sz="4000" dirty="0" err="1" smtClean="0">
                <a:solidFill>
                  <a:srgbClr val="2CB7E5"/>
                </a:solidFill>
              </a:rPr>
              <a:t>т.ч</a:t>
            </a:r>
            <a:r>
              <a:rPr lang="ru-RU" sz="4000" dirty="0" smtClean="0">
                <a:solidFill>
                  <a:srgbClr val="2CB7E5"/>
                </a:solidFill>
              </a:rPr>
              <a:t>. в Москве, </a:t>
            </a:r>
            <a:r>
              <a:rPr lang="ru-RU" sz="4000" dirty="0">
                <a:solidFill>
                  <a:srgbClr val="2CB7E5"/>
                </a:solidFill>
              </a:rPr>
              <a:t>и полностью наследует ее технологические преимущества.</a:t>
            </a: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13</a:t>
            </a:fld>
            <a:endParaRPr lang="ru-RU" sz="3200" dirty="0"/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46784" y="10962456"/>
            <a:ext cx="1041401" cy="1041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56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войная волна 11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003300" y="1003300"/>
            <a:ext cx="19770792" cy="8383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АРМ врача для дистанционной медицины</a:t>
            </a:r>
            <a:endParaRPr dirty="0"/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11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14</a:t>
            </a:fld>
            <a:endParaRPr lang="ru-RU" sz="3200" dirty="0"/>
          </a:p>
        </p:txBody>
      </p:sp>
      <p:sp>
        <p:nvSpPr>
          <p:cNvPr id="14" name="Shape 172"/>
          <p:cNvSpPr/>
          <p:nvPr/>
        </p:nvSpPr>
        <p:spPr>
          <a:xfrm>
            <a:off x="1822848" y="5201816"/>
            <a:ext cx="9965085" cy="76225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/>
              <a:t>Авторизация медработника</a:t>
            </a:r>
          </a:p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/>
              <a:t>Расписание и записи на прием</a:t>
            </a:r>
          </a:p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/>
              <a:t>Просмотр </a:t>
            </a:r>
            <a:r>
              <a:rPr lang="ru-RU" dirty="0" smtClean="0"/>
              <a:t>медкарты пациента</a:t>
            </a:r>
            <a:r>
              <a:rPr lang="ru-RU" dirty="0"/>
              <a:t>, включая анализы и показания с персональных </a:t>
            </a:r>
            <a:r>
              <a:rPr lang="ru-RU" dirty="0" smtClean="0"/>
              <a:t>датчиков и дневников здоровья </a:t>
            </a:r>
          </a:p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/>
              <a:t>Телеконсультации</a:t>
            </a:r>
          </a:p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 smtClean="0"/>
              <a:t>Список курсов наблюдений</a:t>
            </a:r>
            <a:endParaRPr lang="ru-RU" dirty="0"/>
          </a:p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 smtClean="0"/>
              <a:t>Выписка </a:t>
            </a:r>
            <a:r>
              <a:rPr lang="ru-RU" dirty="0"/>
              <a:t>рекомендаций и </a:t>
            </a:r>
            <a:r>
              <a:rPr lang="ru-RU" dirty="0" smtClean="0"/>
              <a:t>рецептов</a:t>
            </a:r>
          </a:p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 smtClean="0"/>
              <a:t>Подпись документов ЭЦП</a:t>
            </a:r>
            <a:endParaRPr lang="ru-RU" dirty="0"/>
          </a:p>
          <a:p>
            <a:pPr marL="800100" indent="-800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/>
              <a:t>Уведомления</a:t>
            </a:r>
          </a:p>
        </p:txBody>
      </p:sp>
      <p:sp>
        <p:nvSpPr>
          <p:cNvPr id="15" name="Shape 199"/>
          <p:cNvSpPr/>
          <p:nvPr/>
        </p:nvSpPr>
        <p:spPr>
          <a:xfrm>
            <a:off x="812218" y="2753544"/>
            <a:ext cx="13367530" cy="203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ru-RU" sz="6000" dirty="0">
                <a:latin typeface="Calibri (Заголовки)"/>
              </a:rPr>
              <a:t>АРМ врача включает в себя следующие возможности:</a:t>
            </a:r>
          </a:p>
        </p:txBody>
      </p:sp>
      <p:pic>
        <p:nvPicPr>
          <p:cNvPr id="1027" name="Picture 3" descr="C:\Users\public.public-VAIO\Desktop\dcee8bbe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192" y="2994508"/>
            <a:ext cx="9145016" cy="44076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7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408024" y="5952209"/>
            <a:ext cx="9423394" cy="6996155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blurRad="254000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0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войная волна 8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003300" y="1003300"/>
            <a:ext cx="20756320" cy="8293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Консоль администратора</a:t>
            </a:r>
            <a:endParaRPr dirty="0"/>
          </a:p>
        </p:txBody>
      </p:sp>
      <p:pic>
        <p:nvPicPr>
          <p:cNvPr id="277" name="image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736" y="3473624"/>
            <a:ext cx="15484519" cy="723909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/>
            </a:solidFill>
            <a:miter lim="400000"/>
          </a:ln>
          <a:effectLst>
            <a:outerShdw blurRad="254000" rotWithShape="0">
              <a:srgbClr val="000000">
                <a:alpha val="20000"/>
              </a:srgbClr>
            </a:outerShdw>
          </a:effectLst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15</a:t>
            </a:fld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7088544" y="4049688"/>
            <a:ext cx="6768752" cy="795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24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Управление расписанием, пользователями и услугами</a:t>
            </a:r>
            <a:endParaRPr lang="ru-RU" b="1" dirty="0"/>
          </a:p>
          <a:p>
            <a:pPr marL="571500" indent="-571500">
              <a:spcAft>
                <a:spcPts val="24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Построение партнерских программ и продаж</a:t>
            </a:r>
            <a:endParaRPr lang="ru-RU" b="1" dirty="0"/>
          </a:p>
          <a:p>
            <a:pPr marL="571500" indent="-571500">
              <a:spcAft>
                <a:spcPts val="24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Гибкий инструмент для персонализированного подхода</a:t>
            </a:r>
          </a:p>
          <a:p>
            <a:pPr marL="571500" indent="-571500">
              <a:spcAft>
                <a:spcPts val="24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Маркетинговые инструменты</a:t>
            </a:r>
          </a:p>
          <a:p>
            <a:pPr marL="571500" indent="-571500">
              <a:spcAft>
                <a:spcPts val="24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Формирование отчетности</a:t>
            </a:r>
          </a:p>
          <a:p>
            <a:pPr marL="571500" indent="-571500">
              <a:spcAft>
                <a:spcPts val="18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Контроль качества услуг  </a:t>
            </a:r>
            <a:endParaRPr lang="ru-RU" b="1" dirty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1285720"/>
      </p:ext>
    </p:extLst>
  </p:cSld>
  <p:clrMapOvr>
    <a:masterClrMapping/>
  </p:clrMapOvr>
  <p:transition spd="slow" advTm="553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войная волна 15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074" name="Picture 2" descr="C:\Users\public.public-VAIO\Desktop\Дневники наблюдений (assets)\Main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0" y="1961456"/>
            <a:ext cx="4841939" cy="86078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254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Shape 196"/>
          <p:cNvSpPr/>
          <p:nvPr/>
        </p:nvSpPr>
        <p:spPr>
          <a:xfrm>
            <a:off x="1003300" y="1003300"/>
            <a:ext cx="19770792" cy="8383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dirty="0"/>
              <a:t>Инструменты для пациента</a:t>
            </a:r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6784" y="2969568"/>
            <a:ext cx="1041401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8517074" y="2753544"/>
            <a:ext cx="6336703" cy="21698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1" dirty="0"/>
              <a:t>Интегрированная электронная медицинская </a:t>
            </a:r>
            <a:r>
              <a:rPr b="1" dirty="0" err="1"/>
              <a:t>карта</a:t>
            </a:r>
            <a:r>
              <a:rPr b="1" dirty="0"/>
              <a:t> </a:t>
            </a:r>
            <a:r>
              <a:rPr b="1" dirty="0" smtClean="0"/>
              <a:t>(</a:t>
            </a:r>
            <a:r>
              <a:rPr lang="ru-RU" b="1" dirty="0"/>
              <a:t>И</a:t>
            </a:r>
            <a:r>
              <a:rPr b="1" dirty="0" smtClean="0"/>
              <a:t>ЭМК</a:t>
            </a:r>
            <a:r>
              <a:rPr lang="ru-RU" b="1" dirty="0" smtClean="0"/>
              <a:t> </a:t>
            </a:r>
            <a:r>
              <a:rPr lang="en-US" b="1" dirty="0" smtClean="0"/>
              <a:t>HL7</a:t>
            </a:r>
            <a:r>
              <a:rPr b="1" dirty="0" smtClean="0"/>
              <a:t>)</a:t>
            </a:r>
            <a:endParaRPr lang="ru-RU" b="1" dirty="0" smtClean="0"/>
          </a:p>
        </p:txBody>
      </p:sp>
      <p:pic>
        <p:nvPicPr>
          <p:cNvPr id="20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96503" y="2986894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12" name="Shape 199"/>
          <p:cNvSpPr/>
          <p:nvPr/>
        </p:nvSpPr>
        <p:spPr>
          <a:xfrm>
            <a:off x="17497944" y="2753544"/>
            <a:ext cx="6935416" cy="21698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b="1" dirty="0" smtClean="0"/>
              <a:t>Электронные </a:t>
            </a:r>
            <a:r>
              <a:rPr b="1" dirty="0" err="1" smtClean="0"/>
              <a:t>дневники</a:t>
            </a:r>
            <a:r>
              <a:rPr b="1" dirty="0" smtClean="0"/>
              <a:t> </a:t>
            </a:r>
            <a:r>
              <a:rPr b="1" dirty="0"/>
              <a:t>наблюдений за здоровьем пациента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189599" y="5002525"/>
            <a:ext cx="7194401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latin typeface="Calibri Light" panose="020F0302020204030204" pitchFamily="34" charset="0"/>
              </a:rPr>
              <a:t>Пациент</a:t>
            </a:r>
            <a:r>
              <a:rPr lang="ru-RU" sz="3500" dirty="0" smtClean="0">
                <a:latin typeface="Calibri Light" panose="020F0302020204030204" pitchFamily="34" charset="0"/>
              </a:rPr>
              <a:t> самостоятельно проверяет и вносит в приложение необходимую информацию о самочувствии (симптомы), а также показатели </a:t>
            </a:r>
            <a:r>
              <a:rPr lang="ru-RU" sz="3500" dirty="0" smtClean="0">
                <a:latin typeface="Calibri Light" panose="020F0302020204030204" pitchFamily="34" charset="0"/>
              </a:rPr>
              <a:t>здоровья:</a:t>
            </a:r>
          </a:p>
          <a:p>
            <a:pPr marL="714375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3500" dirty="0">
                <a:latin typeface="Calibri Light" panose="020F0302020204030204" pitchFamily="34" charset="0"/>
              </a:rPr>
              <a:t>Вес, рост, температура</a:t>
            </a:r>
          </a:p>
          <a:p>
            <a:pPr marL="714375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3500" dirty="0">
                <a:latin typeface="Calibri Light" panose="020F0302020204030204" pitchFamily="34" charset="0"/>
              </a:rPr>
              <a:t>Артериальное давление</a:t>
            </a:r>
          </a:p>
          <a:p>
            <a:pPr marL="714375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3500" dirty="0">
                <a:latin typeface="Calibri Light" panose="020F0302020204030204" pitchFamily="34" charset="0"/>
              </a:rPr>
              <a:t>ЧСС (пульс) + Аритмия</a:t>
            </a:r>
          </a:p>
          <a:p>
            <a:pPr marL="714375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3500" dirty="0">
                <a:latin typeface="Calibri Light" panose="020F0302020204030204" pitchFamily="34" charset="0"/>
              </a:rPr>
              <a:t>Сахар в крови + Инсулин + Хлебные единицы</a:t>
            </a:r>
          </a:p>
          <a:p>
            <a:pPr marL="714375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3500" dirty="0">
                <a:latin typeface="Calibri Light" panose="020F0302020204030204" pitchFamily="34" charset="0"/>
              </a:rPr>
              <a:t>Насыщение крови кислородом</a:t>
            </a:r>
          </a:p>
          <a:p>
            <a:pPr marL="714375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3500" dirty="0">
                <a:latin typeface="Calibri Light" panose="020F0302020204030204" pitchFamily="34" charset="0"/>
              </a:rPr>
              <a:t>Показатели дыхания </a:t>
            </a:r>
            <a:endParaRPr lang="ru-RU" sz="3500" dirty="0" smtClean="0">
              <a:latin typeface="Calibri Light" panose="020F0302020204030204" pitchFamily="34" charset="0"/>
            </a:endParaRPr>
          </a:p>
          <a:p>
            <a:pPr marL="714375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3500" dirty="0" smtClean="0">
                <a:latin typeface="Calibri Light" panose="020F0302020204030204" pitchFamily="34" charset="0"/>
              </a:rPr>
              <a:t>и другие</a:t>
            </a:r>
            <a:endParaRPr lang="ru-RU" sz="3500" dirty="0" smtClean="0">
              <a:latin typeface="Calibri Light" panose="020F0302020204030204" pitchFamily="34" charset="0"/>
            </a:endParaRPr>
          </a:p>
          <a:p>
            <a:r>
              <a:rPr lang="ru-RU" sz="3500" b="1" dirty="0" smtClean="0">
                <a:latin typeface="Calibri Light" panose="020F0302020204030204" pitchFamily="34" charset="0"/>
              </a:rPr>
              <a:t>Врач </a:t>
            </a:r>
            <a:r>
              <a:rPr lang="ru-RU" sz="3500" dirty="0">
                <a:latin typeface="Calibri Light" panose="020F0302020204030204" pitchFamily="34" charset="0"/>
              </a:rPr>
              <a:t>контролирует показатели, смотрит динамику за период и дает свои рекомендации.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447584" y="5129808"/>
            <a:ext cx="765549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lvl="0" indent="-546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>
                <a:latin typeface="Calibri Light" panose="020F0302020204030204" pitchFamily="34" charset="0"/>
              </a:rPr>
              <a:t>Хранение медицинских записей о пациенте (диагнозах, исследованиях и процедурах, назначенном лечении и программах)</a:t>
            </a:r>
          </a:p>
          <a:p>
            <a:pPr marL="546100" lvl="0" indent="-546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>
                <a:latin typeface="Calibri Light" panose="020F0302020204030204" pitchFamily="34" charset="0"/>
              </a:rPr>
              <a:t>Доступ к медицинской информации с разных рабочих мест</a:t>
            </a:r>
          </a:p>
          <a:p>
            <a:pPr marL="546100" lvl="0" indent="-546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>
                <a:latin typeface="Calibri Light" panose="020F0302020204030204" pitchFamily="34" charset="0"/>
              </a:rPr>
              <a:t>Консолидация </a:t>
            </a:r>
            <a:r>
              <a:rPr lang="ru-RU" sz="3500" dirty="0">
                <a:latin typeface="Calibri Light" panose="020F0302020204030204" pitchFamily="34" charset="0"/>
              </a:rPr>
              <a:t>всей медицинской информации и обмен с ИЭМК единых государственных </a:t>
            </a:r>
            <a:r>
              <a:rPr lang="ru-RU" sz="3500" dirty="0" smtClean="0">
                <a:latin typeface="Calibri Light" panose="020F0302020204030204" pitchFamily="34" charset="0"/>
              </a:rPr>
              <a:t>систем</a:t>
            </a:r>
          </a:p>
          <a:p>
            <a:pPr marL="546100" lvl="0" indent="-546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>
                <a:latin typeface="Calibri Light" panose="020F0302020204030204" pitchFamily="34" charset="0"/>
              </a:rPr>
              <a:t>Борьба </a:t>
            </a:r>
            <a:r>
              <a:rPr lang="ru-RU" sz="3500" dirty="0">
                <a:latin typeface="Calibri Light" panose="020F0302020204030204" pitchFamily="34" charset="0"/>
              </a:rPr>
              <a:t>с фальсификациями и исключение дублирующих приёмов и </a:t>
            </a:r>
            <a:r>
              <a:rPr lang="ru-RU" sz="3500" dirty="0" smtClean="0">
                <a:latin typeface="Calibri Light" panose="020F0302020204030204" pitchFamily="34" charset="0"/>
              </a:rPr>
              <a:t>исследований</a:t>
            </a: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16</a:t>
            </a:fld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976" y="5849888"/>
            <a:ext cx="4258749" cy="71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войная волна 22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003300" y="9750904"/>
            <a:ext cx="4216400" cy="26407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ts val="3300"/>
              </a:lnSpc>
              <a:defRPr sz="3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dirty="0" smtClean="0"/>
              <a:t>Измерение показателей </a:t>
            </a:r>
            <a:r>
              <a:rPr dirty="0" smtClean="0"/>
              <a:t>с</a:t>
            </a:r>
            <a:r>
              <a:rPr dirty="0"/>
              <a:t> использованием персональных датчиков или анкетирования</a:t>
            </a:r>
          </a:p>
        </p:txBody>
      </p:sp>
      <p:sp>
        <p:nvSpPr>
          <p:cNvPr id="177" name="Shape 177"/>
          <p:cNvSpPr/>
          <p:nvPr/>
        </p:nvSpPr>
        <p:spPr>
          <a:xfrm>
            <a:off x="1003300" y="1003300"/>
            <a:ext cx="20320000" cy="1447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pPr>
            <a:r>
              <a:rPr dirty="0" smtClean="0"/>
              <a:t>Дистанционный</a:t>
            </a:r>
            <a:r>
              <a:rPr lang="ru-RU" dirty="0" smtClean="0"/>
              <a:t> </a:t>
            </a:r>
            <a:r>
              <a:rPr dirty="0" smtClean="0"/>
              <a:t>биомониторинг </a:t>
            </a:r>
            <a:r>
              <a:rPr dirty="0"/>
              <a:t>здоровья</a:t>
            </a:r>
          </a:p>
        </p:txBody>
      </p:sp>
      <p:sp>
        <p:nvSpPr>
          <p:cNvPr id="178" name="Shape 178"/>
          <p:cNvSpPr/>
          <p:nvPr/>
        </p:nvSpPr>
        <p:spPr>
          <a:xfrm>
            <a:off x="5540375" y="9750904"/>
            <a:ext cx="4216400" cy="9387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ts val="3300"/>
              </a:lnSpc>
              <a:defRPr sz="3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Анализ данных на </a:t>
            </a:r>
            <a:r>
              <a:rPr dirty="0" smtClean="0"/>
              <a:t>сервере</a:t>
            </a:r>
            <a:endParaRPr dirty="0"/>
          </a:p>
        </p:txBody>
      </p:sp>
      <p:sp>
        <p:nvSpPr>
          <p:cNvPr id="179" name="Shape 179"/>
          <p:cNvSpPr/>
          <p:nvPr/>
        </p:nvSpPr>
        <p:spPr>
          <a:xfrm>
            <a:off x="10077450" y="9750904"/>
            <a:ext cx="4216400" cy="22110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ts val="3300"/>
              </a:lnSpc>
              <a:defRPr sz="3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Выявление проблем со здоровьем или </a:t>
            </a:r>
            <a:r>
              <a:rPr dirty="0" smtClean="0"/>
              <a:t>предрасположенност</a:t>
            </a:r>
            <a:r>
              <a:rPr lang="ru-RU" dirty="0"/>
              <a:t>ь</a:t>
            </a:r>
            <a:r>
              <a:rPr dirty="0" smtClean="0"/>
              <a:t> </a:t>
            </a:r>
            <a:r>
              <a:rPr dirty="0"/>
              <a:t>к серьезным заболеваниям</a:t>
            </a:r>
          </a:p>
        </p:txBody>
      </p:sp>
      <p:sp>
        <p:nvSpPr>
          <p:cNvPr id="180" name="Shape 180"/>
          <p:cNvSpPr/>
          <p:nvPr/>
        </p:nvSpPr>
        <p:spPr>
          <a:xfrm>
            <a:off x="14614525" y="9750904"/>
            <a:ext cx="4216400" cy="9537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ts val="3300"/>
              </a:lnSpc>
              <a:defRPr sz="3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Оповещение </a:t>
            </a:r>
            <a:r>
              <a:rPr lang="ru-RU" dirty="0" smtClean="0"/>
              <a:t>врача и </a:t>
            </a:r>
            <a:r>
              <a:rPr dirty="0" smtClean="0"/>
              <a:t>пациента</a:t>
            </a:r>
            <a:endParaRPr dirty="0"/>
          </a:p>
        </p:txBody>
      </p:sp>
      <p:sp>
        <p:nvSpPr>
          <p:cNvPr id="181" name="Shape 181"/>
          <p:cNvSpPr/>
          <p:nvPr/>
        </p:nvSpPr>
        <p:spPr>
          <a:xfrm>
            <a:off x="19151600" y="9750904"/>
            <a:ext cx="4216400" cy="9537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ts val="3300"/>
              </a:lnSpc>
              <a:defRPr sz="3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Запись измерений в ИЭМК</a:t>
            </a:r>
          </a:p>
        </p:txBody>
      </p:sp>
      <p:sp>
        <p:nvSpPr>
          <p:cNvPr id="182" name="Shape 182"/>
          <p:cNvSpPr/>
          <p:nvPr/>
        </p:nvSpPr>
        <p:spPr>
          <a:xfrm>
            <a:off x="1003300" y="2937510"/>
            <a:ext cx="11602590" cy="7150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defTabSz="914400">
              <a:lnSpc>
                <a:spcPts val="4000"/>
              </a:lnSpc>
              <a:defRPr sz="4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>
                <a:solidFill>
                  <a:srgbClr val="2CB7E5"/>
                </a:solidFill>
              </a:rPr>
              <a:t>В режиме реального времени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1003300" y="4765033"/>
            <a:ext cx="22364701" cy="4185934"/>
            <a:chOff x="0" y="0"/>
            <a:chExt cx="22364700" cy="4185933"/>
          </a:xfrm>
        </p:grpSpPr>
        <p:pic>
          <p:nvPicPr>
            <p:cNvPr id="183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074150" y="0"/>
              <a:ext cx="4216400" cy="4185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16400" cy="4185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37075" y="0"/>
              <a:ext cx="4216400" cy="4185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148300" y="0"/>
              <a:ext cx="4216400" cy="4185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611225" y="0"/>
              <a:ext cx="4216400" cy="4185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56037" y="0"/>
              <a:ext cx="1041401" cy="104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393112" y="3144533"/>
              <a:ext cx="1041401" cy="104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930187" y="0"/>
              <a:ext cx="1041401" cy="104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467262" y="3144533"/>
              <a:ext cx="1041401" cy="104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17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026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00" y="10889097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C:\Users\public.public-VAIO\Desktop\Для презентаций\Leaflet 4 7p preview2 (1) - Συλλογή φωτογραφιών του Windows Live_2018-09-11_16-18-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56" y="3977680"/>
            <a:ext cx="9484375" cy="89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Обеспечиваем безопасность данных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18</a:t>
            </a:fld>
            <a:endParaRPr lang="ru-RU" sz="3200" dirty="0"/>
          </a:p>
        </p:txBody>
      </p:sp>
      <p:sp>
        <p:nvSpPr>
          <p:cNvPr id="11" name="Shape 134"/>
          <p:cNvSpPr/>
          <p:nvPr/>
        </p:nvSpPr>
        <p:spPr>
          <a:xfrm>
            <a:off x="1003299" y="2922906"/>
            <a:ext cx="22565965" cy="1508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300" b="1" dirty="0">
                <a:latin typeface="Calibri Light" panose="020F0302020204030204" pitchFamily="34" charset="0"/>
              </a:rPr>
              <a:t>Платформа «МЕДТЕРА»  </a:t>
            </a:r>
            <a:r>
              <a:rPr lang="ru-RU" sz="4300" dirty="0">
                <a:latin typeface="Calibri Light" panose="020F0302020204030204" pitchFamily="34" charset="0"/>
              </a:rPr>
              <a:t>обеспечивает комплексную защиту и целостность медицинских данных, а также безопасность в соответствие с требованиями ГОСТ.</a:t>
            </a:r>
          </a:p>
        </p:txBody>
      </p:sp>
      <p:pic>
        <p:nvPicPr>
          <p:cNvPr id="1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3300" y="7776520"/>
            <a:ext cx="1041401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34"/>
          <p:cNvSpPr/>
          <p:nvPr/>
        </p:nvSpPr>
        <p:spPr>
          <a:xfrm>
            <a:off x="2346463" y="7578513"/>
            <a:ext cx="10277585" cy="30239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100" b="1" dirty="0">
                <a:latin typeface="Calibri Light" panose="020F0302020204030204" pitchFamily="34" charset="0"/>
              </a:rPr>
              <a:t>Разработки компании соответствуют Федеральным законам:</a:t>
            </a:r>
          </a:p>
          <a:p>
            <a:pPr marL="546100" indent="-546100" defTabSz="914400">
              <a:spcBef>
                <a:spcPts val="5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000" dirty="0"/>
              <a:t>«О телемедицине» № 242-ФЗ</a:t>
            </a:r>
          </a:p>
          <a:p>
            <a:pPr marL="546100" indent="-546100" defTabSz="914400">
              <a:spcBef>
                <a:spcPts val="5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000" dirty="0"/>
              <a:t> «Об основах охраны здоровья граждан в РФ» № 323-ФЗ</a:t>
            </a:r>
          </a:p>
          <a:p>
            <a:pPr marL="546100" indent="-546100" defTabSz="914400">
              <a:spcBef>
                <a:spcPts val="5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000" dirty="0">
                <a:latin typeface="Calibri Light" panose="020F0302020204030204" pitchFamily="34" charset="0"/>
              </a:rPr>
              <a:t>«О персональных данных» № 152-ФЗ</a:t>
            </a:r>
          </a:p>
        </p:txBody>
      </p:sp>
      <p:sp>
        <p:nvSpPr>
          <p:cNvPr id="19" name="Shape 168"/>
          <p:cNvSpPr/>
          <p:nvPr/>
        </p:nvSpPr>
        <p:spPr>
          <a:xfrm>
            <a:off x="2414113" y="10730752"/>
            <a:ext cx="10209935" cy="18158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457200">
              <a:lnSpc>
                <a:spcPts val="3300"/>
              </a:lnSpc>
              <a:defRPr sz="3400" b="1"/>
            </a:lvl1pPr>
          </a:lstStyle>
          <a:p>
            <a:pPr>
              <a:lnSpc>
                <a:spcPct val="100000"/>
              </a:lnSpc>
            </a:pPr>
            <a:r>
              <a:rPr lang="ru-RU" sz="41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Возможна интеграция с ЕСИА </a:t>
            </a:r>
          </a:p>
          <a:p>
            <a:pPr>
              <a:lnSpc>
                <a:spcPct val="100000"/>
              </a:lnSpc>
            </a:pPr>
            <a:r>
              <a:rPr lang="ru-RU" sz="30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Постановление № 555 «О единой государственной информационной системе в сфере здравоохранения»</a:t>
            </a:r>
            <a:r>
              <a:rPr lang="ru-RU" sz="35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sz="35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2848" y="4481736"/>
            <a:ext cx="129614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 smtClean="0">
                <a:latin typeface="Calibri Light" panose="020F0302020204030204" pitchFamily="34" charset="0"/>
              </a:rPr>
              <a:t>White-label. </a:t>
            </a:r>
            <a:endParaRPr lang="ru-RU" sz="3500" dirty="0" smtClean="0">
              <a:latin typeface="Calibri Light" panose="020F0302020204030204" pitchFamily="34" charset="0"/>
            </a:endParaRPr>
          </a:p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Calibri Light" panose="020F0302020204030204" pitchFamily="34" charset="0"/>
              </a:rPr>
              <a:t>Все </a:t>
            </a:r>
            <a:r>
              <a:rPr lang="ru-RU" sz="3500" dirty="0">
                <a:latin typeface="Calibri Light" panose="020F0302020204030204" pitchFamily="34" charset="0"/>
              </a:rPr>
              <a:t>данные по клиентам хранятся на серверах Заказчика и не доступны третьим лицам. </a:t>
            </a:r>
          </a:p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3500" dirty="0">
                <a:latin typeface="Calibri Light" panose="020F0302020204030204" pitchFamily="34" charset="0"/>
              </a:rPr>
              <a:t>Решение устанавливается в защищенном ЦОД и обеспечивает безопасность учетных записей пользователей. </a:t>
            </a:r>
          </a:p>
        </p:txBody>
      </p:sp>
    </p:spTree>
    <p:extLst>
      <p:ext uri="{BB962C8B-B14F-4D97-AF65-F5344CB8AC3E}">
        <p14:creationId xmlns:p14="http://schemas.microsoft.com/office/powerpoint/2010/main" val="21613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Что нужно со стороны заказчика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3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19</a:t>
            </a:fld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747552" y="5798098"/>
            <a:ext cx="20957616" cy="2811818"/>
            <a:chOff x="1747552" y="5798098"/>
            <a:chExt cx="20957616" cy="2811818"/>
          </a:xfrm>
        </p:grpSpPr>
        <p:sp>
          <p:nvSpPr>
            <p:cNvPr id="31" name="Овал 30"/>
            <p:cNvSpPr/>
            <p:nvPr/>
          </p:nvSpPr>
          <p:spPr>
            <a:xfrm>
              <a:off x="1747552" y="5798098"/>
              <a:ext cx="1584176" cy="1440160"/>
            </a:xfrm>
            <a:prstGeom prst="ellipse">
              <a:avLst/>
            </a:prstGeom>
            <a:solidFill>
              <a:srgbClr val="84F6AB">
                <a:alpha val="47843"/>
              </a:srgbClr>
            </a:solidFill>
            <a:ln w="254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Shape 134"/>
            <p:cNvSpPr/>
            <p:nvPr/>
          </p:nvSpPr>
          <p:spPr>
            <a:xfrm>
              <a:off x="5783288" y="5829670"/>
              <a:ext cx="16921880" cy="278024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r>
                <a:rPr lang="ru-RU" sz="4100" b="1" dirty="0" smtClean="0"/>
                <a:t>Рабочее место врача</a:t>
              </a:r>
            </a:p>
            <a:p>
              <a:pPr defTabSz="914400">
                <a:spcBef>
                  <a:spcPts val="2000"/>
                </a:spcBef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700" dirty="0" smtClean="0">
                  <a:sym typeface="Calibri Light"/>
                </a:rPr>
                <a:t>Необходимо обеспечить рабочее место консультанта с </a:t>
              </a:r>
              <a:r>
                <a:rPr lang="ru-RU" sz="3700" dirty="0" smtClean="0">
                  <a:sym typeface="Calibri Light"/>
                </a:rPr>
                <a:t>доступом к интернету, </a:t>
              </a:r>
              <a:r>
                <a:rPr lang="ru-RU" sz="3700" dirty="0" smtClean="0">
                  <a:sym typeface="Calibri Light"/>
                </a:rPr>
                <a:t>наличие гарнитуры для аудио и видео (или ноутбук) для проведения телеконсультаций.</a:t>
              </a:r>
              <a:endParaRPr lang="ru-RU" sz="3700" b="1" dirty="0"/>
            </a:p>
          </p:txBody>
        </p:sp>
        <p:pic>
          <p:nvPicPr>
            <p:cNvPr id="5122" name="Picture 2" descr="C:\Users\public.public-VAIO\Desktop\Downloads\icons8-customer-support-1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882" y="6106932"/>
              <a:ext cx="1615164" cy="161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747552" y="3000704"/>
            <a:ext cx="20957616" cy="2338451"/>
            <a:chOff x="1747552" y="3000704"/>
            <a:chExt cx="20957616" cy="2338451"/>
          </a:xfrm>
        </p:grpSpPr>
        <p:sp>
          <p:nvSpPr>
            <p:cNvPr id="30" name="Овал 29"/>
            <p:cNvSpPr/>
            <p:nvPr/>
          </p:nvSpPr>
          <p:spPr>
            <a:xfrm>
              <a:off x="1747552" y="3000704"/>
              <a:ext cx="1584176" cy="1440160"/>
            </a:xfrm>
            <a:prstGeom prst="ellipse">
              <a:avLst/>
            </a:prstGeom>
            <a:solidFill>
              <a:srgbClr val="84F6AB">
                <a:alpha val="47843"/>
              </a:srgbClr>
            </a:solidFill>
            <a:ln w="254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Shape 134"/>
            <p:cNvSpPr/>
            <p:nvPr/>
          </p:nvSpPr>
          <p:spPr>
            <a:xfrm>
              <a:off x="5783288" y="3128295"/>
              <a:ext cx="16921880" cy="2210860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r>
                <a:rPr lang="ru-RU" sz="4100" b="1" dirty="0" smtClean="0"/>
                <a:t>Готовность к запуску проекта</a:t>
              </a:r>
            </a:p>
            <a:p>
              <a:pPr defTabSz="914400">
                <a:spcBef>
                  <a:spcPts val="2000"/>
                </a:spcBef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700" dirty="0" smtClean="0">
                  <a:sym typeface="Calibri Light"/>
                </a:rPr>
                <a:t>Готовность к взаимодействию с Исполнителем, </a:t>
              </a:r>
              <a:r>
                <a:rPr lang="ru-RU" sz="3700" dirty="0" smtClean="0">
                  <a:sym typeface="Calibri Light"/>
                </a:rPr>
                <a:t>участие в подготовке технического задания, </a:t>
              </a:r>
              <a:r>
                <a:rPr lang="ru-RU" sz="3700" dirty="0" smtClean="0">
                  <a:sym typeface="Calibri Light"/>
                </a:rPr>
                <a:t>предоставление запрашиваемых материалов для проекта.</a:t>
              </a:r>
              <a:endParaRPr lang="ru-RU" sz="3700" b="1" dirty="0"/>
            </a:p>
          </p:txBody>
        </p:sp>
        <p:pic>
          <p:nvPicPr>
            <p:cNvPr id="5124" name="Picture 4" descr="C:\Users\public.public-VAIO\Desktop\Downloads\icons8-start-1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82" y="3426143"/>
              <a:ext cx="1615164" cy="161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1747552" y="8689223"/>
            <a:ext cx="20957616" cy="2423927"/>
            <a:chOff x="1747552" y="8689223"/>
            <a:chExt cx="20957616" cy="2423927"/>
          </a:xfrm>
        </p:grpSpPr>
        <p:sp>
          <p:nvSpPr>
            <p:cNvPr id="32" name="Овал 31"/>
            <p:cNvSpPr/>
            <p:nvPr/>
          </p:nvSpPr>
          <p:spPr>
            <a:xfrm>
              <a:off x="1747552" y="8689223"/>
              <a:ext cx="1584176" cy="1440160"/>
            </a:xfrm>
            <a:prstGeom prst="ellipse">
              <a:avLst/>
            </a:prstGeom>
            <a:solidFill>
              <a:srgbClr val="84F6AB">
                <a:alpha val="47843"/>
              </a:srgbClr>
            </a:solidFill>
            <a:ln w="254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" name="Shape 134"/>
            <p:cNvSpPr/>
            <p:nvPr/>
          </p:nvSpPr>
          <p:spPr>
            <a:xfrm>
              <a:off x="5783288" y="8902290"/>
              <a:ext cx="16921880" cy="2210860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r>
                <a:rPr lang="ru-RU" sz="4100" b="1" dirty="0" smtClean="0"/>
                <a:t>Сервера для разворачивания системы</a:t>
              </a:r>
              <a:endParaRPr lang="ru-RU" sz="4100" b="1" dirty="0"/>
            </a:p>
            <a:p>
              <a:pPr defTabSz="914400">
                <a:spcBef>
                  <a:spcPts val="2000"/>
                </a:spcBef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700" dirty="0" smtClean="0">
                  <a:sym typeface="Calibri Light"/>
                </a:rPr>
                <a:t>Предполагается </a:t>
              </a:r>
              <a:r>
                <a:rPr lang="ru-RU" sz="3700" dirty="0">
                  <a:sym typeface="Calibri Light"/>
                </a:rPr>
                <a:t>размещение </a:t>
              </a:r>
              <a:r>
                <a:rPr lang="ru-RU" sz="3700" dirty="0" smtClean="0">
                  <a:sym typeface="Calibri Light"/>
                </a:rPr>
                <a:t>системе </a:t>
              </a:r>
              <a:r>
                <a:rPr lang="ru-RU" sz="3700" dirty="0" smtClean="0">
                  <a:sym typeface="Calibri Light"/>
                </a:rPr>
                <a:t>в контуре заказчика. </a:t>
              </a:r>
              <a:r>
                <a:rPr lang="ru-RU" sz="3700" dirty="0">
                  <a:sym typeface="Calibri Light"/>
                </a:rPr>
                <a:t>Потребуется 1 </a:t>
              </a:r>
              <a:r>
                <a:rPr lang="ru-RU" sz="3700" dirty="0" smtClean="0">
                  <a:sym typeface="Calibri Light"/>
                </a:rPr>
                <a:t>медиа-сервер </a:t>
              </a:r>
              <a:r>
                <a:rPr lang="ru-RU" sz="3700" dirty="0">
                  <a:sym typeface="Calibri Light"/>
                </a:rPr>
                <a:t>и </a:t>
              </a:r>
              <a:r>
                <a:rPr lang="ru-RU" sz="3700" dirty="0" smtClean="0">
                  <a:sym typeface="Calibri Light"/>
                </a:rPr>
                <a:t>1 </a:t>
              </a:r>
              <a:r>
                <a:rPr lang="ru-RU" sz="3700" dirty="0" smtClean="0">
                  <a:sym typeface="Calibri Light"/>
                </a:rPr>
                <a:t>сервер </a:t>
              </a:r>
              <a:r>
                <a:rPr lang="ru-RU" sz="3700" dirty="0" smtClean="0">
                  <a:sym typeface="Calibri Light"/>
                </a:rPr>
                <a:t>приложений. </a:t>
              </a:r>
              <a:r>
                <a:rPr lang="ru-RU" sz="3700" dirty="0" smtClean="0">
                  <a:sym typeface="Calibri Light"/>
                </a:rPr>
                <a:t>Возможно подключение к облачному сервису.</a:t>
              </a:r>
              <a:endParaRPr lang="ru-RU" sz="3700" b="1" dirty="0"/>
            </a:p>
          </p:txBody>
        </p:sp>
        <p:pic>
          <p:nvPicPr>
            <p:cNvPr id="5123" name="Picture 3" descr="C:\Users\public.public-VAIO\Desktop\Downloads\icons8-server-1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864" y="9162256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C:\Users\public.public-VAIO\Desktop\Downloads\icons8-server-1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016" y="9162256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3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Основные потребители медицинских услуг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2</a:t>
            </a:fld>
            <a:endParaRPr lang="ru-RU" sz="3200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1003300" y="2753544"/>
          <a:ext cx="22546484" cy="6827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08380"/>
                <a:gridCol w="3475864"/>
                <a:gridCol w="3868952"/>
                <a:gridCol w="3600400"/>
                <a:gridCol w="3672408"/>
                <a:gridCol w="432048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Поколение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Традиционалисты</a:t>
                      </a:r>
                      <a:endParaRPr lang="en-US" sz="3200" b="1" dirty="0" smtClean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600" b="0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(до 1945) </a:t>
                      </a:r>
                      <a:endParaRPr lang="ru-RU" sz="36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Беби-бумеры</a:t>
                      </a:r>
                      <a:endParaRPr lang="ru-RU" sz="3200" b="1" dirty="0" smtClean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(1946-1964)</a:t>
                      </a:r>
                      <a:endParaRPr lang="ru-RU" sz="36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Поколение 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X</a:t>
                      </a:r>
                      <a:endParaRPr lang="ru-RU" sz="3200" b="1" dirty="0" smtClean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(1965-1979)</a:t>
                      </a:r>
                      <a:endParaRPr lang="ru-RU" sz="36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Поколение 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Y</a:t>
                      </a:r>
                      <a:endParaRPr lang="ru-RU" sz="3200" b="1" dirty="0" smtClean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(1980-1995)</a:t>
                      </a:r>
                    </a:p>
                    <a:p>
                      <a:pPr algn="ctr"/>
                      <a:endParaRPr lang="ru-RU" sz="36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Поколение 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Z</a:t>
                      </a:r>
                    </a:p>
                    <a:p>
                      <a:pPr algn="ctr"/>
                      <a:r>
                        <a:rPr lang="en-US" sz="36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(1996-</a:t>
                      </a:r>
                      <a:r>
                        <a:rPr lang="ru-RU" sz="3600" b="0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наст.вр</a:t>
                      </a:r>
                      <a:r>
                        <a:rPr lang="ru-RU" sz="36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.)</a:t>
                      </a:r>
                      <a:endParaRPr lang="ru-RU" sz="36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</a:tr>
              <a:tr h="682062"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Зависимость</a:t>
                      </a:r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от технологий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</a:rPr>
                        <a:t>Освобожденные</a:t>
                      </a:r>
                      <a:r>
                        <a:rPr lang="ru-RU" sz="3200" baseline="0" dirty="0" smtClean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</a:rPr>
                        <a:t> от технологий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2F5597"/>
                          </a:solidFill>
                          <a:latin typeface="Calibri Light" panose="020F0302020204030204" pitchFamily="34" charset="0"/>
                        </a:rPr>
                        <a:t>Первые</a:t>
                      </a:r>
                      <a:r>
                        <a:rPr lang="ru-RU" sz="3200" baseline="0" dirty="0" smtClean="0">
                          <a:solidFill>
                            <a:srgbClr val="2F5597"/>
                          </a:solidFill>
                          <a:latin typeface="Calibri Light" panose="020F0302020204030204" pitchFamily="34" charset="0"/>
                        </a:rPr>
                        <a:t> средства связи</a:t>
                      </a:r>
                      <a:endParaRPr lang="ru-RU" sz="3200" dirty="0">
                        <a:solidFill>
                          <a:srgbClr val="2F5597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A50021"/>
                          </a:solidFill>
                          <a:latin typeface="Calibri Light" panose="020F0302020204030204" pitchFamily="34" charset="0"/>
                        </a:rPr>
                        <a:t>Цифровые иммигранты</a:t>
                      </a:r>
                      <a:endParaRPr lang="ru-RU" sz="3200" dirty="0">
                        <a:solidFill>
                          <a:srgbClr val="A5002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EA5F00"/>
                          </a:solidFill>
                          <a:latin typeface="Calibri Light" panose="020F0302020204030204" pitchFamily="34" charset="0"/>
                        </a:rPr>
                        <a:t>Сетевое поколение</a:t>
                      </a:r>
                      <a:endParaRPr lang="ru-RU" sz="3200" dirty="0">
                        <a:solidFill>
                          <a:srgbClr val="EA5F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Цифровое</a:t>
                      </a:r>
                      <a:r>
                        <a:rPr lang="ru-RU" sz="3200" baseline="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 поколение, </a:t>
                      </a:r>
                      <a:r>
                        <a:rPr lang="ru-RU" sz="320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«</a:t>
                      </a:r>
                      <a:r>
                        <a:rPr lang="ru-RU" sz="3200" dirty="0" err="1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Техноголики</a:t>
                      </a:r>
                      <a:r>
                        <a:rPr lang="ru-RU" sz="320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» - полностью зависимые</a:t>
                      </a:r>
                      <a:endParaRPr lang="ru-RU" sz="3200" dirty="0">
                        <a:solidFill>
                          <a:srgbClr val="595959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>
                        <a:alpha val="10196"/>
                      </a:srgbClr>
                    </a:solidFill>
                  </a:tcPr>
                </a:tc>
              </a:tr>
              <a:tr h="682062"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Определяющая технология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00B05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00B05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</a:rPr>
                        <a:t>Автомобиль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2F5597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2F5597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2F5597"/>
                          </a:solidFill>
                          <a:latin typeface="Calibri Light" panose="020F0302020204030204" pitchFamily="34" charset="0"/>
                        </a:rPr>
                        <a:t>Телевизор</a:t>
                      </a:r>
                      <a:endParaRPr lang="ru-RU" sz="3200" dirty="0">
                        <a:solidFill>
                          <a:srgbClr val="2F5597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A5002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A5002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A50021"/>
                          </a:solidFill>
                          <a:latin typeface="Calibri Light" panose="020F0302020204030204" pitchFamily="34" charset="0"/>
                        </a:rPr>
                        <a:t>Компьютер</a:t>
                      </a:r>
                      <a:endParaRPr lang="ru-RU" sz="3200" dirty="0">
                        <a:solidFill>
                          <a:srgbClr val="A5002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EA5F0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EA5F0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EA5F00"/>
                          </a:solidFill>
                          <a:latin typeface="Calibri Light" panose="020F0302020204030204" pitchFamily="34" charset="0"/>
                        </a:rPr>
                        <a:t>Планшет, смартфон</a:t>
                      </a:r>
                      <a:endParaRPr lang="ru-RU" sz="3200" dirty="0">
                        <a:solidFill>
                          <a:srgbClr val="EA5F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Google glass, </a:t>
                      </a:r>
                      <a:r>
                        <a:rPr lang="ru-RU" sz="320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беспилотные</a:t>
                      </a:r>
                      <a:r>
                        <a:rPr lang="ru-RU" sz="3200" baseline="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 средства, 3</a:t>
                      </a:r>
                      <a:r>
                        <a:rPr lang="en-US" sz="3200" baseline="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D </a:t>
                      </a:r>
                      <a:r>
                        <a:rPr lang="ru-RU" sz="3200" baseline="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печать</a:t>
                      </a:r>
                      <a:endParaRPr lang="ru-RU" sz="3200" dirty="0">
                        <a:solidFill>
                          <a:srgbClr val="595959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>
                        <a:alpha val="10196"/>
                      </a:srgbClr>
                    </a:solidFill>
                  </a:tcPr>
                </a:tc>
              </a:tr>
              <a:tr h="1065138"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Средства коммуникации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00B05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00B05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</a:rPr>
                        <a:t>Бумажное письмо</a:t>
                      </a:r>
                      <a:endParaRPr lang="ru-RU" sz="3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2F5597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2F5597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2F5597"/>
                          </a:solidFill>
                          <a:latin typeface="Calibri Light" panose="020F0302020204030204" pitchFamily="34" charset="0"/>
                        </a:rPr>
                        <a:t>Телефон</a:t>
                      </a:r>
                      <a:endParaRPr lang="ru-RU" sz="3200" dirty="0">
                        <a:solidFill>
                          <a:srgbClr val="2F5597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597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A5002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A50021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A50021"/>
                          </a:solidFill>
                          <a:latin typeface="Calibri Light" panose="020F0302020204030204" pitchFamily="34" charset="0"/>
                        </a:rPr>
                        <a:t>E-mail </a:t>
                      </a:r>
                      <a:r>
                        <a:rPr lang="ru-RU" sz="3200" dirty="0" smtClean="0">
                          <a:solidFill>
                            <a:srgbClr val="A50021"/>
                          </a:solidFill>
                          <a:latin typeface="Calibri Light" panose="020F0302020204030204" pitchFamily="34" charset="0"/>
                        </a:rPr>
                        <a:t>и текстовые сообщения</a:t>
                      </a:r>
                      <a:endParaRPr lang="ru-RU" sz="3200" dirty="0">
                        <a:solidFill>
                          <a:srgbClr val="A5002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EA5F0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EA5F0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EA5F00"/>
                          </a:solidFill>
                          <a:latin typeface="Calibri Light" panose="020F0302020204030204" pitchFamily="34" charset="0"/>
                        </a:rPr>
                        <a:t>Чаты и соц. медиа</a:t>
                      </a:r>
                      <a:endParaRPr lang="ru-RU" sz="3200" dirty="0">
                        <a:solidFill>
                          <a:srgbClr val="EA5F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Наручные (или</a:t>
                      </a:r>
                      <a:r>
                        <a:rPr lang="ru-RU" sz="3200" baseline="0" dirty="0" smtClean="0">
                          <a:solidFill>
                            <a:srgbClr val="595959"/>
                          </a:solidFill>
                          <a:latin typeface="Calibri Light" panose="020F0302020204030204" pitchFamily="34" charset="0"/>
                        </a:rPr>
                        <a:t> интегрированные в одежду) девайсы</a:t>
                      </a:r>
                      <a:endParaRPr lang="ru-RU" sz="3200" dirty="0">
                        <a:solidFill>
                          <a:srgbClr val="595959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C:\Users\public.public-VAIO\Desktop\Downloads\icons8-car-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00" y="5981165"/>
            <a:ext cx="978024" cy="9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ublic.public-VAIO\Desktop\Downloads\icons8-powerpoint-80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04" y="757808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.public-VAIO\Desktop\Downloads\icons8-retro-tv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84" y="5993904"/>
            <a:ext cx="978024" cy="9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ublic.public-VAIO\Desktop\Downloads\icons8-smartphone-tablet-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528" y="6048853"/>
            <a:ext cx="868125" cy="8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ublic.public-VAIO\Desktop\Downloads\icons8-workstation-8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050" y="5907582"/>
            <a:ext cx="1125190" cy="11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ublic.public-VAIO\Desktop\Downloads\icons8-phone-8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90" y="7644172"/>
            <a:ext cx="924018" cy="9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ublic.public-VAIO\Desktop\Downloads\icons8-send-email-80(1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981" y="7570589"/>
            <a:ext cx="943595" cy="9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public.public-VAIO\Desktop\Downloads\icons8-sms-8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097" y="7587207"/>
            <a:ext cx="998985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139"/>
          <p:cNvSpPr/>
          <p:nvPr/>
        </p:nvSpPr>
        <p:spPr>
          <a:xfrm>
            <a:off x="958752" y="10386392"/>
            <a:ext cx="21625106" cy="23724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546100" lvl="0" indent="-546100" defTabSz="914400">
              <a:spcBef>
                <a:spcPts val="500"/>
              </a:spcBef>
              <a:spcAft>
                <a:spcPts val="1200"/>
              </a:spcAft>
              <a:buClr>
                <a:srgbClr val="76D6FF"/>
              </a:buClr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/>
              <a:t>Совокупный среднегодовой темп роста интернета </a:t>
            </a:r>
            <a:r>
              <a:rPr lang="ru-RU" sz="3200" dirty="0" smtClean="0"/>
              <a:t>вещей (</a:t>
            </a:r>
            <a:r>
              <a:rPr lang="ru-RU" sz="3200" dirty="0" err="1" smtClean="0"/>
              <a:t>IoT</a:t>
            </a:r>
            <a:r>
              <a:rPr lang="ru-RU" sz="3200" dirty="0" smtClean="0"/>
              <a:t>) </a:t>
            </a:r>
            <a:r>
              <a:rPr lang="ru-RU" sz="3200" dirty="0"/>
              <a:t>в период с 2015 по 2021 год составляет </a:t>
            </a:r>
            <a:r>
              <a:rPr lang="ru-RU" sz="3200" dirty="0" smtClean="0"/>
              <a:t>23%.</a:t>
            </a:r>
            <a:endParaRPr lang="ru-RU" sz="3200" dirty="0"/>
          </a:p>
          <a:p>
            <a:pPr marL="546100" indent="-546100" defTabSz="914400">
              <a:spcBef>
                <a:spcPts val="5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/>
              <a:t>Телемедицинские услуги в настоящий момент рассматриваются как конкурентное преимущество, но уже скоро станут стандартом медицинской клиники – неотъемлемой частью развития бизнеса, формируя эффективный процесс работы с клиентом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2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войная волна 16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1003300" y="1003300"/>
            <a:ext cx="20756320" cy="82931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t>Профиль компании</a:t>
            </a:r>
          </a:p>
        </p:txBody>
      </p:sp>
      <p:sp>
        <p:nvSpPr>
          <p:cNvPr id="315" name="Shape 315"/>
          <p:cNvSpPr/>
          <p:nvPr/>
        </p:nvSpPr>
        <p:spPr>
          <a:xfrm>
            <a:off x="2686944" y="4697760"/>
            <a:ext cx="13825535" cy="84587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spcAft>
                <a:spcPts val="1800"/>
              </a:spcAft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Проектные </a:t>
            </a:r>
            <a:r>
              <a:rPr lang="ru-RU" sz="4000" dirty="0"/>
              <a:t>команды базируются </a:t>
            </a:r>
            <a:r>
              <a:rPr lang="ru-RU" sz="4000" b="1" dirty="0"/>
              <a:t>в </a:t>
            </a:r>
            <a:r>
              <a:rPr lang="ru-RU" sz="4000" b="1" dirty="0" smtClean="0"/>
              <a:t>4 </a:t>
            </a:r>
            <a:r>
              <a:rPr lang="ru-RU" sz="4000" b="1" dirty="0"/>
              <a:t>регионах </a:t>
            </a:r>
            <a:r>
              <a:rPr lang="ru-RU" sz="4000" dirty="0" smtClean="0"/>
              <a:t>России</a:t>
            </a:r>
          </a:p>
          <a:p>
            <a:pPr defTabSz="914400">
              <a:spcBef>
                <a:spcPts val="2000"/>
              </a:spcBef>
              <a:spcAft>
                <a:spcPts val="1800"/>
              </a:spcAft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Резидент инновационного проекта </a:t>
            </a:r>
            <a:r>
              <a:rPr lang="ru-RU" sz="4000" b="1" dirty="0" smtClean="0"/>
              <a:t>«</a:t>
            </a:r>
            <a:r>
              <a:rPr lang="ru-RU" sz="4000" b="1" dirty="0" err="1" smtClean="0"/>
              <a:t>Сколково</a:t>
            </a:r>
            <a:r>
              <a:rPr sz="4000" dirty="0" smtClean="0"/>
              <a:t>, </a:t>
            </a:r>
            <a:r>
              <a:rPr lang="ru-RU" sz="4000" dirty="0" smtClean="0"/>
              <a:t>активный участник делового </a:t>
            </a:r>
            <a:r>
              <a:rPr sz="4000" dirty="0" smtClean="0"/>
              <a:t>и </a:t>
            </a:r>
            <a:r>
              <a:rPr lang="ru-RU" sz="4000" dirty="0" smtClean="0"/>
              <a:t>научного сообщества</a:t>
            </a:r>
            <a:r>
              <a:rPr sz="4000" dirty="0" smtClean="0"/>
              <a:t>.</a:t>
            </a:r>
            <a:endParaRPr lang="ru-RU" sz="4000" dirty="0" smtClean="0"/>
          </a:p>
          <a:p>
            <a:pPr defTabSz="914400">
              <a:spcBef>
                <a:spcPts val="2000"/>
              </a:spcBef>
              <a:spcAft>
                <a:spcPts val="1800"/>
              </a:spcAft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Партнерство с Билайн</a:t>
            </a:r>
          </a:p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dirty="0" smtClean="0"/>
          </a:p>
          <a:p>
            <a:pPr defTabSz="914400">
              <a:spcBef>
                <a:spcPts val="2000"/>
              </a:spcBef>
              <a:buClr>
                <a:srgbClr val="009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b="1" dirty="0" smtClean="0"/>
              <a:t>Разработки компании соответствуют федеральным законам:</a:t>
            </a:r>
          </a:p>
          <a:p>
            <a:pPr marL="546100" lvl="0" indent="-546100" defTabSz="914400">
              <a:lnSpc>
                <a:spcPts val="3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300" dirty="0" smtClean="0">
                <a:latin typeface="Calibri Light"/>
                <a:sym typeface="Calibri Light"/>
              </a:rPr>
              <a:t>«</a:t>
            </a:r>
            <a:r>
              <a:rPr lang="ru-RU" sz="4000" dirty="0" smtClean="0">
                <a:latin typeface="Calibri Light"/>
                <a:sym typeface="Calibri Light"/>
              </a:rPr>
              <a:t>О телемедицине» № 242-ФЗ</a:t>
            </a:r>
            <a:endParaRPr lang="ru-RU" sz="4000" dirty="0" smtClean="0"/>
          </a:p>
          <a:p>
            <a:pPr marL="546100" lvl="0" indent="-546100" defTabSz="914400">
              <a:lnSpc>
                <a:spcPts val="3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 </a:t>
            </a:r>
            <a:r>
              <a:rPr lang="ru-RU" sz="4000" dirty="0" smtClean="0">
                <a:latin typeface="Calibri Light"/>
                <a:sym typeface="Calibri Light"/>
              </a:rPr>
              <a:t>«Об основах охраны здоровья граждан в РФ» № </a:t>
            </a:r>
            <a:r>
              <a:rPr lang="ru-RU" sz="4000" dirty="0" smtClean="0"/>
              <a:t>323-ФЗ</a:t>
            </a:r>
          </a:p>
          <a:p>
            <a:pPr marL="546100" lvl="0" indent="-546100" defTabSz="914400">
              <a:lnSpc>
                <a:spcPts val="3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«О персональных данных» № 152-ФЗ</a:t>
            </a:r>
            <a:endParaRPr lang="ru-RU" sz="4000" dirty="0"/>
          </a:p>
        </p:txBody>
      </p:sp>
      <p:pic>
        <p:nvPicPr>
          <p:cNvPr id="31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800" y="9954344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0800" y="4697760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0800" y="7506072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0800" y="6065912"/>
            <a:ext cx="1041401" cy="104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3"/>
          <p:cNvSpPr/>
          <p:nvPr/>
        </p:nvSpPr>
        <p:spPr>
          <a:xfrm>
            <a:off x="973803" y="2478470"/>
            <a:ext cx="22565964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914400">
              <a:lnSpc>
                <a:spcPts val="4000"/>
              </a:lnSpc>
              <a:defRPr sz="4300"/>
            </a:lvl1pPr>
          </a:lstStyle>
          <a:p>
            <a:pPr>
              <a:lnSpc>
                <a:spcPct val="100000"/>
              </a:lnSpc>
            </a:pPr>
            <a:r>
              <a:rPr lang="ru-RU" sz="4400" b="1" dirty="0"/>
              <a:t>«Медлайнсофт» </a:t>
            </a:r>
            <a:r>
              <a:rPr lang="ru-RU" sz="4400" dirty="0"/>
              <a:t>– российский разработчик </a:t>
            </a:r>
            <a:r>
              <a:rPr lang="ru-RU" sz="4400" dirty="0" smtClean="0"/>
              <a:t>высоконагруженного специализированного </a:t>
            </a:r>
            <a:r>
              <a:rPr lang="ru-RU" sz="4400" dirty="0"/>
              <a:t>программного обеспечения для здравоохранения </a:t>
            </a:r>
            <a:r>
              <a:rPr lang="ru-RU" sz="4400" dirty="0" smtClean="0"/>
              <a:t>с </a:t>
            </a:r>
            <a:r>
              <a:rPr lang="ru-RU" sz="4400" dirty="0"/>
              <a:t>2010 года.</a:t>
            </a: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20</a:t>
            </a:fld>
            <a:endParaRPr lang="ru-RU" sz="3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7853" r="31808" b="1275"/>
          <a:stretch/>
        </p:blipFill>
        <p:spPr bwMode="auto">
          <a:xfrm>
            <a:off x="18451140" y="3866580"/>
            <a:ext cx="5097932" cy="7184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9" t="7680" r="30161" b="754"/>
          <a:stretch/>
        </p:blipFill>
        <p:spPr bwMode="auto">
          <a:xfrm rot="16200000">
            <a:off x="17885386" y="8350807"/>
            <a:ext cx="4156167" cy="5400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81.png"/>
          <p:cNvPicPr>
            <a:picLocks noChangeAspect="1"/>
          </p:cNvPicPr>
          <p:nvPr/>
        </p:nvPicPr>
        <p:blipFill rotWithShape="1">
          <a:blip r:embed="rId10">
            <a:extLst/>
          </a:blip>
          <a:srcRect l="11217" t="20536" r="6523" b="10389"/>
          <a:stretch/>
        </p:blipFill>
        <p:spPr>
          <a:xfrm>
            <a:off x="14352240" y="7146032"/>
            <a:ext cx="3893574" cy="1091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200112" y="8298160"/>
            <a:ext cx="4968551" cy="1201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193736551"/>
      </p:ext>
    </p:extLst>
  </p:cSld>
  <p:clrMapOvr>
    <a:masterClrMapping/>
  </p:clrMapOvr>
  <p:transition spd="slow" advTm="1269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asted-image.pdf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32361" y="0"/>
            <a:ext cx="1381582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4534" y="1150312"/>
            <a:ext cx="7137400" cy="131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 349"/>
          <p:cNvGrpSpPr/>
          <p:nvPr/>
        </p:nvGrpSpPr>
        <p:grpSpPr>
          <a:xfrm>
            <a:off x="15022744" y="4224387"/>
            <a:ext cx="8311754" cy="2893885"/>
            <a:chOff x="-1954656" y="4805627"/>
            <a:chExt cx="8311752" cy="2893884"/>
          </a:xfrm>
        </p:grpSpPr>
        <p:grpSp>
          <p:nvGrpSpPr>
            <p:cNvPr id="19" name="Group 342"/>
            <p:cNvGrpSpPr/>
            <p:nvPr/>
          </p:nvGrpSpPr>
          <p:grpSpPr>
            <a:xfrm>
              <a:off x="-1954655" y="4805627"/>
              <a:ext cx="8311751" cy="1243044"/>
              <a:chOff x="-1954655" y="1884626"/>
              <a:chExt cx="8311750" cy="1243043"/>
            </a:xfrm>
          </p:grpSpPr>
          <p:sp>
            <p:nvSpPr>
              <p:cNvPr id="26" name="Shape 340"/>
              <p:cNvSpPr/>
              <p:nvPr/>
            </p:nvSpPr>
            <p:spPr>
              <a:xfrm>
                <a:off x="-601857" y="2019676"/>
                <a:ext cx="6958952" cy="110799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ctr" defTabSz="457200">
                  <a:defRPr sz="50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sz="6000" u="sng" dirty="0">
                    <a:solidFill>
                      <a:srgbClr val="0563C1"/>
                    </a:solidFill>
                    <a:uFill>
                      <a:solidFill>
                        <a:srgbClr val="0563C1"/>
                      </a:solidFill>
                    </a:uFill>
                    <a:hlinkClick r:id="rId4"/>
                  </a:rPr>
                  <a:t>info@medlinesoft.ru</a:t>
                </a:r>
                <a:r>
                  <a:rPr sz="6000" dirty="0"/>
                  <a:t> </a:t>
                </a:r>
                <a:r>
                  <a:rPr sz="6000" dirty="0" smtClean="0"/>
                  <a:t> </a:t>
                </a:r>
                <a:endParaRPr sz="6000" dirty="0"/>
              </a:p>
            </p:txBody>
          </p:sp>
          <p:pic>
            <p:nvPicPr>
              <p:cNvPr id="27" name="pasted-image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954655" y="1884626"/>
                <a:ext cx="1041401" cy="1041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0" name="Group 345"/>
            <p:cNvGrpSpPr/>
            <p:nvPr/>
          </p:nvGrpSpPr>
          <p:grpSpPr>
            <a:xfrm>
              <a:off x="-1954656" y="6480718"/>
              <a:ext cx="7985215" cy="1218793"/>
              <a:chOff x="-2278512" y="638717"/>
              <a:chExt cx="7985214" cy="1218792"/>
            </a:xfrm>
          </p:grpSpPr>
          <p:sp>
            <p:nvSpPr>
              <p:cNvPr id="24" name="Shape 343"/>
              <p:cNvSpPr/>
              <p:nvPr/>
            </p:nvSpPr>
            <p:spPr>
              <a:xfrm>
                <a:off x="-1652872" y="638717"/>
                <a:ext cx="7359574" cy="12187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defTabSz="457200">
                  <a:defRPr sz="50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sz="6000" dirty="0" smtClean="0"/>
                  <a:t>+</a:t>
                </a:r>
                <a:r>
                  <a:rPr sz="6000" dirty="0"/>
                  <a:t>7 (495) 698-61-20</a:t>
                </a:r>
              </a:p>
            </p:txBody>
          </p:sp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2278512" y="686859"/>
                <a:ext cx="1041401" cy="1041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032" name="Picture 8" descr="http://qrcoder.ru/code/?http%3A%2F%2Fdocs.wixstatic.com%2Fugd%2F54cb7b_da4498433f7149ebbc7294ca39123fce.pdf&amp;10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307" y="9018241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hape 346"/>
          <p:cNvSpPr/>
          <p:nvPr/>
        </p:nvSpPr>
        <p:spPr>
          <a:xfrm>
            <a:off x="17500794" y="8010128"/>
            <a:ext cx="7731127" cy="11079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 numCol="1" anchor="t">
            <a:spAutoFit/>
          </a:bodyPr>
          <a:lstStyle/>
          <a:p>
            <a:pPr algn="ctr" defTabSz="457200">
              <a:spcBef>
                <a:spcPts val="2000"/>
              </a:spcBef>
              <a:defRPr sz="5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6000" dirty="0" smtClean="0">
                <a:solidFill>
                  <a:schemeClr val="tx1"/>
                </a:solidFill>
              </a:rPr>
              <a:t>web-</a:t>
            </a:r>
            <a:r>
              <a:rPr lang="ru-RU" sz="6000" dirty="0" smtClean="0">
                <a:solidFill>
                  <a:schemeClr val="tx1"/>
                </a:solidFill>
              </a:rPr>
              <a:t>сайт</a:t>
            </a:r>
            <a:endParaRPr sz="6000" dirty="0">
              <a:solidFill>
                <a:schemeClr val="tx1"/>
              </a:solidFill>
            </a:endParaRPr>
          </a:p>
        </p:txBody>
      </p:sp>
      <p:pic>
        <p:nvPicPr>
          <p:cNvPr id="1034" name="Picture 10" descr="http://qrcoder.ru/code/?http%3A%2F%2Fwww.medlinesoft.ru%2F&amp;10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34" y="9018240"/>
            <a:ext cx="4286249" cy="42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346"/>
          <p:cNvSpPr/>
          <p:nvPr/>
        </p:nvSpPr>
        <p:spPr>
          <a:xfrm>
            <a:off x="12408024" y="8010128"/>
            <a:ext cx="7731127" cy="11079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 numCol="1" anchor="t">
            <a:spAutoFit/>
          </a:bodyPr>
          <a:lstStyle/>
          <a:p>
            <a:pPr algn="ctr" defTabSz="457200">
              <a:spcBef>
                <a:spcPts val="2000"/>
              </a:spcBef>
              <a:defRPr sz="5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6000" dirty="0">
                <a:solidFill>
                  <a:schemeClr val="tx1"/>
                </a:solidFill>
              </a:rPr>
              <a:t>p</a:t>
            </a:r>
            <a:r>
              <a:rPr lang="en-US" sz="6000" dirty="0" smtClean="0">
                <a:solidFill>
                  <a:schemeClr val="tx1"/>
                </a:solidFill>
              </a:rPr>
              <a:t>df-</a:t>
            </a:r>
            <a:r>
              <a:rPr lang="ru-RU" sz="6000" dirty="0" smtClean="0">
                <a:solidFill>
                  <a:schemeClr val="tx1"/>
                </a:solidFill>
              </a:rPr>
              <a:t>версия</a:t>
            </a:r>
            <a:endParaRPr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24140"/>
      </p:ext>
    </p:extLst>
  </p:cSld>
  <p:clrMapOvr>
    <a:masterClrMapping/>
  </p:clrMapOvr>
  <p:transition spd="slow" advTm="1102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Скругленный прямоугольник 117"/>
          <p:cNvSpPr/>
          <p:nvPr/>
        </p:nvSpPr>
        <p:spPr>
          <a:xfrm>
            <a:off x="958752" y="3905672"/>
            <a:ext cx="8240734" cy="2928459"/>
          </a:xfrm>
          <a:prstGeom prst="roundRect">
            <a:avLst/>
          </a:prstGeom>
          <a:solidFill>
            <a:srgbClr val="2CB7E5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Опыт внедрения телемедицинских проектов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3</a:t>
            </a:fld>
            <a:endParaRPr lang="ru-RU" sz="3200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9743728" y="2637094"/>
            <a:ext cx="14689632" cy="3990099"/>
            <a:chOff x="9594658" y="2393504"/>
            <a:chExt cx="14689632" cy="3990099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671719" y="2393504"/>
              <a:ext cx="13595627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b="1" dirty="0" smtClean="0">
                  <a:solidFill>
                    <a:srgbClr val="2CB7E5"/>
                  </a:solidFill>
                </a:rPr>
                <a:t>Повторные обращения пациентов в клинику</a:t>
              </a:r>
              <a:endParaRPr lang="ru-RU" b="1" dirty="0">
                <a:solidFill>
                  <a:srgbClr val="2CB7E5"/>
                </a:solidFill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9815736" y="3121025"/>
              <a:ext cx="13684068" cy="0"/>
            </a:xfrm>
            <a:prstGeom prst="line">
              <a:avLst/>
            </a:prstGeom>
            <a:noFill/>
            <a:ln w="25400" cap="flat">
              <a:solidFill>
                <a:schemeClr val="bg2">
                  <a:lumMod val="20000"/>
                  <a:lumOff val="80000"/>
                </a:schemeClr>
              </a:solidFill>
              <a:prstDash val="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3" name="Shape 650"/>
            <p:cNvSpPr/>
            <p:nvPr/>
          </p:nvSpPr>
          <p:spPr>
            <a:xfrm rot="5400000">
              <a:off x="9802358" y="3593650"/>
              <a:ext cx="2767516" cy="27390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76200" dir="5400000" algn="ctr" rotWithShape="0">
                <a:srgbClr val="000000">
                  <a:alpha val="10000"/>
                </a:srgbClr>
              </a:outerShdw>
            </a:effectLst>
          </p:spPr>
          <p:txBody>
            <a:bodyPr lIns="42185" tIns="42185" rIns="42185" bIns="42185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 sz="27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Donut 39"/>
            <p:cNvSpPr/>
            <p:nvPr/>
          </p:nvSpPr>
          <p:spPr>
            <a:xfrm>
              <a:off x="10029161" y="3826989"/>
              <a:ext cx="2313913" cy="2330635"/>
            </a:xfrm>
            <a:prstGeom prst="donu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62" dirty="0">
                <a:solidFill>
                  <a:schemeClr val="tx1"/>
                </a:solidFill>
              </a:endParaRPr>
            </a:p>
          </p:txBody>
        </p:sp>
        <p:sp>
          <p:nvSpPr>
            <p:cNvPr id="85" name="Block Arc 40"/>
            <p:cNvSpPr/>
            <p:nvPr/>
          </p:nvSpPr>
          <p:spPr>
            <a:xfrm>
              <a:off x="10047934" y="3844230"/>
              <a:ext cx="2289387" cy="2311230"/>
            </a:xfrm>
            <a:prstGeom prst="blockArc">
              <a:avLst>
                <a:gd name="adj1" fmla="val 16263629"/>
                <a:gd name="adj2" fmla="val 1995235"/>
                <a:gd name="adj3" fmla="val 24882"/>
              </a:avLst>
            </a:prstGeom>
            <a:solidFill>
              <a:srgbClr val="2CB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62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634288" y="4424563"/>
              <a:ext cx="39095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В течение первого года работы клиники</a:t>
              </a:r>
              <a:endParaRPr lang="ru-RU" sz="32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594658" y="4676675"/>
              <a:ext cx="16642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84A1"/>
                  </a:solidFill>
                  <a:latin typeface="Calibri Light" panose="020F0302020204030204" pitchFamily="34" charset="0"/>
                </a:rPr>
                <a:t>35-40% </a:t>
              </a:r>
              <a:endParaRPr lang="ru-RU" dirty="0"/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16872289" y="3616087"/>
              <a:ext cx="7412001" cy="2767516"/>
              <a:chOff x="9920363" y="3513418"/>
              <a:chExt cx="7412001" cy="2767516"/>
            </a:xfrm>
          </p:grpSpPr>
          <p:sp>
            <p:nvSpPr>
              <p:cNvPr id="24" name="Shape 650"/>
              <p:cNvSpPr/>
              <p:nvPr/>
            </p:nvSpPr>
            <p:spPr>
              <a:xfrm rot="5400000">
                <a:off x="9906128" y="3527653"/>
                <a:ext cx="2767516" cy="27390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762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lIns="42185" tIns="42185" rIns="42185" bIns="42185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</a:pPr>
                <a:endParaRPr sz="276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Donut 39"/>
              <p:cNvSpPr/>
              <p:nvPr/>
            </p:nvSpPr>
            <p:spPr>
              <a:xfrm>
                <a:off x="10132931" y="3760992"/>
                <a:ext cx="2313913" cy="2330635"/>
              </a:xfrm>
              <a:prstGeom prst="donut">
                <a:avLst/>
              </a:prstGeom>
              <a:solidFill>
                <a:srgbClr val="F6F6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62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Block Arc 40"/>
              <p:cNvSpPr/>
              <p:nvPr/>
            </p:nvSpPr>
            <p:spPr>
              <a:xfrm>
                <a:off x="10151704" y="3778233"/>
                <a:ext cx="2289387" cy="2311230"/>
              </a:xfrm>
              <a:prstGeom prst="blockArc">
                <a:avLst>
                  <a:gd name="adj1" fmla="val 16263629"/>
                  <a:gd name="adj2" fmla="val 6047876"/>
                  <a:gd name="adj3" fmla="val 24430"/>
                </a:avLst>
              </a:prstGeom>
              <a:solidFill>
                <a:srgbClr val="2CB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62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2829197" y="4112346"/>
                <a:ext cx="45031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Обращаются повторно, ели работа в клинике поставлена правильно</a:t>
                </a:r>
                <a:endParaRPr lang="ru-RU" sz="3200" dirty="0">
                  <a:solidFill>
                    <a:schemeClr val="tx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920363" y="4574006"/>
                <a:ext cx="17668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84A1"/>
                    </a:solidFill>
                    <a:latin typeface="Calibri Light" panose="020F0302020204030204" pitchFamily="34" charset="0"/>
                  </a:rPr>
                  <a:t>55 -60% </a:t>
                </a:r>
                <a:endParaRPr lang="ru-RU" dirty="0"/>
              </a:p>
            </p:txBody>
          </p:sp>
        </p:grpSp>
      </p:grpSp>
      <p:grpSp>
        <p:nvGrpSpPr>
          <p:cNvPr id="115" name="Группа 114"/>
          <p:cNvGrpSpPr/>
          <p:nvPr/>
        </p:nvGrpSpPr>
        <p:grpSpPr>
          <a:xfrm>
            <a:off x="9820789" y="7125631"/>
            <a:ext cx="14563211" cy="5832648"/>
            <a:chOff x="9815736" y="7218040"/>
            <a:chExt cx="14563211" cy="5832648"/>
          </a:xfrm>
        </p:grpSpPr>
        <p:sp>
          <p:nvSpPr>
            <p:cNvPr id="110" name="Овал 109"/>
            <p:cNvSpPr/>
            <p:nvPr/>
          </p:nvSpPr>
          <p:spPr>
            <a:xfrm>
              <a:off x="16507427" y="9614705"/>
              <a:ext cx="2309309" cy="2232248"/>
            </a:xfrm>
            <a:prstGeom prst="ellipse">
              <a:avLst/>
            </a:prstGeom>
            <a:solidFill>
              <a:srgbClr val="DEED17">
                <a:alpha val="47843"/>
              </a:srgbClr>
            </a:solidFill>
            <a:ln w="254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9815736" y="7218040"/>
              <a:ext cx="13595627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b="1" dirty="0">
                  <a:solidFill>
                    <a:srgbClr val="2CB7E5"/>
                  </a:solidFill>
                </a:rPr>
                <a:t>Статистика по количеству </a:t>
              </a:r>
              <a:r>
                <a:rPr lang="ru-RU" b="1" dirty="0" smtClean="0">
                  <a:solidFill>
                    <a:srgbClr val="2CB7E5"/>
                  </a:solidFill>
                </a:rPr>
                <a:t>повторных консультаций</a:t>
              </a:r>
              <a:endParaRPr lang="ru-RU" b="1" dirty="0">
                <a:solidFill>
                  <a:srgbClr val="2CB7E5"/>
                </a:solidFill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9956377" y="7945561"/>
              <a:ext cx="13687444" cy="0"/>
            </a:xfrm>
            <a:prstGeom prst="line">
              <a:avLst/>
            </a:prstGeom>
            <a:noFill/>
            <a:ln w="25400" cap="flat">
              <a:solidFill>
                <a:schemeClr val="bg2">
                  <a:lumMod val="20000"/>
                  <a:lumOff val="80000"/>
                </a:schemeClr>
              </a:solidFill>
              <a:prstDash val="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92" name="Группа 91"/>
            <p:cNvGrpSpPr/>
            <p:nvPr/>
          </p:nvGrpSpPr>
          <p:grpSpPr>
            <a:xfrm>
              <a:off x="9959753" y="8498412"/>
              <a:ext cx="3831480" cy="4360930"/>
              <a:chOff x="10638642" y="4976206"/>
              <a:chExt cx="6600580" cy="7439661"/>
            </a:xfrm>
          </p:grpSpPr>
          <p:pic>
            <p:nvPicPr>
              <p:cNvPr id="93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5578" y="4976206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1934" y="6959538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5578" y="6950982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88290" y="8823698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1934" y="8823698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5578" y="8823698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38642" y="10732223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2286" y="10732223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05930" y="10732223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C:\Users\public.public-VAIO\Desktop\Downloads\icons8-read-online-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5578" y="10732223"/>
                <a:ext cx="1683644" cy="1683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" name="Группа 102"/>
            <p:cNvGrpSpPr/>
            <p:nvPr/>
          </p:nvGrpSpPr>
          <p:grpSpPr>
            <a:xfrm>
              <a:off x="13805395" y="8327490"/>
              <a:ext cx="3859816" cy="4723198"/>
              <a:chOff x="12729284" y="3187849"/>
              <a:chExt cx="3859816" cy="7942420"/>
            </a:xfrm>
          </p:grpSpPr>
          <p:sp>
            <p:nvSpPr>
              <p:cNvPr id="104" name="Shape 134"/>
              <p:cNvSpPr/>
              <p:nvPr/>
            </p:nvSpPr>
            <p:spPr>
              <a:xfrm>
                <a:off x="12772102" y="3187849"/>
                <a:ext cx="2896185" cy="2173707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tIns="91439" bIns="91439">
                <a:spAutoFit/>
              </a:bodyPr>
              <a:lstStyle/>
              <a:p>
                <a:pPr defTabSz="914400">
                  <a:lnSpc>
                    <a:spcPct val="150000"/>
                  </a:lnSpc>
                  <a:spcBef>
                    <a:spcPts val="500"/>
                  </a:spcBef>
                  <a:buClr>
                    <a:srgbClr val="76D6FF"/>
                  </a:buClr>
                  <a:buSzPct val="100000"/>
                  <a:defRPr sz="43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ru-RU" sz="4800" dirty="0" smtClean="0">
                    <a:solidFill>
                      <a:srgbClr val="0084A1"/>
                    </a:solidFill>
                  </a:rPr>
                  <a:t>50%</a:t>
                </a:r>
                <a:endParaRPr lang="ru-RU" sz="4800" dirty="0">
                  <a:solidFill>
                    <a:srgbClr val="0084A1"/>
                  </a:solidFill>
                </a:endParaRPr>
              </a:p>
            </p:txBody>
          </p:sp>
          <p:sp>
            <p:nvSpPr>
              <p:cNvPr id="105" name="Shape 134"/>
              <p:cNvSpPr/>
              <p:nvPr/>
            </p:nvSpPr>
            <p:spPr>
              <a:xfrm>
                <a:off x="12772102" y="5246328"/>
                <a:ext cx="3754108" cy="2009158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tIns="91439" bIns="91439">
                <a:spAutoFit/>
              </a:bodyPr>
              <a:lstStyle/>
              <a:p>
                <a:pPr defTabSz="914400">
                  <a:lnSpc>
                    <a:spcPct val="150000"/>
                  </a:lnSpc>
                  <a:spcBef>
                    <a:spcPts val="500"/>
                  </a:spcBef>
                  <a:buClr>
                    <a:srgbClr val="76D6FF"/>
                  </a:buClr>
                  <a:buSzPct val="100000"/>
                  <a:defRPr sz="43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ru-RU" sz="4800" dirty="0" smtClean="0">
                    <a:solidFill>
                      <a:srgbClr val="0084A1"/>
                    </a:solidFill>
                  </a:rPr>
                  <a:t>35-40%</a:t>
                </a:r>
                <a:endParaRPr lang="ru-RU" sz="4800" dirty="0">
                  <a:solidFill>
                    <a:srgbClr val="0084A1"/>
                  </a:solidFill>
                </a:endParaRPr>
              </a:p>
            </p:txBody>
          </p:sp>
          <p:sp>
            <p:nvSpPr>
              <p:cNvPr id="106" name="Shape 134"/>
              <p:cNvSpPr/>
              <p:nvPr/>
            </p:nvSpPr>
            <p:spPr>
              <a:xfrm>
                <a:off x="12729284" y="7134399"/>
                <a:ext cx="3830154" cy="2009158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tIns="91439" bIns="91439">
                <a:spAutoFit/>
              </a:bodyPr>
              <a:lstStyle/>
              <a:p>
                <a:pPr defTabSz="914400">
                  <a:lnSpc>
                    <a:spcPct val="150000"/>
                  </a:lnSpc>
                  <a:spcBef>
                    <a:spcPts val="500"/>
                  </a:spcBef>
                  <a:buClr>
                    <a:srgbClr val="76D6FF"/>
                  </a:buClr>
                  <a:buSzPct val="100000"/>
                  <a:defRPr sz="43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ru-RU" sz="4800" dirty="0" smtClean="0">
                    <a:solidFill>
                      <a:srgbClr val="0084A1"/>
                    </a:solidFill>
                  </a:rPr>
                  <a:t>20-25%</a:t>
                </a:r>
                <a:endParaRPr lang="ru-RU" sz="4800" dirty="0">
                  <a:solidFill>
                    <a:srgbClr val="0084A1"/>
                  </a:solidFill>
                </a:endParaRPr>
              </a:p>
            </p:txBody>
          </p:sp>
          <p:sp>
            <p:nvSpPr>
              <p:cNvPr id="107" name="Shape 134"/>
              <p:cNvSpPr/>
              <p:nvPr/>
            </p:nvSpPr>
            <p:spPr>
              <a:xfrm>
                <a:off x="12772101" y="9121111"/>
                <a:ext cx="3816999" cy="2009158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tIns="91439" bIns="91439">
                <a:spAutoFit/>
              </a:bodyPr>
              <a:lstStyle/>
              <a:p>
                <a:pPr defTabSz="914400">
                  <a:lnSpc>
                    <a:spcPct val="150000"/>
                  </a:lnSpc>
                  <a:spcBef>
                    <a:spcPts val="500"/>
                  </a:spcBef>
                  <a:buClr>
                    <a:srgbClr val="76D6FF"/>
                  </a:buClr>
                  <a:buSzPct val="100000"/>
                  <a:defRPr sz="43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ru-RU" sz="4800" dirty="0" smtClean="0">
                    <a:solidFill>
                      <a:srgbClr val="0084A1"/>
                    </a:solidFill>
                  </a:rPr>
                  <a:t>10-15</a:t>
                </a:r>
                <a:r>
                  <a:rPr lang="ru-RU" sz="4800" dirty="0">
                    <a:solidFill>
                      <a:srgbClr val="0084A1"/>
                    </a:solidFill>
                  </a:rPr>
                  <a:t>%</a:t>
                </a:r>
                <a:endParaRPr lang="ru-RU" sz="4800" dirty="0" smtClean="0">
                  <a:solidFill>
                    <a:srgbClr val="0084A1"/>
                  </a:solidFill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8034215" y="9470689"/>
              <a:ext cx="63447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2CB7E5"/>
                  </a:solidFill>
                  <a:latin typeface="Calibri Light" panose="020F0302020204030204" pitchFamily="34" charset="0"/>
                </a:rPr>
                <a:t>&gt; </a:t>
              </a:r>
              <a:r>
                <a:rPr lang="ru-RU" sz="6000" b="1" dirty="0" smtClean="0">
                  <a:solidFill>
                    <a:srgbClr val="2CB7E5"/>
                  </a:solidFill>
                  <a:latin typeface="Calibri Light" panose="020F0302020204030204" pitchFamily="34" charset="0"/>
                </a:rPr>
                <a:t>2 раз в год </a:t>
              </a:r>
              <a:r>
                <a:rPr lang="en-US" sz="6000" b="1" dirty="0" smtClean="0">
                  <a:solidFill>
                    <a:srgbClr val="2CB7E5"/>
                  </a:solidFill>
                  <a:latin typeface="Calibri Light" panose="020F0302020204030204" pitchFamily="34" charset="0"/>
                </a:rPr>
                <a:t> </a:t>
              </a:r>
              <a:r>
                <a:rPr lang="ru-RU" sz="54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обращается более 50% пациентов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886744" y="3905672"/>
            <a:ext cx="8718896" cy="8084858"/>
            <a:chOff x="15665103" y="3505489"/>
            <a:chExt cx="8718896" cy="8084858"/>
          </a:xfrm>
        </p:grpSpPr>
        <p:sp>
          <p:nvSpPr>
            <p:cNvPr id="111" name="Shape 134"/>
            <p:cNvSpPr/>
            <p:nvPr/>
          </p:nvSpPr>
          <p:spPr>
            <a:xfrm>
              <a:off x="15665103" y="3505489"/>
              <a:ext cx="8268194" cy="3057245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marL="546100" lvl="0" indent="-546100" defTabSz="914400">
                <a:spcBef>
                  <a:spcPts val="2000"/>
                </a:spcBef>
                <a:buClr>
                  <a:srgbClr val="76D6FF"/>
                </a:buClr>
                <a:buSzPct val="100000"/>
                <a:buFontTx/>
                <a:buChar char="๏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400" dirty="0" smtClean="0">
                  <a:solidFill>
                    <a:schemeClr val="bg1"/>
                  </a:solidFill>
                </a:rPr>
                <a:t>Внедрение телемедицины в виде консультаций «Врач-пациент» - </a:t>
              </a:r>
              <a:r>
                <a:rPr lang="ru-RU" sz="3400" b="1" dirty="0" smtClean="0">
                  <a:solidFill>
                    <a:schemeClr val="bg1"/>
                  </a:solidFill>
                </a:rPr>
                <a:t>не цель</a:t>
              </a:r>
              <a:r>
                <a:rPr lang="ru-RU" sz="3400" dirty="0" smtClean="0">
                  <a:solidFill>
                    <a:schemeClr val="bg1"/>
                  </a:solidFill>
                </a:rPr>
                <a:t>.</a:t>
              </a:r>
            </a:p>
            <a:p>
              <a:pPr marL="546100" lvl="0" indent="-546100" defTabSz="914400">
                <a:spcBef>
                  <a:spcPts val="2000"/>
                </a:spcBef>
                <a:buClr>
                  <a:srgbClr val="76D6FF"/>
                </a:buClr>
                <a:buSzPct val="100000"/>
                <a:buFontTx/>
                <a:buChar char="๏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400" dirty="0" smtClean="0">
                  <a:solidFill>
                    <a:schemeClr val="bg1"/>
                  </a:solidFill>
                </a:rPr>
                <a:t>Телемедицина - </a:t>
              </a:r>
              <a:r>
                <a:rPr lang="ru-RU" sz="3400" b="1" dirty="0" smtClean="0">
                  <a:solidFill>
                    <a:schemeClr val="bg1"/>
                  </a:solidFill>
                </a:rPr>
                <a:t>не </a:t>
              </a:r>
              <a:r>
                <a:rPr lang="ru-RU" sz="3400" b="1" dirty="0" err="1" smtClean="0">
                  <a:solidFill>
                    <a:schemeClr val="bg1"/>
                  </a:solidFill>
                </a:rPr>
                <a:t>лидогенератор</a:t>
              </a:r>
              <a:r>
                <a:rPr lang="ru-RU" sz="3400" dirty="0" smtClean="0">
                  <a:solidFill>
                    <a:schemeClr val="bg1"/>
                  </a:solidFill>
                </a:rPr>
                <a:t>, а самостоятельный инструмент и источник дохода.</a:t>
              </a:r>
              <a:endParaRPr lang="ru-RU" sz="3400" dirty="0">
                <a:solidFill>
                  <a:schemeClr val="bg1"/>
                </a:solidFill>
              </a:endParaRPr>
            </a:p>
          </p:txBody>
        </p:sp>
        <p:pic>
          <p:nvPicPr>
            <p:cNvPr id="113" name="Picture 5" descr="C:\Users\public.public-VAIO\Desktop\Downloads\icons8-goal-1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5992" y="6922168"/>
              <a:ext cx="1951037" cy="195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Прямоугольник 113"/>
            <p:cNvSpPr/>
            <p:nvPr/>
          </p:nvSpPr>
          <p:spPr>
            <a:xfrm>
              <a:off x="16215992" y="9005024"/>
              <a:ext cx="816800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spcBef>
                  <a:spcPts val="2000"/>
                </a:spcBef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5400" b="1" dirty="0">
                  <a:solidFill>
                    <a:schemeClr val="tx1"/>
                  </a:solidFill>
                </a:rPr>
                <a:t>Цель - </a:t>
              </a:r>
              <a:r>
                <a:rPr lang="ru-RU" sz="5400" dirty="0" smtClean="0">
                  <a:solidFill>
                    <a:schemeClr val="tx1"/>
                  </a:solidFill>
                </a:rPr>
                <a:t> </a:t>
              </a:r>
              <a:r>
                <a:rPr lang="ru-RU" sz="5400" dirty="0">
                  <a:solidFill>
                    <a:schemeClr val="tx1"/>
                  </a:solidFill>
                </a:rPr>
                <a:t>формирование канала взаимодействия с пациентом.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0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Какие консультации можно проводить онлайн?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4</a:t>
            </a:fld>
            <a:endParaRPr lang="ru-RU" sz="3200" dirty="0"/>
          </a:p>
        </p:txBody>
      </p:sp>
      <p:sp>
        <p:nvSpPr>
          <p:cNvPr id="22" name="Shape 134"/>
          <p:cNvSpPr/>
          <p:nvPr/>
        </p:nvSpPr>
        <p:spPr>
          <a:xfrm>
            <a:off x="454696" y="2681536"/>
            <a:ext cx="12673408" cy="43499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819150" indent="-93663" defTabSz="914400">
              <a:spcBef>
                <a:spcPts val="24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Законодательно разрешено проведение </a:t>
            </a:r>
            <a:r>
              <a:rPr lang="ru-RU" sz="3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телемедицинских</a:t>
            </a:r>
            <a:r>
              <a:rPr lang="ru-RU" sz="3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консультаций: </a:t>
            </a:r>
          </a:p>
          <a:p>
            <a:pPr marL="819150" indent="-819150" defTabSz="914400">
              <a:spcBef>
                <a:spcPts val="2000"/>
              </a:spcBef>
              <a:spcAft>
                <a:spcPts val="1200"/>
              </a:spcAft>
              <a:buClr>
                <a:srgbClr val="2CB7E5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b="1" dirty="0" smtClean="0"/>
              <a:t>после очного приема </a:t>
            </a:r>
            <a:r>
              <a:rPr lang="ru-RU" sz="4000" dirty="0" smtClean="0"/>
              <a:t>(диагноз установлен)</a:t>
            </a:r>
          </a:p>
          <a:p>
            <a:pPr marL="819150" indent="-819150" defTabSz="914400">
              <a:buClr>
                <a:srgbClr val="2CB7E5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b="1" dirty="0" smtClean="0"/>
              <a:t>первичная </a:t>
            </a:r>
            <a:r>
              <a:rPr lang="ru-RU" b="1" dirty="0"/>
              <a:t>консультация </a:t>
            </a:r>
            <a:r>
              <a:rPr lang="ru-RU" sz="4000" dirty="0"/>
              <a:t>(профилактика, сбор, анализ жалоб </a:t>
            </a:r>
            <a:r>
              <a:rPr lang="ru-RU" sz="4000" dirty="0" smtClean="0"/>
              <a:t>пациента, принятие </a:t>
            </a:r>
            <a:r>
              <a:rPr lang="ru-RU" sz="4000" dirty="0"/>
              <a:t>решения о необходимости </a:t>
            </a:r>
            <a:r>
              <a:rPr lang="ru-RU" sz="4000" dirty="0" smtClean="0"/>
              <a:t>очного </a:t>
            </a:r>
            <a:r>
              <a:rPr lang="ru-RU" sz="4000" dirty="0"/>
              <a:t>приема </a:t>
            </a:r>
            <a:r>
              <a:rPr lang="ru-RU" sz="4000" dirty="0" smtClean="0"/>
              <a:t>врача)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712280" y="8226152"/>
            <a:ext cx="9073008" cy="3600400"/>
            <a:chOff x="13920192" y="8872902"/>
            <a:chExt cx="8991635" cy="3644585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13920192" y="8872902"/>
              <a:ext cx="8991635" cy="3644585"/>
            </a:xfrm>
            <a:prstGeom prst="wedgeRoundRectCallout">
              <a:avLst>
                <a:gd name="adj1" fmla="val -60315"/>
                <a:gd name="adj2" fmla="val -39050"/>
                <a:gd name="adj3" fmla="val 16667"/>
              </a:avLst>
            </a:prstGeom>
            <a:solidFill>
              <a:srgbClr val="2CB7E5"/>
            </a:solidFill>
            <a:ln w="254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280232" y="9340977"/>
              <a:ext cx="827706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spcBef>
                  <a:spcPts val="500"/>
                </a:spcBef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200" dirty="0">
                  <a:solidFill>
                    <a:schemeClr val="bg1"/>
                  </a:solidFill>
                  <a:cs typeface="Browallia New" panose="020B0604020202020204" pitchFamily="34" charset="-34"/>
                </a:rPr>
                <a:t>По данным исследования </a:t>
              </a:r>
              <a:r>
                <a:rPr lang="ru-RU" sz="3200" b="1" dirty="0">
                  <a:solidFill>
                    <a:schemeClr val="bg1"/>
                  </a:solidFill>
                  <a:cs typeface="Browallia New" panose="020B0604020202020204" pitchFamily="34" charset="-34"/>
                </a:rPr>
                <a:t>81% </a:t>
              </a:r>
              <a:r>
                <a:rPr lang="ru-RU" sz="3200" dirty="0" smtClean="0">
                  <a:solidFill>
                    <a:schemeClr val="bg1"/>
                  </a:solidFill>
                  <a:cs typeface="Browallia New" panose="020B0604020202020204" pitchFamily="34" charset="-34"/>
                </a:rPr>
                <a:t>респондентов хотели </a:t>
              </a:r>
              <a:r>
                <a:rPr lang="ru-RU" sz="3200" dirty="0">
                  <a:solidFill>
                    <a:schemeClr val="bg1"/>
                  </a:solidFill>
                  <a:cs typeface="Browallia New" panose="020B0604020202020204" pitchFamily="34" charset="-34"/>
                </a:rPr>
                <a:t>бы использовать сайт или мобильные приложения для контроля показателей о состоянии своего здоровья с сохранением конфиденциальности</a:t>
              </a:r>
              <a:r>
                <a:rPr lang="ru-RU" sz="3400" dirty="0" smtClean="0">
                  <a:solidFill>
                    <a:schemeClr val="bg1"/>
                  </a:solidFill>
                  <a:cs typeface="Browallia New" panose="020B0604020202020204" pitchFamily="34" charset="-34"/>
                </a:rPr>
                <a:t>.</a:t>
              </a:r>
              <a:endParaRPr lang="ru-RU" sz="3400" dirty="0">
                <a:solidFill>
                  <a:schemeClr val="bg1"/>
                </a:solidFill>
                <a:cs typeface="Browallia New" panose="020B0604020202020204" pitchFamily="34" charset="-34"/>
              </a:endParaRPr>
            </a:p>
          </p:txBody>
        </p:sp>
      </p:grpSp>
      <p:pic>
        <p:nvPicPr>
          <p:cNvPr id="64" name="Picture 3" descr="C:\Users\public.public-VAIO\Desktop\Экран врача\b6de33fef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104" y="2442396"/>
            <a:ext cx="6977600" cy="45596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1715" y="3342969"/>
            <a:ext cx="2699641" cy="47918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Picture 2" descr="C:\Users\public.public-VAIO\Desktop\Дневники наблюдений (assets)\Consultations@2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536" y="3342969"/>
            <a:ext cx="2711482" cy="48209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70720" y="9018240"/>
            <a:ext cx="9937103" cy="3128800"/>
            <a:chOff x="802903" y="2565621"/>
            <a:chExt cx="9937103" cy="3128800"/>
          </a:xfrm>
        </p:grpSpPr>
        <p:sp>
          <p:nvSpPr>
            <p:cNvPr id="21" name="Shape 134"/>
            <p:cNvSpPr/>
            <p:nvPr/>
          </p:nvSpPr>
          <p:spPr>
            <a:xfrm>
              <a:off x="2243063" y="2750114"/>
              <a:ext cx="7560839" cy="67710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lvl="0" defTabSz="914400">
                <a:spcBef>
                  <a:spcPts val="2000"/>
                </a:spcBef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200" dirty="0" smtClean="0">
                  <a:latin typeface="Calibri Light"/>
                  <a:sym typeface="Calibri Light"/>
                </a:rPr>
                <a:t>Консультации в онлайн-режиме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03" y="2565621"/>
              <a:ext cx="1350957" cy="115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1352" y="4625752"/>
              <a:ext cx="1014059" cy="10414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0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57681" y="3614210"/>
              <a:ext cx="1041401" cy="10414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1" name="Shape 134"/>
            <p:cNvSpPr/>
            <p:nvPr/>
          </p:nvSpPr>
          <p:spPr>
            <a:xfrm>
              <a:off x="2243063" y="3699005"/>
              <a:ext cx="8496943" cy="199541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lvl="0" defTabSz="914400">
                <a:spcBef>
                  <a:spcPts val="2000"/>
                </a:spcBef>
                <a:spcAft>
                  <a:spcPts val="600"/>
                </a:spcAft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200" dirty="0" smtClean="0">
                  <a:latin typeface="Calibri Light"/>
                  <a:sym typeface="Calibri Light"/>
                </a:rPr>
                <a:t>В режиме отложенных консультаций</a:t>
              </a:r>
            </a:p>
            <a:p>
              <a:pPr lvl="0" defTabSz="914400">
                <a:spcBef>
                  <a:spcPts val="2000"/>
                </a:spcBef>
                <a:buClr>
                  <a:srgbClr val="76D6FF"/>
                </a:buClr>
                <a:buSzPct val="100000"/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200" dirty="0" smtClean="0">
                  <a:latin typeface="Calibri Light"/>
                  <a:sym typeface="Calibri Light"/>
                </a:rPr>
                <a:t>Дистанционное наблюдение с использованием датчиков или ручного ввода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4696" y="7938120"/>
            <a:ext cx="18866096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Calibri Light"/>
                <a:cs typeface="Calibri Light"/>
              </a:rPr>
              <a:t>Результатом консультации является медицинское заключение.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9562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Двойная волна 89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58752" y="2681536"/>
            <a:ext cx="13945865" cy="7581363"/>
          </a:xfrm>
          <a:prstGeom prst="roundRect">
            <a:avLst/>
          </a:prstGeom>
          <a:solidFill>
            <a:srgbClr val="FFFFFF"/>
          </a:solidFill>
          <a:ln w="3175" cap="flat">
            <a:solidFill>
              <a:srgbClr val="2CB7E5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003300" y="1003300"/>
            <a:ext cx="18677532" cy="14478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Телемедицинские услуги и консультации</a:t>
            </a:r>
            <a:endParaRPr dirty="0"/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8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5</a:t>
            </a:fld>
            <a:endParaRPr lang="ru-RU" sz="3200" dirty="0"/>
          </a:p>
        </p:txBody>
      </p:sp>
      <p:sp>
        <p:nvSpPr>
          <p:cNvPr id="139" name="Shape 139"/>
          <p:cNvSpPr/>
          <p:nvPr/>
        </p:nvSpPr>
        <p:spPr>
          <a:xfrm>
            <a:off x="15864408" y="2828832"/>
            <a:ext cx="7344816" cy="91768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Плановые клинические случаи, экстренные ситуации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Консультации по подготовке к диагностике, по состоянию и профилактике здоровья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Расшифровка анализов </a:t>
            </a:r>
            <a:r>
              <a:rPr lang="ru-RU" sz="4000" dirty="0"/>
              <a:t>и </a:t>
            </a:r>
            <a:r>
              <a:rPr lang="ru-RU" sz="4000" dirty="0" smtClean="0"/>
              <a:t>исследований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Корректировка назначенного </a:t>
            </a:r>
            <a:r>
              <a:rPr lang="ru-RU" sz="4000" dirty="0"/>
              <a:t>лечение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Реабилитационный период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ü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err="1" smtClean="0"/>
              <a:t>Орфанные</a:t>
            </a:r>
            <a:r>
              <a:rPr lang="ru-RU" sz="4000" dirty="0" smtClean="0"/>
              <a:t> </a:t>
            </a:r>
            <a:r>
              <a:rPr sz="4000" dirty="0" smtClean="0"/>
              <a:t>и </a:t>
            </a:r>
            <a:r>
              <a:rPr sz="4000" dirty="0" err="1" smtClean="0"/>
              <a:t>сложно</a:t>
            </a:r>
            <a:r>
              <a:rPr sz="4000" dirty="0" smtClean="0"/>
              <a:t> </a:t>
            </a:r>
            <a:r>
              <a:rPr sz="4000" dirty="0" err="1" smtClean="0"/>
              <a:t>протекающи</a:t>
            </a:r>
            <a:r>
              <a:rPr lang="ru-RU" sz="4000" dirty="0" smtClean="0"/>
              <a:t>е </a:t>
            </a:r>
            <a:r>
              <a:rPr sz="4000" dirty="0" err="1" smtClean="0"/>
              <a:t>заболевания</a:t>
            </a:r>
            <a:endParaRPr lang="ru-RU" sz="4000" dirty="0" smtClean="0"/>
          </a:p>
        </p:txBody>
      </p:sp>
      <p:sp>
        <p:nvSpPr>
          <p:cNvPr id="35" name="Shape 139"/>
          <p:cNvSpPr/>
          <p:nvPr/>
        </p:nvSpPr>
        <p:spPr>
          <a:xfrm>
            <a:off x="1534408" y="8036004"/>
            <a:ext cx="2880320" cy="1046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800" dirty="0" smtClean="0"/>
              <a:t>Мониторинг здоровья</a:t>
            </a:r>
          </a:p>
        </p:txBody>
      </p:sp>
      <p:pic>
        <p:nvPicPr>
          <p:cNvPr id="37" name="Picture 2" descr="C:\Users\public.public-VAIO\Desktop\Downloads\icons8-baby-face-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81" y="6339496"/>
            <a:ext cx="1640399" cy="16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hape 139"/>
          <p:cNvSpPr/>
          <p:nvPr/>
        </p:nvSpPr>
        <p:spPr>
          <a:xfrm>
            <a:off x="5206816" y="5061171"/>
            <a:ext cx="2381600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800" dirty="0" smtClean="0"/>
              <a:t>Личный врач</a:t>
            </a:r>
          </a:p>
        </p:txBody>
      </p:sp>
      <p:sp>
        <p:nvSpPr>
          <p:cNvPr id="39" name="Shape 139"/>
          <p:cNvSpPr/>
          <p:nvPr/>
        </p:nvSpPr>
        <p:spPr>
          <a:xfrm>
            <a:off x="1534408" y="5040144"/>
            <a:ext cx="3203549" cy="10464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800" dirty="0" smtClean="0"/>
              <a:t>Онлайн-консультации 24/7</a:t>
            </a:r>
          </a:p>
        </p:txBody>
      </p:sp>
      <p:sp>
        <p:nvSpPr>
          <p:cNvPr id="41" name="Shape 139"/>
          <p:cNvSpPr/>
          <p:nvPr/>
        </p:nvSpPr>
        <p:spPr>
          <a:xfrm>
            <a:off x="5062800" y="8022059"/>
            <a:ext cx="2880320" cy="14773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800" dirty="0" smtClean="0"/>
              <a:t>Психологическая помощь и навигация</a:t>
            </a:r>
          </a:p>
        </p:txBody>
      </p:sp>
      <p:sp>
        <p:nvSpPr>
          <p:cNvPr id="42" name="Shape 139"/>
          <p:cNvSpPr/>
          <p:nvPr/>
        </p:nvSpPr>
        <p:spPr>
          <a:xfrm>
            <a:off x="8087136" y="7979111"/>
            <a:ext cx="3423115" cy="14773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800" dirty="0" smtClean="0"/>
              <a:t>Ведение беременности и уход за ребенком</a:t>
            </a:r>
          </a:p>
        </p:txBody>
      </p:sp>
      <p:pic>
        <p:nvPicPr>
          <p:cNvPr id="43" name="Picture 2" descr="C:\Users\public.public-VAIO\Desktop\Downloads\icons8-medical-doctor-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96" y="3617640"/>
            <a:ext cx="1295327" cy="12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public.public-VAIO\Desktop\Downloads\icons8-customer-support-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71" y="3619294"/>
            <a:ext cx="1292020" cy="12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hape 139"/>
          <p:cNvSpPr/>
          <p:nvPr/>
        </p:nvSpPr>
        <p:spPr>
          <a:xfrm>
            <a:off x="11561452" y="5034265"/>
            <a:ext cx="2381600" cy="14773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800" dirty="0" smtClean="0"/>
              <a:t>Запись к врачу и вызов на дом</a:t>
            </a:r>
          </a:p>
        </p:txBody>
      </p:sp>
      <p:sp>
        <p:nvSpPr>
          <p:cNvPr id="46" name="Shape 139"/>
          <p:cNvSpPr/>
          <p:nvPr/>
        </p:nvSpPr>
        <p:spPr>
          <a:xfrm>
            <a:off x="11707829" y="7965739"/>
            <a:ext cx="2381600" cy="14773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800" dirty="0" smtClean="0"/>
              <a:t>Эл. рецепты, доставка препаратов</a:t>
            </a:r>
          </a:p>
        </p:txBody>
      </p:sp>
      <p:sp>
        <p:nvSpPr>
          <p:cNvPr id="47" name="Shape 139"/>
          <p:cNvSpPr/>
          <p:nvPr/>
        </p:nvSpPr>
        <p:spPr>
          <a:xfrm>
            <a:off x="8375168" y="5032386"/>
            <a:ext cx="2880320" cy="6155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ctr" defTabSz="914400">
              <a:buClr>
                <a:srgbClr val="76D6FF"/>
              </a:buClr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en-US" sz="2800" dirty="0" smtClean="0"/>
              <a:t>Check-up</a:t>
            </a:r>
            <a:endParaRPr lang="ru-RU" sz="2800" dirty="0" smtClean="0"/>
          </a:p>
        </p:txBody>
      </p:sp>
      <p:pic>
        <p:nvPicPr>
          <p:cNvPr id="50" name="Picture 8" descr="C:\Users\public.public-VAIO\Desktop\Downloads\icons8-ask-question-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56" y="6543018"/>
            <a:ext cx="1402902" cy="14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:\Users\public.public-VAIO\Desktop\Downloads\icons8-ambulance-8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977" y="3553029"/>
            <a:ext cx="1424550" cy="14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C:\Users\public.public-VAIO\Desktop\Downloads\icons8-find-user-male-8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4" y="3506167"/>
            <a:ext cx="1535168" cy="15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C:\Users\public.public-VAIO\Desktop\Downloads\icons8-bulleted-list-8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503" y="6602375"/>
            <a:ext cx="1234682" cy="12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C:\Users\public.public-VAIO\Desktop\Downloads\icons8-pill-8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44" y="6640570"/>
            <a:ext cx="1158292" cy="11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C:\Users\public.public-VAIO\Desktop\Downloads\icons8-system-task-8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61" y="6454725"/>
            <a:ext cx="1430667" cy="14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public.public-VAIO\Desktop\Downloads\icons8-smart-watch-8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21" y="6605337"/>
            <a:ext cx="1430667" cy="14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Скругленная прямоугольная выноска 96"/>
          <p:cNvSpPr/>
          <p:nvPr/>
        </p:nvSpPr>
        <p:spPr>
          <a:xfrm>
            <a:off x="5986295" y="9882336"/>
            <a:ext cx="9029908" cy="2611786"/>
          </a:xfrm>
          <a:prstGeom prst="wedgeRoundRectCallout">
            <a:avLst>
              <a:gd name="adj1" fmla="val 35967"/>
              <a:gd name="adj2" fmla="val 75138"/>
              <a:gd name="adj3" fmla="val 16667"/>
            </a:avLst>
          </a:prstGeom>
          <a:solidFill>
            <a:srgbClr val="58C0D8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986295" y="10348398"/>
            <a:ext cx="9058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>
                <a:solidFill>
                  <a:schemeClr val="bg1"/>
                </a:solidFill>
                <a:cs typeface="Browallia New" panose="020B0604020202020204" pitchFamily="34" charset="-34"/>
              </a:rPr>
              <a:t>До 40% очных визитов могут быть заменены </a:t>
            </a:r>
            <a:r>
              <a:rPr lang="ru-RU" sz="4800" b="1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ТМ-консультациями</a:t>
            </a:r>
            <a:endParaRPr lang="ru-RU" sz="4800" b="1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61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Практические АСПЕКТЫ ВНЕДРЕНИЯ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3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6</a:t>
            </a:fld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70720" y="4409728"/>
            <a:ext cx="14473608" cy="726352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882650" indent="-882650" defTabSz="914400">
              <a:spcAft>
                <a:spcPts val="2400"/>
              </a:spcAft>
              <a:buClr>
                <a:srgbClr val="00B0F0"/>
              </a:buClr>
              <a:buSzPct val="13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>
                <a:latin typeface="Calibri Light"/>
                <a:ea typeface="Calibri Light"/>
                <a:cs typeface="Calibri Light"/>
              </a:rPr>
              <a:t>Обеспечение удобства врачей – обеспечение единого бизнес-процесса расписание-услуга-оформление документации в МИС или в </a:t>
            </a:r>
            <a:r>
              <a:rPr lang="ru-RU" dirty="0" smtClean="0">
                <a:latin typeface="Calibri Light"/>
                <a:ea typeface="Calibri Light"/>
                <a:cs typeface="Calibri Light"/>
              </a:rPr>
              <a:t>медкарте</a:t>
            </a:r>
          </a:p>
          <a:p>
            <a:pPr marL="882650" indent="-882650" defTabSz="914400">
              <a:spcAft>
                <a:spcPts val="2400"/>
              </a:spcAft>
              <a:buClr>
                <a:srgbClr val="00B0F0"/>
              </a:buClr>
              <a:buSzPct val="13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 smtClean="0">
                <a:latin typeface="Calibri Light"/>
                <a:ea typeface="Calibri Light"/>
                <a:cs typeface="Calibri Light"/>
              </a:rPr>
              <a:t>Мотивация врача – </a:t>
            </a:r>
            <a:r>
              <a:rPr lang="ru-RU" dirty="0">
                <a:latin typeface="Calibri Light"/>
                <a:ea typeface="Calibri Light"/>
                <a:cs typeface="Calibri Light"/>
              </a:rPr>
              <a:t>сбалансированность между онлайн и офлайн приемами</a:t>
            </a:r>
          </a:p>
          <a:p>
            <a:pPr marL="882650" indent="-882650" defTabSz="914400">
              <a:spcAft>
                <a:spcPts val="2400"/>
              </a:spcAft>
              <a:buClr>
                <a:srgbClr val="00B0F0"/>
              </a:buClr>
              <a:buSzPct val="13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 smtClean="0">
                <a:latin typeface="Calibri Light"/>
                <a:ea typeface="Calibri Light"/>
                <a:cs typeface="Calibri Light"/>
              </a:rPr>
              <a:t>Обеспечение </a:t>
            </a:r>
            <a:r>
              <a:rPr lang="ru-RU" dirty="0">
                <a:latin typeface="Calibri Light"/>
                <a:ea typeface="Calibri Light"/>
                <a:cs typeface="Calibri Light"/>
              </a:rPr>
              <a:t>информационной поддержки врача, создание базы знаний и внутренних </a:t>
            </a:r>
            <a:r>
              <a:rPr lang="ru-RU" dirty="0" smtClean="0">
                <a:latin typeface="Calibri Light"/>
                <a:ea typeface="Calibri Light"/>
                <a:cs typeface="Calibri Light"/>
              </a:rPr>
              <a:t>регламентов</a:t>
            </a:r>
          </a:p>
          <a:p>
            <a:pPr marL="882650" indent="-882650" defTabSz="914400">
              <a:spcAft>
                <a:spcPts val="2400"/>
              </a:spcAft>
              <a:buClr>
                <a:srgbClr val="00B0F0"/>
              </a:buClr>
              <a:buSzPct val="13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dirty="0" smtClean="0">
                <a:latin typeface="Calibri Light"/>
                <a:ea typeface="Calibri Light"/>
                <a:cs typeface="Calibri Light"/>
              </a:rPr>
              <a:t>Безопасности информации</a:t>
            </a:r>
            <a:endParaRPr lang="ru-RU" dirty="0">
              <a:latin typeface="Calibri Light"/>
              <a:ea typeface="Calibri Light"/>
              <a:cs typeface="Calibri Light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728" y="2537520"/>
            <a:ext cx="13465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При принятии решения о внедрении телемедицины в клинике необходимо учесть:</a:t>
            </a:r>
            <a:endParaRPr lang="ru-RU" sz="3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320" y="3617640"/>
            <a:ext cx="8393858" cy="83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войная волна 21"/>
          <p:cNvSpPr/>
          <p:nvPr/>
        </p:nvSpPr>
        <p:spPr>
          <a:xfrm>
            <a:off x="25896" y="9440019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003300" y="1003300"/>
            <a:ext cx="1795745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Телемедицина для клиник</a:t>
            </a:r>
            <a:endParaRPr dirty="0"/>
          </a:p>
        </p:txBody>
      </p:sp>
      <p:sp>
        <p:nvSpPr>
          <p:cNvPr id="143" name="Shape 143"/>
          <p:cNvSpPr/>
          <p:nvPr/>
        </p:nvSpPr>
        <p:spPr>
          <a:xfrm>
            <a:off x="9044598" y="2406118"/>
            <a:ext cx="14166928" cy="24006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914400">
              <a:lnSpc>
                <a:spcPts val="4000"/>
              </a:lnSpc>
              <a:defRPr sz="4300"/>
            </a:lvl1pPr>
          </a:lstStyle>
          <a:p>
            <a:pPr>
              <a:lnSpc>
                <a:spcPct val="100000"/>
              </a:lnSpc>
            </a:pPr>
            <a:r>
              <a:rPr lang="ru-RU" sz="4800" b="1" dirty="0" smtClean="0"/>
              <a:t>«МЕДТЕРА Телемедицина» - программная платформа для проведения онлайн-консультаций между врачом и пациентом</a:t>
            </a:r>
            <a:endParaRPr lang="ru-RU" sz="4800" b="1" dirty="0"/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13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7</a:t>
            </a:fld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736616" y="5069989"/>
            <a:ext cx="54749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b="1" dirty="0" smtClean="0"/>
              <a:t>Привлечение первичных пациентов</a:t>
            </a:r>
          </a:p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endParaRPr lang="ru-RU" b="1" dirty="0"/>
          </a:p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b="1" dirty="0" smtClean="0"/>
              <a:t>Увеличение продаж</a:t>
            </a:r>
          </a:p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571500" indent="-571500">
              <a:buClr>
                <a:srgbClr val="00B0F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b="1" dirty="0" smtClean="0"/>
              <a:t>Повышение лояльности клиентов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704" y="2337979"/>
            <a:ext cx="7916570" cy="10441160"/>
          </a:xfrm>
          <a:prstGeom prst="roundRect">
            <a:avLst/>
          </a:prstGeom>
          <a:solidFill>
            <a:srgbClr val="D0F83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Shape 134"/>
          <p:cNvSpPr/>
          <p:nvPr/>
        </p:nvSpPr>
        <p:spPr>
          <a:xfrm>
            <a:off x="958752" y="2321496"/>
            <a:ext cx="6941716" cy="106490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Не требует инвестиций в разработку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Быстро устанавливается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 smtClean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​Работает как ежемесячная подписка или как собственная ИТ-платформа</a:t>
            </a:r>
            <a:endParaRPr lang="ru-RU" sz="4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 smtClean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Не требует дополнительных знаний при использовании персоналом клиники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Персональные данные защищены согласно 152-ФЗ и располагаются в защищенном контуре клиники</a:t>
            </a:r>
            <a:endParaRPr lang="ru-RU" sz="3000" dirty="0" smtClean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3848184" y="9357480"/>
            <a:ext cx="7164144" cy="3600400"/>
          </a:xfrm>
          <a:prstGeom prst="wedgeRoundRectCallout">
            <a:avLst>
              <a:gd name="adj1" fmla="val -51358"/>
              <a:gd name="adj2" fmla="val -67973"/>
              <a:gd name="adj3" fmla="val 16667"/>
            </a:avLst>
          </a:prstGeom>
          <a:solidFill>
            <a:srgbClr val="58C0D8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73872" y="1000351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Мобильные приложения с брендом клиники и </a:t>
            </a:r>
            <a:r>
              <a:rPr lang="en-US" sz="4800" b="1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web-</a:t>
            </a:r>
            <a:r>
              <a:rPr lang="ru-RU" sz="4800" b="1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версия для сайта</a:t>
            </a:r>
            <a:endParaRPr lang="ru-RU" sz="4800" b="1" dirty="0">
              <a:solidFill>
                <a:schemeClr val="bg1"/>
              </a:solidFill>
              <a:cs typeface="Browallia New" panose="020B0604020202020204" pitchFamily="34" charset="-34"/>
            </a:endParaRPr>
          </a:p>
        </p:txBody>
      </p:sp>
      <p:pic>
        <p:nvPicPr>
          <p:cNvPr id="3074" name="Picture 2" descr="https://pbs.twimg.com/media/CYJI99jUMAEXgY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75" y="8993804"/>
            <a:ext cx="3846282" cy="25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public.public-VAIO\Desktop\Downloads\telemedicine_doct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904" y="5588568"/>
            <a:ext cx="5578094" cy="29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public.public-VAIO\Desktop\Downloads\telemedicine_patien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24" y="5588568"/>
            <a:ext cx="1727002" cy="30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Двойная волна 30"/>
          <p:cNvSpPr/>
          <p:nvPr/>
        </p:nvSpPr>
        <p:spPr>
          <a:xfrm>
            <a:off x="-34251" y="945028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3022" y="2321496"/>
            <a:ext cx="7772554" cy="10441160"/>
          </a:xfrm>
          <a:prstGeom prst="roundRect">
            <a:avLst/>
          </a:prstGeom>
          <a:solidFill>
            <a:srgbClr val="D0F83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8</a:t>
            </a:fld>
            <a:endParaRPr lang="ru-RU" sz="3200" dirty="0"/>
          </a:p>
        </p:txBody>
      </p:sp>
      <p:pic>
        <p:nvPicPr>
          <p:cNvPr id="1026" name="Picture 2" descr="C:\Users\public.public-VAIO\Desktop\Downloads\telemedicine_do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64" y="3905672"/>
            <a:ext cx="11636647" cy="60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4064208" y="8946232"/>
            <a:ext cx="9073008" cy="3600400"/>
          </a:xfrm>
          <a:prstGeom prst="wedgeRoundRectCallout">
            <a:avLst>
              <a:gd name="adj1" fmla="val -61290"/>
              <a:gd name="adj2" fmla="val -48062"/>
              <a:gd name="adj3" fmla="val 16667"/>
            </a:avLst>
          </a:prstGeom>
          <a:solidFill>
            <a:srgbClr val="58C0D8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24248" y="8802216"/>
            <a:ext cx="8351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5400" b="1" dirty="0">
                <a:solidFill>
                  <a:schemeClr val="bg1"/>
                </a:solidFill>
                <a:cs typeface="Browallia New" panose="020B0604020202020204" pitchFamily="34" charset="-34"/>
              </a:rPr>
              <a:t>Формирование </a:t>
            </a:r>
            <a:r>
              <a:rPr lang="ru-RU" sz="5400" b="1" dirty="0" err="1" smtClean="0">
                <a:solidFill>
                  <a:schemeClr val="bg1"/>
                </a:solidFill>
                <a:cs typeface="Browallia New" panose="020B0604020202020204" pitchFamily="34" charset="-34"/>
              </a:rPr>
              <a:t>пациентоориентированного</a:t>
            </a:r>
            <a:r>
              <a:rPr lang="ru-RU" sz="5400" b="1" dirty="0" smtClean="0">
                <a:solidFill>
                  <a:schemeClr val="bg1"/>
                </a:solidFill>
                <a:cs typeface="Browallia New" panose="020B0604020202020204" pitchFamily="34" charset="-34"/>
              </a:rPr>
              <a:t> </a:t>
            </a:r>
            <a:r>
              <a:rPr lang="ru-RU" sz="5400" b="1" dirty="0">
                <a:solidFill>
                  <a:schemeClr val="bg1"/>
                </a:solidFill>
                <a:cs typeface="Browallia New" panose="020B0604020202020204" pitchFamily="34" charset="-34"/>
              </a:rPr>
              <a:t>подхода и увеличение продаж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08624" y="3977680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Интеграция с МИС 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Контроль очных и онлайн-приемов</a:t>
            </a:r>
            <a:endParaRPr lang="ru-RU" b="1" dirty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Клиника сама управляет расписанием, услугами и ценами  </a:t>
            </a:r>
            <a:endParaRPr lang="ru-RU" b="1" dirty="0"/>
          </a:p>
        </p:txBody>
      </p:sp>
      <p:sp>
        <p:nvSpPr>
          <p:cNvPr id="15" name="Shape 134"/>
          <p:cNvSpPr/>
          <p:nvPr/>
        </p:nvSpPr>
        <p:spPr>
          <a:xfrm>
            <a:off x="1030760" y="2609528"/>
            <a:ext cx="6580188" cy="101874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Онлайн-консультации –качественная видеосвязь, аудио-звонки, чаты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 smtClean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​</a:t>
            </a:r>
            <a:r>
              <a:rPr lang="ru-RU" sz="4000" dirty="0"/>
              <a:t>Непрерывное наблюдение за здоровьем </a:t>
            </a:r>
            <a:r>
              <a:rPr lang="ru-RU" sz="4000" dirty="0" smtClean="0"/>
              <a:t>пациента</a:t>
            </a:r>
          </a:p>
          <a:p>
            <a:pPr defTabSz="914400"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4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Уведомления и рассылки пациенту</a:t>
            </a:r>
            <a:endParaRPr lang="ru-RU" sz="4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 smtClean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Просмотр </a:t>
            </a:r>
            <a:r>
              <a:rPr lang="ru-RU" sz="4000" dirty="0"/>
              <a:t>карты здоровья пациента (включая анализы и показания с персональных датчиков</a:t>
            </a:r>
            <a:r>
              <a:rPr lang="ru-RU" sz="4000" dirty="0" smtClean="0"/>
              <a:t>)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 smtClean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Контроль качества услуг и управленческие отчеты </a:t>
            </a:r>
            <a:endParaRPr lang="ru-RU" sz="4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6" name="Shape 142"/>
          <p:cNvSpPr/>
          <p:nvPr/>
        </p:nvSpPr>
        <p:spPr>
          <a:xfrm>
            <a:off x="1003300" y="1003300"/>
            <a:ext cx="1795745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 fontScale="92500"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/>
              <a:t>Незаменимый инструмент </a:t>
            </a:r>
            <a:r>
              <a:rPr lang="ru-RU" dirty="0" smtClean="0"/>
              <a:t>современной клиники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3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0" y="9467528"/>
            <a:ext cx="24418251" cy="4248472"/>
          </a:xfrm>
          <a:prstGeom prst="doubleWave">
            <a:avLst/>
          </a:prstGeom>
          <a:gradFill>
            <a:gsLst>
              <a:gs pos="5000">
                <a:schemeClr val="accent3">
                  <a:lumMod val="20000"/>
                  <a:lumOff val="80000"/>
                </a:schemeClr>
              </a:gs>
              <a:gs pos="38000">
                <a:schemeClr val="accent3">
                  <a:lumMod val="20000"/>
                  <a:lumOff val="80000"/>
                </a:schemeClr>
              </a:gs>
              <a:gs pos="7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003300" y="1003300"/>
            <a:ext cx="1795745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 smtClean="0"/>
              <a:t>Удобный сервис для </a:t>
            </a:r>
            <a:r>
              <a:rPr lang="ru-RU" dirty="0"/>
              <a:t>пациента</a:t>
            </a: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13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9</a:t>
            </a:fld>
            <a:endParaRPr lang="ru-RU" sz="3200" dirty="0"/>
          </a:p>
        </p:txBody>
      </p:sp>
      <p:pic>
        <p:nvPicPr>
          <p:cNvPr id="2050" name="Picture 2" descr="C:\Users\public.public-VAIO\Desktop\Downloads\telemedicine_pati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227" y="2683570"/>
            <a:ext cx="5960453" cy="104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5378680" y="2683570"/>
            <a:ext cx="7164144" cy="3600400"/>
          </a:xfrm>
          <a:prstGeom prst="wedgeRoundRectCallout">
            <a:avLst>
              <a:gd name="adj1" fmla="val -63412"/>
              <a:gd name="adj2" fmla="val 42081"/>
              <a:gd name="adj3" fmla="val 16667"/>
            </a:avLst>
          </a:prstGeom>
          <a:solidFill>
            <a:srgbClr val="58C0D8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68814" y="332960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>
                <a:solidFill>
                  <a:schemeClr val="bg1"/>
                </a:solidFill>
                <a:cs typeface="Browallia New" panose="020B0604020202020204" pitchFamily="34" charset="-34"/>
              </a:rPr>
              <a:t>Интуитивно понятный интерфейс не вызывает проблем с работой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32360" y="6569968"/>
            <a:ext cx="70865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Интегрированная электронная </a:t>
            </a:r>
            <a:r>
              <a:rPr lang="ru-RU" b="1" dirty="0" smtClean="0"/>
              <a:t>медкарта</a:t>
            </a:r>
          </a:p>
          <a:p>
            <a:pPr>
              <a:buClr>
                <a:srgbClr val="00B0F0"/>
              </a:buClr>
            </a:pPr>
            <a:endParaRPr lang="ru-RU" b="1" dirty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Онлайн запись </a:t>
            </a:r>
            <a:r>
              <a:rPr lang="ru-RU" b="1" dirty="0" smtClean="0"/>
              <a:t>на приём 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Передача данных на сервер в режиме реального времени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b="1" dirty="0" smtClean="0"/>
              <a:t>Ручное и автоматическое внесение сведений о здоровье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022" y="2321496"/>
            <a:ext cx="7772554" cy="10441160"/>
          </a:xfrm>
          <a:prstGeom prst="roundRect">
            <a:avLst/>
          </a:prstGeom>
          <a:solidFill>
            <a:srgbClr val="D0F83E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Shape 134"/>
          <p:cNvSpPr/>
          <p:nvPr/>
        </p:nvSpPr>
        <p:spPr>
          <a:xfrm>
            <a:off x="1030760" y="2249488"/>
            <a:ext cx="7200800" cy="106490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/>
              <a:t>Быстрая онлайн-связь с </a:t>
            </a:r>
            <a:r>
              <a:rPr lang="ru-RU" sz="4000" dirty="0" smtClean="0"/>
              <a:t>врачом 365 дней в году</a:t>
            </a:r>
            <a:endParaRPr lang="ru-RU" sz="4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Запись на прием в клинику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 smtClean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Хранение </a:t>
            </a:r>
            <a:r>
              <a:rPr lang="ru-RU" sz="4000" dirty="0"/>
              <a:t>и обмен медицинскими документами с врачом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Дистанционный </a:t>
            </a:r>
            <a:r>
              <a:rPr lang="ru-RU" sz="4000" dirty="0"/>
              <a:t>биомониторинг с использованием </a:t>
            </a:r>
            <a:r>
              <a:rPr lang="ru-RU" sz="4000" dirty="0" smtClean="0"/>
              <a:t>датчиков и персональных дневников здоровья</a:t>
            </a:r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000" dirty="0"/>
          </a:p>
          <a:p>
            <a:pPr marL="546100" indent="-546100" defTabSz="914400"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dirty="0" smtClean="0"/>
              <a:t>Напоминания о назначениях и процедурах, рекомендованных врачом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571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tria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Austria</Template>
  <TotalTime>2482</TotalTime>
  <Words>1266</Words>
  <Application>Microsoft Office PowerPoint</Application>
  <PresentationFormat>Произвольный</PresentationFormat>
  <Paragraphs>282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Browallia New</vt:lpstr>
      <vt:lpstr>Calibri</vt:lpstr>
      <vt:lpstr>Calibri (Заголовки)</vt:lpstr>
      <vt:lpstr>Calibri Light</vt:lpstr>
      <vt:lpstr>FuturaLightC</vt:lpstr>
      <vt:lpstr>Helvetica</vt:lpstr>
      <vt:lpstr>Open Sans</vt:lpstr>
      <vt:lpstr>Wingdings</vt:lpstr>
      <vt:lpstr>Austria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public</dc:creator>
  <cp:lastModifiedBy>Ольга Лебедева</cp:lastModifiedBy>
  <cp:revision>392</cp:revision>
  <dcterms:created xsi:type="dcterms:W3CDTF">2018-08-21T18:05:41Z</dcterms:created>
  <dcterms:modified xsi:type="dcterms:W3CDTF">2020-04-20T16:38:18Z</dcterms:modified>
</cp:coreProperties>
</file>