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62" r:id="rId2"/>
    <p:sldId id="463" r:id="rId3"/>
    <p:sldId id="421" r:id="rId4"/>
    <p:sldId id="366" r:id="rId5"/>
    <p:sldId id="465" r:id="rId6"/>
    <p:sldId id="435" r:id="rId7"/>
    <p:sldId id="436" r:id="rId8"/>
    <p:sldId id="466" r:id="rId9"/>
    <p:sldId id="464" r:id="rId10"/>
    <p:sldId id="467" r:id="rId11"/>
    <p:sldId id="441" r:id="rId12"/>
    <p:sldId id="468" r:id="rId13"/>
    <p:sldId id="469" r:id="rId14"/>
    <p:sldId id="470" r:id="rId15"/>
    <p:sldId id="418" r:id="rId16"/>
  </p:sldIdLst>
  <p:sldSz cx="10693400" cy="7562850"/>
  <p:notesSz cx="10693400" cy="75628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56E49"/>
    <a:srgbClr val="D4650A"/>
    <a:srgbClr val="EF720B"/>
    <a:srgbClr val="F68E38"/>
    <a:srgbClr val="F9B67F"/>
    <a:srgbClr val="E8E8E8"/>
    <a:srgbClr val="FC7044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7"/>
    <p:restoredTop sz="94677"/>
  </p:normalViewPr>
  <p:slideViewPr>
    <p:cSldViewPr>
      <p:cViewPr varScale="1">
        <p:scale>
          <a:sx n="76" d="100"/>
          <a:sy n="76" d="100"/>
        </p:scale>
        <p:origin x="-1387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98702A-203F-480E-BA2B-818D331719B4}" type="datetimeFigureOut">
              <a:rPr lang="ru-RU"/>
              <a:pPr>
                <a:defRPr/>
              </a:pPr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380DC8-500B-4353-B8EA-AE24B4775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928BE-152B-44BF-9C76-97508B85DF4A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0618-0D8A-4DB9-87F9-D4C1BFCF6AB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3271B-CEA2-4B7A-80BF-CFF6E8ACDD6D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D8E4-941E-418B-AF34-0C6CBFB7CED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F253-0274-4B69-9519-9394B704F61D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FC220-2D2F-43A4-A4E0-CC386BF0916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5077F-3A2D-4913-8BEF-75E3B9787AF4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D9DB8-CE57-44E7-A009-5FA9537162C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ACFFA-69EA-4958-AF50-CCB1F674DE54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B4EDB-C500-4CC3-8D69-DAF25F331CD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FECA5-BC07-448A-BBC1-D7E9EE180DCF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2322-D141-45A6-A214-74CA384E3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>
          <a:xfrm>
            <a:off x="3635375" y="7034213"/>
            <a:ext cx="342265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>
          <a:xfrm>
            <a:off x="534988" y="7034213"/>
            <a:ext cx="2459037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63C28-42EC-400F-9FF8-8035A38A36BF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99375" y="7034213"/>
            <a:ext cx="2459038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83BD-B4AA-4081-A087-597C7415E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306388" cy="884238"/>
          </a:xfrm>
          <a:custGeom>
            <a:avLst/>
            <a:gdLst/>
            <a:ahLst/>
            <a:cxnLst/>
            <a:rect l="l" t="t" r="r" b="b"/>
            <a:pathLst>
              <a:path w="306070" h="883919">
                <a:moveTo>
                  <a:pt x="0" y="883805"/>
                </a:moveTo>
                <a:lnTo>
                  <a:pt x="305993" y="883805"/>
                </a:lnTo>
                <a:lnTo>
                  <a:pt x="305993" y="0"/>
                </a:lnTo>
                <a:lnTo>
                  <a:pt x="0" y="0"/>
                </a:lnTo>
                <a:lnTo>
                  <a:pt x="0" y="883805"/>
                </a:lnTo>
                <a:close/>
              </a:path>
            </a:pathLst>
          </a:custGeom>
          <a:solidFill>
            <a:srgbClr val="EE6631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0963" y="673100"/>
            <a:ext cx="134937" cy="134938"/>
          </a:xfrm>
          <a:prstGeom prst="rect">
            <a:avLst/>
          </a:prstGeom>
          <a:blipFill>
            <a:blip r:embed="rId9" cstate="screen">
              <a:extLst/>
            </a:blip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9736138" y="304800"/>
            <a:ext cx="149225" cy="152400"/>
          </a:xfrm>
          <a:prstGeom prst="rect">
            <a:avLst/>
          </a:prstGeom>
          <a:blipFill>
            <a:blip r:embed="rId10" cstate="screen">
              <a:extLst/>
            </a:blip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9909175" y="303213"/>
            <a:ext cx="147638" cy="153987"/>
          </a:xfrm>
          <a:prstGeom prst="rect">
            <a:avLst/>
          </a:prstGeom>
          <a:blipFill>
            <a:blip r:embed="rId11" cstate="screen">
              <a:extLst/>
            </a:blip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542463" y="304800"/>
            <a:ext cx="168275" cy="152400"/>
          </a:xfrm>
          <a:custGeom>
            <a:avLst/>
            <a:gdLst/>
            <a:ahLst/>
            <a:cxnLst/>
            <a:rect l="l" t="t" r="r" b="b"/>
            <a:pathLst>
              <a:path w="168909" h="153034">
                <a:moveTo>
                  <a:pt x="82102" y="0"/>
                </a:moveTo>
                <a:lnTo>
                  <a:pt x="10782" y="119093"/>
                </a:lnTo>
                <a:lnTo>
                  <a:pt x="5270" y="131882"/>
                </a:lnTo>
                <a:lnTo>
                  <a:pt x="4089" y="134092"/>
                </a:lnTo>
                <a:lnTo>
                  <a:pt x="1752" y="139578"/>
                </a:lnTo>
                <a:lnTo>
                  <a:pt x="0" y="147909"/>
                </a:lnTo>
                <a:lnTo>
                  <a:pt x="3797" y="149954"/>
                </a:lnTo>
                <a:lnTo>
                  <a:pt x="9740" y="152812"/>
                </a:lnTo>
                <a:lnTo>
                  <a:pt x="14579" y="152888"/>
                </a:lnTo>
                <a:lnTo>
                  <a:pt x="17957" y="149865"/>
                </a:lnTo>
                <a:lnTo>
                  <a:pt x="22430" y="142653"/>
                </a:lnTo>
                <a:lnTo>
                  <a:pt x="29849" y="128299"/>
                </a:lnTo>
                <a:lnTo>
                  <a:pt x="38076" y="111580"/>
                </a:lnTo>
                <a:lnTo>
                  <a:pt x="63772" y="58077"/>
                </a:lnTo>
                <a:lnTo>
                  <a:pt x="81102" y="22510"/>
                </a:lnTo>
                <a:lnTo>
                  <a:pt x="83654" y="21240"/>
                </a:lnTo>
                <a:lnTo>
                  <a:pt x="111581" y="21240"/>
                </a:lnTo>
                <a:lnTo>
                  <a:pt x="105206" y="7968"/>
                </a:lnTo>
                <a:lnTo>
                  <a:pt x="99453" y="3079"/>
                </a:lnTo>
                <a:lnTo>
                  <a:pt x="91732" y="958"/>
                </a:lnTo>
                <a:lnTo>
                  <a:pt x="82102" y="0"/>
                </a:lnTo>
                <a:close/>
              </a:path>
              <a:path w="168909" h="153034">
                <a:moveTo>
                  <a:pt x="111581" y="21240"/>
                </a:moveTo>
                <a:lnTo>
                  <a:pt x="83654" y="21240"/>
                </a:lnTo>
                <a:lnTo>
                  <a:pt x="87680" y="21265"/>
                </a:lnTo>
                <a:lnTo>
                  <a:pt x="89814" y="24821"/>
                </a:lnTo>
                <a:lnTo>
                  <a:pt x="90525" y="25710"/>
                </a:lnTo>
                <a:lnTo>
                  <a:pt x="93021" y="30781"/>
                </a:lnTo>
                <a:lnTo>
                  <a:pt x="97967" y="41256"/>
                </a:lnTo>
                <a:lnTo>
                  <a:pt x="104990" y="56279"/>
                </a:lnTo>
                <a:lnTo>
                  <a:pt x="146494" y="143109"/>
                </a:lnTo>
                <a:lnTo>
                  <a:pt x="157822" y="152037"/>
                </a:lnTo>
                <a:lnTo>
                  <a:pt x="160566" y="151859"/>
                </a:lnTo>
                <a:lnTo>
                  <a:pt x="163969" y="150869"/>
                </a:lnTo>
                <a:lnTo>
                  <a:pt x="168605" y="149154"/>
                </a:lnTo>
                <a:lnTo>
                  <a:pt x="168351" y="139235"/>
                </a:lnTo>
                <a:lnTo>
                  <a:pt x="163156" y="129279"/>
                </a:lnTo>
                <a:lnTo>
                  <a:pt x="162915" y="128517"/>
                </a:lnTo>
                <a:lnTo>
                  <a:pt x="158931" y="119944"/>
                </a:lnTo>
                <a:lnTo>
                  <a:pt x="149655" y="100504"/>
                </a:lnTo>
                <a:lnTo>
                  <a:pt x="111581" y="21240"/>
                </a:lnTo>
                <a:close/>
              </a:path>
            </a:pathLst>
          </a:custGeom>
          <a:solidFill>
            <a:srgbClr val="3C3837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0082213" y="261938"/>
            <a:ext cx="152400" cy="76200"/>
          </a:xfrm>
          <a:prstGeom prst="rect">
            <a:avLst/>
          </a:prstGeom>
          <a:blipFill>
            <a:blip r:embed="rId12" cstate="screen">
              <a:extLst/>
            </a:blip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613900" y="368300"/>
            <a:ext cx="25400" cy="26988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0002" y="0"/>
                </a:moveTo>
                <a:lnTo>
                  <a:pt x="5778" y="0"/>
                </a:lnTo>
                <a:lnTo>
                  <a:pt x="0" y="5880"/>
                </a:lnTo>
                <a:lnTo>
                  <a:pt x="304" y="19862"/>
                </a:lnTo>
                <a:lnTo>
                  <a:pt x="5829" y="25399"/>
                </a:lnTo>
                <a:lnTo>
                  <a:pt x="19811" y="25755"/>
                </a:lnTo>
                <a:lnTo>
                  <a:pt x="25730" y="19964"/>
                </a:lnTo>
                <a:lnTo>
                  <a:pt x="25730" y="5727"/>
                </a:lnTo>
                <a:lnTo>
                  <a:pt x="20002" y="0"/>
                </a:lnTo>
                <a:close/>
              </a:path>
            </a:pathLst>
          </a:custGeom>
          <a:solidFill>
            <a:srgbClr val="F26531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033" name="Holder 2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34" name="Holder 3"/>
          <p:cNvSpPr>
            <a:spLocks noGrp="1"/>
          </p:cNvSpPr>
          <p:nvPr>
            <p:ph type="body" idx="1"/>
          </p:nvPr>
        </p:nvSpPr>
        <p:spPr bwMode="auto">
          <a:xfrm>
            <a:off x="534988" y="1739900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375" y="7034213"/>
            <a:ext cx="3422650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988" y="7034213"/>
            <a:ext cx="2459037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7F5666-60F5-41EA-833A-EB4A27D68AED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375" y="7034213"/>
            <a:ext cx="2459038" cy="274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8645C8-1423-4A0E-B3D7-C8BC596A2F7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2" r:id="rId3"/>
    <p:sldLayoutId id="2147483651" r:id="rId4"/>
    <p:sldLayoutId id="2147483650" r:id="rId5"/>
    <p:sldLayoutId id="2147483656" r:id="rId6"/>
    <p:sldLayoutId id="2147483655" r:id="rId7"/>
  </p:sldLayoutIdLst>
  <p:transition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object 2"/>
          <p:cNvSpPr txBox="1">
            <a:spLocks noChangeArrowheads="1"/>
          </p:cNvSpPr>
          <p:nvPr/>
        </p:nvSpPr>
        <p:spPr bwMode="auto">
          <a:xfrm>
            <a:off x="546100" y="347663"/>
            <a:ext cx="35052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АВР-051</a:t>
            </a:r>
          </a:p>
        </p:txBody>
      </p:sp>
      <p:sp>
        <p:nvSpPr>
          <p:cNvPr id="10" name="object 9"/>
          <p:cNvSpPr/>
          <p:nvPr/>
        </p:nvSpPr>
        <p:spPr>
          <a:xfrm>
            <a:off x="0" y="885825"/>
            <a:ext cx="10693400" cy="5859359"/>
          </a:xfrm>
          <a:prstGeom prst="rect">
            <a:avLst/>
          </a:prstGeom>
          <a:blipFill>
            <a:blip r:embed="rId2" cstate="screen">
              <a:extLst/>
            </a:blip>
            <a:srcRect/>
            <a:stretch>
              <a:fillRect t="-1" b="-2656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pic>
        <p:nvPicPr>
          <p:cNvPr id="9221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6700" y="69818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0" y="66770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9027" name="Объект 3"/>
          <p:cNvSpPr txBox="1">
            <a:spLocks/>
          </p:cNvSpPr>
          <p:nvPr/>
        </p:nvSpPr>
        <p:spPr bwMode="auto">
          <a:xfrm>
            <a:off x="546100" y="276225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r>
              <a:rPr lang="ru-RU" sz="3000" b="1">
                <a:solidFill>
                  <a:srgbClr val="2C4F8F"/>
                </a:solidFill>
              </a:rPr>
              <a:t>Аппарат зарегистрирован в качестве медицинского изделия: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495425"/>
            <a:ext cx="3938588" cy="55626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0" y="1495425"/>
            <a:ext cx="3989388" cy="55626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object 15"/>
          <p:cNvSpPr txBox="1">
            <a:spLocks noChangeArrowheads="1"/>
          </p:cNvSpPr>
          <p:nvPr/>
        </p:nvSpPr>
        <p:spPr bwMode="auto">
          <a:xfrm>
            <a:off x="469900" y="355600"/>
            <a:ext cx="76073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431800">
              <a:spcBef>
                <a:spcPts val="100"/>
              </a:spcBef>
            </a:pPr>
            <a:r>
              <a:rPr lang="ru-RU" sz="3600" b="1"/>
              <a:t>КЛИНИЧЕСКИЕ ИССЛЕДОВАНИЯ:</a:t>
            </a:r>
          </a:p>
        </p:txBody>
      </p:sp>
      <p:pic>
        <p:nvPicPr>
          <p:cNvPr id="23557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0" y="66770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3559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3581400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Прямоугольник 15"/>
          <p:cNvSpPr>
            <a:spLocks noChangeArrowheads="1"/>
          </p:cNvSpPr>
          <p:nvPr/>
        </p:nvSpPr>
        <p:spPr bwMode="auto">
          <a:xfrm>
            <a:off x="1536700" y="2333625"/>
            <a:ext cx="7208838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404040"/>
                </a:solidFill>
              </a:rPr>
              <a:t>Более десяти рандомизированных клинических исследований с фальш-контролем</a:t>
            </a: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object 15"/>
          <p:cNvSpPr txBox="1">
            <a:spLocks noChangeArrowheads="1"/>
          </p:cNvSpPr>
          <p:nvPr/>
        </p:nvSpPr>
        <p:spPr bwMode="auto">
          <a:xfrm>
            <a:off x="469900" y="355600"/>
            <a:ext cx="76073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431800">
              <a:spcBef>
                <a:spcPts val="100"/>
              </a:spcBef>
            </a:pPr>
            <a:r>
              <a:rPr lang="ru-RU" sz="3600" b="1"/>
              <a:t>ПЕРСПЕКТИВЫ РАСШИРЕНИЯ ПОКАЗАНИЙ к ПРИМЕНЕНИЮ:</a:t>
            </a:r>
          </a:p>
        </p:txBody>
      </p:sp>
      <p:pic>
        <p:nvPicPr>
          <p:cNvPr id="130051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0" y="66770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0052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3581400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Прямоугольник 15"/>
          <p:cNvSpPr>
            <a:spLocks noChangeArrowheads="1"/>
          </p:cNvSpPr>
          <p:nvPr/>
        </p:nvSpPr>
        <p:spPr bwMode="auto">
          <a:xfrm>
            <a:off x="1536700" y="2333625"/>
            <a:ext cx="7208838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404040"/>
                </a:solidFill>
              </a:rPr>
              <a:t>Исследуется влияние применения АВР-051 на выраженность психоэмоционального стресса </a:t>
            </a:r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object 15"/>
          <p:cNvSpPr txBox="1">
            <a:spLocks noChangeArrowheads="1"/>
          </p:cNvSpPr>
          <p:nvPr/>
        </p:nvSpPr>
        <p:spPr bwMode="auto">
          <a:xfrm>
            <a:off x="469900" y="355600"/>
            <a:ext cx="76073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431800">
              <a:spcBef>
                <a:spcPts val="100"/>
              </a:spcBef>
            </a:pPr>
            <a:r>
              <a:rPr lang="ru-RU" sz="3600" b="1"/>
              <a:t>ГЕОГРАФИЯ ПРОДАЖ:</a:t>
            </a:r>
          </a:p>
        </p:txBody>
      </p:sp>
      <p:pic>
        <p:nvPicPr>
          <p:cNvPr id="131075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0" y="66770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1077" name="Прямоугольник 15"/>
          <p:cNvSpPr>
            <a:spLocks noChangeArrowheads="1"/>
          </p:cNvSpPr>
          <p:nvPr/>
        </p:nvSpPr>
        <p:spPr bwMode="auto">
          <a:xfrm>
            <a:off x="1079500" y="2165350"/>
            <a:ext cx="8610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5000">
                <a:solidFill>
                  <a:srgbClr val="404040"/>
                </a:solidFill>
              </a:rPr>
              <a:t>Россия и страны СНГ</a:t>
            </a:r>
          </a:p>
          <a:p>
            <a:pPr>
              <a:buFontTx/>
              <a:buChar char="•"/>
            </a:pPr>
            <a:r>
              <a:rPr lang="ru-RU" sz="5000">
                <a:solidFill>
                  <a:srgbClr val="404040"/>
                </a:solidFill>
              </a:rPr>
              <a:t>Страны Евросоюза</a:t>
            </a:r>
          </a:p>
          <a:p>
            <a:pPr>
              <a:buFontTx/>
              <a:buChar char="•"/>
            </a:pPr>
            <a:r>
              <a:rPr lang="ru-RU" sz="5000">
                <a:solidFill>
                  <a:srgbClr val="404040"/>
                </a:solidFill>
              </a:rPr>
              <a:t>Юго-Восточная Азия</a:t>
            </a:r>
          </a:p>
          <a:p>
            <a:pPr>
              <a:buFontTx/>
              <a:buChar char="•"/>
            </a:pPr>
            <a:r>
              <a:rPr lang="ru-RU" sz="5000">
                <a:solidFill>
                  <a:srgbClr val="404040"/>
                </a:solidFill>
              </a:rPr>
              <a:t>Страны Ближнего Востока </a:t>
            </a:r>
          </a:p>
        </p:txBody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object 15"/>
          <p:cNvSpPr txBox="1">
            <a:spLocks noChangeArrowheads="1"/>
          </p:cNvSpPr>
          <p:nvPr/>
        </p:nvSpPr>
        <p:spPr bwMode="auto">
          <a:xfrm>
            <a:off x="469900" y="355600"/>
            <a:ext cx="76073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431800">
              <a:spcBef>
                <a:spcPts val="100"/>
              </a:spcBef>
            </a:pPr>
            <a:r>
              <a:rPr lang="ru-RU" sz="3600" b="1"/>
              <a:t>ГЕОГРАФИЯ ПРОДАЖ:</a:t>
            </a:r>
          </a:p>
        </p:txBody>
      </p:sp>
      <p:pic>
        <p:nvPicPr>
          <p:cNvPr id="132099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80500" y="66770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2102" name="Picture 6" descr="WhatsApp-Image-2019-09-16-at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006475"/>
            <a:ext cx="8915400" cy="5942013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" descr="Z:\Server\a.blohina\SEMPL\abp_051_01.png"/>
          <p:cNvPicPr>
            <a:picLocks noChangeAspect="1" noChangeArrowheads="1"/>
          </p:cNvPicPr>
          <p:nvPr/>
        </p:nvPicPr>
        <p:blipFill>
          <a:blip r:embed="rId2"/>
          <a:srcRect l="9843" r="60120"/>
          <a:stretch>
            <a:fillRect/>
          </a:stretch>
        </p:blipFill>
        <p:spPr bwMode="auto">
          <a:xfrm>
            <a:off x="317500" y="-28575"/>
            <a:ext cx="4038600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2" descr="Z:\Server\a.blohina\SEMPL\Inferu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8700" y="6829425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avr.png" descr="av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130646">
            <a:off x="198438" y="2085975"/>
            <a:ext cx="4406900" cy="39909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0837" name="object 15"/>
          <p:cNvSpPr txBox="1">
            <a:spLocks noChangeArrowheads="1"/>
          </p:cNvSpPr>
          <p:nvPr/>
        </p:nvSpPr>
        <p:spPr bwMode="auto">
          <a:xfrm>
            <a:off x="4965700" y="3098800"/>
            <a:ext cx="48260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431800">
              <a:spcBef>
                <a:spcPts val="100"/>
              </a:spcBef>
            </a:pPr>
            <a:r>
              <a:rPr lang="ru-RU" sz="4000" b="1"/>
              <a:t>СПАСИБО ЗА ВНИМАНИЕ!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23909" name="object 2"/>
          <p:cNvSpPr txBox="1">
            <a:spLocks noChangeArrowheads="1"/>
          </p:cNvSpPr>
          <p:nvPr/>
        </p:nvSpPr>
        <p:spPr bwMode="auto">
          <a:xfrm>
            <a:off x="546100" y="347663"/>
            <a:ext cx="8534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АВР-051 </a:t>
            </a:r>
            <a:r>
              <a:rPr lang="mr-IN" sz="2000">
                <a:solidFill>
                  <a:srgbClr val="231F20"/>
                </a:solidFill>
                <a:latin typeface="Arial Black" pitchFamily="34" charset="0"/>
              </a:rPr>
              <a:t>–</a:t>
            </a: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 АППАРАТ КОРРЕКЦИИ АРТЕРИАЛЬНОГО ДАВЛЕНИЯ</a:t>
            </a:r>
          </a:p>
        </p:txBody>
      </p:sp>
      <p:sp>
        <p:nvSpPr>
          <p:cNvPr id="123911" name="Прямоугольник 7"/>
          <p:cNvSpPr>
            <a:spLocks noChangeArrowheads="1"/>
          </p:cNvSpPr>
          <p:nvPr/>
        </p:nvSpPr>
        <p:spPr bwMode="auto">
          <a:xfrm>
            <a:off x="1384300" y="1343025"/>
            <a:ext cx="83058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EF720B"/>
              </a:buClr>
              <a:buFont typeface="Arial" charset="0"/>
              <a:buChar char="•"/>
            </a:pPr>
            <a:r>
              <a:rPr lang="ru-RU" sz="5000">
                <a:solidFill>
                  <a:srgbClr val="404040"/>
                </a:solidFill>
              </a:rPr>
              <a:t>Пациенты с сердечно-сосудистыми заболеваниями </a:t>
            </a:r>
          </a:p>
          <a:p>
            <a:pPr marL="342900" indent="-342900">
              <a:spcBef>
                <a:spcPts val="600"/>
              </a:spcBef>
              <a:buClr>
                <a:srgbClr val="EF720B"/>
              </a:buClr>
              <a:buFont typeface="Arial" charset="0"/>
              <a:buNone/>
            </a:pPr>
            <a:r>
              <a:rPr lang="ru-RU" sz="5000">
                <a:solidFill>
                  <a:srgbClr val="404040"/>
                </a:solidFill>
              </a:rPr>
              <a:t>	наиболее уязвимы при ОРВИ</a:t>
            </a:r>
          </a:p>
        </p:txBody>
      </p:sp>
      <p:pic>
        <p:nvPicPr>
          <p:cNvPr id="123912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9100" y="69056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1268" name="object 2"/>
          <p:cNvSpPr txBox="1">
            <a:spLocks noChangeArrowheads="1"/>
          </p:cNvSpPr>
          <p:nvPr/>
        </p:nvSpPr>
        <p:spPr bwMode="auto">
          <a:xfrm>
            <a:off x="546100" y="347663"/>
            <a:ext cx="66294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>
                <a:solidFill>
                  <a:srgbClr val="231F20"/>
                </a:solidFill>
              </a:rPr>
              <a:t>Зависимость ЧСС от температуры тела</a:t>
            </a:r>
          </a:p>
        </p:txBody>
      </p:sp>
      <p:pic>
        <p:nvPicPr>
          <p:cNvPr id="11269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1308100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Прямоугольник 15"/>
          <p:cNvSpPr>
            <a:spLocks noChangeArrowheads="1"/>
          </p:cNvSpPr>
          <p:nvPr/>
        </p:nvSpPr>
        <p:spPr bwMode="auto">
          <a:xfrm>
            <a:off x="1536700" y="1343025"/>
            <a:ext cx="7208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 b="1">
                <a:solidFill>
                  <a:srgbClr val="404040"/>
                </a:solidFill>
              </a:rPr>
              <a:t>t - </a:t>
            </a:r>
            <a:r>
              <a:rPr lang="ru-RU" sz="4200" b="1">
                <a:solidFill>
                  <a:srgbClr val="404040"/>
                </a:solidFill>
              </a:rPr>
              <a:t>36.6 </a:t>
            </a:r>
            <a:r>
              <a:rPr lang="en-US" sz="4200" b="1">
                <a:solidFill>
                  <a:srgbClr val="404040"/>
                </a:solidFill>
              </a:rPr>
              <a:t>          </a:t>
            </a:r>
            <a:r>
              <a:rPr lang="ru-RU" sz="4200" b="1">
                <a:solidFill>
                  <a:srgbClr val="404040"/>
                </a:solidFill>
              </a:rPr>
              <a:t>ЧСС = 65</a:t>
            </a:r>
          </a:p>
        </p:txBody>
      </p:sp>
      <p:pic>
        <p:nvPicPr>
          <p:cNvPr id="11279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80500" y="6659563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1281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2409825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Прямоугольник 15"/>
          <p:cNvSpPr>
            <a:spLocks noChangeArrowheads="1"/>
          </p:cNvSpPr>
          <p:nvPr/>
        </p:nvSpPr>
        <p:spPr bwMode="auto">
          <a:xfrm>
            <a:off x="1536700" y="2409825"/>
            <a:ext cx="7208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 b="1">
                <a:solidFill>
                  <a:srgbClr val="404040"/>
                </a:solidFill>
              </a:rPr>
              <a:t>t - </a:t>
            </a:r>
            <a:r>
              <a:rPr lang="ru-RU" sz="4200" b="1">
                <a:solidFill>
                  <a:srgbClr val="404040"/>
                </a:solidFill>
              </a:rPr>
              <a:t>37.6 </a:t>
            </a:r>
            <a:r>
              <a:rPr lang="en-US" sz="4200" b="1">
                <a:solidFill>
                  <a:srgbClr val="404040"/>
                </a:solidFill>
              </a:rPr>
              <a:t>          </a:t>
            </a:r>
            <a:r>
              <a:rPr lang="ru-RU" sz="4200" b="1">
                <a:solidFill>
                  <a:srgbClr val="404040"/>
                </a:solidFill>
              </a:rPr>
              <a:t>ЧСС = 75</a:t>
            </a:r>
          </a:p>
        </p:txBody>
      </p:sp>
      <p:pic>
        <p:nvPicPr>
          <p:cNvPr id="11283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3529013"/>
            <a:ext cx="7620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" name="Прямоугольник 15"/>
          <p:cNvSpPr>
            <a:spLocks noChangeArrowheads="1"/>
          </p:cNvSpPr>
          <p:nvPr/>
        </p:nvSpPr>
        <p:spPr bwMode="auto">
          <a:xfrm>
            <a:off x="1536700" y="3529013"/>
            <a:ext cx="7208838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 b="1">
                <a:solidFill>
                  <a:srgbClr val="404040"/>
                </a:solidFill>
              </a:rPr>
              <a:t>t - </a:t>
            </a:r>
            <a:r>
              <a:rPr lang="ru-RU" sz="4200" b="1">
                <a:solidFill>
                  <a:srgbClr val="404040"/>
                </a:solidFill>
              </a:rPr>
              <a:t>38.6 </a:t>
            </a:r>
            <a:r>
              <a:rPr lang="en-US" sz="4200" b="1">
                <a:solidFill>
                  <a:srgbClr val="404040"/>
                </a:solidFill>
              </a:rPr>
              <a:t>          </a:t>
            </a:r>
            <a:r>
              <a:rPr lang="ru-RU" sz="4200" b="1">
                <a:solidFill>
                  <a:srgbClr val="404040"/>
                </a:solidFill>
              </a:rPr>
              <a:t>ЧСС = 85</a:t>
            </a:r>
          </a:p>
        </p:txBody>
      </p:sp>
      <p:pic>
        <p:nvPicPr>
          <p:cNvPr id="11285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4619625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6" name="Прямоугольник 15"/>
          <p:cNvSpPr>
            <a:spLocks noChangeArrowheads="1"/>
          </p:cNvSpPr>
          <p:nvPr/>
        </p:nvSpPr>
        <p:spPr bwMode="auto">
          <a:xfrm>
            <a:off x="1536700" y="4619625"/>
            <a:ext cx="7208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200" b="1">
                <a:solidFill>
                  <a:srgbClr val="404040"/>
                </a:solidFill>
              </a:rPr>
              <a:t>t - </a:t>
            </a:r>
            <a:r>
              <a:rPr lang="ru-RU" sz="4200" b="1">
                <a:solidFill>
                  <a:srgbClr val="404040"/>
                </a:solidFill>
              </a:rPr>
              <a:t>39.6 </a:t>
            </a:r>
            <a:r>
              <a:rPr lang="en-US" sz="4200" b="1">
                <a:solidFill>
                  <a:srgbClr val="404040"/>
                </a:solidFill>
              </a:rPr>
              <a:t>          </a:t>
            </a:r>
            <a:r>
              <a:rPr lang="ru-RU" sz="4200" b="1">
                <a:solidFill>
                  <a:srgbClr val="404040"/>
                </a:solidFill>
              </a:rPr>
              <a:t>ЧСС = 95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0244" name="object 2"/>
          <p:cNvSpPr txBox="1">
            <a:spLocks noChangeArrowheads="1"/>
          </p:cNvSpPr>
          <p:nvPr/>
        </p:nvSpPr>
        <p:spPr bwMode="auto">
          <a:xfrm>
            <a:off x="546100" y="347663"/>
            <a:ext cx="8534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АВР-051 </a:t>
            </a:r>
            <a:r>
              <a:rPr lang="mr-IN" sz="2000">
                <a:solidFill>
                  <a:srgbClr val="231F20"/>
                </a:solidFill>
                <a:latin typeface="Arial Black" pitchFamily="34" charset="0"/>
              </a:rPr>
              <a:t>–</a:t>
            </a: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 АППАРАТ КОРРЕКЦИИ АРТЕРИАЛЬНОГО ДАВЛЕНИЯ</a:t>
            </a:r>
          </a:p>
        </p:txBody>
      </p:sp>
      <p:pic>
        <p:nvPicPr>
          <p:cNvPr id="10245" name="Рисунок 5"/>
          <p:cNvPicPr>
            <a:picLocks noChangeAspect="1"/>
          </p:cNvPicPr>
          <p:nvPr/>
        </p:nvPicPr>
        <p:blipFill>
          <a:blip r:embed="rId3"/>
          <a:srcRect l="6085" t="2696" r="58305" b="53905"/>
          <a:stretch>
            <a:fillRect/>
          </a:stretch>
        </p:blipFill>
        <p:spPr bwMode="auto">
          <a:xfrm>
            <a:off x="2222500" y="982663"/>
            <a:ext cx="5638800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9100" y="69056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25957" name="object 2"/>
          <p:cNvSpPr txBox="1">
            <a:spLocks noChangeArrowheads="1"/>
          </p:cNvSpPr>
          <p:nvPr/>
        </p:nvSpPr>
        <p:spPr bwMode="auto">
          <a:xfrm>
            <a:off x="546100" y="347663"/>
            <a:ext cx="85344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АВР-051 </a:t>
            </a:r>
            <a:r>
              <a:rPr lang="mr-IN" sz="2000">
                <a:solidFill>
                  <a:srgbClr val="231F20"/>
                </a:solidFill>
                <a:latin typeface="Arial Black" pitchFamily="34" charset="0"/>
              </a:rPr>
              <a:t>–</a:t>
            </a:r>
            <a:r>
              <a:rPr lang="ru-RU" sz="2000">
                <a:solidFill>
                  <a:srgbClr val="231F20"/>
                </a:solidFill>
                <a:latin typeface="Arial Black" pitchFamily="34" charset="0"/>
              </a:rPr>
              <a:t> АППАРАТ КОРРЕКЦИИ АРТЕРИАЛЬНОГО ДАВЛЕНИЯ</a:t>
            </a:r>
          </a:p>
        </p:txBody>
      </p:sp>
      <p:pic>
        <p:nvPicPr>
          <p:cNvPr id="125958" name="Рисунок 5"/>
          <p:cNvPicPr>
            <a:picLocks noChangeAspect="1"/>
          </p:cNvPicPr>
          <p:nvPr/>
        </p:nvPicPr>
        <p:blipFill>
          <a:blip r:embed="rId3"/>
          <a:srcRect l="6085" t="2696" r="58305" b="53905"/>
          <a:stretch>
            <a:fillRect/>
          </a:stretch>
        </p:blipFill>
        <p:spPr bwMode="auto">
          <a:xfrm>
            <a:off x="0" y="1724025"/>
            <a:ext cx="35814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Прямоугольник 7"/>
          <p:cNvSpPr>
            <a:spLocks noChangeArrowheads="1"/>
          </p:cNvSpPr>
          <p:nvPr/>
        </p:nvSpPr>
        <p:spPr bwMode="auto">
          <a:xfrm>
            <a:off x="3822700" y="1555750"/>
            <a:ext cx="64897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EF720B"/>
              </a:buClr>
              <a:buFont typeface="Arial" charset="0"/>
              <a:buChar char="•"/>
            </a:pPr>
            <a:r>
              <a:rPr lang="ru-RU" sz="4000">
                <a:solidFill>
                  <a:srgbClr val="404040"/>
                </a:solidFill>
              </a:rPr>
              <a:t>Эффективный и безопасный способ коррекции повышенного артериального давления.</a:t>
            </a:r>
          </a:p>
        </p:txBody>
      </p:sp>
      <p:pic>
        <p:nvPicPr>
          <p:cNvPr id="125960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9100" y="6905625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104315" tIns="52157" rIns="104315" bIns="52157" anchor="ctr"/>
          <a:lstStyle/>
          <a:p>
            <a:pPr eaLnBrk="1" hangingPunct="1"/>
            <a:endParaRPr lang="ru-RU" smtClean="0"/>
          </a:p>
        </p:txBody>
      </p:sp>
      <p:pic>
        <p:nvPicPr>
          <p:cNvPr id="12290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5888" y="735013"/>
            <a:ext cx="10496550" cy="5568950"/>
          </a:xfr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104315" tIns="52157" rIns="104315" bIns="52157" anchor="ctr"/>
          <a:lstStyle/>
          <a:p>
            <a:pPr eaLnBrk="1" hangingPunct="1"/>
            <a:endParaRPr lang="ru-RU" smtClean="0"/>
          </a:p>
        </p:txBody>
      </p:sp>
      <p:pic>
        <p:nvPicPr>
          <p:cNvPr id="14338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963" y="720725"/>
            <a:ext cx="10525125" cy="5583238"/>
          </a:xfr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26981" name="object 2"/>
          <p:cNvSpPr txBox="1">
            <a:spLocks noChangeArrowheads="1"/>
          </p:cNvSpPr>
          <p:nvPr/>
        </p:nvSpPr>
        <p:spPr bwMode="auto">
          <a:xfrm>
            <a:off x="546100" y="347663"/>
            <a:ext cx="6629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3000">
                <a:solidFill>
                  <a:srgbClr val="231F20"/>
                </a:solidFill>
                <a:latin typeface="Arial Black" pitchFamily="34" charset="0"/>
              </a:rPr>
              <a:t>АВР-051. РЕЗУЛЬТАТ ПРИМЕНЕНИЯ</a:t>
            </a:r>
          </a:p>
        </p:txBody>
      </p:sp>
      <p:pic>
        <p:nvPicPr>
          <p:cNvPr id="126982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56169" t="46219" r="37430" b="44482"/>
          <a:stretch>
            <a:fillRect/>
          </a:stretch>
        </p:blipFill>
        <p:spPr bwMode="auto">
          <a:xfrm>
            <a:off x="469900" y="2105025"/>
            <a:ext cx="762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5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63689" t="62540" r="29256" b="28024"/>
          <a:stretch>
            <a:fillRect/>
          </a:stretch>
        </p:blipFill>
        <p:spPr bwMode="auto">
          <a:xfrm>
            <a:off x="469900" y="3997325"/>
            <a:ext cx="93186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7" name="Прямоугольник 15"/>
          <p:cNvSpPr>
            <a:spLocks noChangeArrowheads="1"/>
          </p:cNvSpPr>
          <p:nvPr/>
        </p:nvSpPr>
        <p:spPr bwMode="auto">
          <a:xfrm>
            <a:off x="1536700" y="1884363"/>
            <a:ext cx="72088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404040"/>
                </a:solidFill>
              </a:rPr>
              <a:t>Корректируется артериальное давление</a:t>
            </a:r>
          </a:p>
        </p:txBody>
      </p:sp>
      <p:sp>
        <p:nvSpPr>
          <p:cNvPr id="126990" name="Прямоугольник 19"/>
          <p:cNvSpPr>
            <a:spLocks noChangeArrowheads="1"/>
          </p:cNvSpPr>
          <p:nvPr/>
        </p:nvSpPr>
        <p:spPr bwMode="auto">
          <a:xfrm>
            <a:off x="1536700" y="4078288"/>
            <a:ext cx="8504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404040"/>
                </a:solidFill>
              </a:rPr>
              <a:t>Снижается метеозависимость</a:t>
            </a:r>
          </a:p>
        </p:txBody>
      </p:sp>
      <p:pic>
        <p:nvPicPr>
          <p:cNvPr id="126992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0500" y="6659563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1" y="5820485"/>
            <a:ext cx="10711218" cy="1742365"/>
          </a:xfrm>
          <a:prstGeom prst="rect">
            <a:avLst/>
          </a:prstGeom>
          <a:blipFill>
            <a:blip r:embed="rId2" cstate="print"/>
            <a:srcRect/>
            <a:stretch>
              <a:fillRect t="-100000" b="-218068"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24933" name="object 2"/>
          <p:cNvSpPr txBox="1">
            <a:spLocks noChangeArrowheads="1"/>
          </p:cNvSpPr>
          <p:nvPr/>
        </p:nvSpPr>
        <p:spPr bwMode="auto">
          <a:xfrm>
            <a:off x="546100" y="347663"/>
            <a:ext cx="6629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73660" rIns="0" bIns="0">
            <a:spAutoFit/>
          </a:bodyPr>
          <a:lstStyle/>
          <a:p>
            <a:pPr marL="12700">
              <a:spcBef>
                <a:spcPts val="575"/>
              </a:spcBef>
            </a:pPr>
            <a:r>
              <a:rPr lang="ru-RU" sz="3000">
                <a:solidFill>
                  <a:srgbClr val="231F20"/>
                </a:solidFill>
                <a:latin typeface="Arial Black" pitchFamily="34" charset="0"/>
              </a:rPr>
              <a:t>АВР-051. РЕЗУЛЬТАТ ПРИМЕНЕНИЯ</a:t>
            </a:r>
          </a:p>
        </p:txBody>
      </p:sp>
      <p:pic>
        <p:nvPicPr>
          <p:cNvPr id="124935" name="Рисунок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71239" t="46149" r="20898" b="43649"/>
          <a:stretch>
            <a:fillRect/>
          </a:stretch>
        </p:blipFill>
        <p:spPr bwMode="auto">
          <a:xfrm>
            <a:off x="393700" y="1597025"/>
            <a:ext cx="97948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86478" t="45564" r="5400" b="44379"/>
          <a:stretch>
            <a:fillRect/>
          </a:stretch>
        </p:blipFill>
        <p:spPr bwMode="auto">
          <a:xfrm>
            <a:off x="317500" y="3251200"/>
            <a:ext cx="1125538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Рисунок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grayscl/>
          </a:blip>
          <a:srcRect l="79652" t="62830" r="13652" b="27734"/>
          <a:stretch>
            <a:fillRect/>
          </a:stretch>
        </p:blipFill>
        <p:spPr bwMode="auto">
          <a:xfrm>
            <a:off x="488950" y="4848225"/>
            <a:ext cx="8842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40" name="Прямоугольник 16"/>
          <p:cNvSpPr>
            <a:spLocks noChangeArrowheads="1"/>
          </p:cNvSpPr>
          <p:nvPr/>
        </p:nvSpPr>
        <p:spPr bwMode="auto">
          <a:xfrm>
            <a:off x="1647825" y="1447800"/>
            <a:ext cx="6915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404040"/>
                </a:solidFill>
              </a:rPr>
              <a:t>Улучшается общее</a:t>
            </a:r>
            <a:r>
              <a:rPr lang="en-US" sz="3600">
                <a:solidFill>
                  <a:srgbClr val="404040"/>
                </a:solidFill>
              </a:rPr>
              <a:t> </a:t>
            </a:r>
            <a:r>
              <a:rPr lang="ru-RU" sz="3600">
                <a:solidFill>
                  <a:srgbClr val="404040"/>
                </a:solidFill>
              </a:rPr>
              <a:t>самочувствие</a:t>
            </a:r>
            <a:r>
              <a:rPr lang="en-US" sz="3600">
                <a:solidFill>
                  <a:srgbClr val="404040"/>
                </a:solidFill>
              </a:rPr>
              <a:t> </a:t>
            </a:r>
            <a:r>
              <a:rPr lang="ru-RU" sz="3600">
                <a:solidFill>
                  <a:srgbClr val="404040"/>
                </a:solidFill>
              </a:rPr>
              <a:t>и сон</a:t>
            </a:r>
          </a:p>
        </p:txBody>
      </p:sp>
      <p:sp>
        <p:nvSpPr>
          <p:cNvPr id="124941" name="Прямоугольник 18"/>
          <p:cNvSpPr>
            <a:spLocks noChangeArrowheads="1"/>
          </p:cNvSpPr>
          <p:nvPr/>
        </p:nvSpPr>
        <p:spPr bwMode="auto">
          <a:xfrm>
            <a:off x="1631950" y="4906963"/>
            <a:ext cx="760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404040"/>
                </a:solidFill>
              </a:rPr>
              <a:t>Повышается работоспособность</a:t>
            </a:r>
          </a:p>
        </p:txBody>
      </p:sp>
      <p:sp>
        <p:nvSpPr>
          <p:cNvPr id="124943" name="Прямоугольник 20"/>
          <p:cNvSpPr>
            <a:spLocks noChangeArrowheads="1"/>
          </p:cNvSpPr>
          <p:nvPr/>
        </p:nvSpPr>
        <p:spPr bwMode="auto">
          <a:xfrm>
            <a:off x="1624013" y="3124200"/>
            <a:ext cx="6915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404040"/>
                </a:solidFill>
              </a:rPr>
              <a:t>Улучшается эмоциональное состояние</a:t>
            </a:r>
          </a:p>
        </p:txBody>
      </p:sp>
      <p:pic>
        <p:nvPicPr>
          <p:cNvPr id="124944" name="Логотип_ Швабе_rus_533C.pdf" descr="Логотип_ Швабе_rus_533C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0500" y="6659563"/>
            <a:ext cx="1143000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2431</TotalTime>
  <Words>120</Words>
  <Application>Microsoft Macintosh PowerPoint</Application>
  <PresentationFormat>Произвольный</PresentationFormat>
  <Paragraphs>31</Paragraphs>
  <Slides>15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Arial Black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282</cp:revision>
  <dcterms:created xsi:type="dcterms:W3CDTF">2018-11-15T12:11:46Z</dcterms:created>
  <dcterms:modified xsi:type="dcterms:W3CDTF">2020-04-09T12:53:46Z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2018-11-14T00:00:00Z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2018-11-15T00:00:00Z</vt:filetime>
  </property>
</Properties>
</file>