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2" r:id="rId3"/>
    <p:sldMasterId id="2147483714" r:id="rId4"/>
    <p:sldMasterId id="2147483726" r:id="rId5"/>
  </p:sldMasterIdLst>
  <p:notesMasterIdLst>
    <p:notesMasterId r:id="rId37"/>
  </p:notesMasterIdLst>
  <p:sldIdLst>
    <p:sldId id="293" r:id="rId6"/>
    <p:sldId id="291" r:id="rId7"/>
    <p:sldId id="354" r:id="rId8"/>
    <p:sldId id="355" r:id="rId9"/>
    <p:sldId id="307" r:id="rId10"/>
    <p:sldId id="256" r:id="rId11"/>
    <p:sldId id="356" r:id="rId12"/>
    <p:sldId id="333" r:id="rId13"/>
    <p:sldId id="357" r:id="rId14"/>
    <p:sldId id="358" r:id="rId15"/>
    <p:sldId id="301" r:id="rId16"/>
    <p:sldId id="359" r:id="rId17"/>
    <p:sldId id="285" r:id="rId18"/>
    <p:sldId id="360" r:id="rId19"/>
    <p:sldId id="286" r:id="rId20"/>
    <p:sldId id="361" r:id="rId21"/>
    <p:sldId id="280" r:id="rId22"/>
    <p:sldId id="281" r:id="rId23"/>
    <p:sldId id="276" r:id="rId24"/>
    <p:sldId id="300" r:id="rId25"/>
    <p:sldId id="268" r:id="rId26"/>
    <p:sldId id="259" r:id="rId27"/>
    <p:sldId id="362" r:id="rId28"/>
    <p:sldId id="258" r:id="rId29"/>
    <p:sldId id="262" r:id="rId30"/>
    <p:sldId id="352" r:id="rId31"/>
    <p:sldId id="266" r:id="rId32"/>
    <p:sldId id="263" r:id="rId33"/>
    <p:sldId id="267" r:id="rId34"/>
    <p:sldId id="265" r:id="rId35"/>
    <p:sldId id="299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1104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 Шаталов" initials="С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8FF"/>
    <a:srgbClr val="FFFFFF"/>
    <a:srgbClr val="ACACAC"/>
    <a:srgbClr val="00539E"/>
    <a:srgbClr val="F58D12"/>
    <a:srgbClr val="FF9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485" autoAdjust="0"/>
  </p:normalViewPr>
  <p:slideViewPr>
    <p:cSldViewPr snapToGrid="0" snapToObjects="1">
      <p:cViewPr>
        <p:scale>
          <a:sx n="29" d="100"/>
          <a:sy n="29" d="100"/>
        </p:scale>
        <p:origin x="288" y="68"/>
      </p:cViewPr>
      <p:guideLst>
        <p:guide pos="1104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C18C3-7A34-48ED-B019-CB286F522020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52A264-FA9A-4920-AAE7-B437318CA364}">
      <dgm:prSet phldrT="[Text]"/>
      <dgm:spPr/>
      <dgm:t>
        <a:bodyPr/>
        <a:lstStyle/>
        <a:p>
          <a:r>
            <a:rPr lang="ru-RU" dirty="0"/>
            <a:t>ПГУ</a:t>
          </a:r>
          <a:endParaRPr lang="en-US" dirty="0"/>
        </a:p>
      </dgm:t>
    </dgm:pt>
    <dgm:pt modelId="{9BD23B72-55D7-4E05-94BB-672B0371692F}" type="parTrans" cxnId="{98E7401B-1164-457B-9322-77C66D73C1CC}">
      <dgm:prSet/>
      <dgm:spPr/>
      <dgm:t>
        <a:bodyPr/>
        <a:lstStyle/>
        <a:p>
          <a:endParaRPr lang="en-US"/>
        </a:p>
      </dgm:t>
    </dgm:pt>
    <dgm:pt modelId="{6D0D9E9C-6907-4286-B25D-1EE098341FFA}" type="sibTrans" cxnId="{98E7401B-1164-457B-9322-77C66D73C1CC}">
      <dgm:prSet/>
      <dgm:spPr/>
      <dgm:t>
        <a:bodyPr/>
        <a:lstStyle/>
        <a:p>
          <a:endParaRPr lang="en-US"/>
        </a:p>
      </dgm:t>
    </dgm:pt>
    <dgm:pt modelId="{F255BBEF-C195-4E0E-BEDF-729523D75517}">
      <dgm:prSet phldrT="[Text]"/>
      <dgm:spPr/>
      <dgm:t>
        <a:bodyPr/>
        <a:lstStyle/>
        <a:p>
          <a:r>
            <a:rPr lang="ru-RU" dirty="0"/>
            <a:t>РМИС (ГИС)</a:t>
          </a:r>
          <a:endParaRPr lang="en-US" dirty="0"/>
        </a:p>
      </dgm:t>
    </dgm:pt>
    <dgm:pt modelId="{F21A33B8-D5F3-4549-83FF-0FB7D6439ADE}" type="parTrans" cxnId="{E9673A39-F9B1-4FE6-81D5-F741068F1A95}">
      <dgm:prSet/>
      <dgm:spPr/>
      <dgm:t>
        <a:bodyPr/>
        <a:lstStyle/>
        <a:p>
          <a:endParaRPr lang="en-US"/>
        </a:p>
      </dgm:t>
    </dgm:pt>
    <dgm:pt modelId="{BBE4FF78-F052-4845-94B6-467397B5F642}" type="sibTrans" cxnId="{E9673A39-F9B1-4FE6-81D5-F741068F1A95}">
      <dgm:prSet/>
      <dgm:spPr/>
      <dgm:t>
        <a:bodyPr/>
        <a:lstStyle/>
        <a:p>
          <a:endParaRPr lang="en-US"/>
        </a:p>
      </dgm:t>
    </dgm:pt>
    <dgm:pt modelId="{706E7518-18D6-4362-B67C-40A17A9365F4}">
      <dgm:prSet phldrT="[Text]"/>
      <dgm:spPr/>
      <dgm:t>
        <a:bodyPr/>
        <a:lstStyle/>
        <a:p>
          <a:r>
            <a:rPr lang="ru-RU" dirty="0"/>
            <a:t>Единый портал пациентов</a:t>
          </a:r>
          <a:endParaRPr lang="en-US" dirty="0"/>
        </a:p>
      </dgm:t>
    </dgm:pt>
    <dgm:pt modelId="{5BAB54F6-653C-4F84-BB50-75FDC6C01F56}" type="parTrans" cxnId="{9294027E-68B6-4818-9D45-3C88AF9D1CD6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7000" r="-127000"/>
          </a:stretch>
        </a:blipFill>
      </dgm:spPr>
      <dgm:t>
        <a:bodyPr/>
        <a:lstStyle/>
        <a:p>
          <a:endParaRPr lang="en-US"/>
        </a:p>
      </dgm:t>
    </dgm:pt>
    <dgm:pt modelId="{1C27DD54-3ACC-490A-BDE5-BD9BBC70E867}" type="sibTrans" cxnId="{9294027E-68B6-4818-9D45-3C88AF9D1CD6}">
      <dgm:prSet/>
      <dgm:spPr/>
      <dgm:t>
        <a:bodyPr/>
        <a:lstStyle/>
        <a:p>
          <a:endParaRPr lang="en-US"/>
        </a:p>
      </dgm:t>
    </dgm:pt>
    <dgm:pt modelId="{C49CC36F-547F-4EAB-8FA1-04BB7908ABA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1</a:t>
          </a:r>
        </a:p>
      </dgm:t>
    </dgm:pt>
    <dgm:pt modelId="{16937DD2-DCF6-4F37-B58A-7177AA97128C}" type="parTrans" cxnId="{7DE25746-2839-4047-8226-26095CD4A894}">
      <dgm:prSet/>
      <dgm:spPr/>
      <dgm:t>
        <a:bodyPr/>
        <a:lstStyle/>
        <a:p>
          <a:endParaRPr lang="en-US"/>
        </a:p>
      </dgm:t>
    </dgm:pt>
    <dgm:pt modelId="{FF131FFD-9C0C-449B-A291-03BCA88B2C66}" type="sibTrans" cxnId="{7DE25746-2839-4047-8226-26095CD4A894}">
      <dgm:prSet/>
      <dgm:spPr/>
      <dgm:t>
        <a:bodyPr/>
        <a:lstStyle/>
        <a:p>
          <a:endParaRPr lang="en-US"/>
        </a:p>
      </dgm:t>
    </dgm:pt>
    <dgm:pt modelId="{AC5DC66F-D1AC-4579-85A2-50BA9492B649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2</a:t>
          </a:r>
        </a:p>
      </dgm:t>
    </dgm:pt>
    <dgm:pt modelId="{9200B1D4-C07F-46D3-A9DE-580899A3A4DD}" type="parTrans" cxnId="{3E213C82-6ECF-4729-A304-BDDE14D9C528}">
      <dgm:prSet/>
      <dgm:spPr/>
      <dgm:t>
        <a:bodyPr/>
        <a:lstStyle/>
        <a:p>
          <a:endParaRPr lang="en-US"/>
        </a:p>
      </dgm:t>
    </dgm:pt>
    <dgm:pt modelId="{8147CFFA-E501-4C07-941D-7A85E819E655}" type="sibTrans" cxnId="{3E213C82-6ECF-4729-A304-BDDE14D9C528}">
      <dgm:prSet/>
      <dgm:spPr/>
      <dgm:t>
        <a:bodyPr/>
        <a:lstStyle/>
        <a:p>
          <a:endParaRPr lang="en-US"/>
        </a:p>
      </dgm:t>
    </dgm:pt>
    <dgm:pt modelId="{56DE46CF-1592-4A48-831F-1B3A2F77548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n</a:t>
          </a:r>
          <a:endParaRPr lang="en-US" b="1" dirty="0"/>
        </a:p>
      </dgm:t>
    </dgm:pt>
    <dgm:pt modelId="{1923A551-6531-4205-9610-14B3C29F27DF}" type="parTrans" cxnId="{79B6789C-3CF6-41EB-AACF-1DA0CED59E42}">
      <dgm:prSet/>
      <dgm:spPr/>
      <dgm:t>
        <a:bodyPr/>
        <a:lstStyle/>
        <a:p>
          <a:endParaRPr lang="en-US"/>
        </a:p>
      </dgm:t>
    </dgm:pt>
    <dgm:pt modelId="{2D71EC8B-5A6B-490C-8094-898ACE15B277}" type="sibTrans" cxnId="{79B6789C-3CF6-41EB-AACF-1DA0CED59E42}">
      <dgm:prSet/>
      <dgm:spPr/>
      <dgm:t>
        <a:bodyPr/>
        <a:lstStyle/>
        <a:p>
          <a:endParaRPr lang="en-US"/>
        </a:p>
      </dgm:t>
    </dgm:pt>
    <dgm:pt modelId="{ECBDF514-BB25-48FF-B68B-912A905AF4FA}">
      <dgm:prSet phldrT="[Text]"/>
      <dgm:spPr/>
      <dgm:t>
        <a:bodyPr/>
        <a:lstStyle/>
        <a:p>
          <a:r>
            <a:rPr lang="ru-RU" dirty="0"/>
            <a:t>…</a:t>
          </a:r>
          <a:endParaRPr lang="en-US" dirty="0"/>
        </a:p>
      </dgm:t>
    </dgm:pt>
    <dgm:pt modelId="{CCBD0318-E842-4BDA-87A6-FC2E1D18B04B}" type="parTrans" cxnId="{4AE813E9-620A-4821-A8A6-B1E4DC7A802C}">
      <dgm:prSet/>
      <dgm:spPr/>
      <dgm:t>
        <a:bodyPr/>
        <a:lstStyle/>
        <a:p>
          <a:endParaRPr lang="en-US"/>
        </a:p>
      </dgm:t>
    </dgm:pt>
    <dgm:pt modelId="{BDA3BFF7-69A9-44F6-BC10-3B127987BECB}" type="sibTrans" cxnId="{4AE813E9-620A-4821-A8A6-B1E4DC7A802C}">
      <dgm:prSet/>
      <dgm:spPr/>
      <dgm:t>
        <a:bodyPr/>
        <a:lstStyle/>
        <a:p>
          <a:endParaRPr lang="en-US"/>
        </a:p>
      </dgm:t>
    </dgm:pt>
    <dgm:pt modelId="{B4E3B5BB-B4B5-4708-AE89-6DC22FB5719A}">
      <dgm:prSet phldrT="[Text]"/>
      <dgm:spPr/>
      <dgm:t>
        <a:bodyPr/>
        <a:lstStyle/>
        <a:p>
          <a:r>
            <a:rPr lang="ru-RU" dirty="0"/>
            <a:t>ЕГИСЗ/РЭМД</a:t>
          </a:r>
          <a:endParaRPr lang="en-US" dirty="0"/>
        </a:p>
      </dgm:t>
    </dgm:pt>
    <dgm:pt modelId="{08347A5A-803B-4D79-B6B1-BCB2CB009A76}" type="sibTrans" cxnId="{17B3A037-176E-4E27-8919-170655A35D52}">
      <dgm:prSet/>
      <dgm:spPr/>
      <dgm:t>
        <a:bodyPr/>
        <a:lstStyle/>
        <a:p>
          <a:endParaRPr lang="en-US"/>
        </a:p>
      </dgm:t>
    </dgm:pt>
    <dgm:pt modelId="{305D0580-6A91-4501-B618-6068C3D98AB9}" type="parTrans" cxnId="{17B3A037-176E-4E27-8919-170655A35D52}">
      <dgm:prSet/>
      <dgm:spPr/>
      <dgm:t>
        <a:bodyPr/>
        <a:lstStyle/>
        <a:p>
          <a:endParaRPr lang="en-US"/>
        </a:p>
      </dgm:t>
    </dgm:pt>
    <dgm:pt modelId="{3135EEE7-22CF-4C1B-A265-F3F4DD2FE4E2}" type="pres">
      <dgm:prSet presAssocID="{0D4C18C3-7A34-48ED-B019-CB286F5220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9AE1FE-5D7E-4954-877B-F3D7A8E242BD}" type="pres">
      <dgm:prSet presAssocID="{A152A264-FA9A-4920-AAE7-B437318CA364}" presName="hierRoot1" presStyleCnt="0"/>
      <dgm:spPr/>
    </dgm:pt>
    <dgm:pt modelId="{9A3026BA-9CDA-4838-B147-EEEDF1C31C8A}" type="pres">
      <dgm:prSet presAssocID="{A152A264-FA9A-4920-AAE7-B437318CA364}" presName="composite" presStyleCnt="0"/>
      <dgm:spPr/>
    </dgm:pt>
    <dgm:pt modelId="{E47EC13B-1353-488B-B4F5-80721903610C}" type="pres">
      <dgm:prSet presAssocID="{A152A264-FA9A-4920-AAE7-B437318CA364}" presName="background" presStyleLbl="node0" presStyleIdx="0" presStyleCnt="2"/>
      <dgm:spPr/>
    </dgm:pt>
    <dgm:pt modelId="{7C28634E-7B75-4398-831B-391A50D1F90A}" type="pres">
      <dgm:prSet presAssocID="{A152A264-FA9A-4920-AAE7-B437318CA364}" presName="text" presStyleLbl="fgAcc0" presStyleIdx="0" presStyleCnt="2">
        <dgm:presLayoutVars>
          <dgm:chPref val="3"/>
        </dgm:presLayoutVars>
      </dgm:prSet>
      <dgm:spPr/>
    </dgm:pt>
    <dgm:pt modelId="{F0D0A5EF-24C2-411B-B430-6FC0B4AA59D0}" type="pres">
      <dgm:prSet presAssocID="{A152A264-FA9A-4920-AAE7-B437318CA364}" presName="hierChild2" presStyleCnt="0"/>
      <dgm:spPr/>
    </dgm:pt>
    <dgm:pt modelId="{17ED97D9-4BFC-4F8F-AF46-30D5351C4241}" type="pres">
      <dgm:prSet presAssocID="{B4E3B5BB-B4B5-4708-AE89-6DC22FB5719A}" presName="hierRoot1" presStyleCnt="0"/>
      <dgm:spPr/>
    </dgm:pt>
    <dgm:pt modelId="{EC6D2DAC-0D13-456D-9C3B-1E23D68287F7}" type="pres">
      <dgm:prSet presAssocID="{B4E3B5BB-B4B5-4708-AE89-6DC22FB5719A}" presName="composite" presStyleCnt="0"/>
      <dgm:spPr/>
    </dgm:pt>
    <dgm:pt modelId="{3E081142-D333-4C4C-96A2-0BEB20AF385A}" type="pres">
      <dgm:prSet presAssocID="{B4E3B5BB-B4B5-4708-AE89-6DC22FB5719A}" presName="background" presStyleLbl="node0" presStyleIdx="1" presStyleCnt="2"/>
      <dgm:spPr/>
    </dgm:pt>
    <dgm:pt modelId="{113B2079-6535-4569-AE61-830CD46AB125}" type="pres">
      <dgm:prSet presAssocID="{B4E3B5BB-B4B5-4708-AE89-6DC22FB5719A}" presName="text" presStyleLbl="fgAcc0" presStyleIdx="1" presStyleCnt="2">
        <dgm:presLayoutVars>
          <dgm:chPref val="3"/>
        </dgm:presLayoutVars>
      </dgm:prSet>
      <dgm:spPr/>
    </dgm:pt>
    <dgm:pt modelId="{F4A020A0-079F-4BE8-B13F-06ADFB18BF8D}" type="pres">
      <dgm:prSet presAssocID="{B4E3B5BB-B4B5-4708-AE89-6DC22FB5719A}" presName="hierChild2" presStyleCnt="0"/>
      <dgm:spPr/>
    </dgm:pt>
    <dgm:pt modelId="{E25C5CC6-39B9-4937-B7F4-90D6EE04C4BB}" type="pres">
      <dgm:prSet presAssocID="{F21A33B8-D5F3-4549-83FF-0FB7D6439ADE}" presName="Name10" presStyleLbl="parChTrans1D2" presStyleIdx="0" presStyleCnt="2"/>
      <dgm:spPr/>
    </dgm:pt>
    <dgm:pt modelId="{532D5419-259D-4744-962F-543AEBE9B7D1}" type="pres">
      <dgm:prSet presAssocID="{F255BBEF-C195-4E0E-BEDF-729523D75517}" presName="hierRoot2" presStyleCnt="0"/>
      <dgm:spPr/>
    </dgm:pt>
    <dgm:pt modelId="{6857AFF9-1A2E-4C0C-BC2D-5625A6C1FBFD}" type="pres">
      <dgm:prSet presAssocID="{F255BBEF-C195-4E0E-BEDF-729523D75517}" presName="composite2" presStyleCnt="0"/>
      <dgm:spPr/>
    </dgm:pt>
    <dgm:pt modelId="{A0A9E7E0-F4F1-49F5-95D6-D189C5233C7E}" type="pres">
      <dgm:prSet presAssocID="{F255BBEF-C195-4E0E-BEDF-729523D75517}" presName="background2" presStyleLbl="node2" presStyleIdx="0" presStyleCnt="2"/>
      <dgm:spPr/>
    </dgm:pt>
    <dgm:pt modelId="{DF2E0EB6-50C7-4CFF-AF07-0C49DE267FB2}" type="pres">
      <dgm:prSet presAssocID="{F255BBEF-C195-4E0E-BEDF-729523D75517}" presName="text2" presStyleLbl="fgAcc2" presStyleIdx="0" presStyleCnt="2">
        <dgm:presLayoutVars>
          <dgm:chPref val="3"/>
        </dgm:presLayoutVars>
      </dgm:prSet>
      <dgm:spPr/>
    </dgm:pt>
    <dgm:pt modelId="{AF35AEB7-055F-4933-9B4E-203C31DCCEF6}" type="pres">
      <dgm:prSet presAssocID="{F255BBEF-C195-4E0E-BEDF-729523D75517}" presName="hierChild3" presStyleCnt="0"/>
      <dgm:spPr/>
    </dgm:pt>
    <dgm:pt modelId="{12E4FC21-259F-4FDE-B42B-2BB429590A2E}" type="pres">
      <dgm:prSet presAssocID="{16937DD2-DCF6-4F37-B58A-7177AA97128C}" presName="Name17" presStyleLbl="parChTrans1D3" presStyleIdx="0" presStyleCnt="4"/>
      <dgm:spPr/>
    </dgm:pt>
    <dgm:pt modelId="{3D769CEC-C50F-4673-A523-96E022218B80}" type="pres">
      <dgm:prSet presAssocID="{C49CC36F-547F-4EAB-8FA1-04BB7908ABAB}" presName="hierRoot3" presStyleCnt="0"/>
      <dgm:spPr/>
    </dgm:pt>
    <dgm:pt modelId="{97ED6E45-8FE3-4B4F-9984-75853FC9C570}" type="pres">
      <dgm:prSet presAssocID="{C49CC36F-547F-4EAB-8FA1-04BB7908ABAB}" presName="composite3" presStyleCnt="0"/>
      <dgm:spPr/>
    </dgm:pt>
    <dgm:pt modelId="{4FCDE9A4-D22F-46F2-B2F2-E4D2DF7B77BB}" type="pres">
      <dgm:prSet presAssocID="{C49CC36F-547F-4EAB-8FA1-04BB7908ABAB}" presName="background3" presStyleLbl="node3" presStyleIdx="0" presStyleCnt="4"/>
      <dgm:spPr/>
    </dgm:pt>
    <dgm:pt modelId="{653F328C-41C5-4BF2-8F48-C267DF721FF3}" type="pres">
      <dgm:prSet presAssocID="{C49CC36F-547F-4EAB-8FA1-04BB7908ABAB}" presName="text3" presStyleLbl="fgAcc3" presStyleIdx="0" presStyleCnt="4">
        <dgm:presLayoutVars>
          <dgm:chPref val="3"/>
        </dgm:presLayoutVars>
      </dgm:prSet>
      <dgm:spPr/>
    </dgm:pt>
    <dgm:pt modelId="{08A26F5F-9F2E-4608-AAD9-BF41665293E8}" type="pres">
      <dgm:prSet presAssocID="{C49CC36F-547F-4EAB-8FA1-04BB7908ABAB}" presName="hierChild4" presStyleCnt="0"/>
      <dgm:spPr/>
    </dgm:pt>
    <dgm:pt modelId="{CE0A141C-B11C-41E0-8400-8CBD47318BAF}" type="pres">
      <dgm:prSet presAssocID="{9200B1D4-C07F-46D3-A9DE-580899A3A4DD}" presName="Name17" presStyleLbl="parChTrans1D3" presStyleIdx="1" presStyleCnt="4"/>
      <dgm:spPr/>
    </dgm:pt>
    <dgm:pt modelId="{B870134F-550C-49F4-9958-05907B5B99BD}" type="pres">
      <dgm:prSet presAssocID="{AC5DC66F-D1AC-4579-85A2-50BA9492B649}" presName="hierRoot3" presStyleCnt="0"/>
      <dgm:spPr/>
    </dgm:pt>
    <dgm:pt modelId="{76DED816-61BA-44EF-823E-0BD209D86E52}" type="pres">
      <dgm:prSet presAssocID="{AC5DC66F-D1AC-4579-85A2-50BA9492B649}" presName="composite3" presStyleCnt="0"/>
      <dgm:spPr/>
    </dgm:pt>
    <dgm:pt modelId="{F5415ED9-9C82-4A2E-89EC-DFD6F147465B}" type="pres">
      <dgm:prSet presAssocID="{AC5DC66F-D1AC-4579-85A2-50BA9492B649}" presName="background3" presStyleLbl="node3" presStyleIdx="1" presStyleCnt="4"/>
      <dgm:spPr/>
    </dgm:pt>
    <dgm:pt modelId="{5ACB6F2E-897A-49AE-A93E-C394C5105778}" type="pres">
      <dgm:prSet presAssocID="{AC5DC66F-D1AC-4579-85A2-50BA9492B649}" presName="text3" presStyleLbl="fgAcc3" presStyleIdx="1" presStyleCnt="4">
        <dgm:presLayoutVars>
          <dgm:chPref val="3"/>
        </dgm:presLayoutVars>
      </dgm:prSet>
      <dgm:spPr/>
    </dgm:pt>
    <dgm:pt modelId="{38E97DD7-2BC6-418F-993E-0AEB0FFF0347}" type="pres">
      <dgm:prSet presAssocID="{AC5DC66F-D1AC-4579-85A2-50BA9492B649}" presName="hierChild4" presStyleCnt="0"/>
      <dgm:spPr/>
    </dgm:pt>
    <dgm:pt modelId="{AA967B9F-80F1-4994-B772-EDB773E5F1C5}" type="pres">
      <dgm:prSet presAssocID="{CCBD0318-E842-4BDA-87A6-FC2E1D18B04B}" presName="Name17" presStyleLbl="parChTrans1D3" presStyleIdx="2" presStyleCnt="4"/>
      <dgm:spPr/>
    </dgm:pt>
    <dgm:pt modelId="{94B083EE-5FA3-46B6-A34C-48A7671F68D7}" type="pres">
      <dgm:prSet presAssocID="{ECBDF514-BB25-48FF-B68B-912A905AF4FA}" presName="hierRoot3" presStyleCnt="0"/>
      <dgm:spPr/>
    </dgm:pt>
    <dgm:pt modelId="{AF2A2C8A-C3CC-48D4-B6A1-445A601A4F8A}" type="pres">
      <dgm:prSet presAssocID="{ECBDF514-BB25-48FF-B68B-912A905AF4FA}" presName="composite3" presStyleCnt="0"/>
      <dgm:spPr/>
    </dgm:pt>
    <dgm:pt modelId="{AD8D3ACE-13BE-4690-8363-2FE1829F5483}" type="pres">
      <dgm:prSet presAssocID="{ECBDF514-BB25-48FF-B68B-912A905AF4FA}" presName="background3" presStyleLbl="node3" presStyleIdx="2" presStyleCnt="4"/>
      <dgm:spPr/>
    </dgm:pt>
    <dgm:pt modelId="{4E00B2A3-D8A7-43DB-ABF1-DD9402E24EC6}" type="pres">
      <dgm:prSet presAssocID="{ECBDF514-BB25-48FF-B68B-912A905AF4FA}" presName="text3" presStyleLbl="fgAcc3" presStyleIdx="2" presStyleCnt="4">
        <dgm:presLayoutVars>
          <dgm:chPref val="3"/>
        </dgm:presLayoutVars>
      </dgm:prSet>
      <dgm:spPr/>
    </dgm:pt>
    <dgm:pt modelId="{8BC89EFF-5EB2-4202-A08C-E64E3859CF23}" type="pres">
      <dgm:prSet presAssocID="{ECBDF514-BB25-48FF-B68B-912A905AF4FA}" presName="hierChild4" presStyleCnt="0"/>
      <dgm:spPr/>
    </dgm:pt>
    <dgm:pt modelId="{1ACA4CC8-205C-4488-8322-6EDF43F5E012}" type="pres">
      <dgm:prSet presAssocID="{1923A551-6531-4205-9610-14B3C29F27DF}" presName="Name17" presStyleLbl="parChTrans1D3" presStyleIdx="3" presStyleCnt="4"/>
      <dgm:spPr/>
    </dgm:pt>
    <dgm:pt modelId="{A444353E-0BC7-4813-8925-7A360F935454}" type="pres">
      <dgm:prSet presAssocID="{56DE46CF-1592-4A48-831F-1B3A2F77548B}" presName="hierRoot3" presStyleCnt="0"/>
      <dgm:spPr/>
    </dgm:pt>
    <dgm:pt modelId="{2BE75B61-F466-4BBD-B84C-64BCA250A106}" type="pres">
      <dgm:prSet presAssocID="{56DE46CF-1592-4A48-831F-1B3A2F77548B}" presName="composite3" presStyleCnt="0"/>
      <dgm:spPr/>
    </dgm:pt>
    <dgm:pt modelId="{8751791C-2792-44CC-8151-CB7AC0A119F4}" type="pres">
      <dgm:prSet presAssocID="{56DE46CF-1592-4A48-831F-1B3A2F77548B}" presName="background3" presStyleLbl="node3" presStyleIdx="3" presStyleCnt="4"/>
      <dgm:spPr/>
    </dgm:pt>
    <dgm:pt modelId="{D5B8D343-B25E-4D6D-BAA1-293FD409423B}" type="pres">
      <dgm:prSet presAssocID="{56DE46CF-1592-4A48-831F-1B3A2F77548B}" presName="text3" presStyleLbl="fgAcc3" presStyleIdx="3" presStyleCnt="4">
        <dgm:presLayoutVars>
          <dgm:chPref val="3"/>
        </dgm:presLayoutVars>
      </dgm:prSet>
      <dgm:spPr/>
    </dgm:pt>
    <dgm:pt modelId="{310F0A2F-9A22-4B92-A6F5-2A6D1574226D}" type="pres">
      <dgm:prSet presAssocID="{56DE46CF-1592-4A48-831F-1B3A2F77548B}" presName="hierChild4" presStyleCnt="0"/>
      <dgm:spPr/>
    </dgm:pt>
    <dgm:pt modelId="{C216A43B-DA23-4A3D-BBE6-DC94AB950FB2}" type="pres">
      <dgm:prSet presAssocID="{5BAB54F6-653C-4F84-BB50-75FDC6C01F56}" presName="Name10" presStyleLbl="parChTrans1D2" presStyleIdx="1" presStyleCnt="2"/>
      <dgm:spPr/>
    </dgm:pt>
    <dgm:pt modelId="{53D64E76-9239-4D9F-97E3-80583B9F4419}" type="pres">
      <dgm:prSet presAssocID="{706E7518-18D6-4362-B67C-40A17A9365F4}" presName="hierRoot2" presStyleCnt="0"/>
      <dgm:spPr/>
    </dgm:pt>
    <dgm:pt modelId="{E007D569-D8BB-454D-B45C-D06D1200132B}" type="pres">
      <dgm:prSet presAssocID="{706E7518-18D6-4362-B67C-40A17A9365F4}" presName="composite2" presStyleCnt="0"/>
      <dgm:spPr/>
    </dgm:pt>
    <dgm:pt modelId="{63D03723-F7E0-47F9-A58E-8F2A62009ADD}" type="pres">
      <dgm:prSet presAssocID="{706E7518-18D6-4362-B67C-40A17A9365F4}" presName="background2" presStyleLbl="node2" presStyleIdx="1" presStyleCnt="2"/>
      <dgm:spPr/>
    </dgm:pt>
    <dgm:pt modelId="{FD1B37B2-8FAC-4721-9D2E-32CF6B158BA3}" type="pres">
      <dgm:prSet presAssocID="{706E7518-18D6-4362-B67C-40A17A9365F4}" presName="text2" presStyleLbl="fgAcc2" presStyleIdx="1" presStyleCnt="2">
        <dgm:presLayoutVars>
          <dgm:chPref val="3"/>
        </dgm:presLayoutVars>
      </dgm:prSet>
      <dgm:spPr/>
    </dgm:pt>
    <dgm:pt modelId="{A45E1FAD-D2CF-41B2-8F87-87164C6BFE7A}" type="pres">
      <dgm:prSet presAssocID="{706E7518-18D6-4362-B67C-40A17A9365F4}" presName="hierChild3" presStyleCnt="0"/>
      <dgm:spPr/>
    </dgm:pt>
  </dgm:ptLst>
  <dgm:cxnLst>
    <dgm:cxn modelId="{98E7401B-1164-457B-9322-77C66D73C1CC}" srcId="{0D4C18C3-7A34-48ED-B019-CB286F522020}" destId="{A152A264-FA9A-4920-AAE7-B437318CA364}" srcOrd="0" destOrd="0" parTransId="{9BD23B72-55D7-4E05-94BB-672B0371692F}" sibTransId="{6D0D9E9C-6907-4286-B25D-1EE098341FFA}"/>
    <dgm:cxn modelId="{2B18DE1C-EAD3-4D8F-9777-F692F2072D37}" type="presOf" srcId="{706E7518-18D6-4362-B67C-40A17A9365F4}" destId="{FD1B37B2-8FAC-4721-9D2E-32CF6B158BA3}" srcOrd="0" destOrd="0" presId="urn:microsoft.com/office/officeart/2005/8/layout/hierarchy1"/>
    <dgm:cxn modelId="{17B3A037-176E-4E27-8919-170655A35D52}" srcId="{0D4C18C3-7A34-48ED-B019-CB286F522020}" destId="{B4E3B5BB-B4B5-4708-AE89-6DC22FB5719A}" srcOrd="1" destOrd="0" parTransId="{305D0580-6A91-4501-B618-6068C3D98AB9}" sibTransId="{08347A5A-803B-4D79-B6B1-BCB2CB009A76}"/>
    <dgm:cxn modelId="{E9673A39-F9B1-4FE6-81D5-F741068F1A95}" srcId="{B4E3B5BB-B4B5-4708-AE89-6DC22FB5719A}" destId="{F255BBEF-C195-4E0E-BEDF-729523D75517}" srcOrd="0" destOrd="0" parTransId="{F21A33B8-D5F3-4549-83FF-0FB7D6439ADE}" sibTransId="{BBE4FF78-F052-4845-94B6-467397B5F642}"/>
    <dgm:cxn modelId="{6F844F3B-034C-4CCA-A493-A9540F24A513}" type="presOf" srcId="{C49CC36F-547F-4EAB-8FA1-04BB7908ABAB}" destId="{653F328C-41C5-4BF2-8F48-C267DF721FF3}" srcOrd="0" destOrd="0" presId="urn:microsoft.com/office/officeart/2005/8/layout/hierarchy1"/>
    <dgm:cxn modelId="{4667EA64-5665-4C11-BDF7-8D38D5CE163D}" type="presOf" srcId="{1923A551-6531-4205-9610-14B3C29F27DF}" destId="{1ACA4CC8-205C-4488-8322-6EDF43F5E012}" srcOrd="0" destOrd="0" presId="urn:microsoft.com/office/officeart/2005/8/layout/hierarchy1"/>
    <dgm:cxn modelId="{5B3A4B66-8BF2-4E2E-AE46-8D0D211BC325}" type="presOf" srcId="{CCBD0318-E842-4BDA-87A6-FC2E1D18B04B}" destId="{AA967B9F-80F1-4994-B772-EDB773E5F1C5}" srcOrd="0" destOrd="0" presId="urn:microsoft.com/office/officeart/2005/8/layout/hierarchy1"/>
    <dgm:cxn modelId="{7DE25746-2839-4047-8226-26095CD4A894}" srcId="{F255BBEF-C195-4E0E-BEDF-729523D75517}" destId="{C49CC36F-547F-4EAB-8FA1-04BB7908ABAB}" srcOrd="0" destOrd="0" parTransId="{16937DD2-DCF6-4F37-B58A-7177AA97128C}" sibTransId="{FF131FFD-9C0C-449B-A291-03BCA88B2C66}"/>
    <dgm:cxn modelId="{171C714E-574D-4C34-AEA9-8FA101D8699C}" type="presOf" srcId="{9200B1D4-C07F-46D3-A9DE-580899A3A4DD}" destId="{CE0A141C-B11C-41E0-8400-8CBD47318BAF}" srcOrd="0" destOrd="0" presId="urn:microsoft.com/office/officeart/2005/8/layout/hierarchy1"/>
    <dgm:cxn modelId="{ABE4226F-2A51-4CD5-9EA7-DA5D4FB1CA08}" type="presOf" srcId="{16937DD2-DCF6-4F37-B58A-7177AA97128C}" destId="{12E4FC21-259F-4FDE-B42B-2BB429590A2E}" srcOrd="0" destOrd="0" presId="urn:microsoft.com/office/officeart/2005/8/layout/hierarchy1"/>
    <dgm:cxn modelId="{7D580C57-79D0-4125-8F48-B076C435DCEF}" type="presOf" srcId="{0D4C18C3-7A34-48ED-B019-CB286F522020}" destId="{3135EEE7-22CF-4C1B-A265-F3F4DD2FE4E2}" srcOrd="0" destOrd="0" presId="urn:microsoft.com/office/officeart/2005/8/layout/hierarchy1"/>
    <dgm:cxn modelId="{36BDCA77-B492-4680-B16B-766B827920DD}" type="presOf" srcId="{56DE46CF-1592-4A48-831F-1B3A2F77548B}" destId="{D5B8D343-B25E-4D6D-BAA1-293FD409423B}" srcOrd="0" destOrd="0" presId="urn:microsoft.com/office/officeart/2005/8/layout/hierarchy1"/>
    <dgm:cxn modelId="{9294027E-68B6-4818-9D45-3C88AF9D1CD6}" srcId="{B4E3B5BB-B4B5-4708-AE89-6DC22FB5719A}" destId="{706E7518-18D6-4362-B67C-40A17A9365F4}" srcOrd="1" destOrd="0" parTransId="{5BAB54F6-653C-4F84-BB50-75FDC6C01F56}" sibTransId="{1C27DD54-3ACC-490A-BDE5-BD9BBC70E867}"/>
    <dgm:cxn modelId="{3E213C82-6ECF-4729-A304-BDDE14D9C528}" srcId="{F255BBEF-C195-4E0E-BEDF-729523D75517}" destId="{AC5DC66F-D1AC-4579-85A2-50BA9492B649}" srcOrd="1" destOrd="0" parTransId="{9200B1D4-C07F-46D3-A9DE-580899A3A4DD}" sibTransId="{8147CFFA-E501-4C07-941D-7A85E819E655}"/>
    <dgm:cxn modelId="{79B6789C-3CF6-41EB-AACF-1DA0CED59E42}" srcId="{F255BBEF-C195-4E0E-BEDF-729523D75517}" destId="{56DE46CF-1592-4A48-831F-1B3A2F77548B}" srcOrd="3" destOrd="0" parTransId="{1923A551-6531-4205-9610-14B3C29F27DF}" sibTransId="{2D71EC8B-5A6B-490C-8094-898ACE15B277}"/>
    <dgm:cxn modelId="{E3F9D2A8-CF10-4BDC-99BF-42C958B8FAED}" type="presOf" srcId="{A152A264-FA9A-4920-AAE7-B437318CA364}" destId="{7C28634E-7B75-4398-831B-391A50D1F90A}" srcOrd="0" destOrd="0" presId="urn:microsoft.com/office/officeart/2005/8/layout/hierarchy1"/>
    <dgm:cxn modelId="{52BB82AA-0694-4081-A1B3-6D018DE41321}" type="presOf" srcId="{5BAB54F6-653C-4F84-BB50-75FDC6C01F56}" destId="{C216A43B-DA23-4A3D-BBE6-DC94AB950FB2}" srcOrd="0" destOrd="0" presId="urn:microsoft.com/office/officeart/2005/8/layout/hierarchy1"/>
    <dgm:cxn modelId="{672A5CAB-197F-4E31-A0C8-362D75E2E240}" type="presOf" srcId="{AC5DC66F-D1AC-4579-85A2-50BA9492B649}" destId="{5ACB6F2E-897A-49AE-A93E-C394C5105778}" srcOrd="0" destOrd="0" presId="urn:microsoft.com/office/officeart/2005/8/layout/hierarchy1"/>
    <dgm:cxn modelId="{580B47AB-162A-4358-97FF-43AF38C5CB57}" type="presOf" srcId="{F21A33B8-D5F3-4549-83FF-0FB7D6439ADE}" destId="{E25C5CC6-39B9-4937-B7F4-90D6EE04C4BB}" srcOrd="0" destOrd="0" presId="urn:microsoft.com/office/officeart/2005/8/layout/hierarchy1"/>
    <dgm:cxn modelId="{FC478DB0-7E7A-4E9A-A5AC-5D7A7FB93EE5}" type="presOf" srcId="{B4E3B5BB-B4B5-4708-AE89-6DC22FB5719A}" destId="{113B2079-6535-4569-AE61-830CD46AB125}" srcOrd="0" destOrd="0" presId="urn:microsoft.com/office/officeart/2005/8/layout/hierarchy1"/>
    <dgm:cxn modelId="{4D36CAD7-C187-4BC6-830A-C0AAA408EE08}" type="presOf" srcId="{ECBDF514-BB25-48FF-B68B-912A905AF4FA}" destId="{4E00B2A3-D8A7-43DB-ABF1-DD9402E24EC6}" srcOrd="0" destOrd="0" presId="urn:microsoft.com/office/officeart/2005/8/layout/hierarchy1"/>
    <dgm:cxn modelId="{3AE2B2E2-2634-4040-BB40-989A1505E721}" type="presOf" srcId="{F255BBEF-C195-4E0E-BEDF-729523D75517}" destId="{DF2E0EB6-50C7-4CFF-AF07-0C49DE267FB2}" srcOrd="0" destOrd="0" presId="urn:microsoft.com/office/officeart/2005/8/layout/hierarchy1"/>
    <dgm:cxn modelId="{4AE813E9-620A-4821-A8A6-B1E4DC7A802C}" srcId="{F255BBEF-C195-4E0E-BEDF-729523D75517}" destId="{ECBDF514-BB25-48FF-B68B-912A905AF4FA}" srcOrd="2" destOrd="0" parTransId="{CCBD0318-E842-4BDA-87A6-FC2E1D18B04B}" sibTransId="{BDA3BFF7-69A9-44F6-BC10-3B127987BECB}"/>
    <dgm:cxn modelId="{6E95081E-0362-4761-91B8-42F46E8081F5}" type="presParOf" srcId="{3135EEE7-22CF-4C1B-A265-F3F4DD2FE4E2}" destId="{209AE1FE-5D7E-4954-877B-F3D7A8E242BD}" srcOrd="0" destOrd="0" presId="urn:microsoft.com/office/officeart/2005/8/layout/hierarchy1"/>
    <dgm:cxn modelId="{ED448501-3378-4CD0-A465-F44AEA6441F9}" type="presParOf" srcId="{209AE1FE-5D7E-4954-877B-F3D7A8E242BD}" destId="{9A3026BA-9CDA-4838-B147-EEEDF1C31C8A}" srcOrd="0" destOrd="0" presId="urn:microsoft.com/office/officeart/2005/8/layout/hierarchy1"/>
    <dgm:cxn modelId="{BDDD0683-E4C2-4236-995E-8D98899C065C}" type="presParOf" srcId="{9A3026BA-9CDA-4838-B147-EEEDF1C31C8A}" destId="{E47EC13B-1353-488B-B4F5-80721903610C}" srcOrd="0" destOrd="0" presId="urn:microsoft.com/office/officeart/2005/8/layout/hierarchy1"/>
    <dgm:cxn modelId="{DC7B7FDC-3D46-4BF5-94FE-E32CE474831C}" type="presParOf" srcId="{9A3026BA-9CDA-4838-B147-EEEDF1C31C8A}" destId="{7C28634E-7B75-4398-831B-391A50D1F90A}" srcOrd="1" destOrd="0" presId="urn:microsoft.com/office/officeart/2005/8/layout/hierarchy1"/>
    <dgm:cxn modelId="{3055186A-8B2B-4FB9-A80F-57077574157B}" type="presParOf" srcId="{209AE1FE-5D7E-4954-877B-F3D7A8E242BD}" destId="{F0D0A5EF-24C2-411B-B430-6FC0B4AA59D0}" srcOrd="1" destOrd="0" presId="urn:microsoft.com/office/officeart/2005/8/layout/hierarchy1"/>
    <dgm:cxn modelId="{1D630274-307A-4985-9C2E-CB5FF6C5F765}" type="presParOf" srcId="{3135EEE7-22CF-4C1B-A265-F3F4DD2FE4E2}" destId="{17ED97D9-4BFC-4F8F-AF46-30D5351C4241}" srcOrd="1" destOrd="0" presId="urn:microsoft.com/office/officeart/2005/8/layout/hierarchy1"/>
    <dgm:cxn modelId="{DB260B04-520F-4A4B-AD76-0DD947C04334}" type="presParOf" srcId="{17ED97D9-4BFC-4F8F-AF46-30D5351C4241}" destId="{EC6D2DAC-0D13-456D-9C3B-1E23D68287F7}" srcOrd="0" destOrd="0" presId="urn:microsoft.com/office/officeart/2005/8/layout/hierarchy1"/>
    <dgm:cxn modelId="{F2C7F9E9-DDA0-4E0C-BE06-E3FA72C4D54B}" type="presParOf" srcId="{EC6D2DAC-0D13-456D-9C3B-1E23D68287F7}" destId="{3E081142-D333-4C4C-96A2-0BEB20AF385A}" srcOrd="0" destOrd="0" presId="urn:microsoft.com/office/officeart/2005/8/layout/hierarchy1"/>
    <dgm:cxn modelId="{FDD7C6C9-BFF8-421B-835F-53AB7C93B8B5}" type="presParOf" srcId="{EC6D2DAC-0D13-456D-9C3B-1E23D68287F7}" destId="{113B2079-6535-4569-AE61-830CD46AB125}" srcOrd="1" destOrd="0" presId="urn:microsoft.com/office/officeart/2005/8/layout/hierarchy1"/>
    <dgm:cxn modelId="{89F1F510-61F3-4AEE-913B-033B52CD089E}" type="presParOf" srcId="{17ED97D9-4BFC-4F8F-AF46-30D5351C4241}" destId="{F4A020A0-079F-4BE8-B13F-06ADFB18BF8D}" srcOrd="1" destOrd="0" presId="urn:microsoft.com/office/officeart/2005/8/layout/hierarchy1"/>
    <dgm:cxn modelId="{D7C6D83E-1B3A-4229-B00D-C3E3DB4C0B69}" type="presParOf" srcId="{F4A020A0-079F-4BE8-B13F-06ADFB18BF8D}" destId="{E25C5CC6-39B9-4937-B7F4-90D6EE04C4BB}" srcOrd="0" destOrd="0" presId="urn:microsoft.com/office/officeart/2005/8/layout/hierarchy1"/>
    <dgm:cxn modelId="{ECA5A2DB-22C0-4133-AB09-6C466B3D5A0B}" type="presParOf" srcId="{F4A020A0-079F-4BE8-B13F-06ADFB18BF8D}" destId="{532D5419-259D-4744-962F-543AEBE9B7D1}" srcOrd="1" destOrd="0" presId="urn:microsoft.com/office/officeart/2005/8/layout/hierarchy1"/>
    <dgm:cxn modelId="{B310E835-F0AD-4298-87F7-1E698D6BE2B0}" type="presParOf" srcId="{532D5419-259D-4744-962F-543AEBE9B7D1}" destId="{6857AFF9-1A2E-4C0C-BC2D-5625A6C1FBFD}" srcOrd="0" destOrd="0" presId="urn:microsoft.com/office/officeart/2005/8/layout/hierarchy1"/>
    <dgm:cxn modelId="{934389DB-DDF8-4E77-961A-D05E4DD5727A}" type="presParOf" srcId="{6857AFF9-1A2E-4C0C-BC2D-5625A6C1FBFD}" destId="{A0A9E7E0-F4F1-49F5-95D6-D189C5233C7E}" srcOrd="0" destOrd="0" presId="urn:microsoft.com/office/officeart/2005/8/layout/hierarchy1"/>
    <dgm:cxn modelId="{938376CC-7BD0-426F-A5B6-9568A68079BD}" type="presParOf" srcId="{6857AFF9-1A2E-4C0C-BC2D-5625A6C1FBFD}" destId="{DF2E0EB6-50C7-4CFF-AF07-0C49DE267FB2}" srcOrd="1" destOrd="0" presId="urn:microsoft.com/office/officeart/2005/8/layout/hierarchy1"/>
    <dgm:cxn modelId="{BD0041F3-3D64-421E-A847-C03EBEAC20A0}" type="presParOf" srcId="{532D5419-259D-4744-962F-543AEBE9B7D1}" destId="{AF35AEB7-055F-4933-9B4E-203C31DCCEF6}" srcOrd="1" destOrd="0" presId="urn:microsoft.com/office/officeart/2005/8/layout/hierarchy1"/>
    <dgm:cxn modelId="{87A57AB5-77CA-43D6-A048-8486CAD56019}" type="presParOf" srcId="{AF35AEB7-055F-4933-9B4E-203C31DCCEF6}" destId="{12E4FC21-259F-4FDE-B42B-2BB429590A2E}" srcOrd="0" destOrd="0" presId="urn:microsoft.com/office/officeart/2005/8/layout/hierarchy1"/>
    <dgm:cxn modelId="{5FC814D8-FC18-4F12-81E4-38A8BFA02D47}" type="presParOf" srcId="{AF35AEB7-055F-4933-9B4E-203C31DCCEF6}" destId="{3D769CEC-C50F-4673-A523-96E022218B80}" srcOrd="1" destOrd="0" presId="urn:microsoft.com/office/officeart/2005/8/layout/hierarchy1"/>
    <dgm:cxn modelId="{93E415BB-8A07-4215-85DB-9E1DD2DD2BAA}" type="presParOf" srcId="{3D769CEC-C50F-4673-A523-96E022218B80}" destId="{97ED6E45-8FE3-4B4F-9984-75853FC9C570}" srcOrd="0" destOrd="0" presId="urn:microsoft.com/office/officeart/2005/8/layout/hierarchy1"/>
    <dgm:cxn modelId="{0E6ABDC7-36FD-4741-8531-878278D602B0}" type="presParOf" srcId="{97ED6E45-8FE3-4B4F-9984-75853FC9C570}" destId="{4FCDE9A4-D22F-46F2-B2F2-E4D2DF7B77BB}" srcOrd="0" destOrd="0" presId="urn:microsoft.com/office/officeart/2005/8/layout/hierarchy1"/>
    <dgm:cxn modelId="{EAAB73BF-2F7C-45A7-9271-82937B760EC7}" type="presParOf" srcId="{97ED6E45-8FE3-4B4F-9984-75853FC9C570}" destId="{653F328C-41C5-4BF2-8F48-C267DF721FF3}" srcOrd="1" destOrd="0" presId="urn:microsoft.com/office/officeart/2005/8/layout/hierarchy1"/>
    <dgm:cxn modelId="{1F280BFD-D49F-4B9D-8255-8B91F0C0E291}" type="presParOf" srcId="{3D769CEC-C50F-4673-A523-96E022218B80}" destId="{08A26F5F-9F2E-4608-AAD9-BF41665293E8}" srcOrd="1" destOrd="0" presId="urn:microsoft.com/office/officeart/2005/8/layout/hierarchy1"/>
    <dgm:cxn modelId="{789831B4-ED19-4C63-8333-F740E066D221}" type="presParOf" srcId="{AF35AEB7-055F-4933-9B4E-203C31DCCEF6}" destId="{CE0A141C-B11C-41E0-8400-8CBD47318BAF}" srcOrd="2" destOrd="0" presId="urn:microsoft.com/office/officeart/2005/8/layout/hierarchy1"/>
    <dgm:cxn modelId="{57FBB03B-29CA-484F-A89E-1E19202E7699}" type="presParOf" srcId="{AF35AEB7-055F-4933-9B4E-203C31DCCEF6}" destId="{B870134F-550C-49F4-9958-05907B5B99BD}" srcOrd="3" destOrd="0" presId="urn:microsoft.com/office/officeart/2005/8/layout/hierarchy1"/>
    <dgm:cxn modelId="{A4F57B1D-F91E-4DEC-B869-D2340FF1C79C}" type="presParOf" srcId="{B870134F-550C-49F4-9958-05907B5B99BD}" destId="{76DED816-61BA-44EF-823E-0BD209D86E52}" srcOrd="0" destOrd="0" presId="urn:microsoft.com/office/officeart/2005/8/layout/hierarchy1"/>
    <dgm:cxn modelId="{2BC3C3E3-E208-440F-8D39-E5607F69E0D6}" type="presParOf" srcId="{76DED816-61BA-44EF-823E-0BD209D86E52}" destId="{F5415ED9-9C82-4A2E-89EC-DFD6F147465B}" srcOrd="0" destOrd="0" presId="urn:microsoft.com/office/officeart/2005/8/layout/hierarchy1"/>
    <dgm:cxn modelId="{809BCC87-F126-4916-A4D2-4114F39FDAFF}" type="presParOf" srcId="{76DED816-61BA-44EF-823E-0BD209D86E52}" destId="{5ACB6F2E-897A-49AE-A93E-C394C5105778}" srcOrd="1" destOrd="0" presId="urn:microsoft.com/office/officeart/2005/8/layout/hierarchy1"/>
    <dgm:cxn modelId="{4A79D8CE-6047-42D9-BD4A-C3496041E2CE}" type="presParOf" srcId="{B870134F-550C-49F4-9958-05907B5B99BD}" destId="{38E97DD7-2BC6-418F-993E-0AEB0FFF0347}" srcOrd="1" destOrd="0" presId="urn:microsoft.com/office/officeart/2005/8/layout/hierarchy1"/>
    <dgm:cxn modelId="{AA3636D6-24AF-4352-9109-C542137D899A}" type="presParOf" srcId="{AF35AEB7-055F-4933-9B4E-203C31DCCEF6}" destId="{AA967B9F-80F1-4994-B772-EDB773E5F1C5}" srcOrd="4" destOrd="0" presId="urn:microsoft.com/office/officeart/2005/8/layout/hierarchy1"/>
    <dgm:cxn modelId="{83AEF51D-378D-4263-8F63-772C4440F3E2}" type="presParOf" srcId="{AF35AEB7-055F-4933-9B4E-203C31DCCEF6}" destId="{94B083EE-5FA3-46B6-A34C-48A7671F68D7}" srcOrd="5" destOrd="0" presId="urn:microsoft.com/office/officeart/2005/8/layout/hierarchy1"/>
    <dgm:cxn modelId="{DF274AE6-DF4C-46ED-879A-3D7A3EDF13F7}" type="presParOf" srcId="{94B083EE-5FA3-46B6-A34C-48A7671F68D7}" destId="{AF2A2C8A-C3CC-48D4-B6A1-445A601A4F8A}" srcOrd="0" destOrd="0" presId="urn:microsoft.com/office/officeart/2005/8/layout/hierarchy1"/>
    <dgm:cxn modelId="{164638E7-8BE6-478A-8E94-B2C97D92D060}" type="presParOf" srcId="{AF2A2C8A-C3CC-48D4-B6A1-445A601A4F8A}" destId="{AD8D3ACE-13BE-4690-8363-2FE1829F5483}" srcOrd="0" destOrd="0" presId="urn:microsoft.com/office/officeart/2005/8/layout/hierarchy1"/>
    <dgm:cxn modelId="{7476C8D8-46D2-4A67-ADD9-7EB2220BEBCF}" type="presParOf" srcId="{AF2A2C8A-C3CC-48D4-B6A1-445A601A4F8A}" destId="{4E00B2A3-D8A7-43DB-ABF1-DD9402E24EC6}" srcOrd="1" destOrd="0" presId="urn:microsoft.com/office/officeart/2005/8/layout/hierarchy1"/>
    <dgm:cxn modelId="{3A300D9F-C96A-4BAF-9F01-378FC8777E4A}" type="presParOf" srcId="{94B083EE-5FA3-46B6-A34C-48A7671F68D7}" destId="{8BC89EFF-5EB2-4202-A08C-E64E3859CF23}" srcOrd="1" destOrd="0" presId="urn:microsoft.com/office/officeart/2005/8/layout/hierarchy1"/>
    <dgm:cxn modelId="{1FCCFC4F-81F7-4D19-9374-7AE5957CE5D3}" type="presParOf" srcId="{AF35AEB7-055F-4933-9B4E-203C31DCCEF6}" destId="{1ACA4CC8-205C-4488-8322-6EDF43F5E012}" srcOrd="6" destOrd="0" presId="urn:microsoft.com/office/officeart/2005/8/layout/hierarchy1"/>
    <dgm:cxn modelId="{C9A83F03-0B87-40E5-8559-36E8C89A5732}" type="presParOf" srcId="{AF35AEB7-055F-4933-9B4E-203C31DCCEF6}" destId="{A444353E-0BC7-4813-8925-7A360F935454}" srcOrd="7" destOrd="0" presId="urn:microsoft.com/office/officeart/2005/8/layout/hierarchy1"/>
    <dgm:cxn modelId="{508B1CA6-9BD1-4952-B8B0-3AFDAF3B0EE0}" type="presParOf" srcId="{A444353E-0BC7-4813-8925-7A360F935454}" destId="{2BE75B61-F466-4BBD-B84C-64BCA250A106}" srcOrd="0" destOrd="0" presId="urn:microsoft.com/office/officeart/2005/8/layout/hierarchy1"/>
    <dgm:cxn modelId="{289D3D5C-9617-418F-BD4F-9EF09704113C}" type="presParOf" srcId="{2BE75B61-F466-4BBD-B84C-64BCA250A106}" destId="{8751791C-2792-44CC-8151-CB7AC0A119F4}" srcOrd="0" destOrd="0" presId="urn:microsoft.com/office/officeart/2005/8/layout/hierarchy1"/>
    <dgm:cxn modelId="{D18064F6-CFF5-4B9C-8411-F716F6C1A611}" type="presParOf" srcId="{2BE75B61-F466-4BBD-B84C-64BCA250A106}" destId="{D5B8D343-B25E-4D6D-BAA1-293FD409423B}" srcOrd="1" destOrd="0" presId="urn:microsoft.com/office/officeart/2005/8/layout/hierarchy1"/>
    <dgm:cxn modelId="{D2AC42DD-9CD7-4AAA-B55E-5CCED6A82023}" type="presParOf" srcId="{A444353E-0BC7-4813-8925-7A360F935454}" destId="{310F0A2F-9A22-4B92-A6F5-2A6D1574226D}" srcOrd="1" destOrd="0" presId="urn:microsoft.com/office/officeart/2005/8/layout/hierarchy1"/>
    <dgm:cxn modelId="{CF846679-C937-4BA0-98BB-CDEB98D90E9A}" type="presParOf" srcId="{F4A020A0-079F-4BE8-B13F-06ADFB18BF8D}" destId="{C216A43B-DA23-4A3D-BBE6-DC94AB950FB2}" srcOrd="2" destOrd="0" presId="urn:microsoft.com/office/officeart/2005/8/layout/hierarchy1"/>
    <dgm:cxn modelId="{B3425775-4124-46FF-9A71-23AD3E28AA50}" type="presParOf" srcId="{F4A020A0-079F-4BE8-B13F-06ADFB18BF8D}" destId="{53D64E76-9239-4D9F-97E3-80583B9F4419}" srcOrd="3" destOrd="0" presId="urn:microsoft.com/office/officeart/2005/8/layout/hierarchy1"/>
    <dgm:cxn modelId="{007EB764-14CB-4332-8CCE-F7D57A3C46E2}" type="presParOf" srcId="{53D64E76-9239-4D9F-97E3-80583B9F4419}" destId="{E007D569-D8BB-454D-B45C-D06D1200132B}" srcOrd="0" destOrd="0" presId="urn:microsoft.com/office/officeart/2005/8/layout/hierarchy1"/>
    <dgm:cxn modelId="{00DCD783-3F56-4942-93A6-ED3D64BD150D}" type="presParOf" srcId="{E007D569-D8BB-454D-B45C-D06D1200132B}" destId="{63D03723-F7E0-47F9-A58E-8F2A62009ADD}" srcOrd="0" destOrd="0" presId="urn:microsoft.com/office/officeart/2005/8/layout/hierarchy1"/>
    <dgm:cxn modelId="{A7D9C922-FD3F-4CB1-830D-00B14CAC4627}" type="presParOf" srcId="{E007D569-D8BB-454D-B45C-D06D1200132B}" destId="{FD1B37B2-8FAC-4721-9D2E-32CF6B158BA3}" srcOrd="1" destOrd="0" presId="urn:microsoft.com/office/officeart/2005/8/layout/hierarchy1"/>
    <dgm:cxn modelId="{3DC6BAB0-345B-4E49-AF34-8645E1C3F8E1}" type="presParOf" srcId="{53D64E76-9239-4D9F-97E3-80583B9F4419}" destId="{A45E1FAD-D2CF-41B2-8F87-87164C6BFE7A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2A271E-E9E7-49E4-A68D-48068B096AFD}" type="doc">
      <dgm:prSet loTypeId="urn:microsoft.com/office/officeart/2011/layout/HexagonRadial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6DE6190-A231-479B-A9C3-BEFD20479AB0}">
      <dgm:prSet phldrT="[Text]"/>
      <dgm:spPr/>
      <dgm:t>
        <a:bodyPr/>
        <a:lstStyle/>
        <a:p>
          <a:r>
            <a:rPr lang="ru-RU" dirty="0"/>
            <a:t>Клиника</a:t>
          </a:r>
          <a:r>
            <a:rPr lang="en-US" dirty="0"/>
            <a:t> (</a:t>
          </a:r>
          <a:r>
            <a:rPr lang="ru-RU" dirty="0"/>
            <a:t>МИС, ЛИС, </a:t>
          </a:r>
          <a:r>
            <a:rPr lang="en-US" dirty="0"/>
            <a:t>CRM)</a:t>
          </a:r>
        </a:p>
      </dgm:t>
    </dgm:pt>
    <dgm:pt modelId="{B416C32A-0DB8-4DD7-A5E0-8A009AA6936D}" type="parTrans" cxnId="{08243361-9D88-421F-9C7C-B1918AF7A431}">
      <dgm:prSet/>
      <dgm:spPr/>
      <dgm:t>
        <a:bodyPr/>
        <a:lstStyle/>
        <a:p>
          <a:endParaRPr lang="en-US"/>
        </a:p>
      </dgm:t>
    </dgm:pt>
    <dgm:pt modelId="{B3A5DE76-0C34-4A08-9ED3-0EB2ADBE81ED}" type="sibTrans" cxnId="{08243361-9D88-421F-9C7C-B1918AF7A431}">
      <dgm:prSet/>
      <dgm:spPr/>
      <dgm:t>
        <a:bodyPr/>
        <a:lstStyle/>
        <a:p>
          <a:endParaRPr lang="en-US"/>
        </a:p>
      </dgm:t>
    </dgm:pt>
    <dgm:pt modelId="{5A56ADA0-B417-4A84-B69A-D8614FC45FDF}">
      <dgm:prSet phldrT="[Text]"/>
      <dgm:spPr/>
      <dgm:t>
        <a:bodyPr/>
        <a:lstStyle/>
        <a:p>
          <a:r>
            <a:rPr lang="ru-RU" dirty="0"/>
            <a:t>ТФОМС</a:t>
          </a:r>
          <a:endParaRPr lang="en-US" dirty="0"/>
        </a:p>
      </dgm:t>
    </dgm:pt>
    <dgm:pt modelId="{889B7809-F0C3-4B83-A880-5875C38D04A4}" type="parTrans" cxnId="{37A5912C-0F90-4AB7-AA08-D0638EC9DFA2}">
      <dgm:prSet/>
      <dgm:spPr/>
      <dgm:t>
        <a:bodyPr/>
        <a:lstStyle/>
        <a:p>
          <a:endParaRPr lang="en-US"/>
        </a:p>
      </dgm:t>
    </dgm:pt>
    <dgm:pt modelId="{BB7E6E62-6F4A-42DE-AB1E-675A65DC0B95}" type="sibTrans" cxnId="{37A5912C-0F90-4AB7-AA08-D0638EC9DFA2}">
      <dgm:prSet/>
      <dgm:spPr/>
      <dgm:t>
        <a:bodyPr/>
        <a:lstStyle/>
        <a:p>
          <a:endParaRPr lang="en-US"/>
        </a:p>
      </dgm:t>
    </dgm:pt>
    <dgm:pt modelId="{BBF04A36-0624-4C1E-9A44-053D1C957434}">
      <dgm:prSet phldrT="[Text]"/>
      <dgm:spPr/>
      <dgm:t>
        <a:bodyPr/>
        <a:lstStyle/>
        <a:p>
          <a:r>
            <a:rPr lang="ru-RU" dirty="0"/>
            <a:t>ДМС</a:t>
          </a:r>
          <a:endParaRPr lang="en-US" dirty="0"/>
        </a:p>
      </dgm:t>
    </dgm:pt>
    <dgm:pt modelId="{47A43EDF-6A9E-4EE5-8949-47E4CE9B6300}" type="parTrans" cxnId="{E1C8D530-9BD4-450C-90D8-FB0963A568F1}">
      <dgm:prSet/>
      <dgm:spPr/>
      <dgm:t>
        <a:bodyPr/>
        <a:lstStyle/>
        <a:p>
          <a:endParaRPr lang="en-US"/>
        </a:p>
      </dgm:t>
    </dgm:pt>
    <dgm:pt modelId="{D5EBAE81-30E9-4D93-B4F5-C8EE7E38F5C7}" type="sibTrans" cxnId="{E1C8D530-9BD4-450C-90D8-FB0963A568F1}">
      <dgm:prSet/>
      <dgm:spPr/>
      <dgm:t>
        <a:bodyPr/>
        <a:lstStyle/>
        <a:p>
          <a:endParaRPr lang="en-US"/>
        </a:p>
      </dgm:t>
    </dgm:pt>
    <dgm:pt modelId="{EDF97C3B-B5BD-4168-8878-98C4468BAE7A}">
      <dgm:prSet phldrT="[Text]"/>
      <dgm:spPr/>
      <dgm:t>
        <a:bodyPr/>
        <a:lstStyle/>
        <a:p>
          <a:r>
            <a:rPr lang="ru-RU" dirty="0"/>
            <a:t>Онлайн-пациенты</a:t>
          </a:r>
          <a:endParaRPr lang="en-US" dirty="0"/>
        </a:p>
      </dgm:t>
    </dgm:pt>
    <dgm:pt modelId="{D7B87F37-547E-4839-A878-091B2D1EA584}" type="parTrans" cxnId="{0E066ABD-4341-40A9-AC53-47DA0630EAD1}">
      <dgm:prSet/>
      <dgm:spPr/>
      <dgm:t>
        <a:bodyPr/>
        <a:lstStyle/>
        <a:p>
          <a:endParaRPr lang="en-US"/>
        </a:p>
      </dgm:t>
    </dgm:pt>
    <dgm:pt modelId="{D8A478EB-37E8-4545-BE37-7991AF5F9166}" type="sibTrans" cxnId="{0E066ABD-4341-40A9-AC53-47DA0630EAD1}">
      <dgm:prSet/>
      <dgm:spPr/>
      <dgm:t>
        <a:bodyPr/>
        <a:lstStyle/>
        <a:p>
          <a:endParaRPr lang="en-US"/>
        </a:p>
      </dgm:t>
    </dgm:pt>
    <dgm:pt modelId="{F553FB30-B719-4775-83E7-3FC4FAD5A2BF}">
      <dgm:prSet phldrT="[Text]"/>
      <dgm:spPr/>
      <dgm:t>
        <a:bodyPr/>
        <a:lstStyle/>
        <a:p>
          <a:r>
            <a:rPr lang="ru-RU" dirty="0"/>
            <a:t>Аптеки</a:t>
          </a:r>
          <a:endParaRPr lang="en-US" dirty="0"/>
        </a:p>
      </dgm:t>
    </dgm:pt>
    <dgm:pt modelId="{C9BC50B5-736B-4599-84F0-7AD466A60C7D}" type="parTrans" cxnId="{A772C5F9-621B-417E-8FEF-9B0C1EB509FF}">
      <dgm:prSet/>
      <dgm:spPr/>
      <dgm:t>
        <a:bodyPr/>
        <a:lstStyle/>
        <a:p>
          <a:endParaRPr lang="en-US"/>
        </a:p>
      </dgm:t>
    </dgm:pt>
    <dgm:pt modelId="{E6700BB8-FAE0-499E-B0FC-6440B2190860}" type="sibTrans" cxnId="{A772C5F9-621B-417E-8FEF-9B0C1EB509FF}">
      <dgm:prSet/>
      <dgm:spPr/>
      <dgm:t>
        <a:bodyPr/>
        <a:lstStyle/>
        <a:p>
          <a:endParaRPr lang="en-US"/>
        </a:p>
      </dgm:t>
    </dgm:pt>
    <dgm:pt modelId="{0D0F2042-CFFC-4BCB-9052-75E42DD626B7}">
      <dgm:prSet phldrT="[Text]"/>
      <dgm:spPr/>
      <dgm:t>
        <a:bodyPr/>
        <a:lstStyle/>
        <a:p>
          <a:r>
            <a:rPr lang="ru-RU"/>
            <a:t>Первичные платные пациенты</a:t>
          </a:r>
          <a:endParaRPr lang="en-US" dirty="0"/>
        </a:p>
      </dgm:t>
    </dgm:pt>
    <dgm:pt modelId="{86287D10-5053-492F-9F01-1B3B3997E907}" type="parTrans" cxnId="{1AF91A7D-30AE-4654-93CB-5F5658E806D4}">
      <dgm:prSet/>
      <dgm:spPr/>
      <dgm:t>
        <a:bodyPr/>
        <a:lstStyle/>
        <a:p>
          <a:endParaRPr lang="en-US"/>
        </a:p>
      </dgm:t>
    </dgm:pt>
    <dgm:pt modelId="{4520086E-9949-4463-AF29-2A00343CEBCF}" type="sibTrans" cxnId="{1AF91A7D-30AE-4654-93CB-5F5658E806D4}">
      <dgm:prSet/>
      <dgm:spPr/>
      <dgm:t>
        <a:bodyPr/>
        <a:lstStyle/>
        <a:p>
          <a:endParaRPr lang="en-US"/>
        </a:p>
      </dgm:t>
    </dgm:pt>
    <dgm:pt modelId="{13AC2D5C-5764-42FE-B7EA-A3A52E190268}">
      <dgm:prSet phldrT="[Text]"/>
      <dgm:spPr/>
      <dgm:t>
        <a:bodyPr/>
        <a:lstStyle/>
        <a:p>
          <a:r>
            <a:rPr lang="ru-RU"/>
            <a:t>Вторичные платные пациенты</a:t>
          </a:r>
          <a:endParaRPr lang="en-US" dirty="0"/>
        </a:p>
      </dgm:t>
    </dgm:pt>
    <dgm:pt modelId="{3A8B5541-272A-4B53-B81D-6B991094775E}" type="parTrans" cxnId="{BFE9B8FC-5034-4404-AAED-1341DBD8CB7A}">
      <dgm:prSet/>
      <dgm:spPr/>
      <dgm:t>
        <a:bodyPr/>
        <a:lstStyle/>
        <a:p>
          <a:endParaRPr lang="en-US"/>
        </a:p>
      </dgm:t>
    </dgm:pt>
    <dgm:pt modelId="{A999779B-5AF8-4739-83AA-EA6384CE816D}" type="sibTrans" cxnId="{BFE9B8FC-5034-4404-AAED-1341DBD8CB7A}">
      <dgm:prSet/>
      <dgm:spPr/>
      <dgm:t>
        <a:bodyPr/>
        <a:lstStyle/>
        <a:p>
          <a:endParaRPr lang="en-US"/>
        </a:p>
      </dgm:t>
    </dgm:pt>
    <dgm:pt modelId="{5DD3F76A-489F-4CF7-BE42-0FF592359E0F}" type="pres">
      <dgm:prSet presAssocID="{C32A271E-E9E7-49E4-A68D-48068B096A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CFF37AA-5FD2-45D9-9F45-14B2B11D6CB7}" type="pres">
      <dgm:prSet presAssocID="{86DE6190-A231-479B-A9C3-BEFD20479AB0}" presName="Parent" presStyleLbl="node0" presStyleIdx="0" presStyleCnt="1">
        <dgm:presLayoutVars>
          <dgm:chMax val="6"/>
          <dgm:chPref val="6"/>
        </dgm:presLayoutVars>
      </dgm:prSet>
      <dgm:spPr/>
    </dgm:pt>
    <dgm:pt modelId="{7909E9E6-F1D2-427C-BD66-B20D8976B427}" type="pres">
      <dgm:prSet presAssocID="{5A56ADA0-B417-4A84-B69A-D8614FC45FDF}" presName="Accent1" presStyleCnt="0"/>
      <dgm:spPr/>
    </dgm:pt>
    <dgm:pt modelId="{2EDEEAF3-B7F0-4457-A491-C112ED130917}" type="pres">
      <dgm:prSet presAssocID="{5A56ADA0-B417-4A84-B69A-D8614FC45FDF}" presName="Accent" presStyleLbl="bgShp" presStyleIdx="0" presStyleCnt="6"/>
      <dgm:spPr/>
    </dgm:pt>
    <dgm:pt modelId="{8B4000D6-BC70-407E-B0C0-95DC3CE048C0}" type="pres">
      <dgm:prSet presAssocID="{5A56ADA0-B417-4A84-B69A-D8614FC45FD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78C6CCA-D87B-4155-9806-77BBFF9CC4F1}" type="pres">
      <dgm:prSet presAssocID="{BBF04A36-0624-4C1E-9A44-053D1C957434}" presName="Accent2" presStyleCnt="0"/>
      <dgm:spPr/>
    </dgm:pt>
    <dgm:pt modelId="{2E165A90-3958-4F36-B70F-F5D1EA5CBE65}" type="pres">
      <dgm:prSet presAssocID="{BBF04A36-0624-4C1E-9A44-053D1C957434}" presName="Accent" presStyleLbl="bgShp" presStyleIdx="1" presStyleCnt="6"/>
      <dgm:spPr/>
    </dgm:pt>
    <dgm:pt modelId="{54A65B4E-9BBB-4636-BB80-2ED0550CF78F}" type="pres">
      <dgm:prSet presAssocID="{BBF04A36-0624-4C1E-9A44-053D1C95743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45ECD52-5B41-4A54-9BE3-E83D32591C0D}" type="pres">
      <dgm:prSet presAssocID="{13AC2D5C-5764-42FE-B7EA-A3A52E190268}" presName="Accent3" presStyleCnt="0"/>
      <dgm:spPr/>
    </dgm:pt>
    <dgm:pt modelId="{1A0DDCBA-804C-47DC-9F79-EFC95E3C29C2}" type="pres">
      <dgm:prSet presAssocID="{13AC2D5C-5764-42FE-B7EA-A3A52E190268}" presName="Accent" presStyleLbl="bgShp" presStyleIdx="2" presStyleCnt="6"/>
      <dgm:spPr/>
    </dgm:pt>
    <dgm:pt modelId="{28924714-DABB-4635-89E6-06D8BDE9F7D2}" type="pres">
      <dgm:prSet presAssocID="{13AC2D5C-5764-42FE-B7EA-A3A52E19026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19B4EFA-6780-4CFF-95E1-14B18A20BCB4}" type="pres">
      <dgm:prSet presAssocID="{0D0F2042-CFFC-4BCB-9052-75E42DD626B7}" presName="Accent4" presStyleCnt="0"/>
      <dgm:spPr/>
    </dgm:pt>
    <dgm:pt modelId="{D8AABD1D-68B3-49C7-B771-9531091A7665}" type="pres">
      <dgm:prSet presAssocID="{0D0F2042-CFFC-4BCB-9052-75E42DD626B7}" presName="Accent" presStyleLbl="bgShp" presStyleIdx="3" presStyleCnt="6"/>
      <dgm:spPr/>
    </dgm:pt>
    <dgm:pt modelId="{BA6C49D3-2B84-417F-9EC4-CC27274297FB}" type="pres">
      <dgm:prSet presAssocID="{0D0F2042-CFFC-4BCB-9052-75E42DD626B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39AAB1F-5207-421C-AC5B-7C33D5CF311F}" type="pres">
      <dgm:prSet presAssocID="{EDF97C3B-B5BD-4168-8878-98C4468BAE7A}" presName="Accent5" presStyleCnt="0"/>
      <dgm:spPr/>
    </dgm:pt>
    <dgm:pt modelId="{40E7CFD7-7153-4CC7-9DC0-81106FCBB933}" type="pres">
      <dgm:prSet presAssocID="{EDF97C3B-B5BD-4168-8878-98C4468BAE7A}" presName="Accent" presStyleLbl="bgShp" presStyleIdx="4" presStyleCnt="6"/>
      <dgm:spPr/>
    </dgm:pt>
    <dgm:pt modelId="{422D2210-429F-4B44-94B6-42B221D25B64}" type="pres">
      <dgm:prSet presAssocID="{EDF97C3B-B5BD-4168-8878-98C4468BAE7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39EBD67-0A6E-4141-A2CB-BC5B804B5B6E}" type="pres">
      <dgm:prSet presAssocID="{F553FB30-B719-4775-83E7-3FC4FAD5A2BF}" presName="Accent6" presStyleCnt="0"/>
      <dgm:spPr/>
    </dgm:pt>
    <dgm:pt modelId="{9A7B96BD-0305-4046-9F01-B069EEA46FEC}" type="pres">
      <dgm:prSet presAssocID="{F553FB30-B719-4775-83E7-3FC4FAD5A2BF}" presName="Accent" presStyleLbl="bgShp" presStyleIdx="5" presStyleCnt="6"/>
      <dgm:spPr/>
    </dgm:pt>
    <dgm:pt modelId="{7875B0B6-106F-49AA-BB79-C07544127F92}" type="pres">
      <dgm:prSet presAssocID="{F553FB30-B719-4775-83E7-3FC4FAD5A2B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D8FD004-6CEE-4B7C-80D5-BA8AC0A73F74}" type="presOf" srcId="{5A56ADA0-B417-4A84-B69A-D8614FC45FDF}" destId="{8B4000D6-BC70-407E-B0C0-95DC3CE048C0}" srcOrd="0" destOrd="0" presId="urn:microsoft.com/office/officeart/2011/layout/HexagonRadial"/>
    <dgm:cxn modelId="{9E906F14-B929-43FC-9FB3-E0A0ED808BF1}" type="presOf" srcId="{86DE6190-A231-479B-A9C3-BEFD20479AB0}" destId="{CCFF37AA-5FD2-45D9-9F45-14B2B11D6CB7}" srcOrd="0" destOrd="0" presId="urn:microsoft.com/office/officeart/2011/layout/HexagonRadial"/>
    <dgm:cxn modelId="{19584517-64F1-400C-96CF-C736DEFC1155}" type="presOf" srcId="{0D0F2042-CFFC-4BCB-9052-75E42DD626B7}" destId="{BA6C49D3-2B84-417F-9EC4-CC27274297FB}" srcOrd="0" destOrd="0" presId="urn:microsoft.com/office/officeart/2011/layout/HexagonRadial"/>
    <dgm:cxn modelId="{37A5912C-0F90-4AB7-AA08-D0638EC9DFA2}" srcId="{86DE6190-A231-479B-A9C3-BEFD20479AB0}" destId="{5A56ADA0-B417-4A84-B69A-D8614FC45FDF}" srcOrd="0" destOrd="0" parTransId="{889B7809-F0C3-4B83-A880-5875C38D04A4}" sibTransId="{BB7E6E62-6F4A-42DE-AB1E-675A65DC0B95}"/>
    <dgm:cxn modelId="{E1C8D530-9BD4-450C-90D8-FB0963A568F1}" srcId="{86DE6190-A231-479B-A9C3-BEFD20479AB0}" destId="{BBF04A36-0624-4C1E-9A44-053D1C957434}" srcOrd="1" destOrd="0" parTransId="{47A43EDF-6A9E-4EE5-8949-47E4CE9B6300}" sibTransId="{D5EBAE81-30E9-4D93-B4F5-C8EE7E38F5C7}"/>
    <dgm:cxn modelId="{08243361-9D88-421F-9C7C-B1918AF7A431}" srcId="{C32A271E-E9E7-49E4-A68D-48068B096AFD}" destId="{86DE6190-A231-479B-A9C3-BEFD20479AB0}" srcOrd="0" destOrd="0" parTransId="{B416C32A-0DB8-4DD7-A5E0-8A009AA6936D}" sibTransId="{B3A5DE76-0C34-4A08-9ED3-0EB2ADBE81ED}"/>
    <dgm:cxn modelId="{374F4E44-11E2-405A-8020-925F98F0A7F9}" type="presOf" srcId="{13AC2D5C-5764-42FE-B7EA-A3A52E190268}" destId="{28924714-DABB-4635-89E6-06D8BDE9F7D2}" srcOrd="0" destOrd="0" presId="urn:microsoft.com/office/officeart/2011/layout/HexagonRadial"/>
    <dgm:cxn modelId="{87F6EC7A-74FA-45B1-B8E7-F4D0C65BC064}" type="presOf" srcId="{F553FB30-B719-4775-83E7-3FC4FAD5A2BF}" destId="{7875B0B6-106F-49AA-BB79-C07544127F92}" srcOrd="0" destOrd="0" presId="urn:microsoft.com/office/officeart/2011/layout/HexagonRadial"/>
    <dgm:cxn modelId="{1AF91A7D-30AE-4654-93CB-5F5658E806D4}" srcId="{86DE6190-A231-479B-A9C3-BEFD20479AB0}" destId="{0D0F2042-CFFC-4BCB-9052-75E42DD626B7}" srcOrd="3" destOrd="0" parTransId="{86287D10-5053-492F-9F01-1B3B3997E907}" sibTransId="{4520086E-9949-4463-AF29-2A00343CEBCF}"/>
    <dgm:cxn modelId="{948DCEA5-9397-454E-925C-D33F0DE5AE1D}" type="presOf" srcId="{BBF04A36-0624-4C1E-9A44-053D1C957434}" destId="{54A65B4E-9BBB-4636-BB80-2ED0550CF78F}" srcOrd="0" destOrd="0" presId="urn:microsoft.com/office/officeart/2011/layout/HexagonRadial"/>
    <dgm:cxn modelId="{87B819B8-5F3F-42DA-B663-D99798856283}" type="presOf" srcId="{C32A271E-E9E7-49E4-A68D-48068B096AFD}" destId="{5DD3F76A-489F-4CF7-BE42-0FF592359E0F}" srcOrd="0" destOrd="0" presId="urn:microsoft.com/office/officeart/2011/layout/HexagonRadial"/>
    <dgm:cxn modelId="{0E066ABD-4341-40A9-AC53-47DA0630EAD1}" srcId="{86DE6190-A231-479B-A9C3-BEFD20479AB0}" destId="{EDF97C3B-B5BD-4168-8878-98C4468BAE7A}" srcOrd="4" destOrd="0" parTransId="{D7B87F37-547E-4839-A878-091B2D1EA584}" sibTransId="{D8A478EB-37E8-4545-BE37-7991AF5F9166}"/>
    <dgm:cxn modelId="{E2EB01CD-F24F-413D-AB27-BFECF86DAC6F}" type="presOf" srcId="{EDF97C3B-B5BD-4168-8878-98C4468BAE7A}" destId="{422D2210-429F-4B44-94B6-42B221D25B64}" srcOrd="0" destOrd="0" presId="urn:microsoft.com/office/officeart/2011/layout/HexagonRadial"/>
    <dgm:cxn modelId="{A772C5F9-621B-417E-8FEF-9B0C1EB509FF}" srcId="{86DE6190-A231-479B-A9C3-BEFD20479AB0}" destId="{F553FB30-B719-4775-83E7-3FC4FAD5A2BF}" srcOrd="5" destOrd="0" parTransId="{C9BC50B5-736B-4599-84F0-7AD466A60C7D}" sibTransId="{E6700BB8-FAE0-499E-B0FC-6440B2190860}"/>
    <dgm:cxn modelId="{BFE9B8FC-5034-4404-AAED-1341DBD8CB7A}" srcId="{86DE6190-A231-479B-A9C3-BEFD20479AB0}" destId="{13AC2D5C-5764-42FE-B7EA-A3A52E190268}" srcOrd="2" destOrd="0" parTransId="{3A8B5541-272A-4B53-B81D-6B991094775E}" sibTransId="{A999779B-5AF8-4739-83AA-EA6384CE816D}"/>
    <dgm:cxn modelId="{E1B2C35A-4976-4639-AA68-2FA3BD2E08EB}" type="presParOf" srcId="{5DD3F76A-489F-4CF7-BE42-0FF592359E0F}" destId="{CCFF37AA-5FD2-45D9-9F45-14B2B11D6CB7}" srcOrd="0" destOrd="0" presId="urn:microsoft.com/office/officeart/2011/layout/HexagonRadial"/>
    <dgm:cxn modelId="{0F7EF95D-9ED3-4407-A666-276716F95ADE}" type="presParOf" srcId="{5DD3F76A-489F-4CF7-BE42-0FF592359E0F}" destId="{7909E9E6-F1D2-427C-BD66-B20D8976B427}" srcOrd="1" destOrd="0" presId="urn:microsoft.com/office/officeart/2011/layout/HexagonRadial"/>
    <dgm:cxn modelId="{E4447AF4-2868-4231-8384-9EE47D8833F8}" type="presParOf" srcId="{7909E9E6-F1D2-427C-BD66-B20D8976B427}" destId="{2EDEEAF3-B7F0-4457-A491-C112ED130917}" srcOrd="0" destOrd="0" presId="urn:microsoft.com/office/officeart/2011/layout/HexagonRadial"/>
    <dgm:cxn modelId="{6C272C6D-6CBA-4AA1-8C49-1E3FFBB99755}" type="presParOf" srcId="{5DD3F76A-489F-4CF7-BE42-0FF592359E0F}" destId="{8B4000D6-BC70-407E-B0C0-95DC3CE048C0}" srcOrd="2" destOrd="0" presId="urn:microsoft.com/office/officeart/2011/layout/HexagonRadial"/>
    <dgm:cxn modelId="{245B5F6C-9ED3-4164-9732-F1C285B0BCD9}" type="presParOf" srcId="{5DD3F76A-489F-4CF7-BE42-0FF592359E0F}" destId="{778C6CCA-D87B-4155-9806-77BBFF9CC4F1}" srcOrd="3" destOrd="0" presId="urn:microsoft.com/office/officeart/2011/layout/HexagonRadial"/>
    <dgm:cxn modelId="{BA263C83-D0A8-4409-80CE-09BE1D5E89DB}" type="presParOf" srcId="{778C6CCA-D87B-4155-9806-77BBFF9CC4F1}" destId="{2E165A90-3958-4F36-B70F-F5D1EA5CBE65}" srcOrd="0" destOrd="0" presId="urn:microsoft.com/office/officeart/2011/layout/HexagonRadial"/>
    <dgm:cxn modelId="{212C85DD-54CA-4857-845A-2AE5DEF7476A}" type="presParOf" srcId="{5DD3F76A-489F-4CF7-BE42-0FF592359E0F}" destId="{54A65B4E-9BBB-4636-BB80-2ED0550CF78F}" srcOrd="4" destOrd="0" presId="urn:microsoft.com/office/officeart/2011/layout/HexagonRadial"/>
    <dgm:cxn modelId="{2685EEC9-F219-4174-B287-265832EF8B1F}" type="presParOf" srcId="{5DD3F76A-489F-4CF7-BE42-0FF592359E0F}" destId="{145ECD52-5B41-4A54-9BE3-E83D32591C0D}" srcOrd="5" destOrd="0" presId="urn:microsoft.com/office/officeart/2011/layout/HexagonRadial"/>
    <dgm:cxn modelId="{8ECB6D60-7B99-4555-9DD9-89804AC3600E}" type="presParOf" srcId="{145ECD52-5B41-4A54-9BE3-E83D32591C0D}" destId="{1A0DDCBA-804C-47DC-9F79-EFC95E3C29C2}" srcOrd="0" destOrd="0" presId="urn:microsoft.com/office/officeart/2011/layout/HexagonRadial"/>
    <dgm:cxn modelId="{462045CF-0232-46AA-9B72-3AF58CDB42CD}" type="presParOf" srcId="{5DD3F76A-489F-4CF7-BE42-0FF592359E0F}" destId="{28924714-DABB-4635-89E6-06D8BDE9F7D2}" srcOrd="6" destOrd="0" presId="urn:microsoft.com/office/officeart/2011/layout/HexagonRadial"/>
    <dgm:cxn modelId="{F2E6EDF2-96D8-4389-8764-C9B58CB5CDC0}" type="presParOf" srcId="{5DD3F76A-489F-4CF7-BE42-0FF592359E0F}" destId="{719B4EFA-6780-4CFF-95E1-14B18A20BCB4}" srcOrd="7" destOrd="0" presId="urn:microsoft.com/office/officeart/2011/layout/HexagonRadial"/>
    <dgm:cxn modelId="{19556D95-C52E-4039-93BF-6811A6C99818}" type="presParOf" srcId="{719B4EFA-6780-4CFF-95E1-14B18A20BCB4}" destId="{D8AABD1D-68B3-49C7-B771-9531091A7665}" srcOrd="0" destOrd="0" presId="urn:microsoft.com/office/officeart/2011/layout/HexagonRadial"/>
    <dgm:cxn modelId="{99C03070-7915-492F-AF2A-29F4CBD245DC}" type="presParOf" srcId="{5DD3F76A-489F-4CF7-BE42-0FF592359E0F}" destId="{BA6C49D3-2B84-417F-9EC4-CC27274297FB}" srcOrd="8" destOrd="0" presId="urn:microsoft.com/office/officeart/2011/layout/HexagonRadial"/>
    <dgm:cxn modelId="{93EEA639-4CEB-476D-A0E1-15A7105EB318}" type="presParOf" srcId="{5DD3F76A-489F-4CF7-BE42-0FF592359E0F}" destId="{C39AAB1F-5207-421C-AC5B-7C33D5CF311F}" srcOrd="9" destOrd="0" presId="urn:microsoft.com/office/officeart/2011/layout/HexagonRadial"/>
    <dgm:cxn modelId="{56FB0950-C29B-4E20-AC0F-B36DD04879D4}" type="presParOf" srcId="{C39AAB1F-5207-421C-AC5B-7C33D5CF311F}" destId="{40E7CFD7-7153-4CC7-9DC0-81106FCBB933}" srcOrd="0" destOrd="0" presId="urn:microsoft.com/office/officeart/2011/layout/HexagonRadial"/>
    <dgm:cxn modelId="{EBCC1D3A-1492-46A9-8354-46B0E1EE3492}" type="presParOf" srcId="{5DD3F76A-489F-4CF7-BE42-0FF592359E0F}" destId="{422D2210-429F-4B44-94B6-42B221D25B64}" srcOrd="10" destOrd="0" presId="urn:microsoft.com/office/officeart/2011/layout/HexagonRadial"/>
    <dgm:cxn modelId="{1355036C-FAB2-4B9F-B2D8-1DFD39A905A6}" type="presParOf" srcId="{5DD3F76A-489F-4CF7-BE42-0FF592359E0F}" destId="{739EBD67-0A6E-4141-A2CB-BC5B804B5B6E}" srcOrd="11" destOrd="0" presId="urn:microsoft.com/office/officeart/2011/layout/HexagonRadial"/>
    <dgm:cxn modelId="{10598EC9-6C88-4065-B0F8-D393166D8A43}" type="presParOf" srcId="{739EBD67-0A6E-4141-A2CB-BC5B804B5B6E}" destId="{9A7B96BD-0305-4046-9F01-B069EEA46FEC}" srcOrd="0" destOrd="0" presId="urn:microsoft.com/office/officeart/2011/layout/HexagonRadial"/>
    <dgm:cxn modelId="{E269C83C-259B-49A7-AF5D-ED48DB734C57}" type="presParOf" srcId="{5DD3F76A-489F-4CF7-BE42-0FF592359E0F}" destId="{7875B0B6-106F-49AA-BB79-C07544127F9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6A43B-DA23-4A3D-BBE6-DC94AB950FB2}">
      <dsp:nvSpPr>
        <dsp:cNvPr id="0" name=""/>
        <dsp:cNvSpPr/>
      </dsp:nvSpPr>
      <dsp:spPr>
        <a:xfrm>
          <a:off x="727356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A4CC8-205C-4488-8322-6EDF43F5E012}">
      <dsp:nvSpPr>
        <dsp:cNvPr id="0" name=""/>
        <dsp:cNvSpPr/>
      </dsp:nvSpPr>
      <dsp:spPr>
        <a:xfrm>
          <a:off x="5764675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4526670" y="489360"/>
              </a:lnTo>
              <a:lnTo>
                <a:pt x="452667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67B9F-80F1-4994-B772-EDB773E5F1C5}">
      <dsp:nvSpPr>
        <dsp:cNvPr id="0" name=""/>
        <dsp:cNvSpPr/>
      </dsp:nvSpPr>
      <dsp:spPr>
        <a:xfrm>
          <a:off x="576467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A141C-B11C-41E0-8400-8CBD47318BAF}">
      <dsp:nvSpPr>
        <dsp:cNvPr id="0" name=""/>
        <dsp:cNvSpPr/>
      </dsp:nvSpPr>
      <dsp:spPr>
        <a:xfrm>
          <a:off x="425578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FC21-259F-4FDE-B42B-2BB429590A2E}">
      <dsp:nvSpPr>
        <dsp:cNvPr id="0" name=""/>
        <dsp:cNvSpPr/>
      </dsp:nvSpPr>
      <dsp:spPr>
        <a:xfrm>
          <a:off x="1238004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4526670" y="0"/>
              </a:moveTo>
              <a:lnTo>
                <a:pt x="452667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C5CC6-39B9-4937-B7F4-90D6EE04C4BB}">
      <dsp:nvSpPr>
        <dsp:cNvPr id="0" name=""/>
        <dsp:cNvSpPr/>
      </dsp:nvSpPr>
      <dsp:spPr>
        <a:xfrm>
          <a:off x="576467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EC13B-1353-488B-B4F5-80721903610C}">
      <dsp:nvSpPr>
        <dsp:cNvPr id="0" name=""/>
        <dsp:cNvSpPr/>
      </dsp:nvSpPr>
      <dsp:spPr>
        <a:xfrm>
          <a:off x="3021238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28634E-7B75-4398-831B-391A50D1F90A}">
      <dsp:nvSpPr>
        <dsp:cNvPr id="0" name=""/>
        <dsp:cNvSpPr/>
      </dsp:nvSpPr>
      <dsp:spPr>
        <a:xfrm>
          <a:off x="3295582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ПГУ</a:t>
          </a:r>
          <a:endParaRPr lang="en-US" sz="2900" kern="1200" dirty="0"/>
        </a:p>
      </dsp:txBody>
      <dsp:txXfrm>
        <a:off x="3341503" y="1534510"/>
        <a:ext cx="2377251" cy="1476032"/>
      </dsp:txXfrm>
    </dsp:sp>
    <dsp:sp modelId="{3E081142-D333-4C4C-96A2-0BEB20AF385A}">
      <dsp:nvSpPr>
        <dsp:cNvPr id="0" name=""/>
        <dsp:cNvSpPr/>
      </dsp:nvSpPr>
      <dsp:spPr>
        <a:xfrm>
          <a:off x="6039019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3B2079-6535-4569-AE61-830CD46AB125}">
      <dsp:nvSpPr>
        <dsp:cNvPr id="0" name=""/>
        <dsp:cNvSpPr/>
      </dsp:nvSpPr>
      <dsp:spPr>
        <a:xfrm>
          <a:off x="6313363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ЕГИСЗ/РЭМД</a:t>
          </a:r>
          <a:endParaRPr lang="en-US" sz="2900" kern="1200" dirty="0"/>
        </a:p>
      </dsp:txBody>
      <dsp:txXfrm>
        <a:off x="6359284" y="1534510"/>
        <a:ext cx="2377251" cy="1476032"/>
      </dsp:txXfrm>
    </dsp:sp>
    <dsp:sp modelId="{A0A9E7E0-F4F1-49F5-95D6-D189C5233C7E}">
      <dsp:nvSpPr>
        <dsp:cNvPr id="0" name=""/>
        <dsp:cNvSpPr/>
      </dsp:nvSpPr>
      <dsp:spPr>
        <a:xfrm>
          <a:off x="453012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E0EB6-50C7-4CFF-AF07-0C49DE267FB2}">
      <dsp:nvSpPr>
        <dsp:cNvPr id="0" name=""/>
        <dsp:cNvSpPr/>
      </dsp:nvSpPr>
      <dsp:spPr>
        <a:xfrm>
          <a:off x="4804472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РМИС (ГИС)</a:t>
          </a:r>
          <a:endParaRPr lang="en-US" sz="2900" kern="1200" dirty="0"/>
        </a:p>
      </dsp:txBody>
      <dsp:txXfrm>
        <a:off x="4850393" y="3820479"/>
        <a:ext cx="2377251" cy="1476032"/>
      </dsp:txXfrm>
    </dsp:sp>
    <dsp:sp modelId="{4FCDE9A4-D22F-46F2-B2F2-E4D2DF7B77BB}">
      <dsp:nvSpPr>
        <dsp:cNvPr id="0" name=""/>
        <dsp:cNvSpPr/>
      </dsp:nvSpPr>
      <dsp:spPr>
        <a:xfrm>
          <a:off x="345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3F328C-41C5-4BF2-8F48-C267DF721FF3}">
      <dsp:nvSpPr>
        <dsp:cNvPr id="0" name=""/>
        <dsp:cNvSpPr/>
      </dsp:nvSpPr>
      <dsp:spPr>
        <a:xfrm>
          <a:off x="277801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1</a:t>
          </a:r>
        </a:p>
      </dsp:txBody>
      <dsp:txXfrm>
        <a:off x="323722" y="6106448"/>
        <a:ext cx="2377251" cy="1476032"/>
      </dsp:txXfrm>
    </dsp:sp>
    <dsp:sp modelId="{F5415ED9-9C82-4A2E-89EC-DFD6F147465B}">
      <dsp:nvSpPr>
        <dsp:cNvPr id="0" name=""/>
        <dsp:cNvSpPr/>
      </dsp:nvSpPr>
      <dsp:spPr>
        <a:xfrm>
          <a:off x="302123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CB6F2E-897A-49AE-A93E-C394C5105778}">
      <dsp:nvSpPr>
        <dsp:cNvPr id="0" name=""/>
        <dsp:cNvSpPr/>
      </dsp:nvSpPr>
      <dsp:spPr>
        <a:xfrm>
          <a:off x="3295582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2</a:t>
          </a:r>
        </a:p>
      </dsp:txBody>
      <dsp:txXfrm>
        <a:off x="3341503" y="6106448"/>
        <a:ext cx="2377251" cy="1476032"/>
      </dsp:txXfrm>
    </dsp:sp>
    <dsp:sp modelId="{AD8D3ACE-13BE-4690-8363-2FE1829F5483}">
      <dsp:nvSpPr>
        <dsp:cNvPr id="0" name=""/>
        <dsp:cNvSpPr/>
      </dsp:nvSpPr>
      <dsp:spPr>
        <a:xfrm>
          <a:off x="603901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00B2A3-D8A7-43DB-ABF1-DD9402E24EC6}">
      <dsp:nvSpPr>
        <dsp:cNvPr id="0" name=""/>
        <dsp:cNvSpPr/>
      </dsp:nvSpPr>
      <dsp:spPr>
        <a:xfrm>
          <a:off x="631336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…</a:t>
          </a:r>
          <a:endParaRPr lang="en-US" sz="2900" kern="1200" dirty="0"/>
        </a:p>
      </dsp:txBody>
      <dsp:txXfrm>
        <a:off x="6359284" y="6106448"/>
        <a:ext cx="2377251" cy="1476032"/>
      </dsp:txXfrm>
    </dsp:sp>
    <dsp:sp modelId="{8751791C-2792-44CC-8151-CB7AC0A119F4}">
      <dsp:nvSpPr>
        <dsp:cNvPr id="0" name=""/>
        <dsp:cNvSpPr/>
      </dsp:nvSpPr>
      <dsp:spPr>
        <a:xfrm>
          <a:off x="905679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B8D343-B25E-4D6D-BAA1-293FD409423B}">
      <dsp:nvSpPr>
        <dsp:cNvPr id="0" name=""/>
        <dsp:cNvSpPr/>
      </dsp:nvSpPr>
      <dsp:spPr>
        <a:xfrm>
          <a:off x="933114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n</a:t>
          </a:r>
          <a:endParaRPr lang="en-US" sz="2900" b="1" kern="1200" dirty="0"/>
        </a:p>
      </dsp:txBody>
      <dsp:txXfrm>
        <a:off x="9377064" y="6106448"/>
        <a:ext cx="2377251" cy="1476032"/>
      </dsp:txXfrm>
    </dsp:sp>
    <dsp:sp modelId="{63D03723-F7E0-47F9-A58E-8F2A62009ADD}">
      <dsp:nvSpPr>
        <dsp:cNvPr id="0" name=""/>
        <dsp:cNvSpPr/>
      </dsp:nvSpPr>
      <dsp:spPr>
        <a:xfrm>
          <a:off x="754790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1B37B2-8FAC-4721-9D2E-32CF6B158BA3}">
      <dsp:nvSpPr>
        <dsp:cNvPr id="0" name=""/>
        <dsp:cNvSpPr/>
      </dsp:nvSpPr>
      <dsp:spPr>
        <a:xfrm>
          <a:off x="7822253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Единый портал пациентов</a:t>
          </a:r>
          <a:endParaRPr lang="en-US" sz="2900" kern="1200" dirty="0"/>
        </a:p>
      </dsp:txBody>
      <dsp:txXfrm>
        <a:off x="7868174" y="3820479"/>
        <a:ext cx="2377251" cy="1476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F37AA-5FD2-45D9-9F45-14B2B11D6CB7}">
      <dsp:nvSpPr>
        <dsp:cNvPr id="0" name=""/>
        <dsp:cNvSpPr/>
      </dsp:nvSpPr>
      <dsp:spPr>
        <a:xfrm>
          <a:off x="5905620" y="3496123"/>
          <a:ext cx="4443725" cy="384400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Клиника</a:t>
          </a:r>
          <a:r>
            <a:rPr lang="en-US" sz="3800" kern="1200" dirty="0"/>
            <a:t> (</a:t>
          </a:r>
          <a:r>
            <a:rPr lang="ru-RU" sz="3800" kern="1200" dirty="0"/>
            <a:t>МИС, ЛИС, </a:t>
          </a:r>
          <a:r>
            <a:rPr lang="en-US" sz="3800" kern="1200" dirty="0"/>
            <a:t>CRM)</a:t>
          </a:r>
        </a:p>
      </dsp:txBody>
      <dsp:txXfrm>
        <a:off x="6642008" y="4133128"/>
        <a:ext cx="2970949" cy="2569992"/>
      </dsp:txXfrm>
    </dsp:sp>
    <dsp:sp modelId="{2E165A90-3958-4F36-B70F-F5D1EA5CBE65}">
      <dsp:nvSpPr>
        <dsp:cNvPr id="0" name=""/>
        <dsp:cNvSpPr/>
      </dsp:nvSpPr>
      <dsp:spPr>
        <a:xfrm>
          <a:off x="8688246" y="1657028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000D6-BC70-407E-B0C0-95DC3CE048C0}">
      <dsp:nvSpPr>
        <dsp:cNvPr id="0" name=""/>
        <dsp:cNvSpPr/>
      </dsp:nvSpPr>
      <dsp:spPr>
        <a:xfrm>
          <a:off x="6314951" y="0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ТФОМС</a:t>
          </a:r>
          <a:endParaRPr lang="en-US" sz="3800" kern="1200" dirty="0"/>
        </a:p>
      </dsp:txBody>
      <dsp:txXfrm>
        <a:off x="6918442" y="522090"/>
        <a:ext cx="2434619" cy="2106232"/>
      </dsp:txXfrm>
    </dsp:sp>
    <dsp:sp modelId="{1A0DDCBA-804C-47DC-9F79-EFC95E3C29C2}">
      <dsp:nvSpPr>
        <dsp:cNvPr id="0" name=""/>
        <dsp:cNvSpPr/>
      </dsp:nvSpPr>
      <dsp:spPr>
        <a:xfrm>
          <a:off x="10644974" y="4357692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65B4E-9BBB-4636-BB80-2ED0550CF78F}">
      <dsp:nvSpPr>
        <dsp:cNvPr id="0" name=""/>
        <dsp:cNvSpPr/>
      </dsp:nvSpPr>
      <dsp:spPr>
        <a:xfrm>
          <a:off x="9654723" y="1937715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ДМС</a:t>
          </a:r>
          <a:endParaRPr lang="en-US" sz="3800" kern="1200" dirty="0"/>
        </a:p>
      </dsp:txBody>
      <dsp:txXfrm>
        <a:off x="10258214" y="2459805"/>
        <a:ext cx="2434619" cy="2106232"/>
      </dsp:txXfrm>
    </dsp:sp>
    <dsp:sp modelId="{D8AABD1D-68B3-49C7-B771-9531091A7665}">
      <dsp:nvSpPr>
        <dsp:cNvPr id="0" name=""/>
        <dsp:cNvSpPr/>
      </dsp:nvSpPr>
      <dsp:spPr>
        <a:xfrm>
          <a:off x="9285704" y="7406234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24714-DABB-4635-89E6-06D8BDE9F7D2}">
      <dsp:nvSpPr>
        <dsp:cNvPr id="0" name=""/>
        <dsp:cNvSpPr/>
      </dsp:nvSpPr>
      <dsp:spPr>
        <a:xfrm>
          <a:off x="9654723" y="5747038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Вторичные платные пациенты</a:t>
          </a:r>
          <a:endParaRPr lang="en-US" sz="3800" kern="1200" dirty="0"/>
        </a:p>
      </dsp:txBody>
      <dsp:txXfrm>
        <a:off x="10258214" y="6269128"/>
        <a:ext cx="2434619" cy="2106232"/>
      </dsp:txXfrm>
    </dsp:sp>
    <dsp:sp modelId="{40E7CFD7-7153-4CC7-9DC0-81106FCBB933}">
      <dsp:nvSpPr>
        <dsp:cNvPr id="0" name=""/>
        <dsp:cNvSpPr/>
      </dsp:nvSpPr>
      <dsp:spPr>
        <a:xfrm>
          <a:off x="5913889" y="7722684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C49D3-2B84-417F-9EC4-CC27274297FB}">
      <dsp:nvSpPr>
        <dsp:cNvPr id="0" name=""/>
        <dsp:cNvSpPr/>
      </dsp:nvSpPr>
      <dsp:spPr>
        <a:xfrm>
          <a:off x="6314951" y="7686921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Первичные платные пациенты</a:t>
          </a:r>
          <a:endParaRPr lang="en-US" sz="3800" kern="1200" dirty="0"/>
        </a:p>
      </dsp:txBody>
      <dsp:txXfrm>
        <a:off x="6918442" y="8209011"/>
        <a:ext cx="2434619" cy="2106232"/>
      </dsp:txXfrm>
    </dsp:sp>
    <dsp:sp modelId="{9A7B96BD-0305-4046-9F01-B069EEA46FEC}">
      <dsp:nvSpPr>
        <dsp:cNvPr id="0" name=""/>
        <dsp:cNvSpPr/>
      </dsp:nvSpPr>
      <dsp:spPr>
        <a:xfrm>
          <a:off x="3925118" y="5023104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D2210-429F-4B44-94B6-42B221D25B64}">
      <dsp:nvSpPr>
        <dsp:cNvPr id="0" name=""/>
        <dsp:cNvSpPr/>
      </dsp:nvSpPr>
      <dsp:spPr>
        <a:xfrm>
          <a:off x="2959675" y="5749205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Онлайн-пациенты</a:t>
          </a:r>
          <a:endParaRPr lang="en-US" sz="3800" kern="1200" dirty="0"/>
        </a:p>
      </dsp:txBody>
      <dsp:txXfrm>
        <a:off x="3563166" y="6271295"/>
        <a:ext cx="2434619" cy="2106232"/>
      </dsp:txXfrm>
    </dsp:sp>
    <dsp:sp modelId="{7875B0B6-106F-49AA-BB79-C07544127F92}">
      <dsp:nvSpPr>
        <dsp:cNvPr id="0" name=""/>
        <dsp:cNvSpPr/>
      </dsp:nvSpPr>
      <dsp:spPr>
        <a:xfrm>
          <a:off x="2959675" y="1933380"/>
          <a:ext cx="3641601" cy="31504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Аптеки</a:t>
          </a:r>
          <a:endParaRPr lang="en-US" sz="3800" kern="1200" dirty="0"/>
        </a:p>
      </dsp:txBody>
      <dsp:txXfrm>
        <a:off x="3563166" y="2455470"/>
        <a:ext cx="2434619" cy="2106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62E9-2E9D-4865-BCFD-502DF5325C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всех партнёров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0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ru-RU" dirty="0"/>
              <a:t>Сносим</a:t>
            </a:r>
            <a:r>
              <a:rPr lang="ru-RU" baseline="0" dirty="0"/>
              <a:t> часть инфы на следующий слайд.  </a:t>
            </a:r>
          </a:p>
          <a:p>
            <a:r>
              <a:rPr lang="ru-RU" baseline="0" dirty="0"/>
              <a:t>1250ч – в среднем 5 мин на обработку 1й записи (в среднем)</a:t>
            </a:r>
            <a:r>
              <a:rPr lang="is-IS" baseline="0" dirty="0"/>
              <a:t>…</a:t>
            </a:r>
            <a:r>
              <a:rPr lang="ru-RU" baseline="0" dirty="0"/>
              <a:t>        3000 мин – </a:t>
            </a:r>
          </a:p>
          <a:p>
            <a:endParaRPr lang="ru-RU" baseline="0" dirty="0"/>
          </a:p>
          <a:p>
            <a:r>
              <a:rPr lang="ru-RU" baseline="0" dirty="0"/>
              <a:t>Суть слайда</a:t>
            </a:r>
          </a:p>
          <a:p>
            <a:r>
              <a:rPr lang="ru-RU" baseline="0" dirty="0"/>
              <a:t>Траты на </a:t>
            </a:r>
            <a:r>
              <a:rPr lang="ru-RU" baseline="0" dirty="0" err="1"/>
              <a:t>колл</a:t>
            </a:r>
            <a:r>
              <a:rPr lang="ru-RU" baseline="0" dirty="0"/>
              <a:t>-центр, мы помогаем экономить – Сколько тратят сейчас, и сколько мы экономим. </a:t>
            </a:r>
          </a:p>
          <a:p>
            <a:r>
              <a:rPr lang="ru-RU" baseline="0" dirty="0"/>
              <a:t>Ставка в час 1го сотрудника </a:t>
            </a:r>
            <a:r>
              <a:rPr lang="ru-RU" baseline="0" dirty="0" err="1"/>
              <a:t>колл</a:t>
            </a:r>
            <a:r>
              <a:rPr lang="ru-RU" baseline="0" dirty="0"/>
              <a:t>-центра – 80р/ч</a:t>
            </a:r>
          </a:p>
          <a:p>
            <a:endParaRPr lang="en-US" baseline="0" dirty="0"/>
          </a:p>
          <a:p>
            <a:r>
              <a:rPr lang="ru-RU" baseline="0" dirty="0"/>
              <a:t>(Без 150 – с 1000 записей)</a:t>
            </a:r>
            <a:endParaRPr lang="en-US" baseline="0" dirty="0"/>
          </a:p>
          <a:p>
            <a:endParaRPr lang="ru-RU" baseline="0" dirty="0"/>
          </a:p>
          <a:p>
            <a:r>
              <a:rPr lang="ru-RU" baseline="0" dirty="0"/>
              <a:t>1 Выгода для </a:t>
            </a:r>
            <a:r>
              <a:rPr lang="ru-RU" baseline="0" dirty="0" err="1"/>
              <a:t>колл-ценра</a:t>
            </a:r>
            <a:r>
              <a:rPr lang="ru-RU" baseline="0" dirty="0"/>
              <a:t> (стоимость обработки 1 заказа при помощи </a:t>
            </a:r>
            <a:r>
              <a:rPr lang="ru-RU" baseline="0" dirty="0" err="1"/>
              <a:t>колл</a:t>
            </a:r>
            <a:r>
              <a:rPr lang="ru-RU" baseline="0" dirty="0"/>
              <a:t>-центра) </a:t>
            </a:r>
          </a:p>
          <a:p>
            <a:r>
              <a:rPr lang="ru-RU" baseline="0" dirty="0"/>
              <a:t>2 </a:t>
            </a:r>
          </a:p>
          <a:p>
            <a:r>
              <a:rPr lang="ru-RU" dirty="0"/>
              <a:t>3</a:t>
            </a:r>
          </a:p>
          <a:p>
            <a:endParaRPr lang="ru-RU" dirty="0"/>
          </a:p>
          <a:p>
            <a:r>
              <a:rPr lang="ru-RU" baseline="0" dirty="0" err="1"/>
              <a:t>Черзез</a:t>
            </a:r>
            <a:r>
              <a:rPr lang="ru-RU" baseline="0" dirty="0"/>
              <a:t> форму обр. связи 35% не доходят</a:t>
            </a:r>
          </a:p>
          <a:p>
            <a:r>
              <a:rPr lang="ru-RU" baseline="0" dirty="0"/>
              <a:t>Через </a:t>
            </a:r>
            <a:r>
              <a:rPr lang="ru-RU" baseline="0" dirty="0" err="1"/>
              <a:t>виджет</a:t>
            </a:r>
            <a:r>
              <a:rPr lang="ru-RU" baseline="0" dirty="0"/>
              <a:t> 7% не доходят</a:t>
            </a:r>
          </a:p>
          <a:p>
            <a:r>
              <a:rPr lang="ru-RU" baseline="0" dirty="0"/>
              <a:t>Поток записей выше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Сколько</a:t>
            </a:r>
            <a:r>
              <a:rPr lang="ru-RU" baseline="0" dirty="0"/>
              <a:t> тратит </a:t>
            </a:r>
            <a:r>
              <a:rPr lang="ru-RU" baseline="0" dirty="0" err="1"/>
              <a:t>колл</a:t>
            </a:r>
            <a:r>
              <a:rPr lang="ru-RU" baseline="0" dirty="0"/>
              <a:t>-центр на обработку звонка. </a:t>
            </a:r>
          </a:p>
          <a:p>
            <a:r>
              <a:rPr lang="ru-RU" dirty="0"/>
              <a:t>1500</a:t>
            </a:r>
            <a:r>
              <a:rPr lang="ru-RU" baseline="0" dirty="0"/>
              <a:t> р стоимость звонка с контекста (номер с сайта)</a:t>
            </a:r>
          </a:p>
          <a:p>
            <a:r>
              <a:rPr lang="ru-RU" baseline="0" dirty="0"/>
              <a:t>10 заявок через форму обр. связи  х 1 500 р = 15 000 р  - фактических записей 3 = 5000 за пациента.  </a:t>
            </a:r>
          </a:p>
          <a:p>
            <a:endParaRPr lang="ru-RU" baseline="0" dirty="0"/>
          </a:p>
          <a:p>
            <a:r>
              <a:rPr lang="ru-RU" baseline="0" dirty="0"/>
              <a:t>С </a:t>
            </a:r>
            <a:r>
              <a:rPr lang="ru-RU" baseline="0" dirty="0" err="1"/>
              <a:t>Медми</a:t>
            </a:r>
            <a:r>
              <a:rPr lang="ru-RU" baseline="0" dirty="0"/>
              <a:t> из 20 заявок – делаем 18 Записей  - </a:t>
            </a:r>
          </a:p>
          <a:p>
            <a:endParaRPr lang="ru-RU" baseline="0" dirty="0"/>
          </a:p>
          <a:p>
            <a:r>
              <a:rPr lang="ru-RU" baseline="0" dirty="0" err="1"/>
              <a:t>Черзез</a:t>
            </a:r>
            <a:r>
              <a:rPr lang="ru-RU" baseline="0" dirty="0"/>
              <a:t> форму обр. связи 35% не доходят</a:t>
            </a:r>
          </a:p>
          <a:p>
            <a:r>
              <a:rPr lang="ru-RU" baseline="0" dirty="0"/>
              <a:t>Через </a:t>
            </a:r>
            <a:r>
              <a:rPr lang="ru-RU" baseline="0" dirty="0" err="1"/>
              <a:t>виджет</a:t>
            </a:r>
            <a:r>
              <a:rPr lang="ru-RU" baseline="0" dirty="0"/>
              <a:t> 7% не </a:t>
            </a:r>
            <a:r>
              <a:rPr lang="ru-RU" baseline="0" dirty="0" err="1"/>
              <a:t>жоходят</a:t>
            </a:r>
            <a:endParaRPr lang="ru-RU" baseline="0" dirty="0"/>
          </a:p>
          <a:p>
            <a:endParaRPr lang="ru-RU" baseline="0" dirty="0"/>
          </a:p>
          <a:p>
            <a:r>
              <a:rPr lang="ru-RU" baseline="0" dirty="0"/>
              <a:t>В среднем тратят 3 мин х на 1000 записей  =  3000 минут</a:t>
            </a:r>
          </a:p>
          <a:p>
            <a:r>
              <a:rPr lang="ru-RU" baseline="0" dirty="0"/>
              <a:t>Через </a:t>
            </a:r>
            <a:r>
              <a:rPr lang="ru-RU" baseline="0" dirty="0" err="1"/>
              <a:t>виджет</a:t>
            </a:r>
            <a:r>
              <a:rPr lang="ru-RU" baseline="0" dirty="0"/>
              <a:t> вы не тратите вообще время </a:t>
            </a:r>
            <a:r>
              <a:rPr lang="ru-RU" baseline="0" dirty="0" err="1"/>
              <a:t>колл</a:t>
            </a:r>
            <a:r>
              <a:rPr lang="ru-RU" baseline="0" dirty="0"/>
              <a:t>-центра на обработку заявок.</a:t>
            </a:r>
          </a:p>
          <a:p>
            <a:r>
              <a:rPr lang="ru-RU" baseline="0" dirty="0" err="1"/>
              <a:t>Соответсвенно</a:t>
            </a:r>
            <a:r>
              <a:rPr lang="ru-RU" baseline="0" dirty="0"/>
              <a:t> сокращаете расход</a:t>
            </a:r>
          </a:p>
          <a:p>
            <a:endParaRPr lang="ru-RU" baseline="0" dirty="0"/>
          </a:p>
          <a:p>
            <a:r>
              <a:rPr lang="ru-RU" baseline="0" dirty="0"/>
              <a:t>На обработку каждой заявки вы тратили 3 мин </a:t>
            </a:r>
          </a:p>
          <a:p>
            <a:r>
              <a:rPr lang="ru-RU" baseline="0" dirty="0"/>
              <a:t>- С </a:t>
            </a:r>
            <a:r>
              <a:rPr lang="ru-RU" baseline="0" dirty="0" err="1"/>
              <a:t>виджетом</a:t>
            </a:r>
            <a:r>
              <a:rPr lang="ru-RU" baseline="0" dirty="0"/>
              <a:t> 1000 записей идут сразу в </a:t>
            </a:r>
            <a:r>
              <a:rPr lang="ru-RU" baseline="0" dirty="0" err="1"/>
              <a:t>мис</a:t>
            </a:r>
            <a:endParaRPr lang="ru-RU" baseline="0" dirty="0"/>
          </a:p>
          <a:p>
            <a:endParaRPr lang="ru-RU" baseline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052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здесь расскажу личную историю, как я 2 часа записывался на приём</a:t>
            </a:r>
          </a:p>
          <a:p>
            <a:r>
              <a:rPr lang="ru-RU" dirty="0"/>
              <a:t>Совместим два слайда: предыдущий в плане дизайна(?), и этот в плане </a:t>
            </a:r>
            <a:r>
              <a:rPr lang="ru-RU" dirty="0" err="1"/>
              <a:t>тезизов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9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550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39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43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0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17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5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version: </a:t>
            </a:r>
            <a:r>
              <a:rPr lang="ru-RU" dirty="0"/>
              <a:t>показать их в виде диаграммы, где они не связаны между собой, всё время мешает телефон, например, возле каждой линии описаны проблемы текстом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7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Описать всё на русском, на второй стороне – страховые, </a:t>
            </a:r>
            <a:r>
              <a:rPr lang="ru-RU" dirty="0" err="1"/>
              <a:t>лидгены</a:t>
            </a:r>
            <a:r>
              <a:rPr lang="ru-RU" dirty="0"/>
              <a:t>. Цель слайда – показать, что если бы попытаться сделать всё автоматически, клинике потребуется огромное количество ресурсов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61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Левую часть оставить как на старом слайде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067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 </a:t>
            </a:r>
            <a:r>
              <a:rPr lang="ru-RU" dirty="0"/>
              <a:t>Изобразить проблему графически: нет связи между игроками рынка</a:t>
            </a:r>
          </a:p>
          <a:p>
            <a:pPr marL="228600" indent="-228600">
              <a:buAutoNum type="arabicPeriod"/>
            </a:pPr>
            <a:r>
              <a:rPr lang="ru-RU" dirty="0"/>
              <a:t>Связь – это обмен </a:t>
            </a:r>
            <a:r>
              <a:rPr lang="en-US" dirty="0"/>
              <a:t>EHR </a:t>
            </a:r>
            <a:r>
              <a:rPr lang="ru-RU" dirty="0"/>
              <a:t>и возможность совершать действия</a:t>
            </a:r>
          </a:p>
          <a:p>
            <a:pPr marL="228600" indent="-228600">
              <a:buAutoNum type="arabicPeriod"/>
            </a:pPr>
            <a:r>
              <a:rPr lang="ru-RU" dirty="0"/>
              <a:t>В каждом секторе – его проблемы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ru-RU" dirty="0"/>
              <a:t>Картинку</a:t>
            </a:r>
            <a:r>
              <a:rPr lang="ru-RU" baseline="0" dirty="0"/>
              <a:t> в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Этот слайд объясняет, откуда клиника получает пациентов. Надо возле каждого 6 угольника указать соответствующие логотипы и стрелки, КУДА КАЖДЫЙ ЛОГОТИП ПРИВОДИТ ПАЦИЕНТОВ. </a:t>
            </a:r>
          </a:p>
          <a:p>
            <a:r>
              <a:rPr lang="ru-RU" dirty="0"/>
              <a:t>ОМС – ФОМС</a:t>
            </a:r>
          </a:p>
          <a:p>
            <a:r>
              <a:rPr lang="ru-RU" dirty="0"/>
              <a:t>ДМС – Логотипы страховых</a:t>
            </a:r>
          </a:p>
          <a:p>
            <a:r>
              <a:rPr lang="ru-RU" dirty="0"/>
              <a:t>Онлайн-пациенты – телемедицинские решения</a:t>
            </a:r>
          </a:p>
          <a:p>
            <a:r>
              <a:rPr lang="ru-RU" dirty="0"/>
              <a:t>Первичные платные пациенты – лидогенераторы</a:t>
            </a:r>
          </a:p>
          <a:p>
            <a:r>
              <a:rPr lang="ru-RU" dirty="0"/>
              <a:t>Вторичные платные – страховые, сайт клиники, мобильное приложение</a:t>
            </a:r>
          </a:p>
          <a:p>
            <a:r>
              <a:rPr lang="ru-RU" dirty="0"/>
              <a:t>Аптеки – электронные рецепты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96AC-89E5-4E8A-8BA5-89AD413C33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149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2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7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Этот текст «Мы работаем со всеми ведущими МИС в РФ» вставить в 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0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1340312" y="4293868"/>
            <a:ext cx="1703374" cy="54864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1F1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3657600" y="7680960"/>
            <a:ext cx="17068800" cy="342900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6858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773667" y="12755879"/>
            <a:ext cx="391133" cy="40011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6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533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6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3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33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720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154681"/>
            <a:ext cx="219456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48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4004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5FBBFC-228F-4121-82F8-952090A29BD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3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F6DC-51CB-4438-AB51-B1D66F2E7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31523-AC19-4DED-9544-BAEC9AF8F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8B84E-0756-4F59-AAE9-25C8DA0F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B22C3-E3AE-4404-BFBC-F000FCB8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458C9-AFC1-4ADB-AAB2-D597D06D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23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6A4A-3E46-4F12-A931-3FE23C9D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DF31F-05E8-4837-B09E-A80B516BE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D2E3F-D9FA-42C6-B39D-1391BA9F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0EA6-42AB-43F0-99F5-241D296A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5B99C-FDB8-48DA-8F9E-1A303EA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71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D92D-7A9C-4DAD-ADD3-0610511C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9B8D3-38DF-4353-963D-324B8BC8F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65B69-D7E7-4B7B-9F65-0CA240B3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61245-35E0-47C9-81B0-87B4C88E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42D90-ED11-4DAB-8D39-EE2B0F6C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7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18CF-91A6-4011-A7E6-0B77DD63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E52C-57BB-4AF7-B0E1-B85C462B9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D385A-93BE-487A-AECE-A5EF4A5BA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3F85D-B85C-4398-BB76-0885DD35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E0B27-33FB-44E7-860E-87E9CA00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15E73-DECF-47A6-9ABB-93893963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20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524D-E3CA-49A3-913D-7676DD7A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3EEBE-66AB-4A60-926A-73B8A6D47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D2A4B-8C3A-46F6-B9DB-5A7EA3F9D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EC61E-9FF0-47AC-AFD2-C625DCF2F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2EC1D-2582-424C-8DED-855B079D3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A8441-5551-453D-91CF-9CC1F442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9C015-E641-4D93-9121-A897076F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618AC-9A7A-4FB4-B3DE-EBCBDADF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47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B754-125D-4B3E-B588-6A70C6CE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ABA75-604C-48A4-AA40-FDB9A0F5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C6DB6-21DB-47B1-B5CF-19113BD4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6B6DC-ADA1-4380-9CBB-E323E08F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1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2B2EF-07BD-4EB1-B67B-1752B57E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65B4C-9A5B-4C61-BFE5-23844C47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1E1BD-DFA7-49FC-8406-24EA6DFB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22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7CDE-1F39-499C-8080-66DE0FCD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518E-E5AC-4C5B-871A-609246F99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0700-1C2C-4E0C-BA45-7621949E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D3256-F6CE-40F5-AFE0-13B8B573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F8D28-9E4B-48D5-BDC8-C61CEE4F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EA74E-A290-4EC1-BE0B-B286BA9A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3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1531"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E9F-F206-4A95-AF6C-7FF51243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E49D2-4511-4523-950B-E253A0F6E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5D1A3-5D27-472A-84C1-E4B5EF88C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B5FE-E157-459A-86D4-652D820D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DCD34-3A24-4D94-94F1-144939DA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F1052-6B89-453C-9CC0-19F2C978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50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2016-BD91-4522-8FAB-386188F3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F72C6-38CD-490D-BDC2-CB8327CD8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3202-2CD6-4762-AFC5-95355998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966B-55CF-4DA0-BC64-0E05A4E2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67D25-A2AD-46E5-8BDC-71DDF962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09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9A1DE4-C1AA-45B5-8AB5-A26688908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07DCC-47E6-458B-9525-5B8341FE5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51D2F-7A6F-4837-992C-D6CD13D9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D8F5-9759-4504-A073-CC82623E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3702-F4E4-486C-8BF1-FEBD79E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39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24324-9D91-BF49-B441-5BE60AC5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FED273-94C1-3046-BB3D-1A894C13C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3E90A-82FE-8241-B460-6E159722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3D43C-DB80-524F-82CF-958E7F72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6AE89-8544-3545-82BB-3DC97F76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1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9A803-4605-D84D-A50C-14877BE4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B30F31-9FB2-E94D-8925-F3A024FFB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B53F6-E4DA-FA44-A5AA-CE696651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53833-75A9-B149-A1BE-41E19D0F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57B6B-C855-2C41-B005-7189D82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3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40881-A26B-C048-B110-AF8DB5D1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E4414D-AF1B-474D-AC20-1BE1EFA1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CC450-11F5-B14A-94E5-AD37DA01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CA252C-21CB-4E4F-B190-54664927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533967-B2E4-ED48-A566-7ACED2A8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3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1E17C-22D4-D345-8A29-39072610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45F95D-DCD8-844B-AFEA-88D3860DF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550FFF-28EA-A14E-B3C4-0D33E3E65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3A9CEE-7A70-B74C-9090-9F0A0C61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2B987-6D65-104B-BF7E-9A87EFC8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8A8CA9-C51F-D64B-ABE7-690C12F9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70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21249-7010-3C4D-82F5-E7CD8DEE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1E185-9133-1146-95FC-74A2A645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9300D0-05E8-9541-A199-D487FD11E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059E46-F6CB-8C48-8566-168C4F973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FD5DBB-0596-A64C-92EF-AB5236B29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36A068-CC0D-4947-BADE-73B28940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14AFB3-1FE8-F74F-B941-0B5EF560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87E751-2DC5-C647-858E-6CABACA3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83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61E7E-4F83-B042-8BD8-B8C403F5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D77D30-20FD-B841-9D16-30EC225D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B7A8C7-AF68-0647-9171-1CE5C9AA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6F5C15-494B-854A-AA8A-ECA9C8DE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882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7B0F72-AFF4-9B4C-8E57-14D325E3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0B0BE7-E0B9-DE4C-9A6C-D9C4629C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312FC4-830A-9140-AF35-D9A3B8B9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7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A5F5E-C966-C449-A085-2FCEF3EB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5AF08-7BF1-F344-952B-D67056E5E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400438-8FDE-444C-818E-77A03D72F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A3C8C3-F344-CD43-B36C-B4A13742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184C06-B5E7-2E4B-84F8-8B84D065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4D47E9-D8A2-DF4A-B2A4-F28BEA9B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49251-7F7D-CA45-8EFA-89D766E2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EFFF01-F9F1-814D-A5D9-99BE3970D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7678-2069-5340-8A19-51910059E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361ADD-DC17-1A46-A02D-AC44C6B3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9B2F7B-4598-4242-9653-C6AEE4DD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D9A495-3037-D349-805D-FAC1C673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55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F630-AF49-9442-A929-C68634EE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1F42AF-D04F-1348-8A43-934F5EAEA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3887DF-52AC-4C44-B17F-05E71799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BE480B-3983-B342-AEFD-E7A5F83B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4B7D7-B8E2-EA4C-A920-DDB56A7C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35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3B93FB-8A0B-D94C-80C0-99D443CF3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E36E9A-94B8-374C-A1BE-72021BDB7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C42573-1836-9F48-981F-3D9B94BC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78AB4-6F92-7549-8C50-A89D1310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6111C-C258-BB4D-BEAE-9579A956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76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467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484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136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996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921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1340314" y="4293870"/>
            <a:ext cx="1703375" cy="166199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1F1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3657600" y="7680962"/>
            <a:ext cx="170688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7556480" y="12755881"/>
            <a:ext cx="5608320" cy="769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38028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F815-9EAA-48AD-B869-0616511F8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326609"/>
            <a:ext cx="18288000" cy="369332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C12F9-DE7F-4FB2-AE66-692BCDF63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73866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C753-4F2D-48F1-AD9F-DCA20097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12755881"/>
            <a:ext cx="5608320" cy="769441"/>
          </a:xfrm>
        </p:spPr>
        <p:txBody>
          <a:bodyPr/>
          <a:lstStyle/>
          <a:p>
            <a:fld id="{27F7ADB1-C4AC-42D0-8688-37EA338FC99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1EDB-6B38-4A30-B44B-E4C91251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0560" y="12755881"/>
            <a:ext cx="7802880" cy="76944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98D6-F96E-4098-9E60-D5B534CE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556480" y="12755881"/>
            <a:ext cx="5608320" cy="769441"/>
          </a:xfrm>
        </p:spPr>
        <p:txBody>
          <a:bodyPr/>
          <a:lstStyle/>
          <a:p>
            <a:fld id="{57B58943-ACFA-4818-BD6F-7C11D3A7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3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defTabSz="821531">
              <a:spcBef>
                <a:spcPts val="45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 defTabSz="821531">
              <a:spcBef>
                <a:spcPts val="45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 defTabSz="821531">
              <a:spcBef>
                <a:spcPts val="45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 defTabSz="821531">
              <a:spcBef>
                <a:spcPts val="45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 defTabSz="821531">
              <a:spcBef>
                <a:spcPts val="45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algn="ctr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algn="ctr" defTabSz="821531">
              <a:defRPr sz="5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28700" y="867136"/>
            <a:ext cx="22326600" cy="2374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905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2805776" y="12755879"/>
            <a:ext cx="359024" cy="381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1371600"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</p:sldLayoutIdLst>
  <p:transition spd="med"/>
  <p:txStyles>
    <p:titleStyle>
      <a:lvl1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276FB4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1371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8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2B127-613D-4C8E-820C-DC5CAA64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24A88-9EC2-4439-8036-1D96B4975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5A33-950D-44DB-9CB2-F49C506FC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D160-E8AB-4180-8EAF-5A2129A7B218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0CA7-1743-4BC5-B101-1CA26D73C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7EB7-3336-44C0-B0FD-373F0CF3D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8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FEC2C-F512-ED45-B573-1BB2F295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6D8E5A-1A51-1544-99D6-063055FEA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303A3C-2C81-134C-B6C6-90E659C8F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E03BC-B163-654B-8B13-14FAEDDB83F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C9D43-1319-5D45-BD66-F3E81A17D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ED5E8-D7C3-4B46-87F4-868317D8B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D977-B785-6D4A-975E-4A7B2D0BF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38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63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url?sa=i&amp;rct=j&amp;q=&amp;esrc=s&amp;source=images&amp;cd=&amp;ved=0ahUKEwi64-LY8p3YAhWIC5oKHXvADxIQjRwIBw&amp;url=http://insurant-info.ru/alyans-straxovanie.html&amp;psig=AOvVaw0Jn4ZOQwXLftWmC3jQSH9s&amp;ust=1514041531254873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emf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2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google.ru/url?sa=i&amp;rct=j&amp;q=&amp;esrc=s&amp;source=images&amp;cd=&amp;ved=0ahUKEwjHrtbH5ZXWAhXIKJoKHXWOD1QQjRwIBw&amp;url=http://pro-firmy.ru/on-klinik-otzyvy&amp;psig=AFQjCNFl7lNAzAAybnI2ClHxsK9YIbQDaA&amp;ust=1504967112361234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hyperlink" Target="https://www.google.ru/url?sa=i&amp;rct=j&amp;q=&amp;esrc=s&amp;source=images&amp;cd=&amp;ved=0ahUKEwj_n-_JmbTWAhXmK5oKHTAYCkcQjRwIBw&amp;url=https://davaisravnim.ru/medicina/bolnicy-polikliniki/set-klinik/abc-medicina/&amp;psig=AFQjCNFj6xFwsnhQ0-_RZEcZbvyGaKaUFg&amp;ust=1506011876713268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1.png"/><Relationship Id="rId18" Type="http://schemas.openxmlformats.org/officeDocument/2006/relationships/image" Target="../media/image75.png"/><Relationship Id="rId3" Type="http://schemas.openxmlformats.org/officeDocument/2006/relationships/image" Target="../media/image63.png"/><Relationship Id="rId21" Type="http://schemas.openxmlformats.org/officeDocument/2006/relationships/image" Target="../media/image78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svg"/><Relationship Id="rId11" Type="http://schemas.openxmlformats.org/officeDocument/2006/relationships/image" Target="../media/image69.png"/><Relationship Id="rId5" Type="http://schemas.openxmlformats.org/officeDocument/2006/relationships/image" Target="../media/image55.png"/><Relationship Id="rId15" Type="http://schemas.openxmlformats.org/officeDocument/2006/relationships/image" Target="../media/image72.svg"/><Relationship Id="rId23" Type="http://schemas.openxmlformats.org/officeDocument/2006/relationships/image" Target="../media/image80.svg"/><Relationship Id="rId10" Type="http://schemas.openxmlformats.org/officeDocument/2006/relationships/image" Target="../media/image68.svg"/><Relationship Id="rId19" Type="http://schemas.openxmlformats.org/officeDocument/2006/relationships/image" Target="../media/image76.svg"/><Relationship Id="rId4" Type="http://schemas.openxmlformats.org/officeDocument/2006/relationships/image" Target="../media/image64.svg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xalex@med.m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53" y="0"/>
            <a:ext cx="25053365" cy="14092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4" y="833597"/>
            <a:ext cx="6340134" cy="178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AAC0-6867-443E-BE86-374A5F45D103}"/>
              </a:ext>
            </a:extLst>
          </p:cNvPr>
          <p:cNvSpPr/>
          <p:nvPr/>
        </p:nvSpPr>
        <p:spPr>
          <a:xfrm>
            <a:off x="7146140" y="833597"/>
            <a:ext cx="16477129" cy="612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6400" marR="7620" indent="-1658303" algn="r">
              <a:lnSpc>
                <a:spcPct val="111100"/>
              </a:lnSpc>
            </a:pPr>
            <a:r>
              <a:rPr lang="ru-RU" sz="9000" b="1" dirty="0">
                <a:solidFill>
                  <a:schemeClr val="bg1"/>
                </a:solidFill>
                <a:latin typeface="Roboto"/>
              </a:rPr>
              <a:t>Платформа обмена медицинскими данными и записи на приём к врачу</a:t>
            </a:r>
          </a:p>
        </p:txBody>
      </p:sp>
    </p:spTree>
    <p:extLst>
      <p:ext uri="{BB962C8B-B14F-4D97-AF65-F5344CB8AC3E}">
        <p14:creationId xmlns:p14="http://schemas.microsoft.com/office/powerpoint/2010/main" val="289305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519" y="1617185"/>
            <a:ext cx="10215706" cy="415498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  <a:t>Виджеты онлайн-записи</a:t>
            </a:r>
            <a:b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  <a:t>для пациентов</a:t>
            </a:r>
            <a:endParaRPr sz="9000" spc="-300" dirty="0">
              <a:solidFill>
                <a:srgbClr val="00B0F0"/>
              </a:solidFill>
              <a:latin typeface="Roboto Bold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583519" y="6898485"/>
            <a:ext cx="9244426" cy="576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Запись 24/7 без ожидания на </a:t>
            </a:r>
            <a:r>
              <a:rPr kumimoji="0" sz="3600" b="0" i="0" u="none" strike="noStrike" kern="0" cap="none" spc="-10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линии</a:t>
            </a:r>
            <a:endParaRPr kumimoji="0" lang="ru-RU" sz="36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Встраивается на любой сайт за 5 минут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Повышает конверсии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Поддержка мобильной версии!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Интеграция с </a:t>
            </a: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любой страховой компанией, сайтом лидогенерации и </a:t>
            </a:r>
            <a:r>
              <a:rPr kumimoji="0" sz="3600" b="1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Яндекс.Карт</a:t>
            </a:r>
            <a:r>
              <a:rPr kumimoji="0" lang="ru-RU" sz="3600" b="1" i="0" u="none" strike="noStrike" kern="0" cap="none" spc="-10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ами</a:t>
            </a:r>
            <a:endParaRPr kumimoji="0" sz="3600" b="1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E6DE31-74A7-455C-9419-A72C685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678" y="-604974"/>
            <a:ext cx="6858000" cy="13716000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2CE24910-2C5B-4E1F-8E91-CFDEB99E5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72" y="-604974"/>
            <a:ext cx="6858000" cy="137160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B8A7CA-3F80-405E-AB91-40EC7DECF784}"/>
              </a:ext>
            </a:extLst>
          </p:cNvPr>
          <p:cNvSpPr/>
          <p:nvPr/>
        </p:nvSpPr>
        <p:spPr>
          <a:xfrm>
            <a:off x="16055788" y="5772169"/>
            <a:ext cx="1530143" cy="941294"/>
          </a:xfrm>
          <a:prstGeom prst="rightArrow">
            <a:avLst/>
          </a:prstGeom>
          <a:solidFill>
            <a:srgbClr val="5298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1249" y="728217"/>
            <a:ext cx="10117464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lang="ru-RU" sz="9000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Рабочий кабинет </a:t>
            </a:r>
            <a:br>
              <a:rPr lang="ru-RU" sz="9000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</a:br>
            <a:r>
              <a:rPr lang="ru-RU" sz="9000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для клиники</a:t>
            </a:r>
            <a:endParaRPr sz="9000" kern="1200" spc="-300" dirty="0">
              <a:solidFill>
                <a:srgbClr val="00B0F0"/>
              </a:solidFill>
              <a:ea typeface="+mj-ea"/>
              <a:cs typeface="+mj-cs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10272" y="3780067"/>
            <a:ext cx="11128441" cy="802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Электронный журнал с оптимизацией расписания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Полноценная интеграция с МИС 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Напоминания и рассылки для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Отзывы пациентов (контроль качества)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Сквозная аналитика и </a:t>
            </a:r>
            <a:r>
              <a:rPr kumimoji="0" lang="ru-RU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колл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-трекинг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платежными системами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для операторов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Отчёты и выгрузки</a:t>
            </a:r>
          </a:p>
          <a:p>
            <a:pPr marL="571500" marR="0" lvl="0" indent="-571500" algn="l" defTabSz="457200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…..</a:t>
            </a:r>
            <a:b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3600" b="0" i="0" u="none" strike="noStrike" kern="0" cap="none" spc="-300" normalizeH="0" baseline="0" noProof="0" dirty="0">
                <a:ln>
                  <a:noFill/>
                </a:ln>
                <a:solidFill>
                  <a:srgbClr val="8064A2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Roboto"/>
                <a:sym typeface="Roboto Regular"/>
              </a:rPr>
              <a:t>И большой магазин приложений и расширений системы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186" y="0"/>
            <a:ext cx="12323928" cy="13716000"/>
          </a:xfrm>
          <a:prstGeom prst="rect">
            <a:avLst/>
          </a:prstGeom>
        </p:spPr>
      </p:pic>
      <p:sp>
        <p:nvSpPr>
          <p:cNvPr id="7" name="Shape 209"/>
          <p:cNvSpPr txBox="1">
            <a:spLocks/>
          </p:cNvSpPr>
          <p:nvPr/>
        </p:nvSpPr>
        <p:spPr>
          <a:xfrm>
            <a:off x="1859580" y="2033618"/>
            <a:ext cx="2457239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5"/>
          <a:stretch/>
        </p:blipFill>
        <p:spPr>
          <a:xfrm>
            <a:off x="14559085" y="2942719"/>
            <a:ext cx="9955029" cy="804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57530" y="3212846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Врачи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26804" y="3208219"/>
            <a:ext cx="639425" cy="267724"/>
          </a:xfrm>
          <a:prstGeom prst="rect">
            <a:avLst/>
          </a:prstGeom>
          <a:solidFill>
            <a:srgbClr val="ACAC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96312" y="3223732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Пациенты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442215" y="3208219"/>
            <a:ext cx="1094384" cy="267724"/>
          </a:xfrm>
          <a:prstGeom prst="rect">
            <a:avLst/>
          </a:prstGeom>
          <a:solidFill>
            <a:srgbClr val="ACAC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46399" y="3223732"/>
            <a:ext cx="1456645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Отзывы пациентов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354274" y="3570691"/>
            <a:ext cx="1198421" cy="2421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51593" y="3566680"/>
            <a:ext cx="1188870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по врачам</a:t>
            </a:r>
          </a:p>
        </p:txBody>
      </p:sp>
    </p:spTree>
    <p:extLst>
      <p:ext uri="{BB962C8B-B14F-4D97-AF65-F5344CB8AC3E}">
        <p14:creationId xmlns:p14="http://schemas.microsoft.com/office/powerpoint/2010/main" val="49809225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598531" y="802306"/>
            <a:ext cx="10424855" cy="332783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8800" spc="-288" dirty="0">
                <a:solidFill>
                  <a:srgbClr val="00B0F0"/>
                </a:solidFill>
              </a:rPr>
              <a:t>Мобильное </a:t>
            </a:r>
          </a:p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spc="-288" dirty="0">
                <a:solidFill>
                  <a:srgbClr val="00B0F0"/>
                </a:solidFill>
              </a:rPr>
              <a:t>п</a:t>
            </a:r>
            <a:r>
              <a:rPr sz="8800" spc="-288" dirty="0" err="1">
                <a:solidFill>
                  <a:srgbClr val="00B0F0"/>
                </a:solidFill>
              </a:rPr>
              <a:t>риложение</a:t>
            </a:r>
            <a:r>
              <a:rPr lang="ru-RU" sz="8800" spc="-288" dirty="0">
                <a:solidFill>
                  <a:srgbClr val="00B0F0"/>
                </a:solidFill>
              </a:rPr>
              <a:t> с ЭМК</a:t>
            </a:r>
            <a:endParaRPr sz="8800" spc="-288" dirty="0">
              <a:solidFill>
                <a:srgbClr val="00B0F0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152408" y="4188282"/>
            <a:ext cx="11744442" cy="78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Запись к врачу онлайн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Электронная медицинская карта пациента: история записей, направления, назначения, анализы и др.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Карта с филиалами и геолокацией,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 сортировкой филиалов по удалённости 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Информирование об акциях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 спецпредложениях</a:t>
            </a: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479043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E2981-ACFD-4460-8F48-9EDDCF3A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72" y="219700"/>
            <a:ext cx="10575239" cy="12677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46F77F-7497-47F9-81A8-129F16F4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782" y="1680233"/>
            <a:ext cx="4251900" cy="7534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C4C80-0D78-4B7C-AD9C-81A14E32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782" y="1544098"/>
            <a:ext cx="4403718" cy="766416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222271" y="897545"/>
            <a:ext cx="9930352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sz="9000" spc="-255" dirty="0">
                <a:solidFill>
                  <a:srgbClr val="00B0F0"/>
                </a:solidFill>
              </a:rPr>
              <a:t>SMS-напоминания</a:t>
            </a:r>
            <a:br>
              <a:rPr lang="ru-RU" sz="9000" dirty="0"/>
            </a:br>
            <a:r>
              <a:rPr lang="ru-RU" sz="9000" spc="-255" dirty="0">
                <a:solidFill>
                  <a:srgbClr val="00B0F0"/>
                </a:solidFill>
              </a:rPr>
              <a:t>и рассылки</a:t>
            </a:r>
            <a:endParaRPr sz="9000" spc="-255" dirty="0">
              <a:solidFill>
                <a:srgbClr val="00B0F0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222271" y="4416934"/>
            <a:ext cx="9599603" cy="78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Повышаем качество клиентского сервиса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en-US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Решаем проблему неявок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Информируем администраторов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 новых бронированиях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Позволяем проводить таргетированные рассылки с минимальными затратами</a:t>
            </a: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/>
          <a:stretch/>
        </p:blipFill>
        <p:spPr>
          <a:xfrm>
            <a:off x="12192000" y="0"/>
            <a:ext cx="1671082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820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MockuuupsFreebie.png"/>
          <p:cNvPicPr>
            <a:picLocks noChangeAspect="1"/>
          </p:cNvPicPr>
          <p:nvPr/>
        </p:nvPicPr>
        <p:blipFill>
          <a:blip r:embed="rId2" cstate="print"/>
          <a:srcRect l="36669" t="30369" r="27584" b="9400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859580" y="1991086"/>
            <a:ext cx="7817820" cy="2667954"/>
          </a:xfrm>
          <a:prstGeom prst="rect">
            <a:avLst/>
          </a:prstGeom>
        </p:spPr>
        <p:txBody>
          <a:bodyPr>
            <a:noAutofit/>
          </a:bodyPr>
          <a:lstStyle>
            <a:lvl1pPr defTabSz="420623"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sz="8280" b="0" spc="-27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82"/>
            </a:pPr>
            <a:r>
              <a:rPr sz="9000" spc="-276" dirty="0">
                <a:solidFill>
                  <a:srgbClr val="00B0F0"/>
                </a:solidFill>
              </a:rPr>
              <a:t>Вызов врача на </a:t>
            </a:r>
            <a:r>
              <a:rPr sz="9000" spc="-276">
                <a:solidFill>
                  <a:srgbClr val="00B0F0"/>
                </a:solidFill>
              </a:rPr>
              <a:t>дом</a:t>
            </a:r>
            <a:endParaRPr sz="9000" spc="-276" dirty="0">
              <a:solidFill>
                <a:srgbClr val="00B0F0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859580" y="5351203"/>
            <a:ext cx="8081631" cy="568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Динамическая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оптимизация врачей на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вызове</a:t>
            </a:r>
            <a:br>
              <a:rPr kumimoji="0" lang="en-US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Снижение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расходов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выездной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службы</a:t>
            </a:r>
            <a:br>
              <a:rPr kumimoji="0" lang="en-US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Вызов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врача 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не только для себя,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но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и для членов семьи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712960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716580" y="322838"/>
            <a:ext cx="7457209" cy="411387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 hangingPunct="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b="0" spc="-288" dirty="0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Телемедицина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138801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sp>
        <p:nvSpPr>
          <p:cNvPr id="6" name="Shape 206">
            <a:extLst>
              <a:ext uri="{FF2B5EF4-FFF2-40B4-BE49-F238E27FC236}">
                <a16:creationId xmlns:a16="http://schemas.microsoft.com/office/drawing/2014/main" id="{8E1AD18D-C751-423C-89F7-DCA43C6D934F}"/>
              </a:ext>
            </a:extLst>
          </p:cNvPr>
          <p:cNvSpPr/>
          <p:nvPr/>
        </p:nvSpPr>
        <p:spPr>
          <a:xfrm>
            <a:off x="892502" y="1832561"/>
            <a:ext cx="11299498" cy="115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На связи с пациентами даже в период пандемии</a:t>
            </a:r>
            <a:endParaRPr kumimoji="0" lang="en-US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en-US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лидогенерации: приглашение пациентов на очный визит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повышения лояльности: общение с лечащим врачом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лечения: постановка диагноза, выписка лекарств и направлений (после соответствующей редакции закона)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экономии: оптимизация первичного звена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качества: консультация опытного врача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0" cap="none" spc="-1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7F5B3-0913-4DF3-9990-D2FA94D3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820" y="-2033618"/>
            <a:ext cx="13716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057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FCB04C-A80A-4200-9CFA-C08CF68E2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72" y="219700"/>
            <a:ext cx="10575239" cy="12677150"/>
          </a:xfrm>
          <a:prstGeom prst="rect">
            <a:avLst/>
          </a:prstGeom>
        </p:spPr>
      </p:pic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716580" y="32906"/>
            <a:ext cx="14248357" cy="411387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 hangingPunct="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b="0" spc="-288" dirty="0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Телемедицина – </a:t>
            </a:r>
            <a:r>
              <a:rPr lang="ru-RU" sz="8800" b="0" spc="-288" dirty="0" err="1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антикризизное</a:t>
            </a:r>
            <a:r>
              <a:rPr lang="ru-RU" sz="8800" b="0" spc="-288" dirty="0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 предложение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138801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CCA11-5C7D-4288-9A42-3A4A5A1446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652929" y="1699159"/>
            <a:ext cx="4169664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206">
            <a:extLst>
              <a:ext uri="{FF2B5EF4-FFF2-40B4-BE49-F238E27FC236}">
                <a16:creationId xmlns:a16="http://schemas.microsoft.com/office/drawing/2014/main" id="{02FD1CA9-B57E-4FE2-BBFA-F8C26D2A740B}"/>
              </a:ext>
            </a:extLst>
          </p:cNvPr>
          <p:cNvSpPr/>
          <p:nvPr/>
        </p:nvSpPr>
        <p:spPr>
          <a:xfrm>
            <a:off x="716580" y="4146785"/>
            <a:ext cx="11299498" cy="1019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Абсолютно бесплатно на весь 2020г. и на 1000 консультаций</a:t>
            </a:r>
          </a:p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Для существующих клиентов – без ограничения консультаций</a:t>
            </a:r>
            <a:endParaRPr kumimoji="0" lang="en-US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en-US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Брэндировано</a:t>
            </a: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клиникой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ru-RU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Возможны интеграции с МИС и запись на приём к специалистам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Доступно в виде приложений и </a:t>
            </a:r>
            <a:r>
              <a:rPr lang="en-US" sz="4000" kern="1200" spc="-106" dirty="0">
                <a:latin typeface="Roboto Regular"/>
                <a:sym typeface="Roboto Regular"/>
              </a:rPr>
              <a:t>Web-</a:t>
            </a:r>
            <a:r>
              <a:rPr lang="ru-RU" sz="4000" kern="1200" spc="-106" dirty="0">
                <a:latin typeface="Roboto Regular"/>
                <a:sym typeface="Roboto Regular"/>
              </a:rPr>
              <a:t>интерфейса</a:t>
            </a: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0" cap="none" spc="-1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5344099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028698" y="943336"/>
            <a:ext cx="9959274" cy="4039569"/>
          </a:xfrm>
          <a:prstGeom prst="rect">
            <a:avLst/>
          </a:prstGeom>
        </p:spPr>
        <p:txBody>
          <a:bodyPr/>
          <a:lstStyle>
            <a:lvl1pPr marR="7620" indent="12700">
              <a:lnSpc>
                <a:spcPts val="10500"/>
              </a:lnSpc>
              <a:defRPr b="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150"/>
            </a:pPr>
            <a:r>
              <a:rPr spc="-300"/>
              <a:t> </a:t>
            </a:r>
          </a:p>
        </p:txBody>
      </p:sp>
      <p:sp>
        <p:nvSpPr>
          <p:cNvPr id="173" name="Shape 173"/>
          <p:cNvSpPr/>
          <p:nvPr/>
        </p:nvSpPr>
        <p:spPr>
          <a:xfrm>
            <a:off x="1028698" y="943336"/>
            <a:ext cx="9959274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50"/>
            </a:pPr>
            <a:r>
              <a:rPr kumimoji="0" sz="9000" b="0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Как работает GBooking</a:t>
            </a:r>
          </a:p>
        </p:txBody>
      </p:sp>
      <p:pic>
        <p:nvPicPr>
          <p:cNvPr id="174" name="Group 6@1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9396" y="-304800"/>
            <a:ext cx="24573396" cy="740815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028698" y="943336"/>
            <a:ext cx="9959274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15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Интеграция </a:t>
            </a:r>
          </a:p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15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с МИС</a:t>
            </a:r>
          </a:p>
        </p:txBody>
      </p:sp>
      <p:pic>
        <p:nvPicPr>
          <p:cNvPr id="176" name="pasted-image.pdf"/>
          <p:cNvPicPr>
            <a:picLocks noChangeAspect="1"/>
          </p:cNvPicPr>
          <p:nvPr/>
        </p:nvPicPr>
        <p:blipFill rotWithShape="1">
          <a:blip r:embed="rId4" cstate="print"/>
          <a:srcRect l="455" b="1492"/>
          <a:stretch/>
        </p:blipFill>
        <p:spPr>
          <a:xfrm>
            <a:off x="2949262" y="7867649"/>
            <a:ext cx="17285365" cy="362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6461728" y="10328952"/>
            <a:ext cx="4707177" cy="2318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" sy="1000" algn="ctr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457200">
              <a:lnSpc>
                <a:spcPct val="120000"/>
              </a:lnSpc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 spc="-33">
                <a:solidFill>
                  <a:schemeClr val="accent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-22"/>
            </a:pPr>
            <a:r>
              <a:rPr kumimoji="0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и </a:t>
            </a:r>
            <a:r>
              <a:rPr kumimoji="0" sz="4000" b="0" i="0" u="none" strike="noStrike" kern="0" cap="none" spc="-33" normalizeH="0" baseline="0" noProof="0" dirty="0" err="1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другие</a:t>
            </a:r>
            <a:r>
              <a:rPr kumimoji="0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 </a:t>
            </a:r>
            <a:endParaRPr kumimoji="0" lang="ru-RU" sz="4000" b="0" i="0" u="none" strike="noStrike" kern="0" cap="none" spc="-33" normalizeH="0" baseline="0" noProof="0" dirty="0">
              <a:ln>
                <a:noFill/>
              </a:ln>
              <a:solidFill>
                <a:srgbClr val="00539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-22"/>
            </a:pPr>
            <a:r>
              <a:rPr kumimoji="0" sz="4000" b="0" i="0" u="none" strike="noStrike" kern="0" cap="none" spc="-33" normalizeH="0" baseline="0" noProof="0" dirty="0" err="1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системы</a:t>
            </a:r>
            <a:endParaRPr kumimoji="0" lang="ru-RU" sz="4000" b="0" i="0" u="none" strike="noStrike" kern="0" cap="none" spc="-33" normalizeH="0" baseline="0" noProof="0" dirty="0">
              <a:ln>
                <a:noFill/>
              </a:ln>
              <a:solidFill>
                <a:srgbClr val="00539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-22"/>
            </a:pPr>
            <a:r>
              <a:rPr kumimoji="0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698" y="4087651"/>
            <a:ext cx="13285687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Мы работаем со всеми ведущими МИС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60552180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цууцуцуцц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7316" y="-422353"/>
            <a:ext cx="25248424" cy="761165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1028698" y="943336"/>
            <a:ext cx="9959274" cy="4039569"/>
          </a:xfrm>
          <a:prstGeom prst="rect">
            <a:avLst/>
          </a:prstGeom>
        </p:spPr>
        <p:txBody>
          <a:bodyPr/>
          <a:lstStyle>
            <a:lvl1pPr marR="7620" indent="12700">
              <a:lnSpc>
                <a:spcPts val="10500"/>
              </a:lnSpc>
              <a:defRPr b="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150"/>
            </a:pPr>
            <a:r>
              <a:rPr spc="-300"/>
              <a:t> </a:t>
            </a:r>
          </a:p>
        </p:txBody>
      </p:sp>
      <p:sp>
        <p:nvSpPr>
          <p:cNvPr id="182" name="Shape 182"/>
          <p:cNvSpPr/>
          <p:nvPr/>
        </p:nvSpPr>
        <p:spPr>
          <a:xfrm>
            <a:off x="1028698" y="943335"/>
            <a:ext cx="12636502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50"/>
            </a:pPr>
            <a:r>
              <a:rPr kumimoji="0" lang="ru-RU" sz="9000" b="0" i="0" u="none" strike="noStrike" kern="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old"/>
                <a:sym typeface="Roboto Bold"/>
              </a:rPr>
              <a:t>Каналы</a:t>
            </a:r>
          </a:p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50"/>
            </a:pPr>
            <a:r>
              <a:rPr kumimoji="0" sz="9000" b="0" i="0" u="none" strike="noStrike" kern="0" cap="none" spc="-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по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r>
              <a:rPr kumimoji="0" sz="9000" b="0" i="0" u="none" strike="noStrike" kern="0" cap="none" spc="-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привлечению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r>
              <a:rPr kumimoji="0" sz="9000" b="0" i="0" u="none" strike="noStrike" kern="0" cap="none" spc="-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пациентов</a:t>
            </a:r>
            <a:endParaRPr kumimoji="0" sz="9000" b="0" i="0" u="none" strike="noStrike" kern="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70" y="8362886"/>
            <a:ext cx="5553856" cy="1623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49" y="8142278"/>
            <a:ext cx="4413845" cy="191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777" y="8169986"/>
            <a:ext cx="5577764" cy="2109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2" y="8191251"/>
            <a:ext cx="3421868" cy="1948217"/>
          </a:xfrm>
          <a:prstGeom prst="rect">
            <a:avLst/>
          </a:prstGeom>
        </p:spPr>
      </p:pic>
      <p:pic>
        <p:nvPicPr>
          <p:cNvPr id="12" name="Picture 10" descr="артинки по запросу альянс страхование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07" y="10182748"/>
            <a:ext cx="3437328" cy="15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429237" y="10279710"/>
            <a:ext cx="4505231" cy="1075442"/>
          </a:xfrm>
          <a:prstGeom prst="rect">
            <a:avLst/>
          </a:prstGeom>
        </p:spPr>
      </p:pic>
      <p:sp>
        <p:nvSpPr>
          <p:cNvPr id="15" name="Shape 177"/>
          <p:cNvSpPr/>
          <p:nvPr/>
        </p:nvSpPr>
        <p:spPr>
          <a:xfrm>
            <a:off x="18122823" y="10432759"/>
            <a:ext cx="6261177" cy="81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lnSpc>
                <a:spcPct val="120000"/>
              </a:lnSpc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 spc="-33">
                <a:solidFill>
                  <a:schemeClr val="accent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-22"/>
            </a:pPr>
            <a:r>
              <a:rPr kumimoji="0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и другие</a:t>
            </a:r>
          </a:p>
        </p:txBody>
      </p:sp>
      <p:pic>
        <p:nvPicPr>
          <p:cNvPr id="1028" name="Picture 4" descr="Image result for kaplife">
            <a:extLst>
              <a:ext uri="{FF2B5EF4-FFF2-40B4-BE49-F238E27FC236}">
                <a16:creationId xmlns:a16="http://schemas.microsoft.com/office/drawing/2014/main" id="{7056A8A3-1F4C-4606-A95F-CB6F8B02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30" y="9841464"/>
            <a:ext cx="4505230" cy="220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711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257316" y="11479426"/>
            <a:ext cx="25199788" cy="2732099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7212325"/>
            <a:ext cx="24991108" cy="20902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1028698" y="943336"/>
            <a:ext cx="9959274" cy="4039569"/>
          </a:xfrm>
          <a:prstGeom prst="rect">
            <a:avLst/>
          </a:prstGeom>
        </p:spPr>
        <p:txBody>
          <a:bodyPr/>
          <a:lstStyle>
            <a:lvl1pPr marR="7620" indent="12700">
              <a:lnSpc>
                <a:spcPts val="10500"/>
              </a:lnSpc>
              <a:defRPr b="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150"/>
            </a:pPr>
            <a:r>
              <a:rPr spc="-300"/>
              <a:t> </a:t>
            </a:r>
          </a:p>
        </p:txBody>
      </p:sp>
      <p:sp>
        <p:nvSpPr>
          <p:cNvPr id="180" name="Shape 180"/>
          <p:cNvSpPr/>
          <p:nvPr/>
        </p:nvSpPr>
        <p:spPr>
          <a:xfrm>
            <a:off x="1028698" y="943336"/>
            <a:ext cx="9959274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50"/>
            </a:pPr>
            <a:r>
              <a:rPr kumimoji="0" sz="9000" b="0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Как работает GBooking</a:t>
            </a:r>
          </a:p>
        </p:txBody>
      </p:sp>
      <p:pic>
        <p:nvPicPr>
          <p:cNvPr id="181" name="цууцуцуцц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7316" y="-422353"/>
            <a:ext cx="25248424" cy="761165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028698" y="943336"/>
            <a:ext cx="10672668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26"/>
            </a:pPr>
            <a:r>
              <a:rPr kumimoji="0" lang="ru-RU" sz="9000" b="0" i="0" u="none" strike="noStrike" kern="0" cap="none" spc="1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Примеры выгоды онлайн-записи</a:t>
            </a:r>
            <a:endParaRPr kumimoji="0" lang="ru-RU" sz="9000" b="0" i="0" u="none" strike="noStrike" kern="0" cap="none" spc="-9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55024" y="7484084"/>
            <a:ext cx="3094551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Записей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сайта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месяц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50290" y="7484084"/>
            <a:ext cx="3251076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Записей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ночное время 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месяц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244756" y="7512448"/>
            <a:ext cx="4285510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Количество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дошедших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пациентов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71378" y="9634150"/>
            <a:ext cx="3842669" cy="1560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Без модуля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(форма обратной связи)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5037" y="11851208"/>
            <a:ext cx="2816441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модулем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20044" y="10020817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1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5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0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372684" y="10010128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0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20709" y="10099370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101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6341" y="12101427"/>
            <a:ext cx="1716857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1047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282772" y="12101427"/>
            <a:ext cx="1489827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289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866450" y="12094410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983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94" y="12598451"/>
            <a:ext cx="2387641" cy="673437"/>
          </a:xfrm>
          <a:prstGeom prst="rect">
            <a:avLst/>
          </a:prstGeom>
        </p:spPr>
      </p:pic>
      <p:sp>
        <p:nvSpPr>
          <p:cNvPr id="11" name="AutoShape 2" descr="траховой дом ВСК"/>
          <p:cNvSpPr>
            <a:spLocks noChangeAspect="1" noChangeArrowheads="1"/>
          </p:cNvSpPr>
          <p:nvPr/>
        </p:nvSpPr>
        <p:spPr bwMode="auto">
          <a:xfrm>
            <a:off x="0" y="0"/>
            <a:ext cx="4137522" cy="41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3" name="AutoShape 4" descr="ttps://shop.vsk.ru/personal/static/images/logo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7" name="AutoShape 6" descr="ttps://shop.vsk.ru/personal/static/images/logo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644304" y="7461896"/>
            <a:ext cx="3404179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Затраты 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на обработку записи в часах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417589" y="10044213"/>
            <a:ext cx="1631617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7,5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517" y="12087393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0 </a:t>
            </a:r>
          </a:p>
        </p:txBody>
      </p:sp>
      <p:sp>
        <p:nvSpPr>
          <p:cNvPr id="65" name="Овал 64"/>
          <p:cNvSpPr/>
          <p:nvPr/>
        </p:nvSpPr>
        <p:spPr>
          <a:xfrm>
            <a:off x="14379188" y="972271"/>
            <a:ext cx="4441371" cy="4441371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19140186" y="972271"/>
            <a:ext cx="4441371" cy="4441371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088229" y="2143679"/>
            <a:ext cx="2798736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30%</a:t>
            </a:r>
            <a:endParaRPr kumimoji="0" lang="ru-RU" sz="10000" b="1" i="0" u="none" strike="noStrike" kern="0" cap="none" spc="0" normalizeH="0" baseline="0" noProof="0" dirty="0">
              <a:ln>
                <a:noFill/>
              </a:ln>
              <a:solidFill>
                <a:srgbClr val="F58D12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5236489" y="2173452"/>
            <a:ext cx="2798736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36%</a:t>
            </a:r>
            <a:endParaRPr kumimoji="0" lang="ru-RU" sz="10000" b="1" i="0" u="none" strike="noStrike" kern="0" cap="none" spc="0" normalizeH="0" baseline="0" noProof="0" dirty="0">
              <a:ln>
                <a:noFill/>
              </a:ln>
              <a:solidFill>
                <a:srgbClr val="F58D12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180447" y="1600936"/>
            <a:ext cx="724556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На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791198" y="1751131"/>
            <a:ext cx="3097002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Дополнительные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5530265" y="3712340"/>
            <a:ext cx="219771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выше 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конверсия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619748" y="3682567"/>
            <a:ext cx="3549047" cy="1436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записей, сделанные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нерабочее 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время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481738" y="7708117"/>
            <a:ext cx="3958345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Записи с сайтов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"/>
              </a:rPr>
              <a:t>-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партнеров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0611541" y="12094410"/>
            <a:ext cx="1199955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58D1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206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0395709" y="10044213"/>
            <a:ext cx="1631617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374392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4384000" cy="598301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383781" y="1"/>
            <a:ext cx="17000201" cy="3287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6356300"/>
            <a:ext cx="6057900" cy="3903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Пациенты и врачи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Не имеют доступа ко всей медицинской информации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Используют телефон, </a:t>
            </a:r>
            <a:r>
              <a:rPr lang="en-US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WhatsApp, </a:t>
            </a: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сканы, </a:t>
            </a:r>
            <a:r>
              <a:rPr lang="en-US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CD </a:t>
            </a: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для общения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83780" y="6339848"/>
            <a:ext cx="7018020" cy="4263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Клиники</a:t>
            </a:r>
            <a:endParaRPr lang="en-US" sz="33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00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Отсутствие онлайн актуальной информации о доступности врачей приводи к потерянным пациентам</a:t>
            </a: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00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Акты-сверки по застрахованным пациентам производится вручную и занимает много ресурсов клиники</a:t>
            </a: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21000" y="6339848"/>
            <a:ext cx="7834509" cy="605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prstClr val="black"/>
                </a:solidFill>
                <a:latin typeface="Roboto" charset="0"/>
                <a:ea typeface="Roboto" charset="0"/>
                <a:cs typeface="Roboto" charset="0"/>
              </a:rPr>
              <a:t>Страховые компании</a:t>
            </a:r>
            <a:endParaRPr lang="en-US" sz="4200" b="1" kern="1200" dirty="0">
              <a:solidFill>
                <a:prstClr val="black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Отсутствие </a:t>
            </a:r>
            <a:r>
              <a:rPr lang="ru-RU" sz="3150" kern="1200" dirty="0" err="1">
                <a:solidFill>
                  <a:srgbClr val="333333"/>
                </a:solidFill>
                <a:latin typeface="Roboto" charset="0"/>
              </a:rPr>
              <a:t>интероперабельности</a:t>
            </a: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 между клиниками ведёт к повторной диагностике и убыткам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Связь с пациентами происходит по телефону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Ручной обмен медицинской информацией с клиниками ведёт к ошибкам и мошенничеству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421722" y="4964430"/>
            <a:ext cx="266700" cy="29337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51758" y="151758"/>
                </a:moveTo>
                <a:lnTo>
                  <a:pt x="122353" y="171282"/>
                </a:lnTo>
                <a:lnTo>
                  <a:pt x="88900" y="177790"/>
                </a:lnTo>
                <a:lnTo>
                  <a:pt x="55446" y="171282"/>
                </a:lnTo>
                <a:lnTo>
                  <a:pt x="26041" y="151758"/>
                </a:lnTo>
                <a:lnTo>
                  <a:pt x="6510" y="122353"/>
                </a:lnTo>
                <a:lnTo>
                  <a:pt x="0" y="88900"/>
                </a:lnTo>
                <a:lnTo>
                  <a:pt x="6510" y="55446"/>
                </a:lnTo>
                <a:lnTo>
                  <a:pt x="26041" y="26041"/>
                </a:lnTo>
                <a:lnTo>
                  <a:pt x="55446" y="6510"/>
                </a:lnTo>
                <a:lnTo>
                  <a:pt x="88900" y="0"/>
                </a:lnTo>
                <a:lnTo>
                  <a:pt x="122353" y="6510"/>
                </a:lnTo>
                <a:lnTo>
                  <a:pt x="151758" y="26041"/>
                </a:lnTo>
                <a:lnTo>
                  <a:pt x="171289" y="55446"/>
                </a:lnTo>
                <a:lnTo>
                  <a:pt x="177800" y="88900"/>
                </a:lnTo>
                <a:lnTo>
                  <a:pt x="171289" y="122353"/>
                </a:lnTo>
                <a:lnTo>
                  <a:pt x="151758" y="151758"/>
                </a:lnTo>
                <a:close/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649341" y="4568896"/>
            <a:ext cx="606743" cy="667418"/>
          </a:xfrm>
          <a:custGeom>
            <a:avLst/>
            <a:gdLst/>
            <a:ahLst/>
            <a:cxnLst/>
            <a:rect l="l" t="t" r="r" b="b"/>
            <a:pathLst>
              <a:path w="404495" h="404495">
                <a:moveTo>
                  <a:pt x="404114" y="0"/>
                </a:moveTo>
                <a:lnTo>
                  <a:pt x="0" y="404101"/>
                </a:lnTo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122171" y="4964430"/>
            <a:ext cx="266700" cy="29337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26041" y="151758"/>
                </a:moveTo>
                <a:lnTo>
                  <a:pt x="55451" y="171282"/>
                </a:lnTo>
                <a:lnTo>
                  <a:pt x="88904" y="177790"/>
                </a:lnTo>
                <a:lnTo>
                  <a:pt x="122355" y="171282"/>
                </a:lnTo>
                <a:lnTo>
                  <a:pt x="151758" y="151758"/>
                </a:lnTo>
                <a:lnTo>
                  <a:pt x="171289" y="122353"/>
                </a:lnTo>
                <a:lnTo>
                  <a:pt x="177800" y="88900"/>
                </a:lnTo>
                <a:lnTo>
                  <a:pt x="171289" y="55446"/>
                </a:lnTo>
                <a:lnTo>
                  <a:pt x="151758" y="26041"/>
                </a:lnTo>
                <a:lnTo>
                  <a:pt x="122355" y="6510"/>
                </a:lnTo>
                <a:lnTo>
                  <a:pt x="88904" y="0"/>
                </a:lnTo>
                <a:lnTo>
                  <a:pt x="55451" y="6510"/>
                </a:lnTo>
                <a:lnTo>
                  <a:pt x="26041" y="26041"/>
                </a:lnTo>
                <a:lnTo>
                  <a:pt x="6510" y="55446"/>
                </a:lnTo>
                <a:lnTo>
                  <a:pt x="0" y="88900"/>
                </a:lnTo>
                <a:lnTo>
                  <a:pt x="6510" y="122353"/>
                </a:lnTo>
                <a:lnTo>
                  <a:pt x="26041" y="151758"/>
                </a:lnTo>
                <a:close/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555063" y="4599233"/>
            <a:ext cx="606743" cy="606743"/>
          </a:xfrm>
          <a:custGeom>
            <a:avLst/>
            <a:gdLst/>
            <a:ahLst/>
            <a:cxnLst/>
            <a:rect l="l" t="t" r="r" b="b"/>
            <a:pathLst>
              <a:path w="404495" h="404495">
                <a:moveTo>
                  <a:pt x="0" y="0"/>
                </a:moveTo>
                <a:lnTo>
                  <a:pt x="404114" y="404101"/>
                </a:lnTo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BA7C5DC-8EC3-475F-B371-97E9A01FF3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698" y="943337"/>
            <a:ext cx="10659723" cy="3508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457200">
              <a:spcBef>
                <a:spcPts val="100"/>
              </a:spcBef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7600" dirty="0">
                <a:solidFill>
                  <a:srgbClr val="00539E"/>
                </a:solidFill>
                <a:latin typeface="Roboto" charset="0"/>
                <a:ea typeface="Roboto" charset="0"/>
                <a:cs typeface="Roboto" charset="0"/>
              </a:rPr>
              <a:t>Проблема: </a:t>
            </a:r>
            <a:br>
              <a:rPr lang="ru-RU" sz="7600" dirty="0">
                <a:solidFill>
                  <a:srgbClr val="00539E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sz="76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  <a:sym typeface="Roboto Regular"/>
              </a:rPr>
              <a:t>коммуникации в медицине нарушены</a:t>
            </a:r>
            <a:endParaRPr sz="7600" spc="450" dirty="0">
              <a:solidFill>
                <a:sysClr val="windowText" lastClr="0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7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цууцуцуцц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7316" y="-422353"/>
            <a:ext cx="25248424" cy="761165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82"/>
          <p:cNvSpPr/>
          <p:nvPr/>
        </p:nvSpPr>
        <p:spPr>
          <a:xfrm>
            <a:off x="1028697" y="943336"/>
            <a:ext cx="16533162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26"/>
            </a:pPr>
            <a:r>
              <a:rPr kumimoji="0" lang="ru-RU" sz="9000" b="0" i="0" u="none" strike="noStrike" kern="0" cap="none" spc="1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Сокращение </a:t>
            </a:r>
            <a:r>
              <a:rPr kumimoji="0" lang="ru-RU" sz="9000" b="0" i="0" u="none" strike="noStrike" kern="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расходов </a:t>
            </a:r>
          </a:p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26"/>
            </a:pPr>
            <a:r>
              <a:rPr kumimoji="0" lang="ru-RU" sz="9000" b="0" i="0" u="none" strike="noStrike" kern="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на </a:t>
            </a:r>
            <a:r>
              <a:rPr kumimoji="0" lang="ru-RU" sz="9000" b="0" i="0" u="none" strike="noStrike" kern="0" cap="none" spc="-9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колл</a:t>
            </a:r>
            <a:r>
              <a:rPr kumimoji="0" lang="ru-RU" sz="9000" b="0" i="0" u="none" strike="noStrike" kern="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-центр</a:t>
            </a:r>
          </a:p>
        </p:txBody>
      </p:sp>
      <p:sp>
        <p:nvSpPr>
          <p:cNvPr id="32" name="Shape 210"/>
          <p:cNvSpPr/>
          <p:nvPr/>
        </p:nvSpPr>
        <p:spPr>
          <a:xfrm>
            <a:off x="3316835" y="8097770"/>
            <a:ext cx="20763817" cy="3362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 среднем, время обработки </a:t>
            </a:r>
            <a:r>
              <a:rPr kumimoji="0" lang="ru-RU" sz="60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1</a:t>
            </a:r>
            <a:r>
              <a:rPr kumimoji="0" lang="ru-RU" sz="48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записи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составляет </a:t>
            </a:r>
            <a:r>
              <a:rPr kumimoji="0" lang="ru-RU" sz="60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5</a:t>
            </a:r>
            <a:r>
              <a:rPr kumimoji="0" lang="ru-RU" sz="48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минут.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На обработку </a:t>
            </a:r>
            <a:r>
              <a:rPr kumimoji="0" lang="ru-RU" sz="60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150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заявок уходит </a:t>
            </a:r>
            <a:r>
              <a:rPr kumimoji="0" lang="ru-RU" sz="6000" b="1" i="0" u="none" strike="noStrike" kern="0" cap="none" spc="-120" normalizeH="0" baseline="0" noProof="0" dirty="0">
                <a:ln>
                  <a:noFill/>
                </a:ln>
                <a:solidFill>
                  <a:srgbClr val="5298FF"/>
                </a:solidFill>
                <a:effectLst/>
                <a:uLnTx/>
                <a:uFillTx/>
                <a:latin typeface="Roboto Regular"/>
                <a:sym typeface="Roboto Regular"/>
              </a:rPr>
              <a:t>12,5</a:t>
            </a: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 часов.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800" b="0" i="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800" b="0" i="0" u="none" strike="noStrike" kern="0" cap="none" spc="-1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33" name="Shape 210"/>
          <p:cNvSpPr/>
          <p:nvPr/>
        </p:nvSpPr>
        <p:spPr>
          <a:xfrm>
            <a:off x="3274305" y="11380866"/>
            <a:ext cx="580660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При использовании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16" y="11385501"/>
            <a:ext cx="3139489" cy="885497"/>
          </a:xfrm>
          <a:prstGeom prst="rect">
            <a:avLst/>
          </a:prstGeom>
        </p:spPr>
      </p:pic>
      <p:sp>
        <p:nvSpPr>
          <p:cNvPr id="38" name="Shape 210"/>
          <p:cNvSpPr/>
          <p:nvPr/>
        </p:nvSpPr>
        <p:spPr>
          <a:xfrm>
            <a:off x="12414286" y="11423396"/>
            <a:ext cx="764931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вы экономите это время. 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7" y="8364495"/>
            <a:ext cx="1438474" cy="149241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7" y="10521314"/>
            <a:ext cx="1438474" cy="17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106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1028698" y="943336"/>
            <a:ext cx="9959274" cy="4039569"/>
          </a:xfrm>
          <a:prstGeom prst="rect">
            <a:avLst/>
          </a:prstGeom>
        </p:spPr>
        <p:txBody>
          <a:bodyPr/>
          <a:lstStyle>
            <a:lvl1pPr marR="7620" indent="12700">
              <a:lnSpc>
                <a:spcPts val="10500"/>
              </a:lnSpc>
              <a:defRPr b="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150"/>
            </a:pPr>
            <a:r>
              <a:rPr spc="-300"/>
              <a:t> </a:t>
            </a:r>
          </a:p>
        </p:txBody>
      </p:sp>
      <p:sp>
        <p:nvSpPr>
          <p:cNvPr id="217" name="Shape 217"/>
          <p:cNvSpPr/>
          <p:nvPr/>
        </p:nvSpPr>
        <p:spPr>
          <a:xfrm>
            <a:off x="1028698" y="943336"/>
            <a:ext cx="9959274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R="7620" indent="12700" algn="l" defTabSz="1371600">
              <a:lnSpc>
                <a:spcPts val="10500"/>
              </a:lnSpc>
              <a:defRPr sz="9000" spc="-3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150"/>
            </a:pPr>
            <a:r>
              <a:rPr kumimoji="0" sz="9000" b="0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Как работает GBooking</a:t>
            </a:r>
          </a:p>
        </p:txBody>
      </p:sp>
      <p:pic>
        <p:nvPicPr>
          <p:cNvPr id="218" name="Group 6@1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863" y="-337293"/>
            <a:ext cx="24573396" cy="740815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028698" y="943336"/>
            <a:ext cx="9959274" cy="403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15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С нами</a:t>
            </a:r>
          </a:p>
          <a:p>
            <a:pPr marL="0" marR="7620" lvl="0" indent="12700" algn="l" defTabSz="1371600" rtl="0" eaLnBrk="1" fontAlgn="auto" latinLnBrk="0" hangingPunct="0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15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sym typeface="Roboto Bold"/>
              </a:rPr>
              <a:t>работают</a:t>
            </a:r>
          </a:p>
        </p:txBody>
      </p:sp>
      <p:pic>
        <p:nvPicPr>
          <p:cNvPr id="6" name="logotyp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813" y="11830800"/>
            <a:ext cx="4428017" cy="89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logo-head-no-te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6085" y="10013619"/>
            <a:ext cx="4249662" cy="1087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_v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2606" y="7974828"/>
            <a:ext cx="375005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19"/>
          <p:cNvSpPr/>
          <p:nvPr/>
        </p:nvSpPr>
        <p:spPr>
          <a:xfrm>
            <a:off x="1181097" y="4312652"/>
            <a:ext cx="18151581" cy="3034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1">
                <a:solidFill>
                  <a:srgbClr val="C0504D">
                    <a:hueOff val="-2473793"/>
                    <a:satOff val="-50209"/>
                    <a:lumOff val="23543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Более </a:t>
            </a:r>
            <a:r>
              <a:rPr lang="en-US" sz="4000" b="1" dirty="0">
                <a:solidFill>
                  <a:prstClr val="white"/>
                </a:solidFill>
                <a:latin typeface="Helvetica"/>
                <a:cs typeface="Helvetica"/>
                <a:sym typeface="Helvetica"/>
              </a:rPr>
              <a:t>500 </a:t>
            </a:r>
            <a:r>
              <a:rPr lang="ru-RU" sz="4000" b="1" dirty="0">
                <a:solidFill>
                  <a:prstClr val="white"/>
                </a:solidFill>
                <a:latin typeface="Helvetica"/>
                <a:cs typeface="Helvetica"/>
                <a:sym typeface="Helvetica"/>
              </a:rPr>
              <a:t>филиалов клиник используют систему </a:t>
            </a:r>
            <a:r>
              <a:rPr lang="en-US" sz="4000" b="1" dirty="0">
                <a:solidFill>
                  <a:prstClr val="white"/>
                </a:solidFill>
                <a:latin typeface="Helvetica"/>
                <a:cs typeface="Helvetica"/>
                <a:sym typeface="Helvetica"/>
              </a:rPr>
              <a:t>med.me</a:t>
            </a:r>
            <a:r>
              <a:rPr lang="ru-RU" sz="4000" b="1" dirty="0">
                <a:solidFill>
                  <a:prstClr val="white"/>
                </a:solidFill>
                <a:latin typeface="Helvetica"/>
                <a:cs typeface="Helvetica"/>
                <a:sym typeface="Helvetica"/>
              </a:rPr>
              <a:t> </a:t>
            </a:r>
          </a:p>
        </p:txBody>
      </p:sp>
      <p:pic>
        <p:nvPicPr>
          <p:cNvPr id="1028" name="Picture 4" descr="артинки по запросу он клиник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23" y="6640135"/>
            <a:ext cx="4082143" cy="3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tps://dentol.ru/wp-content/themes/dento/images/logo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0" y="11774642"/>
            <a:ext cx="4309967" cy="11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tp://semeynaya.ru/sites/default/files/logo_temp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942" y="7705066"/>
            <a:ext cx="4159035" cy="180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артинки по запросу abc медицина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153" y="9206729"/>
            <a:ext cx="3914291" cy="24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177">
            <a:extLst>
              <a:ext uri="{FF2B5EF4-FFF2-40B4-BE49-F238E27FC236}">
                <a16:creationId xmlns:a16="http://schemas.microsoft.com/office/drawing/2014/main" id="{AE90D884-B91D-4307-86F2-9EEDF234BBD0}"/>
              </a:ext>
            </a:extLst>
          </p:cNvPr>
          <p:cNvSpPr/>
          <p:nvPr/>
        </p:nvSpPr>
        <p:spPr>
          <a:xfrm>
            <a:off x="7046623" y="12864785"/>
            <a:ext cx="10867973" cy="81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457200">
              <a:lnSpc>
                <a:spcPct val="120000"/>
              </a:lnSpc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 spc="-33">
                <a:solidFill>
                  <a:schemeClr val="accent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-22"/>
            </a:pPr>
            <a:r>
              <a:rPr kumimoji="0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и </a:t>
            </a:r>
            <a:r>
              <a:rPr kumimoji="0" sz="4000" b="0" i="0" u="none" strike="noStrike" kern="0" cap="none" spc="-33" normalizeH="0" baseline="0" noProof="0" dirty="0" err="1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друг</a:t>
            </a:r>
            <a:r>
              <a:rPr kumimoji="0" lang="ru-RU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ие</a:t>
            </a:r>
            <a:r>
              <a:rPr kumimoji="0" lang="en-US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 </a:t>
            </a:r>
            <a:r>
              <a:rPr kumimoji="0" lang="ru-RU" sz="4000" b="0" i="0" u="none" strike="noStrike" kern="0" cap="none" spc="-33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ведущие брэнды</a:t>
            </a:r>
            <a:endParaRPr kumimoji="0" sz="4000" b="0" i="0" u="none" strike="noStrike" kern="0" cap="none" spc="-33" normalizeH="0" baseline="0" noProof="0" dirty="0">
              <a:ln>
                <a:noFill/>
              </a:ln>
              <a:solidFill>
                <a:srgbClr val="00539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B170E-1EDF-4D55-8799-0CF7E8278E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097" y="7945328"/>
            <a:ext cx="4208117" cy="1327752"/>
          </a:xfrm>
          <a:prstGeom prst="rect">
            <a:avLst/>
          </a:prstGeom>
        </p:spPr>
      </p:pic>
      <p:pic>
        <p:nvPicPr>
          <p:cNvPr id="2050" name="Picture 2" descr="Image result for поликлиника.ру">
            <a:extLst>
              <a:ext uri="{FF2B5EF4-FFF2-40B4-BE49-F238E27FC236}">
                <a16:creationId xmlns:a16="http://schemas.microsoft.com/office/drawing/2014/main" id="{3D03E9AF-CE4F-45C8-A33E-E342E187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030" y="10013619"/>
            <a:ext cx="44958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гкб юдина логотип">
            <a:extLst>
              <a:ext uri="{FF2B5EF4-FFF2-40B4-BE49-F238E27FC236}">
                <a16:creationId xmlns:a16="http://schemas.microsoft.com/office/drawing/2014/main" id="{9C69B47B-35AE-4E28-9E38-4FE5CA4E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642" y="9814001"/>
            <a:ext cx="40290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F3C2F-0E4B-4834-9760-E68D7A7E6A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1973" y="11653161"/>
            <a:ext cx="3898858" cy="1096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A4A23-3BA6-4B58-B7C3-890B0B8BF8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68007" y="11537567"/>
            <a:ext cx="3175163" cy="132721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240317" y="4435262"/>
            <a:ext cx="15903392" cy="431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b="1" spc="-300" dirty="0">
                <a:solidFill>
                  <a:srgbClr val="00B0F0"/>
                </a:solidFill>
              </a:rPr>
              <a:t> </a:t>
            </a:r>
            <a:r>
              <a:rPr lang="ru-RU" b="1" spc="-300" dirty="0">
                <a:solidFill>
                  <a:srgbClr val="00B0F0"/>
                </a:solidFill>
              </a:rPr>
              <a:t>ИНСТРУМЕНТЫ</a:t>
            </a:r>
            <a:endParaRPr sz="9000" b="1" spc="-300" dirty="0">
              <a:solidFill>
                <a:srgbClr val="00B0F0"/>
              </a:solidFill>
              <a:latin typeface="Roboto Bold"/>
            </a:endParaRPr>
          </a:p>
          <a:p>
            <a:pPr defTabSz="457200"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b="1" spc="-300" dirty="0">
                <a:solidFill>
                  <a:srgbClr val="00B0F0"/>
                </a:solidFill>
              </a:rPr>
              <a:t>ВЗАИМОДЕЙСТВИЯ КЛИНИК</a:t>
            </a:r>
            <a:br>
              <a:rPr lang="ru-RU" b="1" spc="-300" dirty="0">
                <a:solidFill>
                  <a:srgbClr val="00B0F0"/>
                </a:solidFill>
              </a:rPr>
            </a:br>
            <a:r>
              <a:rPr lang="ru-RU" b="1" spc="-300" dirty="0">
                <a:solidFill>
                  <a:srgbClr val="00B0F0"/>
                </a:solidFill>
              </a:rPr>
              <a:t>И СТРАХОВЫХ КОМПАНИЙ</a:t>
            </a:r>
            <a:endParaRPr b="1" spc="-3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E832-C653-477A-A56B-43F03FE5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867139"/>
            <a:ext cx="22326600" cy="276999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и на чём ЛПУ и страховые комп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теряют время и деньги?</a:t>
            </a:r>
          </a:p>
        </p:txBody>
      </p:sp>
      <p:pic>
        <p:nvPicPr>
          <p:cNvPr id="5" name="Content Placeholder 4" descr="Hourglass">
            <a:extLst>
              <a:ext uri="{FF2B5EF4-FFF2-40B4-BE49-F238E27FC236}">
                <a16:creationId xmlns:a16="http://schemas.microsoft.com/office/drawing/2014/main" id="{BEA643C0-80C5-429D-A0DD-1B4FF641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46332" y="8442830"/>
            <a:ext cx="1828800" cy="1828800"/>
          </a:xfrm>
        </p:spPr>
      </p:pic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7118C57E-9203-4116-A066-CEA2CBEDB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524" y="4669978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AA331-D7D7-49BC-9F40-4829C5515C33}"/>
              </a:ext>
            </a:extLst>
          </p:cNvPr>
          <p:cNvSpPr txBox="1"/>
          <p:nvPr/>
        </p:nvSpPr>
        <p:spPr>
          <a:xfrm>
            <a:off x="3575940" y="4384049"/>
            <a:ext cx="8449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пациента в клинику:</a:t>
            </a:r>
            <a:b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kern="1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до 1.5 часов</a:t>
            </a: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звонков</a:t>
            </a:r>
            <a:b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согласований </a:t>
            </a:r>
          </a:p>
        </p:txBody>
      </p:sp>
      <p:pic>
        <p:nvPicPr>
          <p:cNvPr id="10" name="Graphic 9" descr="Hospital">
            <a:extLst>
              <a:ext uri="{FF2B5EF4-FFF2-40B4-BE49-F238E27FC236}">
                <a16:creationId xmlns:a16="http://schemas.microsoft.com/office/drawing/2014/main" id="{ACBE6B28-EE34-4C36-876F-D83E07118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46332" y="4669978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D2C10-D711-4946-8E40-053816CD477E}"/>
              </a:ext>
            </a:extLst>
          </p:cNvPr>
          <p:cNvSpPr txBox="1"/>
          <p:nvPr/>
        </p:nvSpPr>
        <p:spPr>
          <a:xfrm>
            <a:off x="14608993" y="4694678"/>
            <a:ext cx="881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Сверки с клиниками:</a:t>
            </a:r>
            <a:b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занимать </a:t>
            </a:r>
            <a:r>
              <a:rPr lang="ru-RU" sz="4800" b="1" kern="1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до 1.5 месяцев</a:t>
            </a:r>
          </a:p>
        </p:txBody>
      </p:sp>
      <p:pic>
        <p:nvPicPr>
          <p:cNvPr id="13" name="Graphic 12" descr="Money">
            <a:extLst>
              <a:ext uri="{FF2B5EF4-FFF2-40B4-BE49-F238E27FC236}">
                <a16:creationId xmlns:a16="http://schemas.microsoft.com/office/drawing/2014/main" id="{3A0F228D-ACDE-4748-BB42-B2F425F6C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5524" y="8429330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59480-AD3B-4FC5-8F8A-A0F9BBBE1E37}"/>
              </a:ext>
            </a:extLst>
          </p:cNvPr>
          <p:cNvSpPr txBox="1"/>
          <p:nvPr/>
        </p:nvSpPr>
        <p:spPr>
          <a:xfrm>
            <a:off x="3575940" y="7787571"/>
            <a:ext cx="8449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прозрачности: погрешность в расчётах может превышать</a:t>
            </a:r>
            <a:b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kern="1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суммы счёта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D4614-2327-41D3-A883-5DFF59D7B786}"/>
              </a:ext>
            </a:extLst>
          </p:cNvPr>
          <p:cNvSpPr txBox="1"/>
          <p:nvPr/>
        </p:nvSpPr>
        <p:spPr>
          <a:xfrm>
            <a:off x="14608992" y="8020290"/>
            <a:ext cx="844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Ручная проверка соответствия услуг страховому договору:</a:t>
            </a:r>
            <a:b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kern="12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от 15 мин до 4 часов</a:t>
            </a: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каждое обращение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5045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3E688D84-CDCF-4751-892F-61EA6D3AC7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198" y="-470937"/>
            <a:ext cx="14189380" cy="11161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9555" y="848609"/>
            <a:ext cx="10215706" cy="27699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Онлайн-запись</a:t>
            </a:r>
            <a:b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в партнёрские ЛПУ</a:t>
            </a:r>
            <a:endParaRPr sz="9000" spc="-300" dirty="0">
              <a:solidFill>
                <a:srgbClr val="00B0F0"/>
              </a:solidFill>
              <a:latin typeface="Roboto Bold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1032665" y="4107673"/>
            <a:ext cx="12009218" cy="879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indent="-685800" algn="l" defTabSz="457222"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Экономия времени врача страховой, </a:t>
            </a:r>
            <a:b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</a:b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КЦ клиники и пациента</a:t>
            </a:r>
            <a:b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</a:br>
            <a:endParaRPr lang="ru-RU" sz="4800" spc="-106" dirty="0">
              <a:solidFill>
                <a:schemeClr val="tx1"/>
              </a:solidFill>
              <a:latin typeface="Roboto Regular"/>
              <a:sym typeface="Roboto Regular"/>
            </a:endParaRPr>
          </a:p>
          <a:p>
            <a:pPr marL="685800" indent="-685800" algn="l" defTabSz="457222"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Поиск по ближайшему доступному</a:t>
            </a:r>
            <a:b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</a:b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приёму по всем сетям клиник</a:t>
            </a:r>
            <a:b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</a:br>
            <a:endParaRPr lang="ru-RU" sz="4800" spc="-106" dirty="0">
              <a:solidFill>
                <a:schemeClr val="tx1"/>
              </a:solidFill>
              <a:latin typeface="Roboto Regular"/>
              <a:sym typeface="Roboto Regular"/>
            </a:endParaRPr>
          </a:p>
          <a:p>
            <a:pPr marL="685800" indent="-685800" algn="l" defTabSz="457222">
              <a:lnSpc>
                <a:spcPct val="150000"/>
              </a:lnSpc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Оптимизация по стоимости приёма</a:t>
            </a:r>
          </a:p>
          <a:p>
            <a:pPr marL="685800" indent="-685800" algn="l" defTabSz="457222">
              <a:lnSpc>
                <a:spcPct val="150000"/>
              </a:lnSpc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Отслеживание дальнейшей истории</a:t>
            </a:r>
          </a:p>
          <a:p>
            <a:pPr marL="685800" indent="-685800" algn="l" defTabSz="457222">
              <a:lnSpc>
                <a:spcPct val="150000"/>
              </a:lnSpc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Разделение на страховые слоты</a:t>
            </a:r>
          </a:p>
          <a:p>
            <a:pPr marL="685800" indent="-685800" algn="l" defTabSz="457222">
              <a:lnSpc>
                <a:spcPct val="150000"/>
              </a:lnSpc>
              <a:spcBef>
                <a:spcPts val="100"/>
              </a:spcBef>
              <a:buClr>
                <a:srgbClr val="00B0F0"/>
              </a:buClr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800" spc="-106" dirty="0">
                <a:solidFill>
                  <a:schemeClr val="tx1"/>
                </a:solidFill>
                <a:latin typeface="Roboto Regular"/>
                <a:sym typeface="Roboto Regular"/>
              </a:rPr>
              <a:t>Пациенты записываются сами 24/7</a:t>
            </a:r>
            <a:endParaRPr sz="4800" spc="-106" dirty="0">
              <a:solidFill>
                <a:schemeClr val="tx1"/>
              </a:solidFill>
              <a:latin typeface="Roboto Regular"/>
              <a:sym typeface="Roboto Regular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A72CB275-EAA5-4B15-A57B-DA78B44A3C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75" y="7664245"/>
            <a:ext cx="8740663" cy="6051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8907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554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на страховые слоты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293" y="10827188"/>
            <a:ext cx="20416296" cy="2651126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  <a:cs typeface="Arial" panose="020B0604020202020204" pitchFamily="34" charset="0"/>
              </a:rPr>
              <a:t>Получение страхового расписания у клиник, деление на «страховое» и «обычное» </a:t>
            </a:r>
            <a:endParaRPr lang="en-US" sz="4000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</a:rPr>
              <a:t>Возможность записывать именно на те слоты, которые клиники выделяют для записи пациентов страховых (в среднем, до 50% всех слотов).</a:t>
            </a:r>
            <a:endParaRPr lang="en-US" sz="4000" dirty="0">
              <a:latin typeface="Roboto"/>
            </a:endParaRPr>
          </a:p>
          <a:p>
            <a:pPr marL="0" indent="0">
              <a:buNone/>
            </a:pPr>
            <a:endParaRPr lang="ru-RU" sz="40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33C61-8F21-4D6D-B438-482C976C5991}"/>
              </a:ext>
            </a:extLst>
          </p:cNvPr>
          <p:cNvGrpSpPr/>
          <p:nvPr/>
        </p:nvGrpSpPr>
        <p:grpSpPr>
          <a:xfrm>
            <a:off x="13172664" y="2612177"/>
            <a:ext cx="8932951" cy="7498431"/>
            <a:chOff x="17043258" y="2289299"/>
            <a:chExt cx="6349784" cy="5330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957CCF-86AE-4561-BFF0-58817279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3258" y="2289299"/>
              <a:ext cx="6349784" cy="49878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DB4F69-5FCC-44FD-BFE5-DFE69A54B44C}"/>
                </a:ext>
              </a:extLst>
            </p:cNvPr>
            <p:cNvSpPr txBox="1"/>
            <p:nvPr/>
          </p:nvSpPr>
          <p:spPr>
            <a:xfrm>
              <a:off x="19403137" y="7247469"/>
              <a:ext cx="2025547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2800" b="1" kern="1200" dirty="0">
                  <a:solidFill>
                    <a:schemeClr val="bg1">
                      <a:lumMod val="50000"/>
                    </a:schemeClr>
                  </a:solidFill>
                  <a:latin typeface="Helvetica Light"/>
                </a:rPr>
                <a:t>Слоты у </a:t>
              </a:r>
              <a:r>
                <a:rPr lang="ru-RU" sz="2800" b="1" kern="1200" dirty="0">
                  <a:solidFill>
                    <a:schemeClr val="bg1">
                      <a:lumMod val="50000"/>
                    </a:schemeClr>
                  </a:solidFill>
                  <a:latin typeface="Helvetica Light"/>
                  <a:cs typeface="Helvetica" panose="020B0604020202020204" pitchFamily="34" charset="0"/>
                </a:rPr>
                <a:t>клиники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6D9B07-D7B2-4203-B886-237C59CF2C4A}"/>
              </a:ext>
            </a:extLst>
          </p:cNvPr>
          <p:cNvGrpSpPr/>
          <p:nvPr/>
        </p:nvGrpSpPr>
        <p:grpSpPr>
          <a:xfrm>
            <a:off x="2147869" y="2663781"/>
            <a:ext cx="8932951" cy="7475385"/>
            <a:chOff x="17079096" y="8003656"/>
            <a:chExt cx="6349784" cy="5313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34CDF-150E-4BCF-8F84-CBF609FD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9096" y="8003656"/>
              <a:ext cx="6349784" cy="49417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EE621-5BD9-4B7E-92C9-55B242C6A2AB}"/>
                </a:ext>
              </a:extLst>
            </p:cNvPr>
            <p:cNvSpPr txBox="1"/>
            <p:nvPr/>
          </p:nvSpPr>
          <p:spPr>
            <a:xfrm>
              <a:off x="18743372" y="12945444"/>
              <a:ext cx="2560545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2800" b="1" kern="1200" dirty="0">
                  <a:solidFill>
                    <a:schemeClr val="bg1">
                      <a:lumMod val="50000"/>
                    </a:schemeClr>
                  </a:solidFill>
                  <a:latin typeface="Helvetica Light"/>
                  <a:cs typeface="Helvetica" panose="020B0604020202020204" pitchFamily="34" charset="0"/>
                </a:rPr>
                <a:t>Слоты для страховой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62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68898" y="936192"/>
            <a:ext cx="16343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371600" hangingPunct="1"/>
            <a:r>
              <a:rPr lang="ru-RU" sz="9000" b="1" kern="1200" spc="-300" dirty="0">
                <a:solidFill>
                  <a:srgbClr val="00B0F0"/>
                </a:solidFill>
                <a:latin typeface="Roboto Bold"/>
                <a:ea typeface="+mj-ea"/>
                <a:cs typeface="+mj-cs"/>
                <a:sym typeface="Roboto Bold"/>
              </a:rPr>
              <a:t>Реестр прикреплённых пациентов (РПП)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95134" y="4346453"/>
            <a:ext cx="11534683" cy="822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r>
              <a:rPr lang="ru-RU" sz="48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Снижение </a:t>
            </a:r>
            <a:r>
              <a:rPr lang="ru-RU" sz="48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времени обработки </a:t>
            </a:r>
            <a:br>
              <a:rPr lang="ru-RU" sz="48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sz="48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в КЦ клиник РПП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endParaRPr lang="ru-RU" sz="4800" kern="1200" dirty="0">
              <a:solidFill>
                <a:srgbClr val="1F1F1F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r>
              <a:rPr lang="ru-RU" sz="4800" kern="1200" dirty="0">
                <a:latin typeface="Roboto" charset="0"/>
                <a:ea typeface="Roboto" charset="0"/>
                <a:cs typeface="Roboto" charset="0"/>
              </a:rPr>
              <a:t>Прямая </a:t>
            </a:r>
            <a:r>
              <a:rPr lang="ru-RU" sz="4800" b="1" kern="1200" dirty="0">
                <a:latin typeface="Roboto" charset="0"/>
                <a:ea typeface="Roboto" charset="0"/>
                <a:cs typeface="Roboto" charset="0"/>
              </a:rPr>
              <a:t>интеграция с МИС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endParaRPr lang="ru-RU" sz="4800" kern="1200" dirty="0"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r>
              <a:rPr lang="ru-RU" sz="4800" kern="1200" dirty="0">
                <a:latin typeface="Roboto" charset="0"/>
                <a:ea typeface="Roboto" charset="0"/>
                <a:cs typeface="Roboto" charset="0"/>
              </a:rPr>
              <a:t>Предотвращение </a:t>
            </a:r>
            <a:r>
              <a:rPr lang="ru-RU" sz="4800" b="1" kern="1200" dirty="0">
                <a:latin typeface="Roboto" charset="0"/>
                <a:ea typeface="Roboto" charset="0"/>
                <a:cs typeface="Roboto" charset="0"/>
              </a:rPr>
              <a:t>ошибок</a:t>
            </a:r>
            <a:r>
              <a:rPr lang="ru-RU" sz="4800" kern="1200" dirty="0">
                <a:latin typeface="Roboto" charset="0"/>
                <a:ea typeface="Roboto" charset="0"/>
                <a:cs typeface="Roboto" charset="0"/>
              </a:rPr>
              <a:t> </a:t>
            </a:r>
            <a:br>
              <a:rPr lang="ru-RU" sz="4800" kern="1200" dirty="0">
                <a:latin typeface="Roboto" charset="0"/>
                <a:ea typeface="Roboto" charset="0"/>
                <a:cs typeface="Roboto" charset="0"/>
              </a:rPr>
            </a:br>
            <a:r>
              <a:rPr lang="ru-RU" sz="4800" kern="1200" dirty="0">
                <a:latin typeface="Roboto" charset="0"/>
                <a:ea typeface="Roboto" charset="0"/>
                <a:cs typeface="Roboto" charset="0"/>
              </a:rPr>
              <a:t>ввода вручную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endParaRPr lang="ru-RU" sz="4800" kern="1200" dirty="0"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</a:pPr>
            <a:r>
              <a:rPr lang="ru-RU" sz="48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Соответствие </a:t>
            </a:r>
            <a:r>
              <a:rPr lang="ru-RU" sz="48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программе прикрепления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defTabSz="1232297"/>
            <a:endParaRPr lang="ru-RU" sz="7500" kern="1200">
              <a:latin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50D10-6097-4C21-9925-D1B2DAAC30F9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C5093-6D31-43F1-AA3F-97C47B0108AC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noFill/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7405E-FDE4-4B0D-B649-50185E2E8E85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D60EB21-C994-48DD-929C-0864AB45C412}"/>
              </a:ext>
            </a:extLst>
          </p:cNvPr>
          <p:cNvGrpSpPr/>
          <p:nvPr/>
        </p:nvGrpSpPr>
        <p:grpSpPr>
          <a:xfrm>
            <a:off x="12192000" y="2807784"/>
            <a:ext cx="11612488" cy="9421608"/>
            <a:chOff x="12610019" y="2131982"/>
            <a:chExt cx="11612488" cy="942160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770A8-B2AA-4E9C-85AC-3EF17E30C5EC}"/>
                </a:ext>
              </a:extLst>
            </p:cNvPr>
            <p:cNvSpPr txBox="1"/>
            <p:nvPr/>
          </p:nvSpPr>
          <p:spPr>
            <a:xfrm>
              <a:off x="22449265" y="6995368"/>
              <a:ext cx="1773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ight"/>
                </a:rPr>
                <a:t>Пациенты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D8011B8-AC78-489F-9D64-A5E983768DD4}"/>
                </a:ext>
              </a:extLst>
            </p:cNvPr>
            <p:cNvSpPr txBox="1"/>
            <p:nvPr/>
          </p:nvSpPr>
          <p:spPr>
            <a:xfrm>
              <a:off x="15083436" y="10681428"/>
              <a:ext cx="986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ight"/>
                </a:rPr>
                <a:t>МИС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705FC7EF-F4F0-4B40-A044-13F3965C97E2}"/>
                </a:ext>
              </a:extLst>
            </p:cNvPr>
            <p:cNvSpPr txBox="1"/>
            <p:nvPr/>
          </p:nvSpPr>
          <p:spPr>
            <a:xfrm>
              <a:off x="18860168" y="10599483"/>
              <a:ext cx="4598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ight"/>
                </a:rPr>
                <a:t>Страховые </a:t>
              </a:r>
              <a:endPara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</a:endParaRPr>
            </a:p>
            <a:p>
              <a:r>
                <a:rPr lang="ru-RU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ight"/>
                </a:rPr>
                <a:t>компании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5BF69D0-4237-48C6-88A5-715F763D5DE3}"/>
                </a:ext>
              </a:extLst>
            </p:cNvPr>
            <p:cNvGrpSpPr/>
            <p:nvPr/>
          </p:nvGrpSpPr>
          <p:grpSpPr>
            <a:xfrm>
              <a:off x="12765677" y="2131982"/>
              <a:ext cx="11190351" cy="8688754"/>
              <a:chOff x="12765677" y="2131982"/>
              <a:chExt cx="11190351" cy="8688754"/>
            </a:xfrm>
          </p:grpSpPr>
          <p:pic>
            <p:nvPicPr>
              <p:cNvPr id="219" name="Рисунок 9">
                <a:extLst>
                  <a:ext uri="{FF2B5EF4-FFF2-40B4-BE49-F238E27FC236}">
                    <a16:creationId xmlns:a16="http://schemas.microsoft.com/office/drawing/2014/main" id="{BA5E133B-4193-430A-AF8B-01ADA11E1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765677" y="2335333"/>
                <a:ext cx="11190351" cy="8083218"/>
              </a:xfrm>
              <a:prstGeom prst="rect">
                <a:avLst/>
              </a:prstGeom>
            </p:spPr>
          </p:pic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D34825D-01A1-4FF3-BCF4-D652ED4D14AC}"/>
                  </a:ext>
                </a:extLst>
              </p:cNvPr>
              <p:cNvGrpSpPr/>
              <p:nvPr/>
            </p:nvGrpSpPr>
            <p:grpSpPr>
              <a:xfrm>
                <a:off x="16306800" y="2131982"/>
                <a:ext cx="4114800" cy="8688754"/>
                <a:chOff x="16306800" y="2131982"/>
                <a:chExt cx="4114800" cy="8688754"/>
              </a:xfrm>
            </p:grpSpPr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2F9918BB-1B73-4797-AEE7-B506E36EC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306800" y="2538684"/>
                  <a:ext cx="4114800" cy="8083218"/>
                </a:xfrm>
                <a:prstGeom prst="rect">
                  <a:avLst/>
                </a:prstGeom>
              </p:spPr>
            </p:pic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F906910-4A5F-4882-BF1C-C3F2420B96EC}"/>
                    </a:ext>
                  </a:extLst>
                </p:cNvPr>
                <p:cNvGrpSpPr/>
                <p:nvPr/>
              </p:nvGrpSpPr>
              <p:grpSpPr>
                <a:xfrm>
                  <a:off x="17199415" y="2131982"/>
                  <a:ext cx="2322873" cy="8688754"/>
                  <a:chOff x="17199415" y="2131982"/>
                  <a:chExt cx="2322873" cy="8688754"/>
                </a:xfrm>
              </p:grpSpPr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2DA68C24-6362-4648-8C9F-3006FA020A6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9415" y="2131982"/>
                    <a:ext cx="2322873" cy="868875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0" marR="0" indent="0" algn="ctr" defTabSz="821531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0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224" name="Рисунок 2">
                    <a:extLst>
                      <a:ext uri="{FF2B5EF4-FFF2-40B4-BE49-F238E27FC236}">
                        <a16:creationId xmlns:a16="http://schemas.microsoft.com/office/drawing/2014/main" id="{EF5A239A-71A0-498E-9CB3-1F970E357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16764000" y="6289037"/>
                    <a:ext cx="3086100" cy="87043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9D835BA-98F9-4D18-AB8B-3F0BC6632330}"/>
                </a:ext>
              </a:extLst>
            </p:cNvPr>
            <p:cNvSpPr txBox="1"/>
            <p:nvPr/>
          </p:nvSpPr>
          <p:spPr>
            <a:xfrm>
              <a:off x="12610019" y="6995368"/>
              <a:ext cx="1550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ight"/>
                </a:rPr>
                <a:t>Клиники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512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88952"/>
            <a:ext cx="21031200" cy="265112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услуг и гарантийные письма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812614"/>
            <a:ext cx="21031200" cy="916123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5CDD91-F74A-4908-B620-22500864AEE2}"/>
              </a:ext>
            </a:extLst>
          </p:cNvPr>
          <p:cNvGrpSpPr/>
          <p:nvPr/>
        </p:nvGrpSpPr>
        <p:grpSpPr>
          <a:xfrm>
            <a:off x="1945438" y="7414698"/>
            <a:ext cx="20163392" cy="6045725"/>
            <a:chOff x="2819400" y="7290558"/>
            <a:chExt cx="17872468" cy="5358822"/>
          </a:xfrm>
        </p:grpSpPr>
        <p:pic>
          <p:nvPicPr>
            <p:cNvPr id="17" name="Graphic 16" descr="Pregnant lady">
              <a:extLst>
                <a:ext uri="{FF2B5EF4-FFF2-40B4-BE49-F238E27FC236}">
                  <a16:creationId xmlns:a16="http://schemas.microsoft.com/office/drawing/2014/main" id="{71695C5A-02F6-4B4E-801D-C8989CAE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19400" y="8491890"/>
              <a:ext cx="1828800" cy="1828800"/>
            </a:xfrm>
            <a:prstGeom prst="rect">
              <a:avLst/>
            </a:prstGeom>
          </p:spPr>
        </p:pic>
        <p:pic>
          <p:nvPicPr>
            <p:cNvPr id="19" name="Graphic 18" descr="Hospital">
              <a:extLst>
                <a:ext uri="{FF2B5EF4-FFF2-40B4-BE49-F238E27FC236}">
                  <a16:creationId xmlns:a16="http://schemas.microsoft.com/office/drawing/2014/main" id="{88F2F6AB-9F54-447C-B7EB-A1CD0580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86520" y="7290558"/>
              <a:ext cx="1828800" cy="1828800"/>
            </a:xfrm>
            <a:prstGeom prst="rect">
              <a:avLst/>
            </a:prstGeom>
          </p:spPr>
        </p:pic>
        <p:pic>
          <p:nvPicPr>
            <p:cNvPr id="21" name="Graphic 20" descr="Arrow circle">
              <a:extLst>
                <a:ext uri="{FF2B5EF4-FFF2-40B4-BE49-F238E27FC236}">
                  <a16:creationId xmlns:a16="http://schemas.microsoft.com/office/drawing/2014/main" id="{2540FFD2-61D9-4B65-A9FD-8E222C9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18970" y="10820580"/>
              <a:ext cx="1828800" cy="1828800"/>
            </a:xfrm>
            <a:prstGeom prst="rect">
              <a:avLst/>
            </a:prstGeom>
          </p:spPr>
        </p:pic>
        <p:pic>
          <p:nvPicPr>
            <p:cNvPr id="25" name="Graphic 24" descr="Arrow: Slight curve">
              <a:extLst>
                <a:ext uri="{FF2B5EF4-FFF2-40B4-BE49-F238E27FC236}">
                  <a16:creationId xmlns:a16="http://schemas.microsoft.com/office/drawing/2014/main" id="{E0E1EA9E-3556-4D52-B3FC-8788A1B1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41930" y="9062248"/>
              <a:ext cx="1508520" cy="985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06B84A-EA36-4C4E-A1CF-1F99D8029B6C}"/>
                </a:ext>
              </a:extLst>
            </p:cNvPr>
            <p:cNvSpPr txBox="1"/>
            <p:nvPr/>
          </p:nvSpPr>
          <p:spPr>
            <a:xfrm>
              <a:off x="2926703" y="10823205"/>
              <a:ext cx="3442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prstClr val="black"/>
                  </a:solidFill>
                  <a:latin typeface="Calibri"/>
                </a:rPr>
                <a:t>Пациент + полис</a:t>
              </a:r>
            </a:p>
          </p:txBody>
        </p:sp>
        <p:pic>
          <p:nvPicPr>
            <p:cNvPr id="32" name="Graphic 31" descr="Barcode">
              <a:extLst>
                <a:ext uri="{FF2B5EF4-FFF2-40B4-BE49-F238E27FC236}">
                  <a16:creationId xmlns:a16="http://schemas.microsoft.com/office/drawing/2014/main" id="{7935BCE1-44E9-4357-9FD9-3B393976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87354" y="8415082"/>
              <a:ext cx="1828800" cy="1828800"/>
            </a:xfrm>
            <a:prstGeom prst="rect">
              <a:avLst/>
            </a:prstGeom>
          </p:spPr>
        </p:pic>
        <p:pic>
          <p:nvPicPr>
            <p:cNvPr id="34" name="Рисунок 28">
              <a:extLst>
                <a:ext uri="{FF2B5EF4-FFF2-40B4-BE49-F238E27FC236}">
                  <a16:creationId xmlns:a16="http://schemas.microsoft.com/office/drawing/2014/main" id="{33A605D7-A576-4F8F-9F1E-1E3924A7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7635" y="9231442"/>
              <a:ext cx="3146570" cy="8874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F0B460-556A-4043-9456-68771372E537}"/>
                </a:ext>
              </a:extLst>
            </p:cNvPr>
            <p:cNvSpPr txBox="1"/>
            <p:nvPr/>
          </p:nvSpPr>
          <p:spPr>
            <a:xfrm>
              <a:off x="12085329" y="10337437"/>
              <a:ext cx="3831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prstClr val="black"/>
                  </a:solidFill>
                  <a:latin typeface="Calibri"/>
                </a:rPr>
                <a:t>Клиника с </a:t>
              </a:r>
              <a:r>
                <a:rPr lang="en-US" sz="3600" kern="1200" dirty="0">
                  <a:solidFill>
                    <a:prstClr val="black"/>
                  </a:solidFill>
                  <a:latin typeface="Calibri"/>
                </a:rPr>
                <a:t>Med.me</a:t>
              </a:r>
              <a:endParaRPr lang="ru-RU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7" name="Graphic 36" descr="Checkmark">
              <a:extLst>
                <a:ext uri="{FF2B5EF4-FFF2-40B4-BE49-F238E27FC236}">
                  <a16:creationId xmlns:a16="http://schemas.microsoft.com/office/drawing/2014/main" id="{B3FC217A-A02B-46CA-8BE7-FAF147F6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43449" y="7568439"/>
              <a:ext cx="986518" cy="986518"/>
            </a:xfrm>
            <a:prstGeom prst="rect">
              <a:avLst/>
            </a:prstGeom>
          </p:spPr>
        </p:pic>
        <p:pic>
          <p:nvPicPr>
            <p:cNvPr id="39" name="Graphic 38" descr="Close">
              <a:extLst>
                <a:ext uri="{FF2B5EF4-FFF2-40B4-BE49-F238E27FC236}">
                  <a16:creationId xmlns:a16="http://schemas.microsoft.com/office/drawing/2014/main" id="{042B2BA5-00C4-4E15-8520-BD9889B0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743448" y="9115768"/>
              <a:ext cx="931636" cy="931636"/>
            </a:xfrm>
            <a:prstGeom prst="rect">
              <a:avLst/>
            </a:prstGeom>
          </p:spPr>
        </p:pic>
        <p:pic>
          <p:nvPicPr>
            <p:cNvPr id="41" name="Graphic 40" descr="Stethoscope">
              <a:extLst>
                <a:ext uri="{FF2B5EF4-FFF2-40B4-BE49-F238E27FC236}">
                  <a16:creationId xmlns:a16="http://schemas.microsoft.com/office/drawing/2014/main" id="{BC797084-B3D1-4227-82FD-29FFBEA9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71331" y="7675643"/>
              <a:ext cx="986518" cy="986518"/>
            </a:xfrm>
            <a:prstGeom prst="rect">
              <a:avLst/>
            </a:prstGeom>
          </p:spPr>
        </p:pic>
        <p:pic>
          <p:nvPicPr>
            <p:cNvPr id="43" name="Graphic 42" descr="Eye dropper">
              <a:extLst>
                <a:ext uri="{FF2B5EF4-FFF2-40B4-BE49-F238E27FC236}">
                  <a16:creationId xmlns:a16="http://schemas.microsoft.com/office/drawing/2014/main" id="{E63BAABD-8278-4013-9B62-B80A31D3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71331" y="9165197"/>
              <a:ext cx="822726" cy="822726"/>
            </a:xfrm>
            <a:prstGeom prst="rect">
              <a:avLst/>
            </a:prstGeom>
          </p:spPr>
        </p:pic>
        <p:pic>
          <p:nvPicPr>
            <p:cNvPr id="45" name="Graphic 44" descr="IV">
              <a:extLst>
                <a:ext uri="{FF2B5EF4-FFF2-40B4-BE49-F238E27FC236}">
                  <a16:creationId xmlns:a16="http://schemas.microsoft.com/office/drawing/2014/main" id="{45C784ED-2D0B-44E1-9037-09D3CD07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71330" y="10695006"/>
              <a:ext cx="869572" cy="8695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DEBBA0-25D8-4672-BB90-E588BE6FFC76}"/>
                </a:ext>
              </a:extLst>
            </p:cNvPr>
            <p:cNvSpPr txBox="1"/>
            <p:nvPr/>
          </p:nvSpPr>
          <p:spPr>
            <a:xfrm>
              <a:off x="8578921" y="782265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prstClr val="black"/>
                  </a:solidFill>
                  <a:latin typeface="Calibri"/>
                </a:rPr>
                <a:t>Услуга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6A2C29-93B9-4637-B917-4AB39BC94EF1}"/>
                </a:ext>
              </a:extLst>
            </p:cNvPr>
            <p:cNvSpPr txBox="1"/>
            <p:nvPr/>
          </p:nvSpPr>
          <p:spPr>
            <a:xfrm>
              <a:off x="8559871" y="920722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prstClr val="black"/>
                  </a:solidFill>
                  <a:latin typeface="Calibri"/>
                </a:rPr>
                <a:t>Услуга 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C2A9D7-76B4-4F50-BC8F-BE4202BB2EAA}"/>
                </a:ext>
              </a:extLst>
            </p:cNvPr>
            <p:cNvSpPr txBox="1"/>
            <p:nvPr/>
          </p:nvSpPr>
          <p:spPr>
            <a:xfrm>
              <a:off x="8559871" y="10760461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prstClr val="black"/>
                  </a:solidFill>
                  <a:latin typeface="Calibri"/>
                </a:rPr>
                <a:t>Услуга 3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95C7CE-EB1A-4CC2-B9C1-D11D04D0FA84}"/>
                </a:ext>
              </a:extLst>
            </p:cNvPr>
            <p:cNvCxnSpPr>
              <a:stCxn id="32" idx="3"/>
            </p:cNvCxnSpPr>
            <p:nvPr/>
          </p:nvCxnSpPr>
          <p:spPr>
            <a:xfrm flipV="1">
              <a:off x="6216154" y="8230089"/>
              <a:ext cx="1355176" cy="1099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C27C7E-5A67-4BCF-8DEA-CCA6C90EEF3F}"/>
                </a:ext>
              </a:extLst>
            </p:cNvPr>
            <p:cNvCxnSpPr>
              <a:stCxn id="32" idx="3"/>
              <a:endCxn id="43" idx="1"/>
            </p:cNvCxnSpPr>
            <p:nvPr/>
          </p:nvCxnSpPr>
          <p:spPr>
            <a:xfrm>
              <a:off x="6216154" y="9329483"/>
              <a:ext cx="1355176" cy="2470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E2742A-7A02-482C-B21B-87225E113DA0}"/>
                </a:ext>
              </a:extLst>
            </p:cNvPr>
            <p:cNvCxnSpPr>
              <a:stCxn id="32" idx="3"/>
              <a:endCxn id="45" idx="1"/>
            </p:cNvCxnSpPr>
            <p:nvPr/>
          </p:nvCxnSpPr>
          <p:spPr>
            <a:xfrm>
              <a:off x="6216154" y="9329483"/>
              <a:ext cx="1355176" cy="1800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Graphic 54" descr="Arrow: Slight curve">
              <a:extLst>
                <a:ext uri="{FF2B5EF4-FFF2-40B4-BE49-F238E27FC236}">
                  <a16:creationId xmlns:a16="http://schemas.microsoft.com/office/drawing/2014/main" id="{6F48A630-B736-4444-89A0-60E2063A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03984" y="9123614"/>
              <a:ext cx="1508520" cy="9851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CAE870-CDFC-42CA-9DCD-FC82DFB306FC}"/>
                </a:ext>
              </a:extLst>
            </p:cNvPr>
            <p:cNvSpPr txBox="1"/>
            <p:nvPr/>
          </p:nvSpPr>
          <p:spPr>
            <a:xfrm>
              <a:off x="18931707" y="781629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srgbClr val="70AD47"/>
                  </a:solidFill>
                  <a:latin typeface="Calibri"/>
                </a:rPr>
                <a:t>Услуга 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2EB4BB-5033-47CD-AF84-D664736E2B49}"/>
                </a:ext>
              </a:extLst>
            </p:cNvPr>
            <p:cNvSpPr txBox="1"/>
            <p:nvPr/>
          </p:nvSpPr>
          <p:spPr>
            <a:xfrm>
              <a:off x="18912657" y="920086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srgbClr val="FF0000"/>
                  </a:solidFill>
                  <a:latin typeface="Calibri"/>
                </a:rPr>
                <a:t>Услуга 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D192F8B-D0B1-4FEF-BEFF-8814EE2A6FDB}"/>
                </a:ext>
              </a:extLst>
            </p:cNvPr>
            <p:cNvSpPr txBox="1"/>
            <p:nvPr/>
          </p:nvSpPr>
          <p:spPr>
            <a:xfrm>
              <a:off x="18912657" y="1075409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ru-RU" sz="3600" kern="1200" dirty="0">
                  <a:solidFill>
                    <a:srgbClr val="70AD47"/>
                  </a:solidFill>
                  <a:latin typeface="Calibri"/>
                </a:rPr>
                <a:t>Услуга 3</a:t>
              </a:r>
            </a:p>
          </p:txBody>
        </p:sp>
        <p:pic>
          <p:nvPicPr>
            <p:cNvPr id="59" name="Graphic 58" descr="Checkmark">
              <a:extLst>
                <a:ext uri="{FF2B5EF4-FFF2-40B4-BE49-F238E27FC236}">
                  <a16:creationId xmlns:a16="http://schemas.microsoft.com/office/drawing/2014/main" id="{019CEEEB-702F-48BB-B140-BE1B7849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56849" y="10519703"/>
              <a:ext cx="986518" cy="98651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47C884B-99AA-4A4B-8148-586391B0E2CE}"/>
              </a:ext>
            </a:extLst>
          </p:cNvPr>
          <p:cNvSpPr/>
          <p:nvPr/>
        </p:nvSpPr>
        <p:spPr>
          <a:xfrm>
            <a:off x="887505" y="3775189"/>
            <a:ext cx="229675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Автоматическое согласование страх. тарифа и доступных пациенту услуг.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  <a:p>
            <a:pPr marL="685800" indent="-6858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Экономия времени сотрудников страховой</a:t>
            </a:r>
            <a:r>
              <a:rPr lang="en-US" sz="4800" dirty="0">
                <a:latin typeface="Roboto"/>
                <a:cs typeface="Arial" panose="020B0604020202020204" pitchFamily="34" charset="0"/>
              </a:rPr>
              <a:t> (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от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15 минут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до нескольких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часов</a:t>
            </a:r>
            <a:r>
              <a:rPr lang="en-US" sz="4800" dirty="0">
                <a:latin typeface="Roboto"/>
                <a:cs typeface="Arial" panose="020B0604020202020204" pitchFamily="34" charset="0"/>
              </a:rPr>
              <a:t>)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: не нужно проверять вручную, покрывается ли услуга договором.</a:t>
            </a:r>
          </a:p>
        </p:txBody>
      </p:sp>
    </p:spTree>
    <p:extLst>
      <p:ext uri="{BB962C8B-B14F-4D97-AF65-F5344CB8AC3E}">
        <p14:creationId xmlns:p14="http://schemas.microsoft.com/office/powerpoint/2010/main" val="99891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02190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актов сверок и финансовых расчётов с клиниками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34" y="4271506"/>
            <a:ext cx="12937565" cy="916123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Точное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соответствие кодов услуг 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в ЛПУ и СК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Сверка по доше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дшим пациентам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Автоматическое согласование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услуг</a:t>
            </a:r>
          </a:p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Выделение счетов для проверки 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по заданным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критериям: средний чек, медиана, соответствие протоколам,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пр.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Выгрузка по филиалу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или по всей сети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Фильтрация по нужному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источнику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436A0-A73B-4AB2-9A6E-6C4D3CF6E6AF}"/>
              </a:ext>
            </a:extLst>
          </p:cNvPr>
          <p:cNvGrpSpPr/>
          <p:nvPr/>
        </p:nvGrpSpPr>
        <p:grpSpPr>
          <a:xfrm>
            <a:off x="14297907" y="5973244"/>
            <a:ext cx="9690165" cy="5003841"/>
            <a:chOff x="13887012" y="5973244"/>
            <a:chExt cx="9690165" cy="50038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3A31B-1A81-415B-8411-051A8E09C71E}"/>
                </a:ext>
              </a:extLst>
            </p:cNvPr>
            <p:cNvGrpSpPr/>
            <p:nvPr/>
          </p:nvGrpSpPr>
          <p:grpSpPr>
            <a:xfrm>
              <a:off x="13887012" y="5973244"/>
              <a:ext cx="7673407" cy="1828800"/>
              <a:chOff x="3751876" y="9320025"/>
              <a:chExt cx="7673407" cy="1828800"/>
            </a:xfrm>
          </p:grpSpPr>
          <p:pic>
            <p:nvPicPr>
              <p:cNvPr id="6" name="Graphic 5" descr="Stopwatch">
                <a:extLst>
                  <a:ext uri="{FF2B5EF4-FFF2-40B4-BE49-F238E27FC236}">
                    <a16:creationId xmlns:a16="http://schemas.microsoft.com/office/drawing/2014/main" id="{144E4F47-A2E3-47C5-B583-5D6B937E9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51876" y="9320025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9844A3-94E5-43BA-88E1-7A847D3395B5}"/>
                  </a:ext>
                </a:extLst>
              </p:cNvPr>
              <p:cNvSpPr txBox="1"/>
              <p:nvPr/>
            </p:nvSpPr>
            <p:spPr>
              <a:xfrm>
                <a:off x="5737572" y="9342394"/>
                <a:ext cx="568771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828800" hangingPunct="1"/>
                <a:r>
                  <a:rPr lang="ru-RU" sz="3600" b="1" dirty="0">
                    <a:solidFill>
                      <a:srgbClr val="FF0000"/>
                    </a:solidFill>
                    <a:latin typeface="Roboto"/>
                    <a:cs typeface="Arial" panose="020B0604020202020204" pitchFamily="34" charset="0"/>
                  </a:rPr>
                  <a:t>Без </a:t>
                </a:r>
                <a:r>
                  <a:rPr lang="en-US" sz="3600" b="1" dirty="0">
                    <a:solidFill>
                      <a:srgbClr val="FF0000"/>
                    </a:solidFill>
                    <a:latin typeface="Roboto"/>
                    <a:cs typeface="Arial" panose="020B0604020202020204" pitchFamily="34" charset="0"/>
                  </a:rPr>
                  <a:t>med.me</a:t>
                </a:r>
                <a:br>
                  <a:rPr lang="ru-RU" sz="3600" kern="1200" dirty="0">
                    <a:solidFill>
                      <a:srgbClr val="FF0000"/>
                    </a:solidFill>
                    <a:latin typeface="Calibri"/>
                  </a:rPr>
                </a:br>
                <a:r>
                  <a:rPr lang="ru-RU" sz="3600" kern="1200" dirty="0">
                    <a:solidFill>
                      <a:srgbClr val="FF0000"/>
                    </a:solidFill>
                    <a:latin typeface="Calibri"/>
                  </a:rPr>
                  <a:t>✗</a:t>
                </a:r>
                <a:r>
                  <a:rPr lang="en-US" sz="3600" kern="1200" dirty="0">
                    <a:solidFill>
                      <a:srgbClr val="FF0000"/>
                    </a:solidFill>
                    <a:latin typeface="Calibri"/>
                  </a:rPr>
                  <a:t>   </a:t>
                </a:r>
                <a:r>
                  <a:rPr lang="ru-RU" sz="3600" kern="1200" dirty="0">
                    <a:solidFill>
                      <a:srgbClr val="FF0000"/>
                    </a:solidFill>
                    <a:latin typeface="Calibri"/>
                  </a:rPr>
                  <a:t> Вручную, от 3 до 7 дней</a:t>
                </a:r>
                <a:br>
                  <a:rPr lang="ru-RU" sz="3600" kern="1200" dirty="0">
                    <a:solidFill>
                      <a:srgbClr val="FF0000"/>
                    </a:solidFill>
                    <a:latin typeface="Calibri"/>
                  </a:rPr>
                </a:br>
                <a:r>
                  <a:rPr lang="ru-RU" sz="3600" kern="1200" dirty="0">
                    <a:solidFill>
                      <a:srgbClr val="FF0000"/>
                    </a:solidFill>
                    <a:latin typeface="Calibri"/>
                  </a:rPr>
                  <a:t>на каждую клинику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EC6EB5-89B8-44F4-844A-730CE01F24A1}"/>
                </a:ext>
              </a:extLst>
            </p:cNvPr>
            <p:cNvGrpSpPr/>
            <p:nvPr/>
          </p:nvGrpSpPr>
          <p:grpSpPr>
            <a:xfrm>
              <a:off x="13913906" y="9148285"/>
              <a:ext cx="9663271" cy="1828800"/>
              <a:chOff x="14944846" y="7802004"/>
              <a:chExt cx="9663271" cy="1828800"/>
            </a:xfrm>
          </p:grpSpPr>
          <p:pic>
            <p:nvPicPr>
              <p:cNvPr id="10" name="Graphic 9" descr="Stopwatch">
                <a:extLst>
                  <a:ext uri="{FF2B5EF4-FFF2-40B4-BE49-F238E27FC236}">
                    <a16:creationId xmlns:a16="http://schemas.microsoft.com/office/drawing/2014/main" id="{48C75581-DE26-4D47-BA46-4E33D0289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944846" y="7802004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4CC34F-DF89-4EC8-9FF0-C076DB917888}"/>
                  </a:ext>
                </a:extLst>
              </p:cNvPr>
              <p:cNvSpPr txBox="1"/>
              <p:nvPr/>
            </p:nvSpPr>
            <p:spPr>
              <a:xfrm>
                <a:off x="16961905" y="7830339"/>
                <a:ext cx="764621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1828800" hangingPunct="1"/>
                <a:r>
                  <a:rPr lang="ru-RU" sz="3600" b="1" dirty="0">
                    <a:solidFill>
                      <a:schemeClr val="accent6"/>
                    </a:solidFill>
                    <a:latin typeface="Roboto"/>
                    <a:cs typeface="Arial" panose="020B0604020202020204" pitchFamily="34" charset="0"/>
                  </a:rPr>
                  <a:t>С </a:t>
                </a:r>
                <a:r>
                  <a:rPr lang="en-US" sz="3600" b="1" dirty="0">
                    <a:solidFill>
                      <a:schemeClr val="accent6"/>
                    </a:solidFill>
                    <a:latin typeface="Roboto"/>
                    <a:cs typeface="Arial" panose="020B0604020202020204" pitchFamily="34" charset="0"/>
                  </a:rPr>
                  <a:t>med.me</a:t>
                </a:r>
                <a:br>
                  <a:rPr lang="ru-RU" sz="3600" b="1" kern="1200" dirty="0">
                    <a:solidFill>
                      <a:srgbClr val="70AD47"/>
                    </a:solidFill>
                    <a:latin typeface="Roboto"/>
                  </a:rPr>
                </a:br>
                <a:r>
                  <a:rPr lang="ru-RU" sz="3600" b="1" kern="1200" dirty="0">
                    <a:solidFill>
                      <a:srgbClr val="70AD47"/>
                    </a:solidFill>
                    <a:latin typeface="Roboto"/>
                  </a:rPr>
                  <a:t>✓</a:t>
                </a:r>
                <a:r>
                  <a:rPr lang="en-US" sz="3600" kern="1200" dirty="0">
                    <a:solidFill>
                      <a:srgbClr val="FF0000"/>
                    </a:solidFill>
                    <a:latin typeface="Roboto"/>
                  </a:rPr>
                  <a:t>     </a:t>
                </a:r>
                <a:r>
                  <a:rPr lang="ru-RU" sz="3600" kern="1200" dirty="0">
                    <a:solidFill>
                      <a:srgbClr val="70AD47"/>
                    </a:solidFill>
                    <a:latin typeface="Roboto"/>
                  </a:rPr>
                  <a:t>Автоматически, 1 минута выгрузить </a:t>
                </a:r>
                <a:r>
                  <a:rPr lang="en-US" sz="3600" kern="1200" dirty="0">
                    <a:solidFill>
                      <a:srgbClr val="70AD47"/>
                    </a:solidFill>
                    <a:latin typeface="Roboto"/>
                  </a:rPr>
                  <a:t>Excel-</a:t>
                </a:r>
                <a:r>
                  <a:rPr lang="ru-RU" sz="3600" kern="1200" dirty="0">
                    <a:solidFill>
                      <a:srgbClr val="70AD47"/>
                    </a:solidFill>
                    <a:latin typeface="Roboto"/>
                  </a:rPr>
                  <a:t>файл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076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7375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Доступ к ЭМК пациента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2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Плюсы доступа страховой к данным ЭМК пациента</a:t>
            </a:r>
          </a:p>
          <a:p>
            <a:pPr marL="0" indent="0">
              <a:buNone/>
            </a:pP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8F0F3-6DC0-4B38-B599-39F358F82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38" y="3651250"/>
            <a:ext cx="4797380" cy="851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94895-97BB-40FD-84B5-E871C5515EAB}"/>
              </a:ext>
            </a:extLst>
          </p:cNvPr>
          <p:cNvSpPr/>
          <p:nvPr/>
        </p:nvSpPr>
        <p:spPr>
          <a:xfrm>
            <a:off x="1009382" y="4806949"/>
            <a:ext cx="15697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l" defTabSz="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Единая медкарта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для пациента и докторов</a:t>
            </a:r>
            <a:br>
              <a:rPr lang="ru-RU" sz="4800" b="1" dirty="0">
                <a:latin typeface="Roboto"/>
                <a:cs typeface="Arial" panose="020B0604020202020204" pitchFamily="34" charset="0"/>
              </a:rPr>
            </a:br>
            <a:endParaRPr lang="ru-RU" sz="4800" b="1" dirty="0">
              <a:latin typeface="Roboto"/>
              <a:cs typeface="Arial" panose="020B0604020202020204" pitchFamily="34" charset="0"/>
            </a:endParaRPr>
          </a:p>
          <a:p>
            <a:pPr marL="685800" lvl="0" indent="-685800" algn="l" defTabSz="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Возможность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видеть историю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болезни и делать </a:t>
            </a:r>
            <a:r>
              <a:rPr lang="ru-RU" sz="4800" kern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выводы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 о правомерности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того или иного лечения, анализов и исследований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  <a:p>
            <a:pPr marL="685800" lvl="0" indent="-685800" algn="l" defTabSz="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Проверка соответствия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лечения стандартам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  <a:p>
            <a:pPr marL="685800" lvl="0" indent="-685800" algn="l" defTabSz="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Повышение лояльности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пациента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(ответ на расширенный набор вопросов пациента)</a:t>
            </a:r>
          </a:p>
        </p:txBody>
      </p:sp>
    </p:spTree>
    <p:extLst>
      <p:ext uri="{BB962C8B-B14F-4D97-AF65-F5344CB8AC3E}">
        <p14:creationId xmlns:p14="http://schemas.microsoft.com/office/powerpoint/2010/main" val="31570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29850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Что происходит сейчас?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76E83-A921-4009-85DC-6A1D8D22796E}"/>
              </a:ext>
            </a:extLst>
          </p:cNvPr>
          <p:cNvSpPr txBox="1"/>
          <p:nvPr/>
        </p:nvSpPr>
        <p:spPr>
          <a:xfrm>
            <a:off x="1028699" y="4294463"/>
            <a:ext cx="10463390" cy="4022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автоматического обмена информацией между медицинскими организациями потребуется интегрировать каждую МИС</a:t>
            </a: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каждой страховой, каждым сайтом лидогенерации напрямую…</a:t>
            </a: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Это десятки тысяч интеграций, которые надо будет поддерживать!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76E83-A921-4009-85DC-6A1D8D22796E}"/>
              </a:ext>
            </a:extLst>
          </p:cNvPr>
          <p:cNvSpPr txBox="1"/>
          <p:nvPr/>
        </p:nvSpPr>
        <p:spPr>
          <a:xfrm>
            <a:off x="1068209" y="8643766"/>
            <a:ext cx="10463390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этого потребовалось бы очень много финансовых и временных ресурсов.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67267" y="10636824"/>
            <a:ext cx="1352318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26A9F-DC42-403D-BF29-CFF122AE4669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DDE1E-BB28-4AD0-9E41-7723FC9EA49D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 анализов</a:t>
            </a:r>
          </a:p>
        </p:txBody>
      </p:sp>
    </p:spTree>
    <p:extLst>
      <p:ext uri="{BB962C8B-B14F-4D97-AF65-F5344CB8AC3E}">
        <p14:creationId xmlns:p14="http://schemas.microsoft.com/office/powerpoint/2010/main" val="2658356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35496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Неизменный реестр транзакций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3651250"/>
            <a:ext cx="13927187" cy="9161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Сейчас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Данные по визитам сложно проверить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Отдельные клиники этим злоупотребляют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Непрозрачность выливается в </a:t>
            </a:r>
            <a:r>
              <a:rPr lang="ru-RU" sz="4800" b="1" dirty="0">
                <a:solidFill>
                  <a:srgbClr val="FF0000"/>
                </a:solidFill>
                <a:latin typeface="Roboto"/>
                <a:cs typeface="Arial" panose="020B0604020202020204" pitchFamily="34" charset="0"/>
              </a:rPr>
              <a:t>более 15%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переплаты для страховой, либо недополучения возмещений для клиники</a:t>
            </a:r>
          </a:p>
          <a:p>
            <a:pPr marL="0" indent="0">
              <a:buClr>
                <a:srgbClr val="00B0F0"/>
              </a:buClr>
              <a:buNone/>
            </a:pPr>
            <a:endParaRPr lang="ru-RU" sz="4800" dirty="0">
              <a:latin typeface="Roboto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 </a:t>
            </a:r>
            <a:r>
              <a:rPr lang="en-US" sz="4800" b="1" dirty="0">
                <a:latin typeface="Roboto"/>
                <a:cs typeface="Arial" panose="020B0604020202020204" pitchFamily="34" charset="0"/>
              </a:rPr>
              <a:t>Med.me</a:t>
            </a:r>
            <a:endParaRPr lang="ru-RU" sz="4800" b="1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Прозрачность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назначений со стороны клиник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Отсутствие непонятных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возмещений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Экономия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средств страховой!</a:t>
            </a:r>
          </a:p>
          <a:p>
            <a:pPr marL="0" indent="0">
              <a:buNone/>
            </a:pPr>
            <a:br>
              <a:rPr lang="ru-RU" sz="4800" dirty="0">
                <a:latin typeface="Roboto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BA6D7-938A-4CC5-9F97-C93A22DA05F1}"/>
              </a:ext>
            </a:extLst>
          </p:cNvPr>
          <p:cNvSpPr txBox="1"/>
          <p:nvPr/>
        </p:nvSpPr>
        <p:spPr>
          <a:xfrm>
            <a:off x="15630708" y="8959844"/>
            <a:ext cx="65437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ru-RU" sz="3600" kern="1200" dirty="0">
                <a:solidFill>
                  <a:prstClr val="black"/>
                </a:solidFill>
                <a:latin typeface="Roboto"/>
              </a:rPr>
              <a:t>Неизменность транзакций — </a:t>
            </a:r>
            <a:br>
              <a:rPr lang="ru-RU" sz="3600" kern="1200" dirty="0">
                <a:solidFill>
                  <a:prstClr val="black"/>
                </a:solidFill>
                <a:latin typeface="Roboto"/>
              </a:rPr>
            </a:br>
            <a:r>
              <a:rPr lang="ru-RU" sz="3600" kern="1200" dirty="0">
                <a:solidFill>
                  <a:prstClr val="black"/>
                </a:solidFill>
                <a:latin typeface="Roboto"/>
              </a:rPr>
              <a:t>гарантия отсутствия</a:t>
            </a:r>
            <a:br>
              <a:rPr lang="ru-RU" sz="3600" kern="1200" dirty="0">
                <a:solidFill>
                  <a:prstClr val="black"/>
                </a:solidFill>
                <a:latin typeface="Roboto"/>
              </a:rPr>
            </a:br>
            <a:r>
              <a:rPr lang="ru-RU" sz="3600" kern="1200" dirty="0">
                <a:solidFill>
                  <a:prstClr val="black"/>
                </a:solidFill>
                <a:latin typeface="Roboto"/>
              </a:rPr>
              <a:t>непрозрачных возмещений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58D06-507A-4023-BD1D-8C7C3F7BA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587" y="4339481"/>
            <a:ext cx="6598026" cy="43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2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0" y="78014"/>
            <a:ext cx="12192000" cy="13716000"/>
          </a:xfrm>
          <a:custGeom>
            <a:avLst/>
            <a:gdLst/>
            <a:ahLst/>
            <a:cxnLst/>
            <a:rect l="l" t="t" r="r" b="b"/>
            <a:pathLst>
              <a:path w="8128000" h="9144000">
                <a:moveTo>
                  <a:pt x="0" y="9144000"/>
                </a:moveTo>
                <a:lnTo>
                  <a:pt x="8128000" y="9144000"/>
                </a:lnTo>
                <a:lnTo>
                  <a:pt x="8128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br>
              <a:rPr lang="ru-RU" sz="8000" dirty="0"/>
            </a:br>
            <a:endParaRPr sz="7500" dirty="0"/>
          </a:p>
        </p:txBody>
      </p:sp>
      <p:sp>
        <p:nvSpPr>
          <p:cNvPr id="3" name="object 3"/>
          <p:cNvSpPr txBox="1"/>
          <p:nvPr/>
        </p:nvSpPr>
        <p:spPr>
          <a:xfrm>
            <a:off x="13849348" y="3932772"/>
            <a:ext cx="9493251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4800" b="1" spc="110" dirty="0">
                <a:solidFill>
                  <a:schemeClr val="tx1"/>
                </a:solidFill>
              </a:rPr>
              <a:t>Контакты</a:t>
            </a:r>
            <a:r>
              <a:rPr lang="en-US" sz="4800" b="1" spc="110" dirty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4800" b="1" spc="110" dirty="0">
              <a:solidFill>
                <a:schemeClr val="tx1"/>
              </a:solidFill>
            </a:endParaRPr>
          </a:p>
          <a:p>
            <a:pPr algn="l"/>
            <a:r>
              <a:rPr lang="ru-RU" sz="4800" b="1" spc="110" dirty="0">
                <a:solidFill>
                  <a:schemeClr val="tx1"/>
                </a:solidFill>
              </a:rPr>
              <a:t>Александр Наследников</a:t>
            </a:r>
            <a:br>
              <a:rPr lang="en-US" sz="4800" b="1" spc="110" dirty="0">
                <a:solidFill>
                  <a:schemeClr val="tx1"/>
                </a:solidFill>
              </a:rPr>
            </a:br>
            <a:r>
              <a:rPr lang="ru-RU" sz="4800" b="1" spc="110" dirty="0">
                <a:solidFill>
                  <a:schemeClr val="tx1"/>
                </a:solidFill>
              </a:rPr>
              <a:t>Основатель и ген. директор</a:t>
            </a:r>
          </a:p>
          <a:p>
            <a:pPr algn="l"/>
            <a:endParaRPr lang="ru-RU" sz="4800" b="1" spc="110" dirty="0">
              <a:solidFill>
                <a:schemeClr val="tx1"/>
              </a:solidFill>
            </a:endParaRPr>
          </a:p>
          <a:p>
            <a:pPr algn="l"/>
            <a:r>
              <a:rPr lang="ru-RU" sz="4800" b="1" spc="110" dirty="0">
                <a:solidFill>
                  <a:schemeClr val="tx1"/>
                </a:solidFill>
              </a:rPr>
              <a:t>Телефон:	+7 </a:t>
            </a:r>
            <a:r>
              <a:rPr lang="en-US" sz="4800" b="1" spc="110" dirty="0">
                <a:solidFill>
                  <a:schemeClr val="tx1"/>
                </a:solidFill>
              </a:rPr>
              <a:t>925 244-65-35</a:t>
            </a:r>
            <a:endParaRPr lang="ru-RU" sz="4800" b="1" spc="110" dirty="0">
              <a:solidFill>
                <a:schemeClr val="tx1"/>
              </a:solidFill>
            </a:endParaRPr>
          </a:p>
          <a:p>
            <a:pPr algn="l"/>
            <a:r>
              <a:rPr lang="ru-RU" sz="4800" b="1" spc="110" dirty="0">
                <a:solidFill>
                  <a:schemeClr val="tx1"/>
                </a:solidFill>
              </a:rPr>
              <a:t>E-mail:		</a:t>
            </a:r>
            <a:r>
              <a:rPr lang="en-US" sz="4800" b="1" spc="110" dirty="0">
                <a:solidFill>
                  <a:schemeClr val="tx1"/>
                </a:solidFill>
                <a:hlinkClick r:id="rId3"/>
              </a:rPr>
              <a:t>xalex@med.me</a:t>
            </a:r>
            <a:r>
              <a:rPr lang="ru-RU" sz="4800" b="1" spc="110" dirty="0">
                <a:solidFill>
                  <a:schemeClr val="tx1"/>
                </a:solidFill>
              </a:rPr>
              <a:t> </a:t>
            </a:r>
            <a:endParaRPr lang="en-US" sz="4800" b="1" spc="110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74D0A-0FEA-44DC-A5EB-4AA1C870840B}"/>
              </a:ext>
            </a:extLst>
          </p:cNvPr>
          <p:cNvSpPr/>
          <p:nvPr/>
        </p:nvSpPr>
        <p:spPr>
          <a:xfrm>
            <a:off x="2078295" y="6119336"/>
            <a:ext cx="8622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0" b="1" spc="110" dirty="0">
                <a:solidFill>
                  <a:srgbClr val="00B0F0"/>
                </a:solidFill>
                <a:latin typeface="Roboto" charset="0"/>
                <a:ea typeface="Roboto" charset="0"/>
                <a:cs typeface="Roboto" charset="0"/>
              </a:rPr>
              <a:t>Спасибо!</a:t>
            </a:r>
            <a:endParaRPr lang="en-US" sz="9000" b="1" dirty="0">
              <a:solidFill>
                <a:srgbClr val="00B0F0"/>
              </a:solidFill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5E68EBE7-2408-41D6-BC4D-D5F0A5E4DEEE}"/>
              </a:ext>
            </a:extLst>
          </p:cNvPr>
          <p:cNvSpPr/>
          <p:nvPr/>
        </p:nvSpPr>
        <p:spPr>
          <a:xfrm>
            <a:off x="19740822" y="2105304"/>
            <a:ext cx="2983922" cy="2834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962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9C5680F8-8741-4727-A75A-3BEA23A22E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87426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Решение </a:t>
            </a:r>
            <a:r>
              <a:rPr lang="en-US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012C8-7CF9-497F-BD9D-FD9EDC378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800" y="2885776"/>
            <a:ext cx="4114800" cy="7531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5E11E9-D0EB-49CA-AC16-7BDBA495DC36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70F46-79AC-41DA-AF47-0FCE92E23502}"/>
              </a:ext>
            </a:extLst>
          </p:cNvPr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BAE45-D1A4-4919-9E2E-A4C79670F28B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8037B-0F37-40D3-BAB7-57C6F9752FC4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BEBB2-C2A6-4C79-AF34-CDF2A5DAA9BC}"/>
              </a:ext>
            </a:extLst>
          </p:cNvPr>
          <p:cNvSpPr txBox="1"/>
          <p:nvPr/>
        </p:nvSpPr>
        <p:spPr>
          <a:xfrm>
            <a:off x="17199415" y="2131982"/>
            <a:ext cx="2322873" cy="86887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F6AFA2C2-3ED3-4C9A-AA3A-1FD148816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64000" y="6289037"/>
            <a:ext cx="3086100" cy="8704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8FCDB1-AC3D-4AB8-97A2-B6079845A8A5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AC82D7-62EB-43E2-B179-1B716E4B115D}"/>
              </a:ext>
            </a:extLst>
          </p:cNvPr>
          <p:cNvSpPr txBox="1"/>
          <p:nvPr/>
        </p:nvSpPr>
        <p:spPr>
          <a:xfrm>
            <a:off x="14967267" y="10636824"/>
            <a:ext cx="1352318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A205D-691E-4577-9E3C-2189AFF76EFD}"/>
              </a:ext>
            </a:extLst>
          </p:cNvPr>
          <p:cNvSpPr txBox="1"/>
          <p:nvPr/>
        </p:nvSpPr>
        <p:spPr>
          <a:xfrm>
            <a:off x="933530" y="4394461"/>
            <a:ext cx="106945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Мed.me разрабатывает собственную базу интеграций с МИС клиник. Благодаря этому клинике нужна только одна интеграция — </a:t>
            </a: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Мed.me, равно как и любому лидогенератору, страховой, фармкомпании или лаборатории.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Таким образом, Мed.me — универсальный интерфейс для связи клиники с внешним миром.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6AFA4-A380-46E7-B6D7-2B92A5DFF7DC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 анализов</a:t>
            </a:r>
          </a:p>
        </p:txBody>
      </p:sp>
    </p:spTree>
    <p:extLst>
      <p:ext uri="{BB962C8B-B14F-4D97-AF65-F5344CB8AC3E}">
        <p14:creationId xmlns:p14="http://schemas.microsoft.com/office/powerpoint/2010/main" val="13450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154" y="1079922"/>
            <a:ext cx="12715746" cy="11493078"/>
          </a:xfrm>
          <a:prstGeom prst="rect">
            <a:avLst/>
          </a:prstGeom>
        </p:spPr>
      </p:pic>
      <p:sp>
        <p:nvSpPr>
          <p:cNvPr id="18" name="object 3"/>
          <p:cNvSpPr txBox="1"/>
          <p:nvPr/>
        </p:nvSpPr>
        <p:spPr>
          <a:xfrm>
            <a:off x="979672" y="2114731"/>
            <a:ext cx="8932458" cy="11019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36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  <a:t>Децентрализованная платформа для обмена медицинскими данными, соединяющая медицинские организации и пациентов.</a:t>
            </a:r>
            <a:br>
              <a:rPr lang="ru-RU" sz="36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</a:br>
            <a:br>
              <a:rPr lang="ru-RU" sz="36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ru-RU" sz="3600" b="1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  <a:t>Ключевые особенности:</a:t>
            </a:r>
            <a:endParaRPr lang="en-US" sz="3600" b="1" kern="1200" dirty="0">
              <a:solidFill>
                <a:srgbClr val="1F1F1F"/>
              </a:solidFill>
              <a:latin typeface="Roboto"/>
              <a:ea typeface="Roboto Medium" charset="0"/>
              <a:cs typeface="Roboto Medium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600" kern="1200" dirty="0">
              <a:solidFill>
                <a:srgbClr val="1F1F1F"/>
              </a:solidFill>
              <a:latin typeface="Roboto"/>
              <a:ea typeface="Roboto Medium" charset="0"/>
              <a:cs typeface="Roboto Medium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</a:pPr>
            <a:r>
              <a:rPr lang="ru-RU" sz="3600" kern="1200" dirty="0">
                <a:solidFill>
                  <a:prstClr val="black"/>
                </a:solidFill>
                <a:latin typeface="Roboto" charset="0"/>
                <a:ea typeface="Roboto" charset="0"/>
                <a:cs typeface="Roboto" charset="0"/>
              </a:rPr>
              <a:t>Электронная медицинская карта пациента, доступная 24/7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</a:pPr>
            <a:r>
              <a:rPr lang="ru-RU" sz="3600" kern="1200" dirty="0">
                <a:solidFill>
                  <a:prstClr val="black"/>
                </a:solidFill>
                <a:latin typeface="Roboto" charset="0"/>
                <a:ea typeface="Roboto" charset="0"/>
                <a:cs typeface="Roboto" charset="0"/>
              </a:rPr>
              <a:t>Онлайн-запись и обмен медицинской информацией в реальном времени </a:t>
            </a:r>
            <a:endParaRPr lang="en-US" sz="3600" kern="1200" dirty="0">
              <a:solidFill>
                <a:srgbClr val="1F1F1F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</a:pPr>
            <a:r>
              <a:rPr lang="ru-RU" sz="36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Безопасность и обеспечение неизменности данных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</a:pPr>
            <a:r>
              <a:rPr lang="ru-RU" sz="36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Автоматизация взаиморасчётов между клиниками и страховыми компаниями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</a:pPr>
            <a:r>
              <a:rPr lang="en-US" sz="36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Big Data, </a:t>
            </a:r>
            <a:r>
              <a:rPr lang="ru-RU" sz="36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аналитика и статистика для фармкомпаний</a:t>
            </a:r>
            <a:endParaRPr lang="en-US" sz="3600" kern="1200" dirty="0">
              <a:solidFill>
                <a:srgbClr val="1F1F1F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</a:pPr>
            <a:endParaRPr sz="3600" kern="12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20" name="object 12"/>
          <p:cNvSpPr txBox="1">
            <a:spLocks/>
          </p:cNvSpPr>
          <p:nvPr/>
        </p:nvSpPr>
        <p:spPr>
          <a:xfrm>
            <a:off x="993875" y="469739"/>
            <a:ext cx="9334500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9050" marR="7620" algn="l" defTabSz="1371600" hangingPunct="1">
              <a:lnSpc>
                <a:spcPts val="10500"/>
              </a:lnSpc>
            </a:pPr>
            <a:r>
              <a:rPr lang="ru-RU" sz="9000" kern="1200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  <a:t>Решение</a:t>
            </a:r>
            <a:endParaRPr lang="ru-RU" sz="9000" dirty="0">
              <a:solidFill>
                <a:srgbClr val="16A0FF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18678" y="6331549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600" hangingPunct="1"/>
            <a:r>
              <a:rPr lang="ru-RU" sz="24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Мед. данные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92590" y="8842232"/>
            <a:ext cx="32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600" hangingPunct="1"/>
            <a:r>
              <a:rPr lang="ru-RU" sz="24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Неизменный реестр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2590" y="2857501"/>
            <a:ext cx="272728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Фитнес-приложения, </a:t>
            </a:r>
          </a:p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периферийные</a:t>
            </a:r>
          </a:p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устройства, </a:t>
            </a:r>
            <a:r>
              <a:rPr lang="ru-RU" sz="2100" b="1" kern="1200" dirty="0" err="1">
                <a:solidFill>
                  <a:prstClr val="white"/>
                </a:solidFill>
                <a:latin typeface="Calibri"/>
              </a:rPr>
              <a:t>IoT</a:t>
            </a:r>
            <a:endParaRPr lang="ru-RU" sz="21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35900" y="6542601"/>
            <a:ext cx="13692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Пациенты</a:t>
            </a:r>
            <a:endParaRPr lang="en-US" sz="21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14848" y="11315700"/>
            <a:ext cx="16999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Страховые </a:t>
            </a:r>
          </a:p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организации</a:t>
            </a:r>
            <a:endParaRPr lang="en-US" sz="21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78562" y="11315700"/>
            <a:ext cx="2100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Врачи, клиники,</a:t>
            </a:r>
          </a:p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больницы</a:t>
            </a:r>
            <a:endParaRPr lang="en-US" sz="21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28039" y="6446964"/>
            <a:ext cx="21100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Фармкомпании,</a:t>
            </a:r>
          </a:p>
          <a:p>
            <a:pPr defTabSz="1371600" hangingPunct="1"/>
            <a:r>
              <a:rPr lang="ru-RU" sz="2100" b="1" kern="1200" dirty="0">
                <a:solidFill>
                  <a:prstClr val="white"/>
                </a:solidFill>
                <a:latin typeface="Calibri"/>
              </a:rPr>
              <a:t>учёные</a:t>
            </a:r>
            <a:endParaRPr lang="en-US" sz="21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57945" y="8104139"/>
            <a:ext cx="2971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600" hangingPunct="1"/>
            <a:r>
              <a:rPr lang="ru-RU" sz="165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Страховые и клиники предоставляют статистику и аналитику фармкомпаниям  и учёным</a:t>
            </a:r>
            <a:endParaRPr lang="en-US" sz="165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96334" y="3182902"/>
            <a:ext cx="2971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600" hangingPunct="1"/>
            <a:r>
              <a:rPr lang="ru-RU" sz="165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Учёные и фармкомпании получают доступ к обезличенным медицинским данным</a:t>
            </a:r>
            <a:endParaRPr lang="en-US" sz="165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21300" y="3287013"/>
            <a:ext cx="3657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600" hangingPunct="1"/>
            <a:r>
              <a:rPr lang="ru-RU" sz="135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Пациенты используют фитнес-приложения  и носимые гаджеты для получения и обработки данных по своему здоровью</a:t>
            </a:r>
            <a:endParaRPr lang="en-US" sz="135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21499" y="8001001"/>
            <a:ext cx="261620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600" hangingPunct="1"/>
            <a:r>
              <a:rPr lang="ru-RU" sz="165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Пациенты видят свою сквозную медкарту в частных и гос. клиниках </a:t>
            </a:r>
            <a:endParaRPr lang="en-US" sz="165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63801" y="11315701"/>
            <a:ext cx="2616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600" hangingPunct="1"/>
            <a:r>
              <a:rPr lang="ru-RU" sz="150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Клиники  беспрепятственно  обмениваются мед. данными со страховыми</a:t>
            </a:r>
            <a:endParaRPr lang="en-US" sz="150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5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2C6D5E-BEC3-47F8-BFE0-98C349A2A6B6}"/>
              </a:ext>
            </a:extLst>
          </p:cNvPr>
          <p:cNvGraphicFramePr/>
          <p:nvPr/>
        </p:nvGraphicFramePr>
        <p:xfrm>
          <a:off x="1702807" y="1839666"/>
          <a:ext cx="11803695" cy="8856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C61AA2-CE1B-439C-AE93-59E066A02851}"/>
              </a:ext>
            </a:extLst>
          </p:cNvPr>
          <p:cNvSpPr/>
          <p:nvPr/>
        </p:nvSpPr>
        <p:spPr>
          <a:xfrm>
            <a:off x="1702807" y="10937557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5AF1F-2102-4BEE-9C9C-32A5DEB9864F}"/>
              </a:ext>
            </a:extLst>
          </p:cNvPr>
          <p:cNvGrpSpPr/>
          <p:nvPr/>
        </p:nvGrpSpPr>
        <p:grpSpPr>
          <a:xfrm>
            <a:off x="2044913" y="11262559"/>
            <a:ext cx="5054332" cy="1726363"/>
            <a:chOff x="5261371" y="163849"/>
            <a:chExt cx="1539478" cy="9775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BE50E5-679F-498A-9130-985F5C2EA2ED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198B1415-9913-4D23-A9A0-003BC76CF63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Бюджетные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99ED44-EE1C-41A7-BB11-11D4C73C61A8}"/>
              </a:ext>
            </a:extLst>
          </p:cNvPr>
          <p:cNvSpPr/>
          <p:nvPr/>
        </p:nvSpPr>
        <p:spPr>
          <a:xfrm>
            <a:off x="8149682" y="10914974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8917B7-4B0E-46FB-817E-530F197044E0}"/>
              </a:ext>
            </a:extLst>
          </p:cNvPr>
          <p:cNvGrpSpPr/>
          <p:nvPr/>
        </p:nvGrpSpPr>
        <p:grpSpPr>
          <a:xfrm>
            <a:off x="8452171" y="11242091"/>
            <a:ext cx="5054332" cy="1726363"/>
            <a:chOff x="5261371" y="163849"/>
            <a:chExt cx="1539478" cy="9775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1760A6A-86F2-46C6-BCEC-660405CF7D90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A30F5823-6677-4799-B200-0AABC09678E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Частные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27BCA910-4649-48D1-AC1D-817C1ED4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32" y="7066479"/>
            <a:ext cx="2672591" cy="75380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ADCBFA-B365-4B04-8F8C-B30AD728C53E}"/>
              </a:ext>
            </a:extLst>
          </p:cNvPr>
          <p:cNvCxnSpPr>
            <a:cxnSpLocks/>
          </p:cNvCxnSpPr>
          <p:nvPr/>
        </p:nvCxnSpPr>
        <p:spPr>
          <a:xfrm>
            <a:off x="8734359" y="6310395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id="{5B6B7E3F-39F5-4986-9985-FA4138A3D771}"/>
              </a:ext>
            </a:extLst>
          </p:cNvPr>
          <p:cNvSpPr/>
          <p:nvPr/>
        </p:nvSpPr>
        <p:spPr>
          <a:xfrm rot="16200000">
            <a:off x="7117764" y="4601993"/>
            <a:ext cx="973782" cy="118036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7A2CDD-13E3-4274-8327-EE4AE8B897B3}"/>
              </a:ext>
            </a:extLst>
          </p:cNvPr>
          <p:cNvSpPr txBox="1"/>
          <p:nvPr/>
        </p:nvSpPr>
        <p:spPr>
          <a:xfrm>
            <a:off x="14596557" y="3063375"/>
            <a:ext cx="760217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Med.me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: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Соединит РМИС с локальными МИС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Соединит частных производителей МИС с ЕГИСЗ и ИЭМК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/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РЭМД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Позволит создать единый портал для пациентов на уровне региона с частными и бюджетными МО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822832-4880-4CD6-97F5-51C10D399D88}"/>
              </a:ext>
            </a:extLst>
          </p:cNvPr>
          <p:cNvSpPr/>
          <p:nvPr/>
        </p:nvSpPr>
        <p:spPr>
          <a:xfrm>
            <a:off x="3713018" y="164405"/>
            <a:ext cx="14773852" cy="215469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401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Пример использования интеграционной </a:t>
            </a:r>
            <a:endParaRPr kumimoji="0" lang="en-US" sz="6401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401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платформы </a:t>
            </a:r>
            <a:r>
              <a:rPr kumimoji="0" lang="en-US" sz="6401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Med.me</a:t>
            </a:r>
            <a:r>
              <a:rPr kumimoji="0" lang="ru-RU" sz="6401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 в регионе</a:t>
            </a:r>
            <a:endParaRPr kumimoji="0" lang="en-US" sz="6401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D5D1FBAF-84E2-4FBC-8967-53C7299D7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50" y="4817936"/>
            <a:ext cx="2672591" cy="75380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530A50-0B87-43E5-BAC2-31B0C3A9E5F5}"/>
              </a:ext>
            </a:extLst>
          </p:cNvPr>
          <p:cNvCxnSpPr>
            <a:cxnSpLocks/>
          </p:cNvCxnSpPr>
          <p:nvPr/>
        </p:nvCxnSpPr>
        <p:spPr>
          <a:xfrm>
            <a:off x="6831009" y="4069791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4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7383780" y="10431778"/>
            <a:ext cx="17000201" cy="3284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68579" tIns="68579" rIns="68579" bIns="68579"/>
          <a:lstStyle/>
          <a:p>
            <a:pPr marL="0" marR="0" lvl="0" indent="0" algn="l" defTabSz="1371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latin typeface="Calibri"/>
                <a:ea typeface="Calibri"/>
                <a:cs typeface="Calibri"/>
                <a:sym typeface="Calibri"/>
              </a:defRPr>
            </a:pP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7191435" y="4428850"/>
            <a:ext cx="10001135" cy="432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  <a:t>Инструменты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00539E"/>
                </a:solidFill>
                <a:effectLst/>
                <a:uLnTx/>
                <a:uFillTx/>
                <a:latin typeface="Roboto Bold"/>
                <a:sym typeface="Roboto Bold"/>
              </a:rPr>
              <a:t>,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0" i="0" u="none" strike="noStrike" kern="0" cap="none" spc="-300" normalizeH="0" baseline="0" noProof="0" dirty="0" err="1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sym typeface="Roboto Bold"/>
              </a:rPr>
              <a:t>которые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r>
              <a:rPr kumimoji="0" lang="ru-RU" sz="9000" b="0" i="0" u="none" strike="noStrike" kern="0" cap="none" spc="-300" normalizeH="0" baseline="0" noProof="0" dirty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Roboto Bold"/>
                <a:sym typeface="Roboto Bold"/>
              </a:rPr>
              <a:t>помогают </a:t>
            </a:r>
            <a:r>
              <a:rPr kumimoji="0" sz="9000" b="0" i="0" u="none" strike="noStrike" kern="0" cap="none" spc="-300" normalizeH="0" baseline="0" noProof="0" dirty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endParaRPr kumimoji="0" sz="9000" b="0" i="0" u="none" strike="noStrike" kern="0" cap="none" spc="-300" normalizeH="0" baseline="0" noProof="0" dirty="0">
              <a:ln>
                <a:noFill/>
              </a:ln>
              <a:solidFill>
                <a:srgbClr val="2F2525"/>
              </a:solidFill>
              <a:effectLst/>
              <a:uLnTx/>
              <a:uFillTx/>
              <a:latin typeface="Roboto Bold"/>
              <a:sym typeface="Roboto Bold"/>
            </a:endParaRP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ru-RU" sz="9000" b="0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sym typeface="Roboto Bold"/>
              </a:rPr>
              <a:t>клинике</a:t>
            </a:r>
            <a:endParaRPr kumimoji="0" sz="9000" b="0" i="0" u="none" strike="noStrike" kern="0" cap="none" spc="-300" normalizeH="0" baseline="0" noProof="0" dirty="0">
              <a:ln>
                <a:noFill/>
              </a:ln>
              <a:solidFill>
                <a:srgbClr val="2F2525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DBADC8A-CFC0-48D7-BC11-84080B2C12F0}"/>
              </a:ext>
            </a:extLst>
          </p:cNvPr>
          <p:cNvGraphicFramePr/>
          <p:nvPr/>
        </p:nvGraphicFramePr>
        <p:xfrm>
          <a:off x="4051301" y="1439333"/>
          <a:ext cx="16256000" cy="1083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FB4745BA-1A53-4A33-B5BA-6A3D2AEB1890}"/>
              </a:ext>
            </a:extLst>
          </p:cNvPr>
          <p:cNvSpPr/>
          <p:nvPr/>
        </p:nvSpPr>
        <p:spPr>
          <a:xfrm>
            <a:off x="762001" y="800100"/>
            <a:ext cx="92460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Мир глазами клиники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6A0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1026" name="Picture 2" descr="C:\Users\1\Desktop\330px-ФФОМС_-_Федеральный_фонд_обязательного_медицинского_страхован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34138" y="1579856"/>
            <a:ext cx="1115723" cy="111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461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01447" y="1258211"/>
            <a:ext cx="16343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0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Интеграция со страховыми и компаниями по лидогенерации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3226" y="2435454"/>
            <a:ext cx="965008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ЛПУ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57036" y="5383290"/>
            <a:ext cx="1891542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МИС ЛПУ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85818" y="10017872"/>
            <a:ext cx="3892397" cy="2755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РЭМД ЕГИСЗ,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Страховые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компании, лидогенераторы, 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фармкомпании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9726" y="4701174"/>
            <a:ext cx="15506091" cy="9362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Автоматизация документа между ЛПУ и страховыми: </a:t>
            </a: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реестры прикреплённых пациентов, гарантийные письма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, </a:t>
            </a: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реестры счетов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Запись к врачу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режиме реального времени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Мгновенный обмен данными </a:t>
            </a: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электронных медицинских карт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в защищённом режиме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Единый защищённый канал обмена данными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внешним миром: страховыми, </a:t>
            </a:r>
            <a:r>
              <a:rPr kumimoji="0" lang="ru-RU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лидогенераторами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и собственным мобильным приложением клиники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/>
          <a:srcRect t="48166" r="86038" b="34976"/>
          <a:stretch/>
        </p:blipFill>
        <p:spPr>
          <a:xfrm>
            <a:off x="20288571" y="1115117"/>
            <a:ext cx="2074818" cy="26406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/>
          <a:srcRect l="24117" t="13246" r="60651" b="71101"/>
          <a:stretch/>
        </p:blipFill>
        <p:spPr>
          <a:xfrm>
            <a:off x="20178215" y="4501995"/>
            <a:ext cx="2295531" cy="24868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193" y="7857019"/>
            <a:ext cx="4312724" cy="1216409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>
            <a:off x="21306506" y="352150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Прямая со стрелкой 36"/>
          <p:cNvCxnSpPr/>
          <p:nvPr/>
        </p:nvCxnSpPr>
        <p:spPr>
          <a:xfrm>
            <a:off x="21302190" y="6666398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Прямая со стрелкой 37"/>
          <p:cNvCxnSpPr/>
          <p:nvPr/>
        </p:nvCxnSpPr>
        <p:spPr>
          <a:xfrm>
            <a:off x="21315137" y="905837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/>
          <a:srcRect l="86314" t="14450" r="133" b="72305"/>
          <a:stretch/>
        </p:blipFill>
        <p:spPr>
          <a:xfrm>
            <a:off x="20121699" y="10117662"/>
            <a:ext cx="2241690" cy="2309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371263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22243</TotalTime>
  <Words>1820</Words>
  <Application>Microsoft Office PowerPoint</Application>
  <PresentationFormat>Custom</PresentationFormat>
  <Paragraphs>359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Helvetica</vt:lpstr>
      <vt:lpstr>Helvetica Light</vt:lpstr>
      <vt:lpstr>Helvetica Neue</vt:lpstr>
      <vt:lpstr>Helvetica Neue Medium</vt:lpstr>
      <vt:lpstr>Roboto</vt:lpstr>
      <vt:lpstr>Roboto Bold</vt:lpstr>
      <vt:lpstr>Roboto Medium</vt:lpstr>
      <vt:lpstr>Roboto Regular</vt:lpstr>
      <vt:lpstr>Trebuchet MS</vt:lpstr>
      <vt:lpstr>Wingdings</vt:lpstr>
      <vt:lpstr>White</vt:lpstr>
      <vt:lpstr>Office Theme</vt:lpstr>
      <vt:lpstr>1_Office Theme</vt:lpstr>
      <vt:lpstr>Тема Office</vt:lpstr>
      <vt:lpstr>2_Office Theme</vt:lpstr>
      <vt:lpstr>PowerPoint Presentation</vt:lpstr>
      <vt:lpstr>Проблема:  коммуникации в медицине нарушены</vt:lpstr>
      <vt:lpstr>Что происходит сейчас?</vt:lpstr>
      <vt:lpstr>Решение Med.me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Виджеты онлайн-записи для пациентов</vt:lpstr>
      <vt:lpstr>Рабочий кабинет  для клиники</vt:lpstr>
      <vt:lpstr>Мобильное  приложение с ЭМК</vt:lpstr>
      <vt:lpstr>SMS-напоминания и рассылки</vt:lpstr>
      <vt:lpstr>Вызов врача на дом</vt:lpstr>
      <vt:lpstr>Телемедицина</vt:lpstr>
      <vt:lpstr>Телемедицина – антикризизное предложение</vt:lpstr>
      <vt:lpstr> </vt:lpstr>
      <vt:lpstr> </vt:lpstr>
      <vt:lpstr> </vt:lpstr>
      <vt:lpstr>PowerPoint Presentation</vt:lpstr>
      <vt:lpstr> </vt:lpstr>
      <vt:lpstr>PowerPoint Presentation</vt:lpstr>
      <vt:lpstr>Где и на чём ЛПУ и страховые компaнии теряют время и деньги?</vt:lpstr>
      <vt:lpstr>Онлайн-запись в партнёрские ЛПУ</vt:lpstr>
      <vt:lpstr>Разделение на страховые слоты</vt:lpstr>
      <vt:lpstr>PowerPoint Presentation</vt:lpstr>
      <vt:lpstr>Согласование услуг и гарантийные письма</vt:lpstr>
      <vt:lpstr>Автоматизация актов сверок и финансовых расчётов с клиниками</vt:lpstr>
      <vt:lpstr>Доступ к ЭМК пациента</vt:lpstr>
      <vt:lpstr>Неизменный реестр транзакций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Naslednikov</dc:creator>
  <cp:lastModifiedBy>Alexander Naslednikov</cp:lastModifiedBy>
  <cp:revision>401</cp:revision>
  <cp:lastPrinted>2017-09-25T13:18:19Z</cp:lastPrinted>
  <dcterms:modified xsi:type="dcterms:W3CDTF">2020-04-02T20:03:28Z</dcterms:modified>
</cp:coreProperties>
</file>