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8" r:id="rId2"/>
    <p:sldId id="494" r:id="rId3"/>
    <p:sldId id="468" r:id="rId4"/>
    <p:sldId id="469" r:id="rId5"/>
    <p:sldId id="492" r:id="rId6"/>
    <p:sldId id="495" r:id="rId7"/>
    <p:sldId id="496" r:id="rId8"/>
    <p:sldId id="497" r:id="rId9"/>
    <p:sldId id="490" r:id="rId10"/>
    <p:sldId id="485" r:id="rId11"/>
    <p:sldId id="471" r:id="rId12"/>
    <p:sldId id="491" r:id="rId13"/>
    <p:sldId id="360" r:id="rId14"/>
  </p:sldIdLst>
  <p:sldSz cx="12192000" cy="6858000"/>
  <p:notesSz cx="6799263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9EEC"/>
    <a:srgbClr val="66CCFF"/>
    <a:srgbClr val="00AFF0"/>
    <a:srgbClr val="AA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06" autoAdjust="0"/>
    <p:restoredTop sz="95977" autoAdjust="0"/>
  </p:normalViewPr>
  <p:slideViewPr>
    <p:cSldViewPr snapToGrid="0">
      <p:cViewPr varScale="1">
        <p:scale>
          <a:sx n="79" d="100"/>
          <a:sy n="79" d="100"/>
        </p:scale>
        <p:origin x="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88" cy="498555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587" y="0"/>
            <a:ext cx="2947088" cy="498555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C16007A9-39D3-44E7-9CF3-299D6D28A15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1259"/>
            <a:ext cx="2947088" cy="498555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587" y="9431259"/>
            <a:ext cx="2947088" cy="498555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9B5AB108-7874-47AD-84CD-7833D6442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446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8215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8215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1EDF850E-4B51-4563-A2FF-7B9E818FA557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9" tIns="45725" rIns="91449" bIns="4572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7" y="4778723"/>
            <a:ext cx="5439410" cy="3909864"/>
          </a:xfrm>
          <a:prstGeom prst="rect">
            <a:avLst/>
          </a:prstGeom>
        </p:spPr>
        <p:txBody>
          <a:bodyPr vert="horz" lIns="91449" tIns="45725" rIns="91449" bIns="4572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1599"/>
            <a:ext cx="2946347" cy="498214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343" y="9431599"/>
            <a:ext cx="2946347" cy="498214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4DB069EF-43C9-425D-B862-59C2E30D44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8537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069EF-43C9-425D-B862-59C2E30D44E7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381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069EF-43C9-425D-B862-59C2E30D44E7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0613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069EF-43C9-425D-B862-59C2E30D44E7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06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069EF-43C9-425D-B862-59C2E30D44E7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9334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069EF-43C9-425D-B862-59C2E30D44E7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7430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069EF-43C9-425D-B862-59C2E30D44E7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7612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069EF-43C9-425D-B862-59C2E30D44E7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4932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069EF-43C9-425D-B862-59C2E30D44E7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6203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Изображение 6" descr="IIDF-Strateg-fond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Название 1"/>
          <p:cNvSpPr>
            <a:spLocks noGrp="1"/>
          </p:cNvSpPr>
          <p:nvPr>
            <p:ph type="title"/>
          </p:nvPr>
        </p:nvSpPr>
        <p:spPr>
          <a:xfrm>
            <a:off x="211661" y="121178"/>
            <a:ext cx="11760409" cy="717598"/>
          </a:xfrm>
        </p:spPr>
        <p:txBody>
          <a:bodyPr>
            <a:normAutofit/>
          </a:bodyPr>
          <a:lstStyle>
            <a:lvl1pPr>
              <a:defRPr>
                <a:solidFill>
                  <a:srgbClr val="00AFF0"/>
                </a:solidFill>
              </a:defRPr>
            </a:lvl1pPr>
          </a:lstStyle>
          <a:p>
            <a:r>
              <a:rPr lang="bg-BG" sz="3200" dirty="0" smtClean="0">
                <a:solidFill>
                  <a:srgbClr val="00AFF0"/>
                </a:solidFill>
                <a:latin typeface="Arial"/>
                <a:cs typeface="Arial"/>
              </a:rPr>
              <a:t>П</a:t>
            </a:r>
            <a:r>
              <a:rPr lang="en-US" sz="3200" dirty="0" smtClean="0">
                <a:solidFill>
                  <a:srgbClr val="00AFF0"/>
                </a:solidFill>
                <a:latin typeface="Arial"/>
                <a:cs typeface="Arial"/>
              </a:rPr>
              <a:t>§</a:t>
            </a:r>
            <a:r>
              <a:rPr lang="bg-BG" sz="3200" dirty="0" smtClean="0">
                <a:solidFill>
                  <a:srgbClr val="00AFF0"/>
                </a:solidFill>
                <a:latin typeface="Arial"/>
                <a:cs typeface="Arial"/>
              </a:rPr>
              <a:t>РИМЕР ИЗ ЖИЗНИ…</a:t>
            </a:r>
            <a:endParaRPr lang="ru-RU" sz="3200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cxnSp>
        <p:nvCxnSpPr>
          <p:cNvPr id="9" name="Прямая соединительная линия 8"/>
          <p:cNvCxnSpPr/>
          <p:nvPr userDrawn="1"/>
        </p:nvCxnSpPr>
        <p:spPr>
          <a:xfrm>
            <a:off x="251347" y="852006"/>
            <a:ext cx="11720724" cy="0"/>
          </a:xfrm>
          <a:prstGeom prst="line">
            <a:avLst/>
          </a:prstGeom>
          <a:ln w="25400">
            <a:solidFill>
              <a:srgbClr val="AAE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3"/>
          <p:cNvSpPr txBox="1">
            <a:spLocks/>
          </p:cNvSpPr>
          <p:nvPr userDrawn="1"/>
        </p:nvSpPr>
        <p:spPr>
          <a:xfrm>
            <a:off x="11568869" y="64135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457200" rtl="0" eaLnBrk="1" latinLnBrk="0" hangingPunct="1">
              <a:defRPr sz="1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E014B-297B-4575-BDFD-607BFF17BAB8}" type="slidenum">
              <a:rPr lang="ru-RU" smtClean="0">
                <a:solidFill>
                  <a:schemeClr val="bg1"/>
                </a:solidFill>
              </a:rPr>
              <a:pPr/>
              <a:t>‹#›</a:t>
            </a:fld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25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1C1CC-C560-495A-8AAF-1BC74DA58CA8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014B-297B-4575-BDFD-607BFF17BA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199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1C1CC-C560-495A-8AAF-1BC74DA58CA8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014B-297B-4575-BDFD-607BFF17BA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580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Изображение 6" descr="IIDF-FooterFon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Название 1"/>
          <p:cNvSpPr>
            <a:spLocks noGrp="1"/>
          </p:cNvSpPr>
          <p:nvPr>
            <p:ph type="title"/>
          </p:nvPr>
        </p:nvSpPr>
        <p:spPr>
          <a:xfrm>
            <a:off x="3333751" y="3931178"/>
            <a:ext cx="5492750" cy="717598"/>
          </a:xfrm>
        </p:spPr>
        <p:txBody>
          <a:bodyPr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pPr algn="ctr"/>
            <a:r>
              <a:rPr lang="ru-RU" sz="3200" dirty="0" smtClean="0">
                <a:solidFill>
                  <a:schemeClr val="bg1"/>
                </a:solidFill>
                <a:latin typeface="Core Sans NR 35 Light" pitchFamily="34" charset="0"/>
              </a:rPr>
              <a:t>РЕШЕНЧЕСКОЕ ИНТЕРВЬЮ</a:t>
            </a:r>
            <a:endParaRPr lang="ru-RU" sz="3200" dirty="0">
              <a:solidFill>
                <a:schemeClr val="bg1"/>
              </a:solidFill>
              <a:latin typeface="Core Sans NR 35 Light" pitchFamily="34" charset="0"/>
            </a:endParaRPr>
          </a:p>
        </p:txBody>
      </p:sp>
      <p:pic>
        <p:nvPicPr>
          <p:cNvPr id="9" name="Изображение 8" descr="Inter-icon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625" y="1968500"/>
            <a:ext cx="1778000" cy="17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96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 descr="IIDF-Strateg-fond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Номер слайда 3"/>
          <p:cNvSpPr txBox="1">
            <a:spLocks/>
          </p:cNvSpPr>
          <p:nvPr userDrawn="1"/>
        </p:nvSpPr>
        <p:spPr>
          <a:xfrm>
            <a:off x="11579029" y="64135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457200" rtl="0" eaLnBrk="1" latinLnBrk="0" hangingPunct="1">
              <a:defRPr sz="1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E014B-297B-4575-BDFD-607BFF17BAB8}" type="slidenum">
              <a:rPr lang="ru-RU" smtClean="0">
                <a:solidFill>
                  <a:schemeClr val="bg1"/>
                </a:solidFill>
              </a:rPr>
              <a:pPr/>
              <a:t>‹#›</a:t>
            </a:fld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8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1C1CC-C560-495A-8AAF-1BC74DA58CA8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014B-297B-4575-BDFD-607BFF17BA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819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1C1CC-C560-495A-8AAF-1BC74DA58CA8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014B-297B-4575-BDFD-607BFF17BA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0974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1C1CC-C560-495A-8AAF-1BC74DA58CA8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014B-297B-4575-BDFD-607BFF17BA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4302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1C1CC-C560-495A-8AAF-1BC74DA58CA8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014B-297B-4575-BDFD-607BFF17BA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8429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1C1CC-C560-495A-8AAF-1BC74DA58CA8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014B-297B-4575-BDFD-607BFF17BA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1566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1C1CC-C560-495A-8AAF-1BC74DA58CA8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E014B-297B-4575-BDFD-607BFF17BA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884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1C1CC-C560-495A-8AAF-1BC74DA58CA8}" type="datetimeFigureOut">
              <a:rPr lang="ru-RU" smtClean="0"/>
              <a:t>14.04.2020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E014B-297B-4575-BDFD-607BFF17BA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72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Изображение 6" descr="IIDF-Strateg-fond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Изображение 10" descr="IIDF-Strateg-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26" y="715147"/>
            <a:ext cx="1904948" cy="52550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977879" y="6097109"/>
            <a:ext cx="391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Москва, </a:t>
            </a:r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2020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  <a:cs typeface="Arial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35638" y="5845112"/>
            <a:ext cx="11720724" cy="0"/>
          </a:xfrm>
          <a:prstGeom prst="line">
            <a:avLst/>
          </a:prstGeom>
          <a:ln w="25400">
            <a:solidFill>
              <a:srgbClr val="AAE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14832" y="2147034"/>
            <a:ext cx="11715749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Телемедицина в условиях неопределенности:</a:t>
            </a:r>
          </a:p>
          <a:p>
            <a:pPr algn="ctr"/>
            <a:r>
              <a:rPr lang="ru-RU" sz="4800" dirty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р</a:t>
            </a:r>
            <a:r>
              <a:rPr lang="ru-RU" sz="48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егуляторные вопросы</a:t>
            </a:r>
            <a:endParaRPr lang="ru-RU" sz="4800" dirty="0">
              <a:solidFill>
                <a:schemeClr val="bg1"/>
              </a:solidFill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43894" y="4161414"/>
            <a:ext cx="5448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Орехович Александра, </a:t>
            </a:r>
            <a:endParaRPr lang="en-US" b="1" dirty="0" smtClean="0">
              <a:solidFill>
                <a:schemeClr val="bg1"/>
              </a:solidFill>
              <a:latin typeface="Arial Narrow" panose="020B0606020202030204" pitchFamily="34" charset="0"/>
              <a:cs typeface="Arial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Директор по правовым</a:t>
            </a:r>
            <a:b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</a:br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 инициативам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408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Arial Narrow" panose="020B0606020202030204" pitchFamily="34" charset="0"/>
                <a:cs typeface="Arial"/>
              </a:rPr>
              <a:t>УСЛОВИЯ</a:t>
            </a:r>
            <a:endParaRPr lang="ru-RU" sz="2800" b="1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13" name="Название 1"/>
          <p:cNvSpPr txBox="1">
            <a:spLocks/>
          </p:cNvSpPr>
          <p:nvPr/>
        </p:nvSpPr>
        <p:spPr>
          <a:xfrm>
            <a:off x="214923" y="923193"/>
            <a:ext cx="11770702" cy="58493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</a:pPr>
            <a:endParaRPr lang="ru-RU" sz="32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36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15" name="Название 1"/>
          <p:cNvSpPr txBox="1">
            <a:spLocks/>
          </p:cNvSpPr>
          <p:nvPr/>
        </p:nvSpPr>
        <p:spPr>
          <a:xfrm>
            <a:off x="2111375" y="1748693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>
              <a:latin typeface="Arial"/>
              <a:cs typeface="Arial"/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9570967" y="1954495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1661" y="1284625"/>
            <a:ext cx="10732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algn="just">
              <a:buAutoNum type="arabicPeriod"/>
            </a:pPr>
            <a:endParaRPr lang="ru-RU" sz="2800" dirty="0">
              <a:solidFill>
                <a:srgbClr val="002060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1661" y="1480829"/>
            <a:ext cx="11327640" cy="2087099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Для осуществления дистанционного взаимодействия медицинских работников между собой или дистанционного взаимодействия медицинских работников с пациентами медицинская организация, медицинский работник которой осуществляет оказание медицинской помощи с применением телемедицинских технологий </a:t>
            </a:r>
            <a:r>
              <a:rPr lang="ru-RU" sz="2000" b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обеспечивает необходимое помещение, средства связи </a:t>
            </a:r>
            <a:r>
              <a:rPr lang="ru-RU" sz="2000" b="1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/>
            </a:r>
            <a:br>
              <a:rPr lang="ru-RU" sz="2000" b="1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</a:br>
            <a:r>
              <a:rPr lang="ru-RU" sz="2000" b="1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и </a:t>
            </a:r>
            <a:r>
              <a:rPr lang="ru-RU" sz="2000" b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оборудование для проведения консультаций.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1661" y="3961676"/>
            <a:ext cx="11327640" cy="1948898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В случае осуществления консультаций  с применением телемедицинских технологий </a:t>
            </a:r>
            <a:r>
              <a:rPr lang="ru-RU" sz="2000" b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в мобильных условиях, консультирующая медицинская организация обеспечивает мобильные средства связи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 и оборудование для проведения консультаций</a:t>
            </a:r>
          </a:p>
          <a:p>
            <a:pPr algn="ctr">
              <a:buAutoNum type="arabicPeriod"/>
            </a:pPr>
            <a:endParaRPr lang="ru-RU" sz="2000" b="1" u="sng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50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22250" y="55019"/>
            <a:ext cx="11749820" cy="86822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B0F0"/>
                </a:solidFill>
                <a:latin typeface="Arial Narrow" panose="020B0606020202030204" pitchFamily="34" charset="0"/>
                <a:cs typeface="Arial"/>
              </a:rPr>
              <a:t>УСЛОВИЯ</a:t>
            </a:r>
            <a:endParaRPr lang="ru-RU" sz="2800" b="1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13" name="Название 1"/>
          <p:cNvSpPr txBox="1">
            <a:spLocks/>
          </p:cNvSpPr>
          <p:nvPr/>
        </p:nvSpPr>
        <p:spPr>
          <a:xfrm>
            <a:off x="201368" y="868949"/>
            <a:ext cx="11770702" cy="144123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15" name="Название 1"/>
          <p:cNvSpPr txBox="1">
            <a:spLocks/>
          </p:cNvSpPr>
          <p:nvPr/>
        </p:nvSpPr>
        <p:spPr>
          <a:xfrm>
            <a:off x="283050" y="2111355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>
              <a:latin typeface="Arial"/>
              <a:cs typeface="Arial"/>
            </a:endParaRPr>
          </a:p>
        </p:txBody>
      </p:sp>
      <p:sp>
        <p:nvSpPr>
          <p:cNvPr id="16" name="Название 1"/>
          <p:cNvSpPr txBox="1">
            <a:spLocks/>
          </p:cNvSpPr>
          <p:nvPr/>
        </p:nvSpPr>
        <p:spPr>
          <a:xfrm>
            <a:off x="5006025" y="4411850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2800" dirty="0">
              <a:latin typeface="Arial"/>
              <a:cs typeface="Arial"/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283050" y="1931870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8" name="Название 1"/>
          <p:cNvSpPr txBox="1">
            <a:spLocks/>
          </p:cNvSpPr>
          <p:nvPr/>
        </p:nvSpPr>
        <p:spPr>
          <a:xfrm>
            <a:off x="222250" y="3209193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10" name="Название 1"/>
          <p:cNvSpPr txBox="1">
            <a:spLocks/>
          </p:cNvSpPr>
          <p:nvPr/>
        </p:nvSpPr>
        <p:spPr>
          <a:xfrm>
            <a:off x="6771502" y="1837977"/>
            <a:ext cx="6864197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 smtClean="0">
              <a:latin typeface="Arial"/>
              <a:cs typeface="Arial"/>
            </a:endParaRPr>
          </a:p>
        </p:txBody>
      </p:sp>
      <p:sp>
        <p:nvSpPr>
          <p:cNvPr id="19" name="Название 1"/>
          <p:cNvSpPr txBox="1">
            <a:spLocks/>
          </p:cNvSpPr>
          <p:nvPr/>
        </p:nvSpPr>
        <p:spPr>
          <a:xfrm>
            <a:off x="3624666" y="3382079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 smtClean="0">
              <a:latin typeface="Arial"/>
              <a:cs typeface="Arial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03" y="1112719"/>
            <a:ext cx="5379462" cy="389047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3447" y="2310185"/>
            <a:ext cx="5448365" cy="4010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19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17368" y="215308"/>
            <a:ext cx="11760409" cy="71759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Arial Narrow" panose="020B0606020202030204" pitchFamily="34" charset="0"/>
                <a:cs typeface="Arial"/>
              </a:rPr>
              <a:t>УСЛОВИЯ</a:t>
            </a:r>
            <a:endParaRPr lang="ru-RU" sz="2800" b="1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13" name="Название 1"/>
          <p:cNvSpPr txBox="1">
            <a:spLocks/>
          </p:cNvSpPr>
          <p:nvPr/>
        </p:nvSpPr>
        <p:spPr>
          <a:xfrm>
            <a:off x="214923" y="923193"/>
            <a:ext cx="11770702" cy="58493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</a:pPr>
            <a:endParaRPr lang="ru-RU" sz="32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36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14" name="Название 1"/>
          <p:cNvSpPr txBox="1">
            <a:spLocks/>
          </p:cNvSpPr>
          <p:nvPr/>
        </p:nvSpPr>
        <p:spPr>
          <a:xfrm>
            <a:off x="214923" y="6016625"/>
            <a:ext cx="11770702" cy="3333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1200" i="1" dirty="0">
              <a:latin typeface="Arial"/>
              <a:cs typeface="Arial"/>
            </a:endParaRPr>
          </a:p>
        </p:txBody>
      </p:sp>
      <p:sp>
        <p:nvSpPr>
          <p:cNvPr id="15" name="Название 1"/>
          <p:cNvSpPr txBox="1">
            <a:spLocks/>
          </p:cNvSpPr>
          <p:nvPr/>
        </p:nvSpPr>
        <p:spPr>
          <a:xfrm>
            <a:off x="2111375" y="1748693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>
              <a:latin typeface="Arial"/>
              <a:cs typeface="Arial"/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9570967" y="1954495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8" name="Название 1"/>
          <p:cNvSpPr txBox="1">
            <a:spLocks/>
          </p:cNvSpPr>
          <p:nvPr/>
        </p:nvSpPr>
        <p:spPr>
          <a:xfrm>
            <a:off x="211661" y="3124808"/>
            <a:ext cx="11487529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7368" y="1528451"/>
            <a:ext cx="11276109" cy="2149233"/>
          </a:xfrm>
          <a:prstGeom prst="rect">
            <a:avLst/>
          </a:prstGeom>
          <a:solidFill>
            <a:srgbClr val="139EEC"/>
          </a:solidFill>
          <a:ln>
            <a:solidFill>
              <a:srgbClr val="139E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1. </a:t>
            </a:r>
            <a:r>
              <a:rPr lang="ru-RU" sz="2400" dirty="0" smtClean="0">
                <a:latin typeface="Arial Narrow" panose="020B0606020202030204" pitchFamily="34" charset="0"/>
              </a:rPr>
              <a:t>Оказание </a:t>
            </a:r>
            <a:r>
              <a:rPr lang="ru-RU" sz="2400" dirty="0">
                <a:latin typeface="Arial Narrow" panose="020B0606020202030204" pitchFamily="34" charset="0"/>
              </a:rPr>
              <a:t>медицинской помощи с применением телемедицинских технологий, в том числе в части определения условий ее оказания, а также в части используемого оборудования осуществляется исключительно в соответствии с лицензионными требованиями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17368" y="3771695"/>
            <a:ext cx="11276109" cy="2149233"/>
          </a:xfrm>
          <a:prstGeom prst="rect">
            <a:avLst/>
          </a:prstGeom>
          <a:solidFill>
            <a:srgbClr val="139EEC"/>
          </a:solidFill>
          <a:ln>
            <a:solidFill>
              <a:srgbClr val="139E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2. </a:t>
            </a:r>
            <a:r>
              <a:rPr lang="ru-RU" sz="2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Использование </a:t>
            </a:r>
            <a:r>
              <a:rPr lang="ru-RU" sz="2400" dirty="0">
                <a:solidFill>
                  <a:schemeClr val="bg1"/>
                </a:solidFill>
                <a:latin typeface="Arial Narrow" panose="020B0606020202030204" pitchFamily="34" charset="0"/>
              </a:rPr>
              <a:t>мобильных средств связи и иного мобильного оборудования  - прерогатива мобильных бригад, а равно может осуществляться  при оказании экстренной медицинской помощи  в местах традиционного проживания малочисленных народов Севера </a:t>
            </a:r>
          </a:p>
          <a:p>
            <a:pPr indent="-514350" algn="ctr">
              <a:buAutoNum type="arabicPeriod"/>
            </a:pP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7368" y="960271"/>
            <a:ext cx="2775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Письмо Минздрава: </a:t>
            </a:r>
          </a:p>
        </p:txBody>
      </p:sp>
    </p:spTree>
    <p:extLst>
      <p:ext uri="{BB962C8B-B14F-4D97-AF65-F5344CB8AC3E}">
        <p14:creationId xmlns:p14="http://schemas.microsoft.com/office/powerpoint/2010/main" val="144546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Изображение 6" descr="IIDF-Strateg-fond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60872" y="2065514"/>
            <a:ext cx="95379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Благодарю за внимание</a:t>
            </a:r>
            <a:endParaRPr lang="en-US" sz="3600" dirty="0" smtClean="0">
              <a:solidFill>
                <a:schemeClr val="bg1"/>
              </a:solidFill>
              <a:latin typeface="Arial Narrow" panose="020B0606020202030204" pitchFamily="34" charset="0"/>
              <a:cs typeface="Arial"/>
            </a:endParaRPr>
          </a:p>
          <a:p>
            <a:pPr algn="ctr"/>
            <a:endParaRPr lang="uk-UA" sz="3600" dirty="0" smtClean="0">
              <a:solidFill>
                <a:schemeClr val="bg1"/>
              </a:solidFill>
              <a:latin typeface="Arial Narrow" panose="020B0606020202030204" pitchFamily="34" charset="0"/>
              <a:cs typeface="Arial"/>
            </a:endParaRPr>
          </a:p>
          <a:p>
            <a:pPr algn="ctr"/>
            <a:r>
              <a:rPr lang="uk-UA" sz="36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Готова </a:t>
            </a:r>
            <a:r>
              <a:rPr lang="ru-RU" sz="36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ответить </a:t>
            </a:r>
            <a:r>
              <a:rPr lang="uk-UA" sz="36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на ваши вопросы</a:t>
            </a:r>
          </a:p>
          <a:p>
            <a:pPr algn="ctr"/>
            <a:r>
              <a:rPr lang="en-US" sz="36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aorekhovich@iidf.ru</a:t>
            </a:r>
            <a:endParaRPr lang="uk-UA" sz="3600" dirty="0" smtClean="0">
              <a:solidFill>
                <a:schemeClr val="bg1"/>
              </a:solidFill>
              <a:latin typeface="Arial Narrow" panose="020B0606020202030204" pitchFamily="34" charset="0"/>
              <a:cs typeface="Arial"/>
            </a:endParaRPr>
          </a:p>
          <a:p>
            <a:pPr algn="ctr"/>
            <a:endParaRPr lang="uk-UA" sz="3600" dirty="0">
              <a:solidFill>
                <a:schemeClr val="bg1"/>
              </a:solidFill>
              <a:latin typeface="Arial Narrow" panose="020B0606020202030204" pitchFamily="34" charset="0"/>
              <a:cs typeface="Arial"/>
            </a:endParaRPr>
          </a:p>
          <a:p>
            <a:pPr algn="r"/>
            <a:endParaRPr lang="ru-RU" sz="3600" dirty="0">
              <a:solidFill>
                <a:schemeClr val="bg1"/>
              </a:solidFill>
              <a:latin typeface="Arial Narrow" panose="020B0606020202030204" pitchFamily="34" charset="0"/>
              <a:cs typeface="Arial"/>
            </a:endParaRPr>
          </a:p>
        </p:txBody>
      </p:sp>
      <p:pic>
        <p:nvPicPr>
          <p:cNvPr id="11" name="Изображение 10" descr="IIDF-Strateg-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007" y="822093"/>
            <a:ext cx="1904948" cy="52550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71993" y="6125390"/>
            <a:ext cx="391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Москва, </a:t>
            </a:r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2019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  <a:cs typeface="Arial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51347" y="5845112"/>
            <a:ext cx="11720724" cy="0"/>
          </a:xfrm>
          <a:prstGeom prst="line">
            <a:avLst/>
          </a:prstGeom>
          <a:ln w="25400">
            <a:solidFill>
              <a:srgbClr val="AAE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657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 Narrow" panose="020B0606020202030204" pitchFamily="34" charset="0"/>
                <a:cs typeface="Arial"/>
              </a:rPr>
              <a:t>COVID19 NEWS</a:t>
            </a:r>
            <a:endParaRPr lang="ru-RU" sz="2800" b="1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13" name="Название 1"/>
          <p:cNvSpPr txBox="1">
            <a:spLocks/>
          </p:cNvSpPr>
          <p:nvPr/>
        </p:nvSpPr>
        <p:spPr>
          <a:xfrm>
            <a:off x="214923" y="923193"/>
            <a:ext cx="11770702" cy="58493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</a:pPr>
            <a:endParaRPr lang="ru-RU" sz="32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36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15" name="Название 1"/>
          <p:cNvSpPr txBox="1">
            <a:spLocks/>
          </p:cNvSpPr>
          <p:nvPr/>
        </p:nvSpPr>
        <p:spPr>
          <a:xfrm>
            <a:off x="2111375" y="1748693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>
              <a:latin typeface="Arial"/>
              <a:cs typeface="Arial"/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9570967" y="1954495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1661" y="1284625"/>
            <a:ext cx="10732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algn="just">
              <a:buAutoNum type="arabicPeriod"/>
            </a:pPr>
            <a:endParaRPr lang="ru-RU" sz="2800" dirty="0">
              <a:solidFill>
                <a:srgbClr val="002060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1661" y="1008669"/>
            <a:ext cx="11327640" cy="2559260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Коронавирус</a:t>
            </a:r>
            <a:r>
              <a:rPr lang="ru-RU" sz="2000" b="1" dirty="0">
                <a:solidFill>
                  <a:schemeClr val="tx1"/>
                </a:solidFill>
                <a:latin typeface="Arial Narrow" panose="020B0606020202030204" pitchFamily="34" charset="0"/>
              </a:rPr>
              <a:t> повысил спрос на телемедицину в США и Европе</a:t>
            </a:r>
          </a:p>
          <a:p>
            <a:pPr algn="ctr"/>
            <a:endParaRPr lang="ru-RU" sz="20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П</a:t>
            </a:r>
            <a:r>
              <a:rPr lang="ru-RU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аника 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вокруг COVID-19 может внести свои коррективы: в конце февраля акции американского телемедицинского гиганта </a:t>
            </a:r>
            <a:r>
              <a:rPr lang="ru-RU" sz="2000" dirty="0" err="1">
                <a:solidFill>
                  <a:schemeClr val="tx1"/>
                </a:solidFill>
                <a:latin typeface="Arial Narrow" panose="020B0606020202030204" pitchFamily="34" charset="0"/>
              </a:rPr>
              <a:t>Teladoc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 выросли на 49% (https://finance.yahoo.com/news/teladoc-tdoc-49-date-rally-132201495.html) на фоне роста спроса на удалённые консультации по вопросам профилактики и симптомов </a:t>
            </a:r>
            <a:r>
              <a:rPr lang="ru-RU" sz="2000" dirty="0" err="1">
                <a:solidFill>
                  <a:schemeClr val="tx1"/>
                </a:solidFill>
                <a:latin typeface="Arial Narrow" panose="020B0606020202030204" pitchFamily="34" charset="0"/>
              </a:rPr>
              <a:t>коронавируса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. Специалисты франко-немецкой платформы по записи на приём к врачам </a:t>
            </a:r>
            <a:r>
              <a:rPr lang="ru-RU" sz="2000" dirty="0" err="1">
                <a:solidFill>
                  <a:schemeClr val="tx1"/>
                </a:solidFill>
                <a:latin typeface="Arial Narrow" panose="020B0606020202030204" pitchFamily="34" charset="0"/>
              </a:rPr>
              <a:t>Doctolib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 тоже отметили рост количества </a:t>
            </a:r>
            <a:r>
              <a:rPr lang="ru-RU" sz="2000" dirty="0" err="1">
                <a:solidFill>
                  <a:schemeClr val="tx1"/>
                </a:solidFill>
                <a:latin typeface="Arial Narrow" panose="020B0606020202030204" pitchFamily="34" charset="0"/>
              </a:rPr>
              <a:t>видеоконсультаций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 на 40%. Компания также объявила об отмене ежемесячной платы для врачей за пользование ее сервисом </a:t>
            </a:r>
            <a:r>
              <a:rPr lang="ru-RU" sz="2000" dirty="0" err="1">
                <a:solidFill>
                  <a:schemeClr val="tx1"/>
                </a:solidFill>
                <a:latin typeface="Arial Narrow" panose="020B0606020202030204" pitchFamily="34" charset="0"/>
              </a:rPr>
              <a:t>видеоконсультаций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. (https://tass.ru/obschestvo/7928373)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1661" y="3737822"/>
            <a:ext cx="11327640" cy="2210459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 «</a:t>
            </a:r>
            <a:r>
              <a:rPr lang="ru-RU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Количество 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консультаций сейчас возросло многократно. По моим оценкам — в десятки </a:t>
            </a:r>
            <a:r>
              <a:rPr lang="ru-RU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раз. Например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, в одном из телемедицинских сервисов </a:t>
            </a:r>
            <a:r>
              <a:rPr lang="ru-RU" sz="2000" dirty="0" err="1">
                <a:solidFill>
                  <a:schemeClr val="tx1"/>
                </a:solidFill>
                <a:latin typeface="Arial Narrow" panose="020B0606020202030204" pitchFamily="34" charset="0"/>
              </a:rPr>
              <a:t>DocDoc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 запросы распределились следующим образом: на первом месте (35%) обращения на тему </a:t>
            </a:r>
            <a:r>
              <a:rPr lang="ru-RU" sz="2000" dirty="0" err="1">
                <a:solidFill>
                  <a:schemeClr val="tx1"/>
                </a:solidFill>
                <a:latin typeface="Arial Narrow" panose="020B0606020202030204" pitchFamily="34" charset="0"/>
              </a:rPr>
              <a:t>коронавируса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, на втором — ОРВИ, на третьем месте вопросы, связанные с детьми, и четвертое место занимают обращения по проблемам с животом. Узкие специалисты также пользуются спросом, потому что сейчас к такому врачу люди тоже боятся идти лично, а хочется узнать, надо вообще идти или нет, можно ли переждать</a:t>
            </a:r>
            <a:r>
              <a:rPr lang="ru-RU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.»</a:t>
            </a:r>
            <a:endParaRPr lang="ru-RU" sz="20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85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83050" y="78486"/>
            <a:ext cx="11749820" cy="86822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B0F0"/>
                </a:solidFill>
                <a:latin typeface="Arial Narrow" panose="020B0606020202030204" pitchFamily="34" charset="0"/>
                <a:cs typeface="Arial"/>
              </a:rPr>
              <a:t>ЧТО МОЖНО ДЕЛАТЬ</a:t>
            </a:r>
            <a:endParaRPr lang="ru-RU" sz="2800" b="1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13" name="Название 1"/>
          <p:cNvSpPr txBox="1">
            <a:spLocks/>
          </p:cNvSpPr>
          <p:nvPr/>
        </p:nvSpPr>
        <p:spPr>
          <a:xfrm>
            <a:off x="201368" y="868949"/>
            <a:ext cx="11770702" cy="144123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15" name="Название 1"/>
          <p:cNvSpPr txBox="1">
            <a:spLocks/>
          </p:cNvSpPr>
          <p:nvPr/>
        </p:nvSpPr>
        <p:spPr>
          <a:xfrm>
            <a:off x="283050" y="2111355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>
              <a:latin typeface="Arial"/>
              <a:cs typeface="Arial"/>
            </a:endParaRPr>
          </a:p>
        </p:txBody>
      </p:sp>
      <p:sp>
        <p:nvSpPr>
          <p:cNvPr id="16" name="Название 1"/>
          <p:cNvSpPr txBox="1">
            <a:spLocks/>
          </p:cNvSpPr>
          <p:nvPr/>
        </p:nvSpPr>
        <p:spPr>
          <a:xfrm>
            <a:off x="4963495" y="4371723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2800" dirty="0">
              <a:latin typeface="Arial"/>
              <a:cs typeface="Arial"/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283050" y="1931870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8" name="Название 1"/>
          <p:cNvSpPr txBox="1">
            <a:spLocks/>
          </p:cNvSpPr>
          <p:nvPr/>
        </p:nvSpPr>
        <p:spPr>
          <a:xfrm>
            <a:off x="222250" y="3209193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pic>
        <p:nvPicPr>
          <p:cNvPr id="12" name="Рисунок 28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92" t="15273" r="28062" b="17584"/>
          <a:stretch/>
        </p:blipFill>
        <p:spPr>
          <a:xfrm>
            <a:off x="3912836" y="2832058"/>
            <a:ext cx="1235042" cy="1881965"/>
          </a:xfrm>
          <a:prstGeom prst="rect">
            <a:avLst/>
          </a:prstGeom>
        </p:spPr>
      </p:pic>
      <p:pic>
        <p:nvPicPr>
          <p:cNvPr id="20" name="Изображение 2" descr="IIDF-Prsnt-Grphc-16x9-5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43" y="2749361"/>
            <a:ext cx="1811213" cy="18112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967666" y="802090"/>
            <a:ext cx="687382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latin typeface="Arial Narrow" panose="020B0606020202030204" pitchFamily="34" charset="0"/>
                <a:cs typeface="Arial"/>
              </a:rPr>
              <a:t>КОНСУЛЬТАЦИИ</a:t>
            </a:r>
          </a:p>
          <a:p>
            <a:pPr algn="ctr"/>
            <a:r>
              <a:rPr lang="ru-RU" sz="2400" dirty="0">
                <a:latin typeface="Arial Narrow" panose="020B0606020202030204" pitchFamily="34" charset="0"/>
              </a:rPr>
              <a:t>в</a:t>
            </a:r>
            <a:r>
              <a:rPr lang="ru-RU" sz="2400" dirty="0" smtClean="0">
                <a:latin typeface="Arial Narrow" panose="020B0606020202030204" pitchFamily="34" charset="0"/>
              </a:rPr>
              <a:t> целях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331388" y="1926091"/>
            <a:ext cx="6146379" cy="751844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Профилактики </a:t>
            </a:r>
            <a:endParaRPr lang="ru-R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331387" y="2763927"/>
            <a:ext cx="6146377" cy="786304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Сбора</a:t>
            </a:r>
            <a:r>
              <a:rPr lang="ru-R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, анализа жалоб пациента и данных анамнеза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331386" y="3631240"/>
            <a:ext cx="6146378" cy="758476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Оценки </a:t>
            </a:r>
            <a:r>
              <a:rPr lang="ru-R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эффективности лечебно-диагностических мероприятий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331386" y="4456459"/>
            <a:ext cx="6146380" cy="810125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В </a:t>
            </a:r>
            <a:r>
              <a:rPr lang="ru-R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процессе наблюдения (мониторинга) за состоянием пациента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331385" y="5386194"/>
            <a:ext cx="6146379" cy="772208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Для </a:t>
            </a:r>
            <a:r>
              <a:rPr lang="ru-R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принятия решения о необходимости пациенту явиться на </a:t>
            </a:r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прием</a:t>
            </a:r>
            <a:endParaRPr lang="ru-R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 flipH="1">
            <a:off x="2256356" y="3397060"/>
            <a:ext cx="1567527" cy="0"/>
          </a:xfrm>
          <a:prstGeom prst="straightConnector1">
            <a:avLst/>
          </a:prstGeom>
          <a:ln w="38100">
            <a:solidFill>
              <a:srgbClr val="139EE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300832" y="4022926"/>
            <a:ext cx="1523051" cy="0"/>
          </a:xfrm>
          <a:prstGeom prst="straightConnector1">
            <a:avLst/>
          </a:prstGeom>
          <a:ln w="38100">
            <a:solidFill>
              <a:srgbClr val="139EE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231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22250" y="121178"/>
            <a:ext cx="11749820" cy="86822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B0F0"/>
                </a:solidFill>
                <a:latin typeface="Arial Narrow" panose="020B0606020202030204" pitchFamily="34" charset="0"/>
                <a:cs typeface="Arial"/>
              </a:rPr>
              <a:t>ЧТО МОЖНО ДЕЛАТЬ</a:t>
            </a:r>
            <a:endParaRPr lang="ru-RU" sz="2800" b="1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16" name="Название 1"/>
          <p:cNvSpPr txBox="1">
            <a:spLocks/>
          </p:cNvSpPr>
          <p:nvPr/>
        </p:nvSpPr>
        <p:spPr>
          <a:xfrm>
            <a:off x="5541404" y="4140672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2800" dirty="0">
              <a:latin typeface="Arial"/>
              <a:cs typeface="Arial"/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283050" y="1931870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8" name="Название 1"/>
          <p:cNvSpPr txBox="1">
            <a:spLocks/>
          </p:cNvSpPr>
          <p:nvPr/>
        </p:nvSpPr>
        <p:spPr>
          <a:xfrm>
            <a:off x="222250" y="3209193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10" name="Название 1"/>
          <p:cNvSpPr txBox="1">
            <a:spLocks/>
          </p:cNvSpPr>
          <p:nvPr/>
        </p:nvSpPr>
        <p:spPr>
          <a:xfrm>
            <a:off x="6697962" y="2111355"/>
            <a:ext cx="6864197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 smtClean="0">
              <a:latin typeface="Arial"/>
              <a:cs typeface="Arial"/>
            </a:endParaRPr>
          </a:p>
        </p:txBody>
      </p:sp>
      <p:sp>
        <p:nvSpPr>
          <p:cNvPr id="19" name="Название 1"/>
          <p:cNvSpPr txBox="1">
            <a:spLocks/>
          </p:cNvSpPr>
          <p:nvPr/>
        </p:nvSpPr>
        <p:spPr>
          <a:xfrm>
            <a:off x="10625542" y="2835989"/>
            <a:ext cx="1537239" cy="186295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2400" dirty="0" smtClean="0">
              <a:latin typeface="Arial Narrow" panose="020B0606020202030204" pitchFamily="34" charset="0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r>
              <a:rPr lang="ru-RU" sz="2400" dirty="0" smtClean="0">
                <a:latin typeface="Arial Narrow" panose="020B0606020202030204" pitchFamily="34" charset="0"/>
                <a:cs typeface="Arial"/>
              </a:rPr>
              <a:t>ПОСЛЕ </a:t>
            </a:r>
            <a:br>
              <a:rPr lang="ru-RU" sz="2400" dirty="0" smtClean="0">
                <a:latin typeface="Arial Narrow" panose="020B0606020202030204" pitchFamily="34" charset="0"/>
                <a:cs typeface="Arial"/>
              </a:rPr>
            </a:br>
            <a:r>
              <a:rPr lang="ru-RU" sz="2400" dirty="0" smtClean="0">
                <a:latin typeface="Arial Narrow" panose="020B0606020202030204" pitchFamily="34" charset="0"/>
                <a:cs typeface="Arial"/>
              </a:rPr>
              <a:t>ОЧНОГО</a:t>
            </a:r>
            <a:endParaRPr lang="ru-RU" sz="2400" dirty="0">
              <a:latin typeface="Arial Narrow" panose="020B0606020202030204" pitchFamily="34" charset="0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r>
              <a:rPr lang="ru-RU" sz="2400" dirty="0" smtClean="0">
                <a:latin typeface="Arial Narrow" panose="020B0606020202030204" pitchFamily="34" charset="0"/>
                <a:cs typeface="Arial"/>
              </a:rPr>
              <a:t>ОСМОТРА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21482" y="1530537"/>
            <a:ext cx="7356144" cy="714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r>
              <a:rPr lang="ru-RU" sz="4000" dirty="0" smtClean="0">
                <a:latin typeface="Arial Narrow" panose="020B0606020202030204" pitchFamily="34" charset="0"/>
                <a:cs typeface="Arial"/>
              </a:rPr>
              <a:t>КОНСУЛЬТАЦИИ</a:t>
            </a:r>
            <a:endParaRPr lang="ru-RU" sz="4000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9789966" y="2497919"/>
            <a:ext cx="691978" cy="25837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985785" y="2497919"/>
            <a:ext cx="4627538" cy="1361601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 Narrow" panose="020B0606020202030204" pitchFamily="34" charset="0"/>
                <a:cs typeface="Arial"/>
              </a:rPr>
              <a:t>Коррекция лечения (ранее </a:t>
            </a:r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/>
              </a:rPr>
              <a:t>назначенного)</a:t>
            </a:r>
            <a:endParaRPr lang="ru-R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985785" y="3959702"/>
            <a:ext cx="4627538" cy="1121953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/>
              </a:rPr>
              <a:t>Дистанционное наблюдение</a:t>
            </a:r>
            <a:endParaRPr lang="ru-R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23" name="Рисунок 28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92" t="15273" r="28062" b="17584"/>
          <a:stretch/>
        </p:blipFill>
        <p:spPr>
          <a:xfrm>
            <a:off x="3750743" y="2918537"/>
            <a:ext cx="1235042" cy="1881965"/>
          </a:xfrm>
          <a:prstGeom prst="rect">
            <a:avLst/>
          </a:prstGeom>
        </p:spPr>
      </p:pic>
      <p:pic>
        <p:nvPicPr>
          <p:cNvPr id="24" name="Изображение 2" descr="IIDF-Prsnt-Grphc-16x9-5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50" y="2835840"/>
            <a:ext cx="1811213" cy="1811213"/>
          </a:xfrm>
          <a:prstGeom prst="rect">
            <a:avLst/>
          </a:prstGeom>
        </p:spPr>
      </p:pic>
      <p:cxnSp>
        <p:nvCxnSpPr>
          <p:cNvPr id="25" name="Прямая со стрелкой 24"/>
          <p:cNvCxnSpPr/>
          <p:nvPr/>
        </p:nvCxnSpPr>
        <p:spPr>
          <a:xfrm flipH="1">
            <a:off x="2094263" y="3483539"/>
            <a:ext cx="1567527" cy="0"/>
          </a:xfrm>
          <a:prstGeom prst="straightConnector1">
            <a:avLst/>
          </a:prstGeom>
          <a:ln w="38100">
            <a:solidFill>
              <a:srgbClr val="139EE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138739" y="4109405"/>
            <a:ext cx="1523051" cy="0"/>
          </a:xfrm>
          <a:prstGeom prst="straightConnector1">
            <a:avLst/>
          </a:prstGeom>
          <a:ln w="38100">
            <a:solidFill>
              <a:srgbClr val="139EE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95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22250" y="121178"/>
            <a:ext cx="11749820" cy="86822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B0F0"/>
                </a:solidFill>
                <a:latin typeface="Arial Narrow" panose="020B0606020202030204" pitchFamily="34" charset="0"/>
                <a:cs typeface="Arial"/>
              </a:rPr>
              <a:t>МОЖНО ИЛИ НЕЛЬЗЯ?</a:t>
            </a:r>
            <a:endParaRPr lang="ru-RU" sz="2800" b="1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13" name="Название 1"/>
          <p:cNvSpPr txBox="1">
            <a:spLocks/>
          </p:cNvSpPr>
          <p:nvPr/>
        </p:nvSpPr>
        <p:spPr>
          <a:xfrm>
            <a:off x="201368" y="868949"/>
            <a:ext cx="11770702" cy="58493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00B0F0"/>
                </a:solidFill>
                <a:latin typeface="Arial"/>
                <a:cs typeface="Arial"/>
              </a:rPr>
              <a:t/>
            </a:r>
            <a:br>
              <a:rPr lang="ru-RU" sz="1800" b="1" dirty="0" smtClean="0">
                <a:solidFill>
                  <a:srgbClr val="00B0F0"/>
                </a:solidFill>
                <a:latin typeface="Arial"/>
                <a:cs typeface="Arial"/>
              </a:rPr>
            </a:br>
            <a:endParaRPr lang="ru-RU" sz="1800" b="1" dirty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14" name="Название 1"/>
          <p:cNvSpPr txBox="1">
            <a:spLocks/>
          </p:cNvSpPr>
          <p:nvPr/>
        </p:nvSpPr>
        <p:spPr>
          <a:xfrm>
            <a:off x="214923" y="6016625"/>
            <a:ext cx="11770702" cy="3333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1200" i="1" dirty="0">
              <a:latin typeface="Arial"/>
              <a:cs typeface="Arial"/>
            </a:endParaRPr>
          </a:p>
        </p:txBody>
      </p:sp>
      <p:sp>
        <p:nvSpPr>
          <p:cNvPr id="15" name="Название 1"/>
          <p:cNvSpPr txBox="1">
            <a:spLocks/>
          </p:cNvSpPr>
          <p:nvPr/>
        </p:nvSpPr>
        <p:spPr>
          <a:xfrm>
            <a:off x="283050" y="2111355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>
              <a:latin typeface="Arial"/>
              <a:cs typeface="Arial"/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283050" y="1931870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8" name="Название 1"/>
          <p:cNvSpPr txBox="1">
            <a:spLocks/>
          </p:cNvSpPr>
          <p:nvPr/>
        </p:nvSpPr>
        <p:spPr>
          <a:xfrm>
            <a:off x="222250" y="3209193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10" name="Название 1"/>
          <p:cNvSpPr txBox="1">
            <a:spLocks/>
          </p:cNvSpPr>
          <p:nvPr/>
        </p:nvSpPr>
        <p:spPr>
          <a:xfrm>
            <a:off x="3786164" y="1837977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9793" y="1046230"/>
            <a:ext cx="5155258" cy="2031325"/>
          </a:xfrm>
          <a:prstGeom prst="rect">
            <a:avLst/>
          </a:prstGeom>
          <a:noFill/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Arial Narrow" panose="020B0606020202030204" pitchFamily="34" charset="0"/>
              </a:rPr>
              <a:t> </a:t>
            </a:r>
            <a:r>
              <a:rPr lang="ru-RU" b="1" dirty="0">
                <a:latin typeface="Arial Narrow" panose="020B0606020202030204" pitchFamily="34" charset="0"/>
              </a:rPr>
              <a:t>Что делать, если срочно нужно проконсультироваться с врачом? </a:t>
            </a:r>
          </a:p>
          <a:p>
            <a:pPr algn="just"/>
            <a:endParaRPr lang="ru-RU" dirty="0">
              <a:latin typeface="Arial Narrow" panose="020B0606020202030204" pitchFamily="34" charset="0"/>
            </a:endParaRPr>
          </a:p>
          <a:p>
            <a:pPr algn="just"/>
            <a:r>
              <a:rPr lang="ru-RU" dirty="0">
                <a:latin typeface="Arial Narrow" panose="020B0606020202030204" pitchFamily="34" charset="0"/>
              </a:rPr>
              <a:t>Чтобы уберечь пользователей от лишних визитов в поликлинику, сервис </a:t>
            </a:r>
            <a:r>
              <a:rPr lang="ru-RU" dirty="0" err="1">
                <a:latin typeface="Arial Narrow" panose="020B0606020202030204" pitchFamily="34" charset="0"/>
              </a:rPr>
              <a:t>SmartMed</a:t>
            </a:r>
            <a:r>
              <a:rPr lang="ru-RU" dirty="0">
                <a:latin typeface="Arial Narrow" panose="020B0606020202030204" pitchFamily="34" charset="0"/>
              </a:rPr>
              <a:t> от МТС и МЕДСИ предлагает бесплатную онлайн-консультацию с врачами разных специальностей.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8923" y="3485807"/>
            <a:ext cx="450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b="1" dirty="0">
              <a:latin typeface="Arial Narrow" panose="020B0606020202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17297" y="3604846"/>
            <a:ext cx="6254773" cy="2893100"/>
          </a:xfrm>
          <a:prstGeom prst="rect">
            <a:avLst/>
          </a:prstGeom>
          <a:noFill/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Начала </a:t>
            </a:r>
            <a:r>
              <a:rPr lang="ru-RU" b="1" dirty="0"/>
              <a:t>работать служба телемедицинской помощи для пациентов с </a:t>
            </a:r>
            <a:r>
              <a:rPr lang="ru-RU" b="1" dirty="0" err="1"/>
              <a:t>коронавирусной</a:t>
            </a:r>
            <a:r>
              <a:rPr lang="ru-RU" b="1" dirty="0"/>
              <a:t> </a:t>
            </a:r>
            <a:r>
              <a:rPr lang="ru-RU" b="1" dirty="0" smtClean="0"/>
              <a:t>инфекцией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sz="1600" dirty="0"/>
              <a:t>«Наши врачи в режиме 24/7 доступны для пациентов, состояние которых позволяет им оставаться дома.  У нас есть доступ к электронной карте этих пациентов, поэтому мы в состоянии оценить не только протекание самой </a:t>
            </a:r>
            <a:r>
              <a:rPr lang="ru-RU" sz="1600" dirty="0" err="1"/>
              <a:t>коронавирусной</a:t>
            </a:r>
            <a:r>
              <a:rPr lang="ru-RU" sz="1600" dirty="0"/>
              <a:t> инфекции, но и сопутствующую патологию, а при необходимости  сделать специальные назначения, скорректировать ту терапию, которую человек получает, и вызвать скорую помощь</a:t>
            </a:r>
            <a:r>
              <a:rPr lang="ru-RU" sz="1600" dirty="0" smtClean="0"/>
              <a:t>»</a:t>
            </a:r>
            <a:endParaRPr lang="ru-RU" sz="1600" dirty="0"/>
          </a:p>
          <a:p>
            <a:pPr algn="just"/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8923" y="4732718"/>
            <a:ext cx="450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b="1" dirty="0">
              <a:solidFill>
                <a:srgbClr val="92D050"/>
              </a:solidFill>
              <a:latin typeface="Arial Narrow" panose="020B060602020203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853" y="989402"/>
            <a:ext cx="4730284" cy="241177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82" y="3005527"/>
            <a:ext cx="4006256" cy="273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88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22250" y="121178"/>
            <a:ext cx="11749820" cy="86822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B0F0"/>
                </a:solidFill>
                <a:latin typeface="Arial Narrow" panose="020B0606020202030204" pitchFamily="34" charset="0"/>
                <a:cs typeface="Arial"/>
              </a:rPr>
              <a:t>ЧТО НЕЛЬЗЯ</a:t>
            </a:r>
            <a:endParaRPr lang="ru-RU" sz="2800" b="1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13" name="Название 1"/>
          <p:cNvSpPr txBox="1">
            <a:spLocks/>
          </p:cNvSpPr>
          <p:nvPr/>
        </p:nvSpPr>
        <p:spPr>
          <a:xfrm>
            <a:off x="201368" y="868949"/>
            <a:ext cx="11770702" cy="58493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00B0F0"/>
                </a:solidFill>
                <a:latin typeface="Arial"/>
                <a:cs typeface="Arial"/>
              </a:rPr>
              <a:t/>
            </a:r>
            <a:br>
              <a:rPr lang="ru-RU" sz="1800" b="1" dirty="0" smtClean="0">
                <a:solidFill>
                  <a:srgbClr val="00B0F0"/>
                </a:solidFill>
                <a:latin typeface="Arial"/>
                <a:cs typeface="Arial"/>
              </a:rPr>
            </a:br>
            <a:endParaRPr lang="ru-RU" sz="1800" b="1" dirty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14" name="Название 1"/>
          <p:cNvSpPr txBox="1">
            <a:spLocks/>
          </p:cNvSpPr>
          <p:nvPr/>
        </p:nvSpPr>
        <p:spPr>
          <a:xfrm>
            <a:off x="214923" y="6016625"/>
            <a:ext cx="11770702" cy="3333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1200" i="1" dirty="0">
              <a:latin typeface="Arial"/>
              <a:cs typeface="Arial"/>
            </a:endParaRPr>
          </a:p>
        </p:txBody>
      </p:sp>
      <p:sp>
        <p:nvSpPr>
          <p:cNvPr id="15" name="Название 1"/>
          <p:cNvSpPr txBox="1">
            <a:spLocks/>
          </p:cNvSpPr>
          <p:nvPr/>
        </p:nvSpPr>
        <p:spPr>
          <a:xfrm>
            <a:off x="283050" y="2111355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>
              <a:latin typeface="Arial"/>
              <a:cs typeface="Arial"/>
            </a:endParaRPr>
          </a:p>
        </p:txBody>
      </p:sp>
      <p:sp>
        <p:nvSpPr>
          <p:cNvPr id="16" name="Название 1"/>
          <p:cNvSpPr txBox="1">
            <a:spLocks/>
          </p:cNvSpPr>
          <p:nvPr/>
        </p:nvSpPr>
        <p:spPr>
          <a:xfrm>
            <a:off x="4843361" y="1319169"/>
            <a:ext cx="2386405" cy="116039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r>
              <a:rPr lang="ru-RU" sz="2800" dirty="0" smtClean="0">
                <a:latin typeface="Arial Narrow" panose="020B0606020202030204" pitchFamily="34" charset="0"/>
                <a:cs typeface="Arial"/>
              </a:rPr>
              <a:t>Первичные </a:t>
            </a:r>
            <a:br>
              <a:rPr lang="ru-RU" sz="2800" dirty="0" smtClean="0">
                <a:latin typeface="Arial Narrow" panose="020B0606020202030204" pitchFamily="34" charset="0"/>
                <a:cs typeface="Arial"/>
              </a:rPr>
            </a:br>
            <a:r>
              <a:rPr lang="ru-RU" sz="2800" dirty="0" smtClean="0">
                <a:latin typeface="Arial Narrow" panose="020B0606020202030204" pitchFamily="34" charset="0"/>
                <a:cs typeface="Arial"/>
              </a:rPr>
              <a:t>консультации</a:t>
            </a:r>
            <a:endParaRPr lang="ru-RU" sz="2800" dirty="0">
              <a:latin typeface="Arial Narrow" panose="020B0606020202030204" pitchFamily="34" charset="0"/>
              <a:cs typeface="Arial"/>
            </a:endParaRPr>
          </a:p>
          <a:p>
            <a:pPr algn="ctr"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2800" dirty="0" smtClean="0">
              <a:latin typeface="Arial Narrow" panose="020B0606020202030204" pitchFamily="34" charset="0"/>
              <a:cs typeface="Arial"/>
            </a:endParaRPr>
          </a:p>
          <a:p>
            <a:pPr algn="ctr"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2800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283050" y="1931870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8" name="Название 1"/>
          <p:cNvSpPr txBox="1">
            <a:spLocks/>
          </p:cNvSpPr>
          <p:nvPr/>
        </p:nvSpPr>
        <p:spPr>
          <a:xfrm>
            <a:off x="222250" y="3209193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10" name="Название 1"/>
          <p:cNvSpPr txBox="1">
            <a:spLocks/>
          </p:cNvSpPr>
          <p:nvPr/>
        </p:nvSpPr>
        <p:spPr>
          <a:xfrm>
            <a:off x="3786164" y="1837977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 smtClean="0">
              <a:latin typeface="Arial"/>
              <a:cs typeface="Arial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21" t="4127" r="-1384" b="18831"/>
          <a:stretch/>
        </p:blipFill>
        <p:spPr>
          <a:xfrm>
            <a:off x="7560490" y="1048900"/>
            <a:ext cx="4371474" cy="5225798"/>
          </a:xfrm>
          <a:prstGeom prst="rect">
            <a:avLst/>
          </a:prstGeom>
          <a:ln w="28575" cmpd="sng">
            <a:solidFill>
              <a:srgbClr val="139EEC"/>
            </a:solidFill>
          </a:ln>
        </p:spPr>
      </p:pic>
      <p:pic>
        <p:nvPicPr>
          <p:cNvPr id="17" name="Рисунок 28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92" t="15273" r="28062" b="17584"/>
          <a:stretch/>
        </p:blipFill>
        <p:spPr>
          <a:xfrm>
            <a:off x="3638825" y="917036"/>
            <a:ext cx="1235042" cy="1881965"/>
          </a:xfrm>
          <a:prstGeom prst="rect">
            <a:avLst/>
          </a:prstGeom>
        </p:spPr>
      </p:pic>
      <p:pic>
        <p:nvPicPr>
          <p:cNvPr id="18" name="Изображение 2" descr="IIDF-Prsnt-Grphc-16x9-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32" y="834339"/>
            <a:ext cx="1811213" cy="1811213"/>
          </a:xfrm>
          <a:prstGeom prst="rect">
            <a:avLst/>
          </a:prstGeom>
        </p:spPr>
      </p:pic>
      <p:cxnSp>
        <p:nvCxnSpPr>
          <p:cNvPr id="23" name="Прямая со стрелкой 22"/>
          <p:cNvCxnSpPr/>
          <p:nvPr/>
        </p:nvCxnSpPr>
        <p:spPr>
          <a:xfrm flipH="1">
            <a:off x="1982345" y="1482038"/>
            <a:ext cx="1567527" cy="0"/>
          </a:xfrm>
          <a:prstGeom prst="straightConnector1">
            <a:avLst/>
          </a:prstGeom>
          <a:ln w="38100">
            <a:solidFill>
              <a:srgbClr val="139EE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2026821" y="2107904"/>
            <a:ext cx="1523051" cy="0"/>
          </a:xfrm>
          <a:prstGeom prst="straightConnector1">
            <a:avLst/>
          </a:prstGeom>
          <a:ln w="38100">
            <a:solidFill>
              <a:srgbClr val="139EE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83050" y="2864979"/>
            <a:ext cx="6894577" cy="3409719"/>
          </a:xfrm>
          <a:prstGeom prst="rect">
            <a:avLst/>
          </a:prstGeom>
          <a:solidFill>
            <a:schemeClr val="bg1"/>
          </a:solidFill>
          <a:ln w="28575">
            <a:solidFill>
              <a:srgbClr val="139EE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420940" y="2940899"/>
            <a:ext cx="33635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 Narrow" panose="020B0606020202030204" pitchFamily="34" charset="0"/>
              </a:rPr>
              <a:t>СОВЕТ ДОКТОРА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5150" y="3388868"/>
            <a:ext cx="6240501" cy="923330"/>
          </a:xfrm>
          <a:prstGeom prst="rect">
            <a:avLst/>
          </a:prstGeom>
          <a:noFill/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Arial Narrow" panose="020B0606020202030204" pitchFamily="34" charset="0"/>
              </a:rPr>
              <a:t>Здравствуйте, доктор! У меня часто наблюдаются боли в голове и глазах. В чём может быть причина?</a:t>
            </a:r>
          </a:p>
          <a:p>
            <a:pPr algn="just"/>
            <a:r>
              <a:rPr lang="ru-RU" b="1" dirty="0" smtClean="0">
                <a:latin typeface="Arial Narrow" panose="020B0606020202030204" pitchFamily="34" charset="0"/>
              </a:rPr>
              <a:t>20 лет, мужской</a:t>
            </a:r>
            <a:endParaRPr lang="ru-RU" b="1" dirty="0">
              <a:latin typeface="Arial Narrow" panose="020B0606020202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8923" y="3485807"/>
            <a:ext cx="450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 Narrow" panose="020B0606020202030204" pitchFamily="34" charset="0"/>
              </a:rPr>
              <a:t>?</a:t>
            </a:r>
            <a:endParaRPr lang="ru-RU" sz="3600" b="1" dirty="0">
              <a:latin typeface="Arial Narrow" panose="020B0606020202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5150" y="4366142"/>
            <a:ext cx="6254773" cy="1815882"/>
          </a:xfrm>
          <a:prstGeom prst="rect">
            <a:avLst/>
          </a:prstGeom>
          <a:noFill/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Arial Narrow" panose="020B0606020202030204" pitchFamily="34" charset="0"/>
              </a:rPr>
              <a:t>Существует множество причин головных болей, сопровождаемых болью в глазах. Причины заложены в голове либо в глазах человека. Сначала нужно определить, что является первопричиной боли – голова или глаза. Если причина очевидна (чрезмерная нагрузка работы с компьютером, чтение при тусклом освещении, неправильная осанка), то нужно попытаться исправить данные возбудители. Если дело не в этом, проконсультируйтесь с невропатологом, и в случае необходимости посетите офтальмолога.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8923" y="4732718"/>
            <a:ext cx="450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V</a:t>
            </a:r>
            <a:endParaRPr lang="ru-RU" sz="3600" b="1" dirty="0">
              <a:solidFill>
                <a:srgbClr val="92D05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65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83050" y="78486"/>
            <a:ext cx="11749820" cy="86822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B0F0"/>
                </a:solidFill>
                <a:latin typeface="Arial Narrow" panose="020B0606020202030204" pitchFamily="34" charset="0"/>
                <a:cs typeface="Arial"/>
              </a:rPr>
              <a:t>ЧТО ПРЕДЛАГАЕТСЯ</a:t>
            </a:r>
            <a:endParaRPr lang="ru-RU" sz="2800" b="1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13" name="Название 1"/>
          <p:cNvSpPr txBox="1">
            <a:spLocks/>
          </p:cNvSpPr>
          <p:nvPr/>
        </p:nvSpPr>
        <p:spPr>
          <a:xfrm>
            <a:off x="201368" y="868949"/>
            <a:ext cx="11770702" cy="144123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15" name="Название 1"/>
          <p:cNvSpPr txBox="1">
            <a:spLocks/>
          </p:cNvSpPr>
          <p:nvPr/>
        </p:nvSpPr>
        <p:spPr>
          <a:xfrm>
            <a:off x="283050" y="2111355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>
              <a:latin typeface="Arial"/>
              <a:cs typeface="Arial"/>
            </a:endParaRPr>
          </a:p>
        </p:txBody>
      </p:sp>
      <p:sp>
        <p:nvSpPr>
          <p:cNvPr id="16" name="Название 1"/>
          <p:cNvSpPr txBox="1">
            <a:spLocks/>
          </p:cNvSpPr>
          <p:nvPr/>
        </p:nvSpPr>
        <p:spPr>
          <a:xfrm>
            <a:off x="4963495" y="4371723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2800" dirty="0">
              <a:latin typeface="Arial"/>
              <a:cs typeface="Arial"/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283050" y="1931870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8" name="Название 1"/>
          <p:cNvSpPr txBox="1">
            <a:spLocks/>
          </p:cNvSpPr>
          <p:nvPr/>
        </p:nvSpPr>
        <p:spPr>
          <a:xfrm>
            <a:off x="222250" y="3209193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pic>
        <p:nvPicPr>
          <p:cNvPr id="12" name="Рисунок 28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92" t="15273" r="28062" b="17584"/>
          <a:stretch/>
        </p:blipFill>
        <p:spPr>
          <a:xfrm>
            <a:off x="3912836" y="2832058"/>
            <a:ext cx="1235042" cy="1881965"/>
          </a:xfrm>
          <a:prstGeom prst="rect">
            <a:avLst/>
          </a:prstGeom>
        </p:spPr>
      </p:pic>
      <p:pic>
        <p:nvPicPr>
          <p:cNvPr id="20" name="Изображение 2" descr="IIDF-Prsnt-Grphc-16x9-5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43" y="2749361"/>
            <a:ext cx="1811213" cy="18112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967666" y="802090"/>
            <a:ext cx="687382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latin typeface="Arial Narrow" panose="020B0606020202030204" pitchFamily="34" charset="0"/>
                <a:cs typeface="Arial"/>
              </a:rPr>
              <a:t>КОНСУЛЬТАЦИИ</a:t>
            </a:r>
          </a:p>
          <a:p>
            <a:pPr algn="ctr"/>
            <a:r>
              <a:rPr lang="ru-RU" sz="2400" dirty="0">
                <a:latin typeface="Arial Narrow" panose="020B0606020202030204" pitchFamily="34" charset="0"/>
              </a:rPr>
              <a:t>в</a:t>
            </a:r>
            <a:r>
              <a:rPr lang="ru-RU" sz="2400" dirty="0" smtClean="0">
                <a:latin typeface="Arial Narrow" panose="020B0606020202030204" pitchFamily="34" charset="0"/>
              </a:rPr>
              <a:t> целях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331385" y="2586455"/>
            <a:ext cx="6146379" cy="751844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+постановки диагноза (предварительного диагноза) </a:t>
            </a:r>
            <a:endParaRPr lang="ru-R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236831" y="3678119"/>
            <a:ext cx="6146380" cy="810125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+мониторинг при наличии диагноза</a:t>
            </a:r>
            <a:endParaRPr lang="ru-R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332013" y="4714023"/>
            <a:ext cx="6146379" cy="772208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+назначение лечения</a:t>
            </a:r>
            <a:endParaRPr lang="ru-R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 flipH="1">
            <a:off x="2256356" y="3397060"/>
            <a:ext cx="1567527" cy="0"/>
          </a:xfrm>
          <a:prstGeom prst="straightConnector1">
            <a:avLst/>
          </a:prstGeom>
          <a:ln w="38100">
            <a:solidFill>
              <a:srgbClr val="139EE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300832" y="4022926"/>
            <a:ext cx="1523051" cy="0"/>
          </a:xfrm>
          <a:prstGeom prst="straightConnector1">
            <a:avLst/>
          </a:prstGeom>
          <a:ln w="38100">
            <a:solidFill>
              <a:srgbClr val="139EE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32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83050" y="78486"/>
            <a:ext cx="11749820" cy="86822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B0F0"/>
                </a:solidFill>
                <a:latin typeface="Arial Narrow" panose="020B0606020202030204" pitchFamily="34" charset="0"/>
                <a:cs typeface="Arial"/>
              </a:rPr>
              <a:t>ЗАКОНОПРОЕКТ  № 930215-7 </a:t>
            </a:r>
            <a:endParaRPr lang="ru-RU" sz="2800" b="1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13" name="Название 1"/>
          <p:cNvSpPr txBox="1">
            <a:spLocks/>
          </p:cNvSpPr>
          <p:nvPr/>
        </p:nvSpPr>
        <p:spPr>
          <a:xfrm>
            <a:off x="201368" y="868949"/>
            <a:ext cx="11770702" cy="144123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15" name="Название 1"/>
          <p:cNvSpPr txBox="1">
            <a:spLocks/>
          </p:cNvSpPr>
          <p:nvPr/>
        </p:nvSpPr>
        <p:spPr>
          <a:xfrm>
            <a:off x="283050" y="2111355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>
              <a:latin typeface="Arial"/>
              <a:cs typeface="Arial"/>
            </a:endParaRPr>
          </a:p>
        </p:txBody>
      </p:sp>
      <p:sp>
        <p:nvSpPr>
          <p:cNvPr id="16" name="Название 1"/>
          <p:cNvSpPr txBox="1">
            <a:spLocks/>
          </p:cNvSpPr>
          <p:nvPr/>
        </p:nvSpPr>
        <p:spPr>
          <a:xfrm>
            <a:off x="4963495" y="4371723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2800" dirty="0">
              <a:latin typeface="Arial"/>
              <a:cs typeface="Arial"/>
            </a:endParaRP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283050" y="1931870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8" name="Название 1"/>
          <p:cNvSpPr txBox="1">
            <a:spLocks/>
          </p:cNvSpPr>
          <p:nvPr/>
        </p:nvSpPr>
        <p:spPr>
          <a:xfrm>
            <a:off x="222250" y="3209193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315810" y="4444747"/>
            <a:ext cx="6146379" cy="1278882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ПРАВИТЕЛЬСТВО</a:t>
            </a:r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у</a:t>
            </a:r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станавливает особенности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157961" y="1614791"/>
            <a:ext cx="5495776" cy="1594402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Возникновение </a:t>
            </a:r>
            <a:r>
              <a:rPr lang="ru-R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угрозы распространения заболевания, представляющего опасность для </a:t>
            </a:r>
            <a:r>
              <a:rPr lang="ru-R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окружающих</a:t>
            </a:r>
            <a:endParaRPr lang="ru-R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33074" y="1614791"/>
            <a:ext cx="4330422" cy="1794080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Чрезвычайная ситуация</a:t>
            </a:r>
            <a:endParaRPr lang="ru-R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405722" y="3451259"/>
            <a:ext cx="1835538" cy="920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19" idx="2"/>
          </p:cNvCxnSpPr>
          <p:nvPr/>
        </p:nvCxnSpPr>
        <p:spPr>
          <a:xfrm flipH="1">
            <a:off x="6828817" y="3209193"/>
            <a:ext cx="2077032" cy="1162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66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22250" y="93043"/>
            <a:ext cx="11749820" cy="86822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B0F0"/>
                </a:solidFill>
                <a:latin typeface="Arial Narrow" panose="020B0606020202030204" pitchFamily="34" charset="0"/>
                <a:cs typeface="Arial"/>
              </a:rPr>
              <a:t>НЕОБХОДИМЫЕ УСЛОВИЯ</a:t>
            </a:r>
            <a:endParaRPr lang="ru-RU" sz="2800" b="1" dirty="0">
              <a:latin typeface="Arial Narrow" panose="020B0606020202030204" pitchFamily="34" charset="0"/>
              <a:cs typeface="Arial"/>
            </a:endParaRPr>
          </a:p>
        </p:txBody>
      </p:sp>
      <p:sp>
        <p:nvSpPr>
          <p:cNvPr id="13" name="Название 1"/>
          <p:cNvSpPr txBox="1">
            <a:spLocks/>
          </p:cNvSpPr>
          <p:nvPr/>
        </p:nvSpPr>
        <p:spPr>
          <a:xfrm>
            <a:off x="201368" y="868949"/>
            <a:ext cx="11770702" cy="58493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00B0F0"/>
                </a:solidFill>
                <a:latin typeface="Arial"/>
                <a:cs typeface="Arial"/>
              </a:rPr>
              <a:t/>
            </a:r>
            <a:br>
              <a:rPr lang="ru-RU" sz="1800" b="1" dirty="0" smtClean="0">
                <a:solidFill>
                  <a:srgbClr val="00B0F0"/>
                </a:solidFill>
                <a:latin typeface="Arial"/>
                <a:cs typeface="Arial"/>
              </a:rPr>
            </a:br>
            <a:endParaRPr lang="ru-RU" sz="1800" b="1" dirty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800" b="1" dirty="0" smtClean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16" name="Название 1"/>
          <p:cNvSpPr txBox="1">
            <a:spLocks/>
          </p:cNvSpPr>
          <p:nvPr/>
        </p:nvSpPr>
        <p:spPr>
          <a:xfrm>
            <a:off x="3359920" y="1685481"/>
            <a:ext cx="9874250" cy="369595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2800" b="1" dirty="0"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2800" b="1" dirty="0" smtClean="0"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r>
              <a:rPr lang="ru-RU" sz="2800" b="1" dirty="0" smtClean="0">
                <a:latin typeface="Arial"/>
                <a:cs typeface="Arial"/>
              </a:rPr>
              <a:t>                             </a:t>
            </a: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283050" y="1931870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8" name="Название 1"/>
          <p:cNvSpPr txBox="1">
            <a:spLocks/>
          </p:cNvSpPr>
          <p:nvPr/>
        </p:nvSpPr>
        <p:spPr>
          <a:xfrm>
            <a:off x="222250" y="3209193"/>
            <a:ext cx="1666875" cy="79130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4000" b="1" dirty="0">
              <a:solidFill>
                <a:srgbClr val="00AFF0"/>
              </a:solidFill>
              <a:latin typeface="Arial"/>
              <a:cs typeface="Arial"/>
            </a:endParaRPr>
          </a:p>
        </p:txBody>
      </p:sp>
      <p:sp>
        <p:nvSpPr>
          <p:cNvPr id="10" name="Название 1"/>
          <p:cNvSpPr txBox="1">
            <a:spLocks/>
          </p:cNvSpPr>
          <p:nvPr/>
        </p:nvSpPr>
        <p:spPr>
          <a:xfrm>
            <a:off x="2797148" y="1685481"/>
            <a:ext cx="9874250" cy="8071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0"/>
              </a:spcBef>
              <a:buClr>
                <a:srgbClr val="00AFF0"/>
              </a:buClr>
            </a:pPr>
            <a:endParaRPr lang="ru-RU" sz="18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9350" y="1413404"/>
            <a:ext cx="63107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Arial Narrow" panose="020B0606020202030204" pitchFamily="34" charset="0"/>
              </a:rPr>
              <a:t>Как коррелируется возможность получения анонимной консультации, закреплённой Порядком, и необходимость регистрации в ЕСИА?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53" y="1685481"/>
            <a:ext cx="3251200" cy="3251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346523" y="2877597"/>
            <a:ext cx="2775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Письмо Минздрава: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61908" y="3756831"/>
            <a:ext cx="3036200" cy="2067726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Анонимность не исключает необходимость регистрации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933875" y="3756831"/>
            <a:ext cx="3036200" cy="2067726"/>
          </a:xfrm>
          <a:prstGeom prst="rect">
            <a:avLst/>
          </a:prstGeom>
          <a:solidFill>
            <a:schemeClr val="bg1"/>
          </a:solidFill>
          <a:ln>
            <a:solidFill>
              <a:srgbClr val="139EE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Нужен совместный Приказ Минздрава и Минсвязи (которого сейчас нет)</a:t>
            </a:r>
          </a:p>
        </p:txBody>
      </p:sp>
    </p:spTree>
    <p:extLst>
      <p:ext uri="{BB962C8B-B14F-4D97-AF65-F5344CB8AC3E}">
        <p14:creationId xmlns:p14="http://schemas.microsoft.com/office/powerpoint/2010/main" val="9485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ое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AFF0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15589</TotalTime>
  <Words>567</Words>
  <Application>Microsoft Office PowerPoint</Application>
  <PresentationFormat>Широкоэкранный</PresentationFormat>
  <Paragraphs>94</Paragraphs>
  <Slides>13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Core Sans NR 35 Light</vt:lpstr>
      <vt:lpstr>Тема Office</vt:lpstr>
      <vt:lpstr>Презентация PowerPoint</vt:lpstr>
      <vt:lpstr>COVID19 NEWS</vt:lpstr>
      <vt:lpstr>ЧТО МОЖНО ДЕЛАТЬ</vt:lpstr>
      <vt:lpstr>ЧТО МОЖНО ДЕЛАТЬ</vt:lpstr>
      <vt:lpstr>МОЖНО ИЛИ НЕЛЬЗЯ?</vt:lpstr>
      <vt:lpstr>ЧТО НЕЛЬЗЯ</vt:lpstr>
      <vt:lpstr>ЧТО ПРЕДЛАГАЕТСЯ</vt:lpstr>
      <vt:lpstr>ЗАКОНОПРОЕКТ  № 930215-7 </vt:lpstr>
      <vt:lpstr>НЕОБХОДИМЫЕ УСЛОВИЯ</vt:lpstr>
      <vt:lpstr>УСЛОВИЯ</vt:lpstr>
      <vt:lpstr>УСЛОВИЯ</vt:lpstr>
      <vt:lpstr>УСЛОВИЯ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Инновационная сессия предприятий ракетно-космической промышленности   Фонд развития интернет-инициатив</dc:title>
  <dc:creator>Недельский Виталий Олегович</dc:creator>
  <cp:lastModifiedBy>Орехович Александра Владимировна</cp:lastModifiedBy>
  <cp:revision>514</cp:revision>
  <cp:lastPrinted>2017-11-22T17:40:25Z</cp:lastPrinted>
  <dcterms:created xsi:type="dcterms:W3CDTF">2015-03-02T13:35:35Z</dcterms:created>
  <dcterms:modified xsi:type="dcterms:W3CDTF">2020-04-13T23:27:30Z</dcterms:modified>
</cp:coreProperties>
</file>