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96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E284B-49BF-42D5-8BCB-71B13FBDE8FF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D26C7-451F-49F6-977B-3C93F17DEB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8462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E284B-49BF-42D5-8BCB-71B13FBDE8FF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D26C7-451F-49F6-977B-3C93F17DEB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871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E284B-49BF-42D5-8BCB-71B13FBDE8FF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D26C7-451F-49F6-977B-3C93F17DEB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2615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E284B-49BF-42D5-8BCB-71B13FBDE8FF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D26C7-451F-49F6-977B-3C93F17DEB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005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E284B-49BF-42D5-8BCB-71B13FBDE8FF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D26C7-451F-49F6-977B-3C93F17DEB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7148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E284B-49BF-42D5-8BCB-71B13FBDE8FF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D26C7-451F-49F6-977B-3C93F17DEB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655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E284B-49BF-42D5-8BCB-71B13FBDE8FF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D26C7-451F-49F6-977B-3C93F17DEB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5660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E284B-49BF-42D5-8BCB-71B13FBDE8FF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D26C7-451F-49F6-977B-3C93F17DEB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6611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E284B-49BF-42D5-8BCB-71B13FBDE8FF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D26C7-451F-49F6-977B-3C93F17DEB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2807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E284B-49BF-42D5-8BCB-71B13FBDE8FF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D26C7-451F-49F6-977B-3C93F17DEB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1018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E284B-49BF-42D5-8BCB-71B13FBDE8FF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D26C7-451F-49F6-977B-3C93F17DEB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457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0E284B-49BF-42D5-8BCB-71B13FBDE8FF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9D26C7-451F-49F6-977B-3C93F17DEB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4854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openxmlformats.org/officeDocument/2006/relationships/image" Target="../media/image10.jpg"/><Relationship Id="rId9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2672" y="2678354"/>
            <a:ext cx="11568418" cy="166438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5500 /</a:t>
            </a:r>
            <a:r>
              <a:rPr lang="ru-RU" dirty="0" smtClean="0"/>
              <a:t>42300 / 10400 / 15</a:t>
            </a:r>
            <a:br>
              <a:rPr lang="ru-RU" dirty="0" smtClean="0"/>
            </a:br>
            <a:r>
              <a:rPr lang="ru-RU" dirty="0" smtClean="0"/>
              <a:t>как зеркало первичного звена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5637" y="211821"/>
            <a:ext cx="10960726" cy="903914"/>
          </a:xfrm>
        </p:spPr>
        <p:txBody>
          <a:bodyPr>
            <a:noAutofit/>
          </a:bodyPr>
          <a:lstStyle/>
          <a:p>
            <a:r>
              <a:rPr lang="ru-RU" sz="2000" dirty="0" smtClean="0"/>
              <a:t>Московский государственный медико-стоматологический университет им. А.И. Евдокимова</a:t>
            </a:r>
          </a:p>
          <a:p>
            <a:r>
              <a:rPr lang="ru-RU" sz="2000" dirty="0" smtClean="0"/>
              <a:t>Региональная общественная организаций «Амбулаторный врач»</a:t>
            </a: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696287" y="5436066"/>
            <a:ext cx="10704352" cy="9039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/>
              <a:t>Романенко И.И.</a:t>
            </a:r>
          </a:p>
          <a:p>
            <a:r>
              <a:rPr lang="ru-RU" sz="2000" dirty="0" smtClean="0"/>
              <a:t>28 Апрель 2020</a:t>
            </a:r>
            <a:endParaRPr lang="ru-RU" sz="2000" dirty="0"/>
          </a:p>
        </p:txBody>
      </p:sp>
      <p:pic>
        <p:nvPicPr>
          <p:cNvPr id="5" name="Picture 2" descr="D:\Media-sfera.ru\1 Диагност-2017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776" y="1175613"/>
            <a:ext cx="1584640" cy="731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Media-sfera.ru\1 Диагност-2017\Презентация\2017-10-16-от Верткина\ambulatorniy_priem_logo-11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881" y="1188804"/>
            <a:ext cx="723256" cy="714164"/>
          </a:xfrm>
          <a:prstGeom prst="rect">
            <a:avLst/>
          </a:prstGeom>
          <a:ln>
            <a:noFill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481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4386" y="644299"/>
            <a:ext cx="6249814" cy="61436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542" y="0"/>
            <a:ext cx="39517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«Терапевт нашего времени» 36 часов</a:t>
            </a:r>
          </a:p>
          <a:p>
            <a:r>
              <a:rPr lang="ru-RU" dirty="0" smtClean="0"/>
              <a:t>Очное обучение 20 часов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225865" y="316876"/>
            <a:ext cx="3787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Электронный учебный курс 16 часов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3513" y="644299"/>
            <a:ext cx="6155255" cy="602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64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086" y="289712"/>
            <a:ext cx="5450185" cy="534356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1623" y="764695"/>
            <a:ext cx="5573917" cy="6093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7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024" y="614032"/>
            <a:ext cx="10956469" cy="505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57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1529523" y="10681"/>
            <a:ext cx="3456850" cy="527318"/>
          </a:xfrm>
        </p:spPr>
        <p:txBody>
          <a:bodyPr>
            <a:normAutofit/>
          </a:bodyPr>
          <a:lstStyle/>
          <a:p>
            <a:r>
              <a:rPr lang="ru-RU" sz="2500" b="1" spc="100" dirty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rPr>
              <a:t>Что видит пациент?</a:t>
            </a:r>
            <a:endParaRPr lang="ru-RU" sz="2500" b="1" spc="100" dirty="0">
              <a:solidFill>
                <a:schemeClr val="tx2">
                  <a:lumMod val="90000"/>
                  <a:lumOff val="10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8446" y="274341"/>
            <a:ext cx="5837016" cy="609337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124744"/>
            <a:ext cx="3713560" cy="2425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44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1729087" y="-11672"/>
            <a:ext cx="8640960" cy="527318"/>
          </a:xfrm>
        </p:spPr>
        <p:txBody>
          <a:bodyPr>
            <a:normAutofit/>
          </a:bodyPr>
          <a:lstStyle/>
          <a:p>
            <a:r>
              <a:rPr lang="ru-RU" sz="2500" b="1" spc="100" dirty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rPr>
              <a:t>Что видит терапевт?</a:t>
            </a:r>
            <a:endParaRPr lang="ru-RU" sz="2500" b="1" spc="100" dirty="0">
              <a:solidFill>
                <a:schemeClr val="tx2">
                  <a:lumMod val="90000"/>
                  <a:lumOff val="10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2317" y="387407"/>
            <a:ext cx="9094500" cy="166920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2056613"/>
            <a:ext cx="5816078" cy="42417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2024" y="3046802"/>
            <a:ext cx="4199646" cy="22613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0" y="5786825"/>
            <a:ext cx="8184604" cy="107315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35896" y="743497"/>
            <a:ext cx="3268301" cy="2242354"/>
          </a:xfrm>
          <a:prstGeom prst="rect">
            <a:avLst/>
          </a:prstGeom>
        </p:spPr>
      </p:pic>
      <p:cxnSp>
        <p:nvCxnSpPr>
          <p:cNvPr id="7" name="Прямая со стрелкой 6"/>
          <p:cNvCxnSpPr/>
          <p:nvPr/>
        </p:nvCxnSpPr>
        <p:spPr>
          <a:xfrm flipV="1">
            <a:off x="3730028" y="2734148"/>
            <a:ext cx="4681819" cy="1907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208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1729087" y="-11672"/>
            <a:ext cx="8640960" cy="527318"/>
          </a:xfrm>
        </p:spPr>
        <p:txBody>
          <a:bodyPr>
            <a:normAutofit/>
          </a:bodyPr>
          <a:lstStyle/>
          <a:p>
            <a:r>
              <a:rPr lang="ru-RU" sz="2500" b="1" spc="100" dirty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rPr>
              <a:t>Что видит главный врач?</a:t>
            </a:r>
            <a:endParaRPr lang="ru-RU" sz="2500" b="1" spc="100" dirty="0">
              <a:solidFill>
                <a:schemeClr val="tx2">
                  <a:lumMod val="90000"/>
                  <a:lumOff val="10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2317" y="387407"/>
            <a:ext cx="9094500" cy="166920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2056613"/>
            <a:ext cx="5816078" cy="424172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3713" y="2505256"/>
            <a:ext cx="7185039" cy="4347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56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750073" cy="363465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743" y="1724685"/>
            <a:ext cx="9067257" cy="51333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5199" y="5061661"/>
            <a:ext cx="205434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+ </a:t>
            </a:r>
            <a:r>
              <a:rPr lang="en-US" dirty="0" smtClean="0"/>
              <a:t>AI</a:t>
            </a:r>
            <a:r>
              <a:rPr lang="ru-RU" dirty="0" smtClean="0"/>
              <a:t>-кардиограмма</a:t>
            </a:r>
          </a:p>
        </p:txBody>
      </p:sp>
    </p:spTree>
    <p:extLst>
      <p:ext uri="{BB962C8B-B14F-4D97-AF65-F5344CB8AC3E}">
        <p14:creationId xmlns:p14="http://schemas.microsoft.com/office/powerpoint/2010/main" val="343128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371" y="337099"/>
            <a:ext cx="2895600" cy="40290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7639" y="199176"/>
            <a:ext cx="5930016" cy="6278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31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8612" y="1499699"/>
            <a:ext cx="10515600" cy="435133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Повышение компетенций первичного звена</a:t>
            </a:r>
          </a:p>
          <a:p>
            <a:endParaRPr lang="ru-RU" sz="3200" dirty="0" smtClean="0"/>
          </a:p>
          <a:p>
            <a:r>
              <a:rPr lang="ru-RU" sz="3200" dirty="0" smtClean="0"/>
              <a:t>Учить тому, что реально надо</a:t>
            </a:r>
          </a:p>
          <a:p>
            <a:endParaRPr lang="ru-RU" sz="3200" dirty="0" smtClean="0"/>
          </a:p>
          <a:p>
            <a:r>
              <a:rPr lang="ru-RU" sz="3200" dirty="0" smtClean="0"/>
              <a:t>Внедрять все виды автоматизации и системы помощи и поддержки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15600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1149790" y="1816523"/>
            <a:ext cx="9356306" cy="3932427"/>
          </a:xfrm>
          <a:prstGeom prst="roundRect">
            <a:avLst>
              <a:gd name="adj" fmla="val 9462"/>
            </a:avLst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endParaRPr lang="ru-RU" sz="28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</a:pPr>
            <a:r>
              <a:rPr lang="ru-RU" sz="5900" b="1" spc="1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Романенко </a:t>
            </a:r>
            <a:r>
              <a:rPr lang="ru-RU" sz="5900" b="1" spc="1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Игорь </a:t>
            </a:r>
            <a:r>
              <a:rPr lang="ru-RU" sz="5900" b="1" spc="1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Иванович</a:t>
            </a:r>
          </a:p>
          <a:p>
            <a:pPr algn="ctr">
              <a:spcBef>
                <a:spcPct val="0"/>
              </a:spcBef>
            </a:pPr>
            <a:endParaRPr lang="ru-RU" sz="5900" b="1" spc="100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algn="ctr">
              <a:spcBef>
                <a:spcPct val="0"/>
              </a:spcBef>
            </a:pPr>
            <a:r>
              <a:rPr lang="ru-RU" sz="5900" b="1" spc="1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+</a:t>
            </a:r>
            <a:r>
              <a:rPr lang="ru-RU" sz="5900" b="1" spc="1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7-916-684-94-46</a:t>
            </a:r>
          </a:p>
          <a:p>
            <a:pPr algn="ctr">
              <a:spcBef>
                <a:spcPct val="0"/>
              </a:spcBef>
            </a:pPr>
            <a:endParaRPr lang="ru-RU" sz="5900" b="1" spc="100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algn="ctr">
              <a:spcBef>
                <a:spcPct val="0"/>
              </a:spcBef>
            </a:pPr>
            <a:r>
              <a:rPr lang="en-US" sz="5900" b="1" spc="1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Igorromanenko.ru@gmail.com</a:t>
            </a:r>
            <a:endParaRPr lang="ru-RU" sz="5900" b="1" spc="1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>
              <a:spcBef>
                <a:spcPct val="0"/>
              </a:spcBef>
            </a:pPr>
            <a:endParaRPr lang="ru-RU" sz="28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 descr="D:\Media-sfera.ru\1 Диагност-2017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44" y="119261"/>
            <a:ext cx="1470376" cy="678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Media-sfera.ru\1 Диагност-2017\Презентация\2017-10-16-от Верткина\ambulatorniy_priem_logo-11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520" y="116632"/>
            <a:ext cx="723256" cy="714164"/>
          </a:xfrm>
          <a:prstGeom prst="rect">
            <a:avLst/>
          </a:prstGeom>
          <a:ln>
            <a:noFill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692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611697" y="553672"/>
            <a:ext cx="10515600" cy="4186107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Архитектура современного здравоохранения: роль первичного звена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От профессионализма первичного звена / терапевт, ВОП, ФАП / зависит здоровье нации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Статистика отрасли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Терапевт перестал быть врачом, стал диспетчером – это системная ошибка!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От чего умирают: 90% смертей и </a:t>
            </a:r>
            <a:r>
              <a:rPr lang="ru-RU" dirty="0" err="1" smtClean="0"/>
              <a:t>инвалидизации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Надо учить тому, что нужно каждый день!!!!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Средства – вторичны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Алгоритмы в терапии / клинические рекомендации</a:t>
            </a:r>
            <a:endParaRPr lang="ru-RU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Современные технологии в терапии</a:t>
            </a:r>
            <a:endParaRPr lang="ru-RU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err="1" smtClean="0"/>
              <a:t>Геймификация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826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681429" y="1408139"/>
            <a:ext cx="4241526" cy="9583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550607" y="1337187"/>
            <a:ext cx="4503174" cy="3503260"/>
          </a:xfrm>
          <a:prstGeom prst="triangl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999025" y="1750141"/>
            <a:ext cx="1606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Профилактика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855459" y="2925962"/>
            <a:ext cx="1893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Первичное звено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41996" y="4101783"/>
            <a:ext cx="4411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Стационар и специализированная помощь</a:t>
            </a:r>
            <a:endParaRPr lang="ru-RU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999025" y="2585884"/>
            <a:ext cx="1606337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195856" y="3814917"/>
            <a:ext cx="31795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Равнобедренный треугольник 14"/>
          <p:cNvSpPr/>
          <p:nvPr/>
        </p:nvSpPr>
        <p:spPr>
          <a:xfrm rot="10800000">
            <a:off x="6662805" y="1337187"/>
            <a:ext cx="4503174" cy="3503260"/>
          </a:xfrm>
          <a:prstGeom prst="triangl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7806546" y="1550556"/>
            <a:ext cx="21242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Первичное звено и </a:t>
            </a:r>
          </a:p>
          <a:p>
            <a:pPr algn="ctr"/>
            <a:r>
              <a:rPr lang="ru-RU" dirty="0" smtClean="0"/>
              <a:t>профилактика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8233992" y="2831069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Стационар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8580541" y="3820698"/>
            <a:ext cx="65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ВМП</a:t>
            </a:r>
            <a:endParaRPr lang="ru-RU" dirty="0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8111222" y="3539613"/>
            <a:ext cx="1606337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7336876" y="2389239"/>
            <a:ext cx="31795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Стрелка вниз 20"/>
          <p:cNvSpPr/>
          <p:nvPr/>
        </p:nvSpPr>
        <p:spPr>
          <a:xfrm>
            <a:off x="5204221" y="343716"/>
            <a:ext cx="1421437" cy="2936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354988" y="5298757"/>
            <a:ext cx="111199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От качества и компетентности первичного звена зависит качество здравоохранения и здоровье населения / </a:t>
            </a:r>
          </a:p>
          <a:p>
            <a:endParaRPr lang="ru-RU" dirty="0" smtClean="0"/>
          </a:p>
          <a:p>
            <a:r>
              <a:rPr lang="ru-RU" dirty="0" smtClean="0"/>
              <a:t>Помним: 30% - вклад здравоохранения в продолжительность и качество жизни, остальное – образ жизни и </a:t>
            </a:r>
          </a:p>
          <a:p>
            <a:r>
              <a:rPr lang="ru-RU" dirty="0" smtClean="0"/>
              <a:t>наследственность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2125713" y="501444"/>
            <a:ext cx="1319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«Семашко»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8266733" y="501444"/>
            <a:ext cx="1303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«Голикова»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1001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7" grpId="0" animBg="1"/>
      <p:bldP spid="8" grpId="0"/>
      <p:bldP spid="9" grpId="0"/>
      <p:bldP spid="10" grpId="0"/>
      <p:bldP spid="15" grpId="0" animBg="1"/>
      <p:bldP spid="16" grpId="0"/>
      <p:bldP spid="17" grpId="0"/>
      <p:bldP spid="18" grpId="0"/>
      <p:bldP spid="21" grpId="0" animBg="1"/>
      <p:bldP spid="22" grpId="0"/>
      <p:bldP spid="23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89791" y="4768069"/>
            <a:ext cx="561927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0" u="none" strike="noStrike" baseline="0" dirty="0" smtClean="0"/>
              <a:t>Дефицит на 2019 г.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i="0" u="none" strike="noStrike" baseline="0" dirty="0" smtClean="0"/>
              <a:t>участковых терапевтов - 10 403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i="0" u="none" strike="noStrike" baseline="0" dirty="0" smtClean="0"/>
              <a:t>участковых педиатров – 4 546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i="0" u="none" strike="noStrike" baseline="0" dirty="0" smtClean="0"/>
              <a:t>врачей общей практики – 2 826 </a:t>
            </a:r>
          </a:p>
          <a:p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89791" y="229810"/>
            <a:ext cx="930727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Первичное звено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поликлиник – 5 500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участковых терапевтов – 42 300 (больше только педиатров!)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дефицит участковых терапевтов – 10 400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на прием - 15 минут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среднее количество посещений поликлиники – 8,5 раз в год на одного человека!</a:t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89791" y="2358116"/>
            <a:ext cx="56192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0" u="none" strike="noStrike" baseline="0" dirty="0" smtClean="0"/>
              <a:t>Дефицит медицинских специалистов в России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i="0" u="none" strike="noStrike" baseline="0" dirty="0" smtClean="0"/>
              <a:t>врачи - 25 тыс.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i="0" u="none" strike="noStrike" baseline="0" dirty="0" smtClean="0"/>
              <a:t>медсестры - 130 тыс.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89791" y="3563093"/>
            <a:ext cx="56192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0" u="none" strike="noStrike" baseline="0" dirty="0" smtClean="0"/>
              <a:t>Укомплектованность врачами в 2018 г.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i="0" u="none" strike="noStrike" baseline="0" dirty="0" smtClean="0"/>
              <a:t>терапевтических участков - 73,2%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i="0" u="none" strike="noStrike" baseline="0" dirty="0" smtClean="0"/>
              <a:t>педиатрических участков – 78,9% </a:t>
            </a:r>
          </a:p>
        </p:txBody>
      </p:sp>
    </p:spTree>
    <p:extLst>
      <p:ext uri="{BB962C8B-B14F-4D97-AF65-F5344CB8AC3E}">
        <p14:creationId xmlns:p14="http://schemas.microsoft.com/office/powerpoint/2010/main" val="2994569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Врачи-специалисты в Челнах - Биомед Набережные Челн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72019" y="1480453"/>
            <a:ext cx="2599160" cy="2737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Кардиолог – запись на прием к врачу кардиологу в Москве, цены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5395" y="137437"/>
            <a:ext cx="1729365" cy="1152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96348" y="1560226"/>
            <a:ext cx="1362244" cy="1501818"/>
          </a:xfrm>
          <a:prstGeom prst="rect">
            <a:avLst/>
          </a:prstGeom>
        </p:spPr>
      </p:pic>
      <p:pic>
        <p:nvPicPr>
          <p:cNvPr id="1036" name="Picture 12" descr="В Украине — эпидемия рака — Info News ІнфоНьюз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349" y="3332334"/>
            <a:ext cx="1362244" cy="908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Клинико-диагностическая лаборатория (КДЛ) - Городская клиническая ..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348" y="4687165"/>
            <a:ext cx="1362244" cy="904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трелка вправо 7"/>
          <p:cNvSpPr/>
          <p:nvPr/>
        </p:nvSpPr>
        <p:spPr>
          <a:xfrm>
            <a:off x="3223303" y="3109592"/>
            <a:ext cx="1124125" cy="1996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19753248">
            <a:off x="6921614" y="1303323"/>
            <a:ext cx="1124125" cy="1996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21013046">
            <a:off x="6958488" y="2043255"/>
            <a:ext cx="1124125" cy="1996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329385">
            <a:off x="6996834" y="2921504"/>
            <a:ext cx="1124125" cy="1996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1308887">
            <a:off x="6981948" y="3721520"/>
            <a:ext cx="1124125" cy="1996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40" name="Picture 16" descr="Картинка Человек Больной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06" y="2352083"/>
            <a:ext cx="1826374" cy="1826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505798" y="210210"/>
            <a:ext cx="79982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1. Поток: работа под высоким прессингом времени, нагрузки, бюрократии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11781" y="5699838"/>
            <a:ext cx="79982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5. Студенты вместо интернов и т.д.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05798" y="880325"/>
            <a:ext cx="79982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2. Недостаточно знаний: не знает, что такое </a:t>
            </a:r>
            <a:r>
              <a:rPr lang="ru-RU" sz="2000" dirty="0" err="1" smtClean="0"/>
              <a:t>холедах</a:t>
            </a:r>
            <a:r>
              <a:rPr lang="ru-RU" sz="2000" dirty="0" smtClean="0"/>
              <a:t> и ХОБЛ не отличает от астмы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05798" y="4975160"/>
            <a:ext cx="79982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3. Терапевт – диспетчер. Не ставит диагноз. Не лечит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11782" y="5337499"/>
            <a:ext cx="79982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4. Профессиональное одиночество: нет конференций и т.д.</a:t>
            </a:r>
          </a:p>
        </p:txBody>
      </p:sp>
    </p:spTree>
    <p:extLst>
      <p:ext uri="{BB962C8B-B14F-4D97-AF65-F5344CB8AC3E}">
        <p14:creationId xmlns:p14="http://schemas.microsoft.com/office/powerpoint/2010/main" val="2128132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  <p:bldP spid="15" grpId="0" animBg="1"/>
      <p:bldP spid="16" grpId="0" animBg="1"/>
      <p:bldP spid="18" grpId="0"/>
      <p:bldP spid="19" grpId="0"/>
      <p:bldP spid="20" grpId="0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6956" y="599562"/>
            <a:ext cx="111421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spc="100" dirty="0"/>
              <a:t>8</a:t>
            </a:r>
            <a:r>
              <a:rPr lang="ru-RU" sz="2400" b="1" spc="100" dirty="0" smtClean="0"/>
              <a:t> видов заболеваний дают до 90% смертности и </a:t>
            </a:r>
            <a:r>
              <a:rPr lang="ru-RU" sz="2400" b="1" spc="100" dirty="0" err="1" smtClean="0"/>
              <a:t>инвалидизации</a:t>
            </a:r>
            <a:endParaRPr lang="ru-RU" sz="2400" b="1" spc="1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10529" y="1624771"/>
            <a:ext cx="5507494" cy="3683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ts val="2800"/>
              </a:lnSpc>
              <a:buFont typeface="+mj-lt"/>
              <a:buAutoNum type="arabicPeriod"/>
            </a:pPr>
            <a:r>
              <a:rPr lang="ru-RU" sz="14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cs typeface="Arial" panose="020B0604020202020204" pitchFamily="34" charset="0"/>
              </a:rPr>
              <a:t>Артериальная гипертония</a:t>
            </a:r>
            <a:endParaRPr lang="en-US" sz="1400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cs typeface="Arial" panose="020B0604020202020204" pitchFamily="34" charset="0"/>
            </a:endParaRPr>
          </a:p>
          <a:p>
            <a:pPr marL="342900" lvl="0" indent="-342900">
              <a:lnSpc>
                <a:spcPts val="2800"/>
              </a:lnSpc>
              <a:buFont typeface="+mj-lt"/>
              <a:buAutoNum type="arabicPeriod"/>
            </a:pPr>
            <a:r>
              <a:rPr lang="ru-RU" sz="14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cs typeface="Arial" panose="020B0604020202020204" pitchFamily="34" charset="0"/>
              </a:rPr>
              <a:t>Хроническая сердечная недостаточность</a:t>
            </a:r>
          </a:p>
          <a:p>
            <a:pPr marL="342900" lvl="0" indent="-342900">
              <a:lnSpc>
                <a:spcPts val="2800"/>
              </a:lnSpc>
              <a:buFont typeface="+mj-lt"/>
              <a:buAutoNum type="arabicPeriod"/>
            </a:pPr>
            <a:r>
              <a:rPr lang="ru-RU" sz="14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cs typeface="Arial" panose="020B0604020202020204" pitchFamily="34" charset="0"/>
              </a:rPr>
              <a:t>Фибрилляция предсердия</a:t>
            </a:r>
          </a:p>
          <a:p>
            <a:pPr marL="342900" lvl="0" indent="-342900">
              <a:lnSpc>
                <a:spcPts val="2800"/>
              </a:lnSpc>
              <a:buFont typeface="+mj-lt"/>
              <a:buAutoNum type="arabicPeriod"/>
            </a:pPr>
            <a:r>
              <a:rPr lang="ru-RU" sz="14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cs typeface="Arial" panose="020B0604020202020204" pitchFamily="34" charset="0"/>
              </a:rPr>
              <a:t>Онкологические заболевания </a:t>
            </a:r>
          </a:p>
          <a:p>
            <a:pPr marL="342900" indent="-342900">
              <a:lnSpc>
                <a:spcPts val="2800"/>
              </a:lnSpc>
              <a:buFont typeface="+mj-lt"/>
              <a:buAutoNum type="arabicPeriod"/>
            </a:pPr>
            <a:r>
              <a:rPr lang="ru-RU" sz="14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cs typeface="Arial" panose="020B0604020202020204" pitchFamily="34" charset="0"/>
              </a:rPr>
              <a:t>Сахарный </a:t>
            </a:r>
            <a:r>
              <a:rPr lang="ru-RU" sz="14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cs typeface="Arial" panose="020B0604020202020204" pitchFamily="34" charset="0"/>
              </a:rPr>
              <a:t>диабет</a:t>
            </a:r>
          </a:p>
          <a:p>
            <a:pPr marL="342900" lvl="0" indent="-342900">
              <a:lnSpc>
                <a:spcPts val="2800"/>
              </a:lnSpc>
              <a:buFont typeface="+mj-lt"/>
              <a:buAutoNum type="arabicPeriod"/>
            </a:pPr>
            <a:r>
              <a:rPr lang="ru-RU" sz="14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cs typeface="Arial" panose="020B0604020202020204" pitchFamily="34" charset="0"/>
              </a:rPr>
              <a:t>Хроническая </a:t>
            </a:r>
            <a:r>
              <a:rPr lang="ru-RU" sz="14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cs typeface="Arial" panose="020B0604020202020204" pitchFamily="34" charset="0"/>
              </a:rPr>
              <a:t>обструктивная болезнь легких </a:t>
            </a:r>
            <a:r>
              <a:rPr lang="ru-RU" sz="1400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cs typeface="Arial" panose="020B0604020202020204" pitchFamily="34" charset="0"/>
              </a:rPr>
              <a:t>(</a:t>
            </a:r>
            <a:r>
              <a:rPr lang="ru-RU" sz="14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cs typeface="Arial" panose="020B0604020202020204" pitchFamily="34" charset="0"/>
              </a:rPr>
              <a:t>ХОБЛ)</a:t>
            </a:r>
          </a:p>
          <a:p>
            <a:pPr marL="342900" lvl="0" indent="-342900">
              <a:lnSpc>
                <a:spcPts val="2800"/>
              </a:lnSpc>
              <a:buFont typeface="+mj-lt"/>
              <a:buAutoNum type="arabicPeriod"/>
            </a:pPr>
            <a:r>
              <a:rPr lang="ru-RU" sz="14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cs typeface="Arial" panose="020B0604020202020204" pitchFamily="34" charset="0"/>
              </a:rPr>
              <a:t>Боли </a:t>
            </a:r>
            <a:r>
              <a:rPr lang="ru-RU" sz="1400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cs typeface="Arial" panose="020B0604020202020204" pitchFamily="34" charset="0"/>
              </a:rPr>
              <a:t>в </a:t>
            </a:r>
            <a:r>
              <a:rPr lang="ru-RU" sz="14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cs typeface="Arial" panose="020B0604020202020204" pitchFamily="34" charset="0"/>
              </a:rPr>
              <a:t>спине</a:t>
            </a:r>
          </a:p>
          <a:p>
            <a:pPr marL="342900" lvl="0" indent="-342900">
              <a:lnSpc>
                <a:spcPts val="2800"/>
              </a:lnSpc>
              <a:buFont typeface="+mj-lt"/>
              <a:buAutoNum type="arabicPeriod"/>
            </a:pPr>
            <a:r>
              <a:rPr lang="ru-RU" sz="1400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cs typeface="Arial" panose="020B0604020202020204" pitchFamily="34" charset="0"/>
              </a:rPr>
              <a:t>Б</a:t>
            </a:r>
            <a:r>
              <a:rPr lang="ru-RU" sz="14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cs typeface="Arial" panose="020B0604020202020204" pitchFamily="34" charset="0"/>
              </a:rPr>
              <a:t>оли </a:t>
            </a:r>
            <a:r>
              <a:rPr lang="ru-RU" sz="1400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cs typeface="Arial" panose="020B0604020202020204" pitchFamily="34" charset="0"/>
              </a:rPr>
              <a:t>в суставах </a:t>
            </a:r>
            <a:endParaRPr lang="ru-RU" sz="1400" dirty="0" smtClean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cs typeface="Arial" panose="020B0604020202020204" pitchFamily="34" charset="0"/>
            </a:endParaRPr>
          </a:p>
          <a:p>
            <a:pPr lvl="0">
              <a:lnSpc>
                <a:spcPts val="2800"/>
              </a:lnSpc>
            </a:pPr>
            <a:endParaRPr lang="ru-RU" sz="1400" dirty="0" smtClean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cs typeface="Arial" panose="020B0604020202020204" pitchFamily="34" charset="0"/>
            </a:endParaRPr>
          </a:p>
          <a:p>
            <a:pPr lvl="0">
              <a:lnSpc>
                <a:spcPts val="2800"/>
              </a:lnSpc>
            </a:pPr>
            <a:r>
              <a:rPr lang="ru-RU" sz="14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cs typeface="Arial" panose="020B0604020202020204" pitchFamily="34" charset="0"/>
              </a:rPr>
              <a:t>+ Алкоголизм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34029" y="6021288"/>
            <a:ext cx="801443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/>
              <a:t>*) Источник – Росстат . </a:t>
            </a:r>
            <a:r>
              <a:rPr lang="en-US" sz="1100" dirty="0" smtClean="0"/>
              <a:t>http</a:t>
            </a:r>
            <a:r>
              <a:rPr lang="en-US" sz="1100" dirty="0"/>
              <a:t>://www.gks.ru/wps/wcm/connect/rosstat_main/rosstat/ru/statistics/population/demography/#</a:t>
            </a:r>
            <a:endParaRPr lang="ru-RU" sz="1100" dirty="0"/>
          </a:p>
        </p:txBody>
      </p:sp>
      <p:sp>
        <p:nvSpPr>
          <p:cNvPr id="5" name="Правая фигурная скобка 4"/>
          <p:cNvSpPr/>
          <p:nvPr/>
        </p:nvSpPr>
        <p:spPr>
          <a:xfrm>
            <a:off x="6518495" y="1624771"/>
            <a:ext cx="525101" cy="3354635"/>
          </a:xfrm>
          <a:prstGeom prst="rightBrace">
            <a:avLst>
              <a:gd name="adj1" fmla="val 72126"/>
              <a:gd name="adj2" fmla="val 5000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344068" y="2160418"/>
            <a:ext cx="462461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800"/>
              </a:lnSpc>
            </a:pPr>
            <a:r>
              <a:rPr lang="ru-RU" sz="24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cs typeface="Arial" panose="020B0604020202020204" pitchFamily="34" charset="0"/>
              </a:rPr>
              <a:t>90% соматических больных – </a:t>
            </a:r>
            <a:r>
              <a:rPr lang="ru-RU" sz="2400" dirty="0" err="1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cs typeface="Arial" panose="020B0604020202020204" pitchFamily="34" charset="0"/>
              </a:rPr>
              <a:t>коморбидные</a:t>
            </a:r>
            <a:r>
              <a:rPr lang="ru-RU" sz="24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cs typeface="Arial" panose="020B0604020202020204" pitchFamily="34" charset="0"/>
              </a:rPr>
              <a:t> =</a:t>
            </a:r>
            <a:r>
              <a:rPr lang="en-US" sz="24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cs typeface="Arial" panose="020B0604020202020204" pitchFamily="34" charset="0"/>
              </a:rPr>
              <a:t>&gt;</a:t>
            </a:r>
            <a:r>
              <a:rPr lang="ru-RU" sz="24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cs typeface="Arial" panose="020B0604020202020204" pitchFamily="34" charset="0"/>
              </a:rPr>
              <a:t> видеть всего человека, а не набор болезней!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344067" y="3592020"/>
            <a:ext cx="4624613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800"/>
              </a:lnSpc>
            </a:pPr>
            <a:r>
              <a:rPr lang="ru-RU" sz="24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cs typeface="Arial" panose="020B0604020202020204" pitchFamily="34" charset="0"/>
              </a:rPr>
              <a:t>Терапевт = врач врачей!</a:t>
            </a:r>
          </a:p>
        </p:txBody>
      </p:sp>
    </p:spTree>
    <p:extLst>
      <p:ext uri="{BB962C8B-B14F-4D97-AF65-F5344CB8AC3E}">
        <p14:creationId xmlns:p14="http://schemas.microsoft.com/office/powerpoint/2010/main" val="2123732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animBg="1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83" y="1116562"/>
            <a:ext cx="11402084" cy="1325563"/>
          </a:xfrm>
        </p:spPr>
        <p:txBody>
          <a:bodyPr/>
          <a:lstStyle/>
          <a:p>
            <a:r>
              <a:rPr lang="ru-RU" dirty="0" smtClean="0"/>
              <a:t>Чему надо учить терапевта, </a:t>
            </a:r>
            <a:r>
              <a:rPr lang="ru-RU" dirty="0" err="1" smtClean="0"/>
              <a:t>ВОПа</a:t>
            </a:r>
            <a:r>
              <a:rPr lang="ru-RU" dirty="0" smtClean="0"/>
              <a:t>, семейного доктора, сотрудника </a:t>
            </a:r>
            <a:r>
              <a:rPr lang="ru-RU" dirty="0" err="1" smtClean="0"/>
              <a:t>ФАПа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530383" y="3376942"/>
            <a:ext cx="10515600" cy="19985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>
              <a:lnSpc>
                <a:spcPct val="120000"/>
              </a:lnSpc>
              <a:buAutoNum type="arabicPeriod"/>
            </a:pPr>
            <a:r>
              <a:rPr lang="ru-RU" dirty="0" smtClean="0">
                <a:latin typeface="+mn-lt"/>
              </a:rPr>
              <a:t>Тому, что нужно каждый день</a:t>
            </a:r>
          </a:p>
          <a:p>
            <a:pPr marL="742950" indent="-742950">
              <a:lnSpc>
                <a:spcPct val="120000"/>
              </a:lnSpc>
              <a:buAutoNum type="arabicPeriod"/>
            </a:pPr>
            <a:r>
              <a:rPr lang="ru-RU" dirty="0" smtClean="0">
                <a:latin typeface="+mn-lt"/>
              </a:rPr>
              <a:t>Как можно проще</a:t>
            </a:r>
          </a:p>
          <a:p>
            <a:pPr marL="742950" indent="-742950">
              <a:lnSpc>
                <a:spcPct val="120000"/>
              </a:lnSpc>
              <a:buAutoNum type="arabicPeriod"/>
            </a:pPr>
            <a:r>
              <a:rPr lang="ru-RU" dirty="0" smtClean="0">
                <a:latin typeface="+mn-lt"/>
              </a:rPr>
              <a:t>Помочь автоматизацией рутинных процессов</a:t>
            </a:r>
          </a:p>
          <a:p>
            <a:pPr marL="742950" indent="-742950">
              <a:lnSpc>
                <a:spcPct val="120000"/>
              </a:lnSpc>
              <a:buAutoNum type="arabicPeriod"/>
            </a:pPr>
            <a:r>
              <a:rPr lang="ru-RU" dirty="0" smtClean="0">
                <a:latin typeface="+mn-lt"/>
              </a:rPr>
              <a:t>Терапевт – врач врачей, а не диспетчер</a:t>
            </a:r>
            <a:endParaRPr 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0581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трелка: прямо">
            <a:extLst>
              <a:ext uri="{FF2B5EF4-FFF2-40B4-BE49-F238E27FC236}">
                <a16:creationId xmlns:a16="http://schemas.microsoft.com/office/drawing/2014/main" xmlns="" id="{408FA955-8C20-4253-8600-2418B7AD49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6570424" y="1735011"/>
            <a:ext cx="1688398" cy="1304968"/>
          </a:xfrm>
          <a:prstGeom prst="rect">
            <a:avLst/>
          </a:prstGeom>
        </p:spPr>
      </p:pic>
      <p:pic>
        <p:nvPicPr>
          <p:cNvPr id="3" name="Рисунок 2" descr="Стрелка: прямо">
            <a:extLst>
              <a:ext uri="{FF2B5EF4-FFF2-40B4-BE49-F238E27FC236}">
                <a16:creationId xmlns:a16="http://schemas.microsoft.com/office/drawing/2014/main" xmlns="" id="{88DF5C2A-9566-46B3-AC62-B0ECA486A9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9599170" y="1721068"/>
            <a:ext cx="1688398" cy="1304968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FE8B99D5-1C11-4C0F-A6CC-0EA32CB10820}"/>
              </a:ext>
            </a:extLst>
          </p:cNvPr>
          <p:cNvSpPr/>
          <p:nvPr/>
        </p:nvSpPr>
        <p:spPr>
          <a:xfrm>
            <a:off x="420365" y="3260410"/>
            <a:ext cx="23461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Times New Roman" charset="0"/>
                <a:cs typeface="Times New Roman" charset="0"/>
              </a:rPr>
              <a:t>Диагноз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Times New Roman" charset="0"/>
                <a:cs typeface="Times New Roman" charset="0"/>
              </a:rPr>
              <a:t/>
            </a:r>
            <a:b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Times New Roman" charset="0"/>
                <a:cs typeface="Times New Roman" charset="0"/>
              </a:rPr>
            </a:br>
            <a:r>
              <a:rPr kumimoji="0" lang="ru-RU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Times New Roman" charset="0"/>
                <a:cs typeface="Times New Roman" charset="0"/>
              </a:rPr>
              <a:t>в «двери»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6C756D0D-3BE5-4194-A7F3-A25FD839417E}"/>
              </a:ext>
            </a:extLst>
          </p:cNvPr>
          <p:cNvSpPr/>
          <p:nvPr/>
        </p:nvSpPr>
        <p:spPr>
          <a:xfrm>
            <a:off x="5971950" y="3260410"/>
            <a:ext cx="30356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14350"/>
            <a:r>
              <a:rPr lang="ru-RU" sz="2400" b="1" dirty="0">
                <a:solidFill>
                  <a:prstClr val="black"/>
                </a:solidFill>
                <a:latin typeface="Helvetica" pitchFamily="2" charset="0"/>
                <a:ea typeface="Times New Roman" charset="0"/>
                <a:cs typeface="Times New Roman" charset="0"/>
              </a:rPr>
              <a:t>Диагностический круг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34B812E6-74DF-4B95-8A6A-BE8AFEA87F47}"/>
              </a:ext>
            </a:extLst>
          </p:cNvPr>
          <p:cNvSpPr/>
          <p:nvPr/>
        </p:nvSpPr>
        <p:spPr>
          <a:xfrm>
            <a:off x="2638514" y="3259580"/>
            <a:ext cx="314143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Times New Roman" charset="0"/>
                <a:cs typeface="Times New Roman" charset="0"/>
              </a:rPr>
              <a:t>Рейтинг заболеваний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Times New Roman" charset="0"/>
                <a:cs typeface="Times New Roman" charset="0"/>
              </a:rPr>
              <a:t/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Times New Roman" charset="0"/>
                <a:cs typeface="Times New Roman" charset="0"/>
              </a:rPr>
            </a:b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Times New Roman" charset="0"/>
                <a:cs typeface="Times New Roman" charset="0"/>
              </a:rPr>
              <a:t>в зависимости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Times New Roman" charset="0"/>
                <a:cs typeface="Times New Roman" charset="0"/>
              </a:rPr>
              <a:t/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Times New Roman" charset="0"/>
                <a:cs typeface="Times New Roman" charset="0"/>
              </a:rPr>
            </a:b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Times New Roman" charset="0"/>
                <a:cs typeface="Times New Roman" charset="0"/>
              </a:rPr>
              <a:t>от пола и возраста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itchFamily="2" charset="0"/>
              <a:ea typeface="Times New Roman" charset="0"/>
              <a:cs typeface="Times New Roman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9C5FA482-E186-452F-979C-3131E17A495E}"/>
              </a:ext>
            </a:extLst>
          </p:cNvPr>
          <p:cNvSpPr/>
          <p:nvPr/>
        </p:nvSpPr>
        <p:spPr>
          <a:xfrm>
            <a:off x="9126280" y="3260410"/>
            <a:ext cx="25801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Times New Roman" charset="0"/>
                <a:cs typeface="Times New Roman" charset="0"/>
              </a:rPr>
              <a:t>Оформление кабинета</a:t>
            </a:r>
          </a:p>
        </p:txBody>
      </p:sp>
      <p:pic>
        <p:nvPicPr>
          <p:cNvPr id="8" name="Рисунок 7" descr="Стрелка: прямо">
            <a:extLst>
              <a:ext uri="{FF2B5EF4-FFF2-40B4-BE49-F238E27FC236}">
                <a16:creationId xmlns:a16="http://schemas.microsoft.com/office/drawing/2014/main" xmlns="" id="{44D244E9-6BA1-4CB6-BC24-A471110AF3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749263" y="1776840"/>
            <a:ext cx="1688398" cy="1304968"/>
          </a:xfrm>
          <a:prstGeom prst="rect">
            <a:avLst/>
          </a:prstGeom>
        </p:spPr>
      </p:pic>
      <p:pic>
        <p:nvPicPr>
          <p:cNvPr id="9" name="Рисунок 8" descr="Стрелка: прямо">
            <a:extLst>
              <a:ext uri="{FF2B5EF4-FFF2-40B4-BE49-F238E27FC236}">
                <a16:creationId xmlns:a16="http://schemas.microsoft.com/office/drawing/2014/main" xmlns="" id="{9608C7BB-0F3C-4EB1-A9BE-7927516715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3365034" y="1762897"/>
            <a:ext cx="1688398" cy="130496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9DB62CFE-3F23-41A5-837F-4F46254C13B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20" r="17582"/>
          <a:stretch/>
        </p:blipFill>
        <p:spPr>
          <a:xfrm>
            <a:off x="645293" y="4373621"/>
            <a:ext cx="1621391" cy="249832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0E4F33F8-3D0D-4699-8C01-CF07F979DCB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89" t="12634" r="7246" b="13274"/>
          <a:stretch/>
        </p:blipFill>
        <p:spPr>
          <a:xfrm>
            <a:off x="2766560" y="5452016"/>
            <a:ext cx="2786978" cy="134853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4F523CA8-AE99-47D7-A2F9-C865ABBDA9B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414" y="5130463"/>
            <a:ext cx="2673267" cy="167009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D8506F06-3C39-4215-9668-44D6D6F0908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81"/>
          <a:stretch/>
        </p:blipFill>
        <p:spPr>
          <a:xfrm>
            <a:off x="9471320" y="4598823"/>
            <a:ext cx="2147120" cy="2133814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EC12743E-AC19-DC4C-BC23-837436DE011E}"/>
              </a:ext>
            </a:extLst>
          </p:cNvPr>
          <p:cNvSpPr/>
          <p:nvPr/>
        </p:nvSpPr>
        <p:spPr>
          <a:xfrm>
            <a:off x="2356117" y="437162"/>
            <a:ext cx="83760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Программа «Терапевт нашего времени»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870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744832" cy="462757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9818" y="1798731"/>
            <a:ext cx="7312182" cy="5059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86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1199</TotalTime>
  <Words>470</Words>
  <Application>Microsoft Office PowerPoint</Application>
  <PresentationFormat>Широкоэкранный</PresentationFormat>
  <Paragraphs>91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Helvetica</vt:lpstr>
      <vt:lpstr>Times New Roman</vt:lpstr>
      <vt:lpstr>Тема Office</vt:lpstr>
      <vt:lpstr>5500 /42300 / 10400 / 15 как зеркало первичного звена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Чему надо учить терапевта, ВОПа, семейного доктора, сотрудника ФАПа?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Что видит пациент?</vt:lpstr>
      <vt:lpstr>Что видит терапевт?</vt:lpstr>
      <vt:lpstr>Что видит главный врач?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Профессиональная компетенция врачей: что может происходить</dc:title>
  <dc:creator>igor romanenko</dc:creator>
  <cp:lastModifiedBy>igor romanenko</cp:lastModifiedBy>
  <cp:revision>28</cp:revision>
  <dcterms:created xsi:type="dcterms:W3CDTF">2020-04-25T10:32:59Z</dcterms:created>
  <dcterms:modified xsi:type="dcterms:W3CDTF">2020-04-26T06:32:37Z</dcterms:modified>
</cp:coreProperties>
</file>