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415" r:id="rId2"/>
    <p:sldId id="571" r:id="rId3"/>
    <p:sldId id="548" r:id="rId4"/>
    <p:sldId id="573" r:id="rId5"/>
    <p:sldId id="574" r:id="rId6"/>
    <p:sldId id="550" r:id="rId7"/>
    <p:sldId id="575" r:id="rId8"/>
    <p:sldId id="576" r:id="rId9"/>
    <p:sldId id="523" r:id="rId10"/>
    <p:sldId id="546" r:id="rId11"/>
    <p:sldId id="525" r:id="rId12"/>
    <p:sldId id="526" r:id="rId13"/>
    <p:sldId id="527" r:id="rId14"/>
    <p:sldId id="572" r:id="rId15"/>
    <p:sldId id="470" r:id="rId16"/>
    <p:sldId id="528" r:id="rId17"/>
    <p:sldId id="538" r:id="rId18"/>
    <p:sldId id="460" r:id="rId19"/>
  </p:sldIdLst>
  <p:sldSz cx="9144000" cy="5143500" type="screen16x9"/>
  <p:notesSz cx="6858000" cy="9144000"/>
  <p:defaultTextStyle>
    <a:defPPr>
      <a:defRPr lang="en-US"/>
    </a:defPPr>
    <a:lvl1pPr marL="0" algn="l" defTabSz="68576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884" algn="l" defTabSz="68576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769" algn="l" defTabSz="68576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653" algn="l" defTabSz="68576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536" algn="l" defTabSz="68576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421" algn="l" defTabSz="68576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305" algn="l" defTabSz="68576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190" algn="l" defTabSz="68576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074" algn="l" defTabSz="68576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orient="horz" pos="2160">
          <p15:clr>
            <a:srgbClr val="A4A3A4"/>
          </p15:clr>
        </p15:guide>
        <p15:guide id="4" orient="horz" pos="1620">
          <p15:clr>
            <a:srgbClr val="A4A3A4"/>
          </p15:clr>
        </p15:guide>
        <p15:guide id="5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585B"/>
    <a:srgbClr val="DCDCDC"/>
    <a:srgbClr val="FFFFFF"/>
    <a:srgbClr val="2D4386"/>
    <a:srgbClr val="EAEAEA"/>
    <a:srgbClr val="282828"/>
    <a:srgbClr val="00948B"/>
    <a:srgbClr val="2DE4EF"/>
    <a:srgbClr val="F0C0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Средний стиль 3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8" autoAdjust="0"/>
    <p:restoredTop sz="94660"/>
  </p:normalViewPr>
  <p:slideViewPr>
    <p:cSldViewPr snapToGrid="0" showGuides="1">
      <p:cViewPr varScale="1">
        <p:scale>
          <a:sx n="156" d="100"/>
          <a:sy n="156" d="100"/>
        </p:scale>
        <p:origin x="150" y="168"/>
      </p:cViewPr>
      <p:guideLst>
        <p:guide pos="3840"/>
        <p:guide orient="horz" pos="2160"/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7BDBD6-8D88-4697-8F11-4E48B0286D62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9D1A4B-C7B2-4F8F-96A3-59A66A8629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883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76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884" algn="l" defTabSz="68576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769" algn="l" defTabSz="68576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653" algn="l" defTabSz="68576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536" algn="l" defTabSz="68576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421" algn="l" defTabSz="68576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305" algn="l" defTabSz="68576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190" algn="l" defTabSz="68576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074" algn="l" defTabSz="68576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0698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 rot="18047594">
            <a:off x="2132278" y="-183052"/>
            <a:ext cx="2001080" cy="4658684"/>
          </a:xfrm>
          <a:custGeom>
            <a:avLst/>
            <a:gdLst>
              <a:gd name="connsiteX0" fmla="*/ 0 w 2514600"/>
              <a:gd name="connsiteY0" fmla="*/ 0 h 4366320"/>
              <a:gd name="connsiteX1" fmla="*/ 2514600 w 2514600"/>
              <a:gd name="connsiteY1" fmla="*/ 0 h 4366320"/>
              <a:gd name="connsiteX2" fmla="*/ 2514600 w 2514600"/>
              <a:gd name="connsiteY2" fmla="*/ 4366320 h 4366320"/>
              <a:gd name="connsiteX3" fmla="*/ 0 w 2514600"/>
              <a:gd name="connsiteY3" fmla="*/ 4366320 h 4366320"/>
              <a:gd name="connsiteX4" fmla="*/ 0 w 2514600"/>
              <a:gd name="connsiteY4" fmla="*/ 0 h 4366320"/>
              <a:gd name="connsiteX0" fmla="*/ 0 w 2668106"/>
              <a:gd name="connsiteY0" fmla="*/ 0 h 6211578"/>
              <a:gd name="connsiteX1" fmla="*/ 2514600 w 2668106"/>
              <a:gd name="connsiteY1" fmla="*/ 0 h 6211578"/>
              <a:gd name="connsiteX2" fmla="*/ 2668106 w 2668106"/>
              <a:gd name="connsiteY2" fmla="*/ 6211578 h 6211578"/>
              <a:gd name="connsiteX3" fmla="*/ 0 w 2668106"/>
              <a:gd name="connsiteY3" fmla="*/ 4366320 h 6211578"/>
              <a:gd name="connsiteX4" fmla="*/ 0 w 2668106"/>
              <a:gd name="connsiteY4" fmla="*/ 0 h 6211578"/>
              <a:gd name="connsiteX0" fmla="*/ 0 w 2668106"/>
              <a:gd name="connsiteY0" fmla="*/ 0 h 6211578"/>
              <a:gd name="connsiteX1" fmla="*/ 2552949 w 2668106"/>
              <a:gd name="connsiteY1" fmla="*/ 1751260 h 6211578"/>
              <a:gd name="connsiteX2" fmla="*/ 2668106 w 2668106"/>
              <a:gd name="connsiteY2" fmla="*/ 6211578 h 6211578"/>
              <a:gd name="connsiteX3" fmla="*/ 0 w 2668106"/>
              <a:gd name="connsiteY3" fmla="*/ 4366320 h 6211578"/>
              <a:gd name="connsiteX4" fmla="*/ 0 w 2668106"/>
              <a:gd name="connsiteY4" fmla="*/ 0 h 62115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68106" h="6211578">
                <a:moveTo>
                  <a:pt x="0" y="0"/>
                </a:moveTo>
                <a:lnTo>
                  <a:pt x="2552949" y="1751260"/>
                </a:lnTo>
                <a:lnTo>
                  <a:pt x="2668106" y="6211578"/>
                </a:lnTo>
                <a:lnTo>
                  <a:pt x="0" y="4366320"/>
                </a:lnTo>
                <a:lnTo>
                  <a:pt x="0" y="0"/>
                </a:lnTo>
                <a:close/>
              </a:path>
            </a:pathLst>
          </a:custGeom>
        </p:spPr>
        <p:txBody>
          <a:bodyPr lIns="68577" tIns="34289" rIns="68577" bIns="34289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516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 rot="19671010">
            <a:off x="5946168" y="1221711"/>
            <a:ext cx="3013585" cy="1885471"/>
          </a:xfrm>
          <a:custGeom>
            <a:avLst/>
            <a:gdLst>
              <a:gd name="connsiteX0" fmla="*/ 0 w 2743200"/>
              <a:gd name="connsiteY0" fmla="*/ 0 h 1943100"/>
              <a:gd name="connsiteX1" fmla="*/ 2743200 w 2743200"/>
              <a:gd name="connsiteY1" fmla="*/ 0 h 1943100"/>
              <a:gd name="connsiteX2" fmla="*/ 2743200 w 2743200"/>
              <a:gd name="connsiteY2" fmla="*/ 1943100 h 1943100"/>
              <a:gd name="connsiteX3" fmla="*/ 0 w 2743200"/>
              <a:gd name="connsiteY3" fmla="*/ 1943100 h 1943100"/>
              <a:gd name="connsiteX4" fmla="*/ 0 w 2743200"/>
              <a:gd name="connsiteY4" fmla="*/ 0 h 1943100"/>
              <a:gd name="connsiteX0" fmla="*/ 1342192 w 4085392"/>
              <a:gd name="connsiteY0" fmla="*/ 0 h 1954523"/>
              <a:gd name="connsiteX1" fmla="*/ 4085392 w 4085392"/>
              <a:gd name="connsiteY1" fmla="*/ 0 h 1954523"/>
              <a:gd name="connsiteX2" fmla="*/ 4085392 w 4085392"/>
              <a:gd name="connsiteY2" fmla="*/ 1943100 h 1954523"/>
              <a:gd name="connsiteX3" fmla="*/ 0 w 4085392"/>
              <a:gd name="connsiteY3" fmla="*/ 1954523 h 1954523"/>
              <a:gd name="connsiteX4" fmla="*/ 1342192 w 4085392"/>
              <a:gd name="connsiteY4" fmla="*/ 0 h 1954523"/>
              <a:gd name="connsiteX0" fmla="*/ 1342192 w 4085392"/>
              <a:gd name="connsiteY0" fmla="*/ 0 h 2501675"/>
              <a:gd name="connsiteX1" fmla="*/ 4085392 w 4085392"/>
              <a:gd name="connsiteY1" fmla="*/ 0 h 2501675"/>
              <a:gd name="connsiteX2" fmla="*/ 2444310 w 4085392"/>
              <a:gd name="connsiteY2" fmla="*/ 2501675 h 2501675"/>
              <a:gd name="connsiteX3" fmla="*/ 0 w 4085392"/>
              <a:gd name="connsiteY3" fmla="*/ 1954523 h 2501675"/>
              <a:gd name="connsiteX4" fmla="*/ 1342192 w 4085392"/>
              <a:gd name="connsiteY4" fmla="*/ 0 h 2501675"/>
              <a:gd name="connsiteX0" fmla="*/ 1342192 w 4018113"/>
              <a:gd name="connsiteY0" fmla="*/ 12286 h 2513961"/>
              <a:gd name="connsiteX1" fmla="*/ 4018113 w 4018113"/>
              <a:gd name="connsiteY1" fmla="*/ 0 h 2513961"/>
              <a:gd name="connsiteX2" fmla="*/ 2444310 w 4018113"/>
              <a:gd name="connsiteY2" fmla="*/ 2513961 h 2513961"/>
              <a:gd name="connsiteX3" fmla="*/ 0 w 4018113"/>
              <a:gd name="connsiteY3" fmla="*/ 1966809 h 2513961"/>
              <a:gd name="connsiteX4" fmla="*/ 1342192 w 4018113"/>
              <a:gd name="connsiteY4" fmla="*/ 12286 h 2513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18113" h="2513961">
                <a:moveTo>
                  <a:pt x="1342192" y="12286"/>
                </a:moveTo>
                <a:lnTo>
                  <a:pt x="4018113" y="0"/>
                </a:lnTo>
                <a:lnTo>
                  <a:pt x="2444310" y="2513961"/>
                </a:lnTo>
                <a:lnTo>
                  <a:pt x="0" y="1966809"/>
                </a:lnTo>
                <a:lnTo>
                  <a:pt x="1342192" y="12286"/>
                </a:lnTo>
                <a:close/>
              </a:path>
            </a:pathLst>
          </a:custGeom>
        </p:spPr>
        <p:txBody>
          <a:bodyPr lIns="68577" tIns="34289" rIns="68577" bIns="34289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4611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 rot="819714">
            <a:off x="3594466" y="373178"/>
            <a:ext cx="4583537" cy="3091137"/>
          </a:xfrm>
          <a:custGeom>
            <a:avLst/>
            <a:gdLst>
              <a:gd name="connsiteX0" fmla="*/ 0 w 4991100"/>
              <a:gd name="connsiteY0" fmla="*/ 0 h 4284663"/>
              <a:gd name="connsiteX1" fmla="*/ 4991100 w 4991100"/>
              <a:gd name="connsiteY1" fmla="*/ 0 h 4284663"/>
              <a:gd name="connsiteX2" fmla="*/ 4991100 w 4991100"/>
              <a:gd name="connsiteY2" fmla="*/ 4284663 h 4284663"/>
              <a:gd name="connsiteX3" fmla="*/ 0 w 4991100"/>
              <a:gd name="connsiteY3" fmla="*/ 4284663 h 4284663"/>
              <a:gd name="connsiteX4" fmla="*/ 0 w 4991100"/>
              <a:gd name="connsiteY4" fmla="*/ 0 h 4284663"/>
              <a:gd name="connsiteX0" fmla="*/ 1354579 w 6345679"/>
              <a:gd name="connsiteY0" fmla="*/ 0 h 4284663"/>
              <a:gd name="connsiteX1" fmla="*/ 6345679 w 6345679"/>
              <a:gd name="connsiteY1" fmla="*/ 0 h 4284663"/>
              <a:gd name="connsiteX2" fmla="*/ 6345679 w 6345679"/>
              <a:gd name="connsiteY2" fmla="*/ 4284663 h 4284663"/>
              <a:gd name="connsiteX3" fmla="*/ 0 w 6345679"/>
              <a:gd name="connsiteY3" fmla="*/ 3578793 h 4284663"/>
              <a:gd name="connsiteX4" fmla="*/ 1354579 w 6345679"/>
              <a:gd name="connsiteY4" fmla="*/ 0 h 4284663"/>
              <a:gd name="connsiteX0" fmla="*/ 1354579 w 6345679"/>
              <a:gd name="connsiteY0" fmla="*/ 0 h 4097807"/>
              <a:gd name="connsiteX1" fmla="*/ 6345679 w 6345679"/>
              <a:gd name="connsiteY1" fmla="*/ 0 h 4097807"/>
              <a:gd name="connsiteX2" fmla="*/ 4902166 w 6345679"/>
              <a:gd name="connsiteY2" fmla="*/ 4097807 h 4097807"/>
              <a:gd name="connsiteX3" fmla="*/ 0 w 6345679"/>
              <a:gd name="connsiteY3" fmla="*/ 3578793 h 4097807"/>
              <a:gd name="connsiteX4" fmla="*/ 1354579 w 6345679"/>
              <a:gd name="connsiteY4" fmla="*/ 0 h 4097807"/>
              <a:gd name="connsiteX0" fmla="*/ 1354579 w 6111382"/>
              <a:gd name="connsiteY0" fmla="*/ 23709 h 4121516"/>
              <a:gd name="connsiteX1" fmla="*/ 6111382 w 6111382"/>
              <a:gd name="connsiteY1" fmla="*/ 0 h 4121516"/>
              <a:gd name="connsiteX2" fmla="*/ 4902166 w 6111382"/>
              <a:gd name="connsiteY2" fmla="*/ 4121516 h 4121516"/>
              <a:gd name="connsiteX3" fmla="*/ 0 w 6111382"/>
              <a:gd name="connsiteY3" fmla="*/ 3602502 h 4121516"/>
              <a:gd name="connsiteX4" fmla="*/ 1354579 w 6111382"/>
              <a:gd name="connsiteY4" fmla="*/ 23709 h 4121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11382" h="4121516">
                <a:moveTo>
                  <a:pt x="1354579" y="23709"/>
                </a:moveTo>
                <a:lnTo>
                  <a:pt x="6111382" y="0"/>
                </a:lnTo>
                <a:lnTo>
                  <a:pt x="4902166" y="4121516"/>
                </a:lnTo>
                <a:lnTo>
                  <a:pt x="0" y="3602502"/>
                </a:lnTo>
                <a:lnTo>
                  <a:pt x="1354579" y="23709"/>
                </a:lnTo>
                <a:close/>
              </a:path>
            </a:pathLst>
          </a:custGeom>
        </p:spPr>
        <p:txBody>
          <a:bodyPr lIns="68577" tIns="34289" rIns="68577" bIns="34289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522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 rot="1541769">
            <a:off x="5300858" y="958104"/>
            <a:ext cx="3761988" cy="2065242"/>
          </a:xfrm>
          <a:custGeom>
            <a:avLst/>
            <a:gdLst>
              <a:gd name="connsiteX0" fmla="*/ 0 w 3759200"/>
              <a:gd name="connsiteY0" fmla="*/ 0 h 3111500"/>
              <a:gd name="connsiteX1" fmla="*/ 3759200 w 3759200"/>
              <a:gd name="connsiteY1" fmla="*/ 0 h 3111500"/>
              <a:gd name="connsiteX2" fmla="*/ 3759200 w 3759200"/>
              <a:gd name="connsiteY2" fmla="*/ 3111500 h 3111500"/>
              <a:gd name="connsiteX3" fmla="*/ 0 w 3759200"/>
              <a:gd name="connsiteY3" fmla="*/ 3111500 h 3111500"/>
              <a:gd name="connsiteX4" fmla="*/ 0 w 3759200"/>
              <a:gd name="connsiteY4" fmla="*/ 0 h 3111500"/>
              <a:gd name="connsiteX0" fmla="*/ 0 w 3825372"/>
              <a:gd name="connsiteY0" fmla="*/ 243248 h 3354748"/>
              <a:gd name="connsiteX1" fmla="*/ 3825372 w 3825372"/>
              <a:gd name="connsiteY1" fmla="*/ 0 h 3354748"/>
              <a:gd name="connsiteX2" fmla="*/ 3759200 w 3825372"/>
              <a:gd name="connsiteY2" fmla="*/ 3354748 h 3354748"/>
              <a:gd name="connsiteX3" fmla="*/ 0 w 3825372"/>
              <a:gd name="connsiteY3" fmla="*/ 3354748 h 3354748"/>
              <a:gd name="connsiteX4" fmla="*/ 0 w 3825372"/>
              <a:gd name="connsiteY4" fmla="*/ 243248 h 3354748"/>
              <a:gd name="connsiteX0" fmla="*/ 0 w 5015984"/>
              <a:gd name="connsiteY0" fmla="*/ 243248 h 3354748"/>
              <a:gd name="connsiteX1" fmla="*/ 3825372 w 5015984"/>
              <a:gd name="connsiteY1" fmla="*/ 0 h 3354748"/>
              <a:gd name="connsiteX2" fmla="*/ 5015984 w 5015984"/>
              <a:gd name="connsiteY2" fmla="*/ 2510409 h 3354748"/>
              <a:gd name="connsiteX3" fmla="*/ 0 w 5015984"/>
              <a:gd name="connsiteY3" fmla="*/ 3354748 h 3354748"/>
              <a:gd name="connsiteX4" fmla="*/ 0 w 5015984"/>
              <a:gd name="connsiteY4" fmla="*/ 243248 h 3354748"/>
              <a:gd name="connsiteX0" fmla="*/ 0 w 5015984"/>
              <a:gd name="connsiteY0" fmla="*/ 243248 h 2753656"/>
              <a:gd name="connsiteX1" fmla="*/ 3825372 w 5015984"/>
              <a:gd name="connsiteY1" fmla="*/ 0 h 2753656"/>
              <a:gd name="connsiteX2" fmla="*/ 5015984 w 5015984"/>
              <a:gd name="connsiteY2" fmla="*/ 2510409 h 2753656"/>
              <a:gd name="connsiteX3" fmla="*/ 1190611 w 5015984"/>
              <a:gd name="connsiteY3" fmla="*/ 2753656 h 2753656"/>
              <a:gd name="connsiteX4" fmla="*/ 0 w 5015984"/>
              <a:gd name="connsiteY4" fmla="*/ 243248 h 2753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15984" h="2753656">
                <a:moveTo>
                  <a:pt x="0" y="243248"/>
                </a:moveTo>
                <a:lnTo>
                  <a:pt x="3825372" y="0"/>
                </a:lnTo>
                <a:lnTo>
                  <a:pt x="5015984" y="2510409"/>
                </a:lnTo>
                <a:lnTo>
                  <a:pt x="1190611" y="2753656"/>
                </a:lnTo>
                <a:lnTo>
                  <a:pt x="0" y="243248"/>
                </a:lnTo>
                <a:close/>
              </a:path>
            </a:pathLst>
          </a:custGeom>
        </p:spPr>
        <p:txBody>
          <a:bodyPr lIns="68577" tIns="34289" rIns="68577" bIns="34289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1066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 rot="20555312">
            <a:off x="183983" y="1017427"/>
            <a:ext cx="4720445" cy="2894342"/>
          </a:xfrm>
          <a:custGeom>
            <a:avLst/>
            <a:gdLst>
              <a:gd name="connsiteX0" fmla="*/ 0 w 5257800"/>
              <a:gd name="connsiteY0" fmla="*/ 0 h 3365500"/>
              <a:gd name="connsiteX1" fmla="*/ 5257800 w 5257800"/>
              <a:gd name="connsiteY1" fmla="*/ 0 h 3365500"/>
              <a:gd name="connsiteX2" fmla="*/ 5257800 w 5257800"/>
              <a:gd name="connsiteY2" fmla="*/ 3365500 h 3365500"/>
              <a:gd name="connsiteX3" fmla="*/ 0 w 5257800"/>
              <a:gd name="connsiteY3" fmla="*/ 3365500 h 3365500"/>
              <a:gd name="connsiteX4" fmla="*/ 0 w 5257800"/>
              <a:gd name="connsiteY4" fmla="*/ 0 h 3365500"/>
              <a:gd name="connsiteX0" fmla="*/ 638595 w 5257800"/>
              <a:gd name="connsiteY0" fmla="*/ 0 h 4043686"/>
              <a:gd name="connsiteX1" fmla="*/ 5257800 w 5257800"/>
              <a:gd name="connsiteY1" fmla="*/ 678186 h 4043686"/>
              <a:gd name="connsiteX2" fmla="*/ 5257800 w 5257800"/>
              <a:gd name="connsiteY2" fmla="*/ 4043686 h 4043686"/>
              <a:gd name="connsiteX3" fmla="*/ 0 w 5257800"/>
              <a:gd name="connsiteY3" fmla="*/ 4043686 h 4043686"/>
              <a:gd name="connsiteX4" fmla="*/ 638595 w 5257800"/>
              <a:gd name="connsiteY4" fmla="*/ 0 h 4043686"/>
              <a:gd name="connsiteX0" fmla="*/ 638595 w 5832721"/>
              <a:gd name="connsiteY0" fmla="*/ 0 h 4043686"/>
              <a:gd name="connsiteX1" fmla="*/ 5832721 w 5832721"/>
              <a:gd name="connsiteY1" fmla="*/ 33272 h 4043686"/>
              <a:gd name="connsiteX2" fmla="*/ 5257800 w 5832721"/>
              <a:gd name="connsiteY2" fmla="*/ 4043686 h 4043686"/>
              <a:gd name="connsiteX3" fmla="*/ 0 w 5832721"/>
              <a:gd name="connsiteY3" fmla="*/ 4043686 h 4043686"/>
              <a:gd name="connsiteX4" fmla="*/ 638595 w 5832721"/>
              <a:gd name="connsiteY4" fmla="*/ 0 h 4043686"/>
              <a:gd name="connsiteX0" fmla="*/ 638595 w 5832721"/>
              <a:gd name="connsiteY0" fmla="*/ 0 h 4043686"/>
              <a:gd name="connsiteX1" fmla="*/ 5832721 w 5832721"/>
              <a:gd name="connsiteY1" fmla="*/ 33272 h 4043686"/>
              <a:gd name="connsiteX2" fmla="*/ 4815306 w 5832721"/>
              <a:gd name="connsiteY2" fmla="*/ 3332595 h 4043686"/>
              <a:gd name="connsiteX3" fmla="*/ 0 w 5832721"/>
              <a:gd name="connsiteY3" fmla="*/ 4043686 h 4043686"/>
              <a:gd name="connsiteX4" fmla="*/ 638595 w 5832721"/>
              <a:gd name="connsiteY4" fmla="*/ 0 h 4043686"/>
              <a:gd name="connsiteX0" fmla="*/ 1099800 w 6293926"/>
              <a:gd name="connsiteY0" fmla="*/ 0 h 3859123"/>
              <a:gd name="connsiteX1" fmla="*/ 6293926 w 6293926"/>
              <a:gd name="connsiteY1" fmla="*/ 33272 h 3859123"/>
              <a:gd name="connsiteX2" fmla="*/ 5276511 w 6293926"/>
              <a:gd name="connsiteY2" fmla="*/ 3332595 h 3859123"/>
              <a:gd name="connsiteX3" fmla="*/ 0 w 6293926"/>
              <a:gd name="connsiteY3" fmla="*/ 3859123 h 3859123"/>
              <a:gd name="connsiteX4" fmla="*/ 1099800 w 6293926"/>
              <a:gd name="connsiteY4" fmla="*/ 0 h 3859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93926" h="3859123">
                <a:moveTo>
                  <a:pt x="1099800" y="0"/>
                </a:moveTo>
                <a:lnTo>
                  <a:pt x="6293926" y="33272"/>
                </a:lnTo>
                <a:lnTo>
                  <a:pt x="5276511" y="3332595"/>
                </a:lnTo>
                <a:lnTo>
                  <a:pt x="0" y="3859123"/>
                </a:lnTo>
                <a:lnTo>
                  <a:pt x="1099800" y="0"/>
                </a:lnTo>
                <a:close/>
              </a:path>
            </a:pathLst>
          </a:custGeom>
        </p:spPr>
        <p:txBody>
          <a:bodyPr lIns="68577" tIns="34289" rIns="68577" bIns="34289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1696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5876925" cy="5092178"/>
          </a:xfrm>
          <a:custGeom>
            <a:avLst/>
            <a:gdLst>
              <a:gd name="connsiteX0" fmla="*/ 867318 w 7835900"/>
              <a:gd name="connsiteY0" fmla="*/ 3028410 h 6789570"/>
              <a:gd name="connsiteX1" fmla="*/ 871073 w 7835900"/>
              <a:gd name="connsiteY1" fmla="*/ 3032167 h 6789570"/>
              <a:gd name="connsiteX2" fmla="*/ 870049 w 7835900"/>
              <a:gd name="connsiteY2" fmla="*/ 3031825 h 6789570"/>
              <a:gd name="connsiteX3" fmla="*/ 6942300 w 7835900"/>
              <a:gd name="connsiteY3" fmla="*/ 413 h 6789570"/>
              <a:gd name="connsiteX4" fmla="*/ 7002374 w 7835900"/>
              <a:gd name="connsiteY4" fmla="*/ 83063 h 6789570"/>
              <a:gd name="connsiteX5" fmla="*/ 7084975 w 7835900"/>
              <a:gd name="connsiteY5" fmla="*/ 34224 h 6789570"/>
              <a:gd name="connsiteX6" fmla="*/ 6927281 w 7835900"/>
              <a:gd name="connsiteY6" fmla="*/ 252120 h 6789570"/>
              <a:gd name="connsiteX7" fmla="*/ 6322787 w 7835900"/>
              <a:gd name="connsiteY7" fmla="*/ 887023 h 6789570"/>
              <a:gd name="connsiteX8" fmla="*/ 6352824 w 7835900"/>
              <a:gd name="connsiteY8" fmla="*/ 924591 h 6789570"/>
              <a:gd name="connsiteX9" fmla="*/ 6491745 w 7835900"/>
              <a:gd name="connsiteY9" fmla="*/ 849454 h 6789570"/>
              <a:gd name="connsiteX10" fmla="*/ 6442935 w 7835900"/>
              <a:gd name="connsiteY10" fmla="*/ 973429 h 6789570"/>
              <a:gd name="connsiteX11" fmla="*/ 6694495 w 7835900"/>
              <a:gd name="connsiteY11" fmla="*/ 920834 h 6789570"/>
              <a:gd name="connsiteX12" fmla="*/ 6822152 w 7835900"/>
              <a:gd name="connsiteY12" fmla="*/ 1037295 h 6789570"/>
              <a:gd name="connsiteX13" fmla="*/ 7047429 w 7835900"/>
              <a:gd name="connsiteY13" fmla="*/ 1067350 h 6789570"/>
              <a:gd name="connsiteX14" fmla="*/ 7002374 w 7835900"/>
              <a:gd name="connsiteY14" fmla="*/ 980943 h 6789570"/>
              <a:gd name="connsiteX15" fmla="*/ 7107503 w 7835900"/>
              <a:gd name="connsiteY15" fmla="*/ 1063593 h 6789570"/>
              <a:gd name="connsiteX16" fmla="*/ 6916017 w 7835900"/>
              <a:gd name="connsiteY16" fmla="*/ 1191325 h 6789570"/>
              <a:gd name="connsiteX17" fmla="*/ 6931036 w 7835900"/>
              <a:gd name="connsiteY17" fmla="*/ 1217623 h 6789570"/>
              <a:gd name="connsiteX18" fmla="*/ 7253934 w 7835900"/>
              <a:gd name="connsiteY18" fmla="*/ 1059836 h 6789570"/>
              <a:gd name="connsiteX19" fmla="*/ 7494229 w 7835900"/>
              <a:gd name="connsiteY19" fmla="*/ 898293 h 6789570"/>
              <a:gd name="connsiteX20" fmla="*/ 7757053 w 7835900"/>
              <a:gd name="connsiteY20" fmla="*/ 849454 h 6789570"/>
              <a:gd name="connsiteX21" fmla="*/ 7775826 w 7835900"/>
              <a:gd name="connsiteY21" fmla="*/ 935861 h 6789570"/>
              <a:gd name="connsiteX22" fmla="*/ 7768317 w 7835900"/>
              <a:gd name="connsiteY22" fmla="*/ 943375 h 6789570"/>
              <a:gd name="connsiteX23" fmla="*/ 7614377 w 7835900"/>
              <a:gd name="connsiteY23" fmla="*/ 1074864 h 6789570"/>
              <a:gd name="connsiteX24" fmla="*/ 7580586 w 7835900"/>
              <a:gd name="connsiteY24" fmla="*/ 1134973 h 6789570"/>
              <a:gd name="connsiteX25" fmla="*/ 7835900 w 7835900"/>
              <a:gd name="connsiteY25" fmla="*/ 1086134 h 6789570"/>
              <a:gd name="connsiteX26" fmla="*/ 7370327 w 7835900"/>
              <a:gd name="connsiteY26" fmla="*/ 1495628 h 6789570"/>
              <a:gd name="connsiteX27" fmla="*/ 7227651 w 7835900"/>
              <a:gd name="connsiteY27" fmla="*/ 1555737 h 6789570"/>
              <a:gd name="connsiteX28" fmla="*/ 7362818 w 7835900"/>
              <a:gd name="connsiteY28" fmla="*/ 1630873 h 6789570"/>
              <a:gd name="connsiteX29" fmla="*/ 7757053 w 7835900"/>
              <a:gd name="connsiteY29" fmla="*/ 1367896 h 6789570"/>
              <a:gd name="connsiteX30" fmla="*/ 7779580 w 7835900"/>
              <a:gd name="connsiteY30" fmla="*/ 1390437 h 6789570"/>
              <a:gd name="connsiteX31" fmla="*/ 7633150 w 7835900"/>
              <a:gd name="connsiteY31" fmla="*/ 1518168 h 6789570"/>
              <a:gd name="connsiteX32" fmla="*/ 7711998 w 7835900"/>
              <a:gd name="connsiteY32" fmla="*/ 1529439 h 6789570"/>
              <a:gd name="connsiteX33" fmla="*/ 7509248 w 7835900"/>
              <a:gd name="connsiteY33" fmla="*/ 1608332 h 6789570"/>
              <a:gd name="connsiteX34" fmla="*/ 7385345 w 7835900"/>
              <a:gd name="connsiteY34" fmla="*/ 1777389 h 6789570"/>
              <a:gd name="connsiteX35" fmla="*/ 7058693 w 7835900"/>
              <a:gd name="connsiteY35" fmla="*/ 1995285 h 6789570"/>
              <a:gd name="connsiteX36" fmla="*/ 7077466 w 7835900"/>
              <a:gd name="connsiteY36" fmla="*/ 2021582 h 6789570"/>
              <a:gd name="connsiteX37" fmla="*/ 7190105 w 7835900"/>
              <a:gd name="connsiteY37" fmla="*/ 1965230 h 6789570"/>
              <a:gd name="connsiteX38" fmla="*/ 7291480 w 7835900"/>
              <a:gd name="connsiteY38" fmla="*/ 1950203 h 6789570"/>
              <a:gd name="connsiteX39" fmla="*/ 6893490 w 7835900"/>
              <a:gd name="connsiteY39" fmla="*/ 2284560 h 6789570"/>
              <a:gd name="connsiteX40" fmla="*/ 6870962 w 7835900"/>
              <a:gd name="connsiteY40" fmla="*/ 2310858 h 6789570"/>
              <a:gd name="connsiteX41" fmla="*/ 6705758 w 7835900"/>
              <a:gd name="connsiteY41" fmla="*/ 2573835 h 6789570"/>
              <a:gd name="connsiteX42" fmla="*/ 7171332 w 7835900"/>
              <a:gd name="connsiteY42" fmla="*/ 2284560 h 6789570"/>
              <a:gd name="connsiteX43" fmla="*/ 7190105 w 7835900"/>
              <a:gd name="connsiteY43" fmla="*/ 2310858 h 6789570"/>
              <a:gd name="connsiteX44" fmla="*/ 6814643 w 7835900"/>
              <a:gd name="connsiteY44" fmla="*/ 2645215 h 6789570"/>
              <a:gd name="connsiteX45" fmla="*/ 6664458 w 7835900"/>
              <a:gd name="connsiteY45" fmla="*/ 2761676 h 6789570"/>
              <a:gd name="connsiteX46" fmla="*/ 6427916 w 7835900"/>
              <a:gd name="connsiteY46" fmla="*/ 2934490 h 6789570"/>
              <a:gd name="connsiteX47" fmla="*/ 6352824 w 7835900"/>
              <a:gd name="connsiteY47" fmla="*/ 3024654 h 6789570"/>
              <a:gd name="connsiteX48" fmla="*/ 6116283 w 7835900"/>
              <a:gd name="connsiteY48" fmla="*/ 3220008 h 6789570"/>
              <a:gd name="connsiteX49" fmla="*/ 5906024 w 7835900"/>
              <a:gd name="connsiteY49" fmla="*/ 3362767 h 6789570"/>
              <a:gd name="connsiteX50" fmla="*/ 5891005 w 7835900"/>
              <a:gd name="connsiteY50" fmla="*/ 3340226 h 6789570"/>
              <a:gd name="connsiteX51" fmla="*/ 5759593 w 7835900"/>
              <a:gd name="connsiteY51" fmla="*/ 3584420 h 6789570"/>
              <a:gd name="connsiteX52" fmla="*/ 5680746 w 7835900"/>
              <a:gd name="connsiteY52" fmla="*/ 3719665 h 6789570"/>
              <a:gd name="connsiteX53" fmla="*/ 5553089 w 7835900"/>
              <a:gd name="connsiteY53" fmla="*/ 3881208 h 6789570"/>
              <a:gd name="connsiteX54" fmla="*/ 5455469 w 7835900"/>
              <a:gd name="connsiteY54" fmla="*/ 3941317 h 6789570"/>
              <a:gd name="connsiteX55" fmla="*/ 6029926 w 7835900"/>
              <a:gd name="connsiteY55" fmla="*/ 3817342 h 6789570"/>
              <a:gd name="connsiteX56" fmla="*/ 5906024 w 7835900"/>
              <a:gd name="connsiteY56" fmla="*/ 3922533 h 6789570"/>
              <a:gd name="connsiteX57" fmla="*/ 5921042 w 7835900"/>
              <a:gd name="connsiteY57" fmla="*/ 3945074 h 6789570"/>
              <a:gd name="connsiteX58" fmla="*/ 6698249 w 7835900"/>
              <a:gd name="connsiteY58" fmla="*/ 3543095 h 6789570"/>
              <a:gd name="connsiteX59" fmla="*/ 6649439 w 7835900"/>
              <a:gd name="connsiteY59" fmla="*/ 3787288 h 6789570"/>
              <a:gd name="connsiteX60" fmla="*/ 6634421 w 7835900"/>
              <a:gd name="connsiteY60" fmla="*/ 3836127 h 6789570"/>
              <a:gd name="connsiteX61" fmla="*/ 6720777 w 7835900"/>
              <a:gd name="connsiteY61" fmla="*/ 3839883 h 6789570"/>
              <a:gd name="connsiteX62" fmla="*/ 6863453 w 7835900"/>
              <a:gd name="connsiteY62" fmla="*/ 3776017 h 6789570"/>
              <a:gd name="connsiteX63" fmla="*/ 6161338 w 7835900"/>
              <a:gd name="connsiteY63" fmla="*/ 4418434 h 6789570"/>
              <a:gd name="connsiteX64" fmla="*/ 6180111 w 7835900"/>
              <a:gd name="connsiteY64" fmla="*/ 4444732 h 6789570"/>
              <a:gd name="connsiteX65" fmla="*/ 6750814 w 7835900"/>
              <a:gd name="connsiteY65" fmla="*/ 4102861 h 6789570"/>
              <a:gd name="connsiteX66" fmla="*/ 6777096 w 7835900"/>
              <a:gd name="connsiteY66" fmla="*/ 4140429 h 6789570"/>
              <a:gd name="connsiteX67" fmla="*/ 5504279 w 7835900"/>
              <a:gd name="connsiteY67" fmla="*/ 5049580 h 6789570"/>
              <a:gd name="connsiteX68" fmla="*/ 5046215 w 7835900"/>
              <a:gd name="connsiteY68" fmla="*/ 5308800 h 6789570"/>
              <a:gd name="connsiteX69" fmla="*/ 5008668 w 7835900"/>
              <a:gd name="connsiteY69" fmla="*/ 5380180 h 6789570"/>
              <a:gd name="connsiteX70" fmla="*/ 4937331 w 7835900"/>
              <a:gd name="connsiteY70" fmla="*/ 5398964 h 6789570"/>
              <a:gd name="connsiteX71" fmla="*/ 4918558 w 7835900"/>
              <a:gd name="connsiteY71" fmla="*/ 5406478 h 6789570"/>
              <a:gd name="connsiteX72" fmla="*/ 4569377 w 7835900"/>
              <a:gd name="connsiteY72" fmla="*/ 5680725 h 6789570"/>
              <a:gd name="connsiteX73" fmla="*/ 4092540 w 7835900"/>
              <a:gd name="connsiteY73" fmla="*/ 5909891 h 6789570"/>
              <a:gd name="connsiteX74" fmla="*/ 3859753 w 7835900"/>
              <a:gd name="connsiteY74" fmla="*/ 6026353 h 6789570"/>
              <a:gd name="connsiteX75" fmla="*/ 3596930 w 7835900"/>
              <a:gd name="connsiteY75" fmla="*/ 6120273 h 6789570"/>
              <a:gd name="connsiteX76" fmla="*/ 3337861 w 7835900"/>
              <a:gd name="connsiteY76" fmla="*/ 6225464 h 6789570"/>
              <a:gd name="connsiteX77" fmla="*/ 2748385 w 7835900"/>
              <a:gd name="connsiteY77" fmla="*/ 6394521 h 6789570"/>
              <a:gd name="connsiteX78" fmla="*/ 2481807 w 7835900"/>
              <a:gd name="connsiteY78" fmla="*/ 6510983 h 6789570"/>
              <a:gd name="connsiteX79" fmla="*/ 2459279 w 7835900"/>
              <a:gd name="connsiteY79" fmla="*/ 6537280 h 6789570"/>
              <a:gd name="connsiteX80" fmla="*/ 2384186 w 7835900"/>
              <a:gd name="connsiteY80" fmla="*/ 6668769 h 6789570"/>
              <a:gd name="connsiteX81" fmla="*/ 2275302 w 7835900"/>
              <a:gd name="connsiteY81" fmla="*/ 6698824 h 6789570"/>
              <a:gd name="connsiteX82" fmla="*/ 2035006 w 7835900"/>
              <a:gd name="connsiteY82" fmla="*/ 6698824 h 6789570"/>
              <a:gd name="connsiteX83" fmla="*/ 2035006 w 7835900"/>
              <a:gd name="connsiteY83" fmla="*/ 6563578 h 6789570"/>
              <a:gd name="connsiteX84" fmla="*/ 1982442 w 7835900"/>
              <a:gd name="connsiteY84" fmla="*/ 6567335 h 6789570"/>
              <a:gd name="connsiteX85" fmla="*/ 2001215 w 7835900"/>
              <a:gd name="connsiteY85" fmla="*/ 6484685 h 6789570"/>
              <a:gd name="connsiteX86" fmla="*/ 1888576 w 7835900"/>
              <a:gd name="connsiteY86" fmla="*/ 6432089 h 6789570"/>
              <a:gd name="connsiteX87" fmla="*/ 1449285 w 7835900"/>
              <a:gd name="connsiteY87" fmla="*/ 6567335 h 6789570"/>
              <a:gd name="connsiteX88" fmla="*/ 1325383 w 7835900"/>
              <a:gd name="connsiteY88" fmla="*/ 6706337 h 6789570"/>
              <a:gd name="connsiteX89" fmla="*/ 1235272 w 7835900"/>
              <a:gd name="connsiteY89" fmla="*/ 6770203 h 6789570"/>
              <a:gd name="connsiteX90" fmla="*/ 923638 w 7835900"/>
              <a:gd name="connsiteY90" fmla="*/ 6788987 h 6789570"/>
              <a:gd name="connsiteX91" fmla="*/ 859809 w 7835900"/>
              <a:gd name="connsiteY91" fmla="*/ 6762690 h 6789570"/>
              <a:gd name="connsiteX92" fmla="*/ 908619 w 7835900"/>
              <a:gd name="connsiteY92" fmla="*/ 6578605 h 6789570"/>
              <a:gd name="connsiteX93" fmla="*/ 657059 w 7835900"/>
              <a:gd name="connsiteY93" fmla="*/ 6432089 h 6789570"/>
              <a:gd name="connsiteX94" fmla="*/ 232787 w 7835900"/>
              <a:gd name="connsiteY94" fmla="*/ 6717608 h 6789570"/>
              <a:gd name="connsiteX95" fmla="*/ 135167 w 7835900"/>
              <a:gd name="connsiteY95" fmla="*/ 6743906 h 6789570"/>
              <a:gd name="connsiteX96" fmla="*/ 0 w 7835900"/>
              <a:gd name="connsiteY96" fmla="*/ 6747662 h 6789570"/>
              <a:gd name="connsiteX97" fmla="*/ 0 w 7835900"/>
              <a:gd name="connsiteY97" fmla="*/ 6251762 h 6789570"/>
              <a:gd name="connsiteX98" fmla="*/ 217768 w 7835900"/>
              <a:gd name="connsiteY98" fmla="*/ 6082705 h 6789570"/>
              <a:gd name="connsiteX99" fmla="*/ 277842 w 7835900"/>
              <a:gd name="connsiteY99" fmla="*/ 6127787 h 6789570"/>
              <a:gd name="connsiteX100" fmla="*/ 420518 w 7835900"/>
              <a:gd name="connsiteY100" fmla="*/ 6033867 h 6789570"/>
              <a:gd name="connsiteX101" fmla="*/ 506874 w 7835900"/>
              <a:gd name="connsiteY101" fmla="*/ 5842269 h 6789570"/>
              <a:gd name="connsiteX102" fmla="*/ 360444 w 7835900"/>
              <a:gd name="connsiteY102" fmla="*/ 5691996 h 6789570"/>
              <a:gd name="connsiteX103" fmla="*/ 326653 w 7835900"/>
              <a:gd name="connsiteY103" fmla="*/ 5755862 h 6789570"/>
              <a:gd name="connsiteX104" fmla="*/ 300370 w 7835900"/>
              <a:gd name="connsiteY104" fmla="*/ 5759619 h 6789570"/>
              <a:gd name="connsiteX105" fmla="*/ 270333 w 7835900"/>
              <a:gd name="connsiteY105" fmla="*/ 5609346 h 6789570"/>
              <a:gd name="connsiteX106" fmla="*/ 296615 w 7835900"/>
              <a:gd name="connsiteY106" fmla="*/ 5601832 h 6789570"/>
              <a:gd name="connsiteX107" fmla="*/ 315389 w 7835900"/>
              <a:gd name="connsiteY107" fmla="*/ 5658185 h 6789570"/>
              <a:gd name="connsiteX108" fmla="*/ 634532 w 7835900"/>
              <a:gd name="connsiteY108" fmla="*/ 5387693 h 6789570"/>
              <a:gd name="connsiteX109" fmla="*/ 709624 w 7835900"/>
              <a:gd name="connsiteY109" fmla="*/ 5199852 h 6789570"/>
              <a:gd name="connsiteX110" fmla="*/ 416764 w 7835900"/>
              <a:gd name="connsiteY110" fmla="*/ 5297530 h 6789570"/>
              <a:gd name="connsiteX111" fmla="*/ 259069 w 7835900"/>
              <a:gd name="connsiteY111" fmla="*/ 5380180 h 6789570"/>
              <a:gd name="connsiteX112" fmla="*/ 56319 w 7835900"/>
              <a:gd name="connsiteY112" fmla="*/ 5402721 h 6789570"/>
              <a:gd name="connsiteX113" fmla="*/ 0 w 7835900"/>
              <a:gd name="connsiteY113" fmla="*/ 5312557 h 6789570"/>
              <a:gd name="connsiteX114" fmla="*/ 0 w 7835900"/>
              <a:gd name="connsiteY114" fmla="*/ 4722736 h 6789570"/>
              <a:gd name="connsiteX115" fmla="*/ 352935 w 7835900"/>
              <a:gd name="connsiteY115" fmla="*/ 4512354 h 6789570"/>
              <a:gd name="connsiteX116" fmla="*/ 581967 w 7835900"/>
              <a:gd name="connsiteY116" fmla="*/ 4418434 h 6789570"/>
              <a:gd name="connsiteX117" fmla="*/ 604495 w 7835900"/>
              <a:gd name="connsiteY117" fmla="*/ 4414677 h 6789570"/>
              <a:gd name="connsiteX118" fmla="*/ 743416 w 7835900"/>
              <a:gd name="connsiteY118" fmla="*/ 4226836 h 6789570"/>
              <a:gd name="connsiteX119" fmla="*/ 717133 w 7835900"/>
              <a:gd name="connsiteY119" fmla="*/ 4208052 h 6789570"/>
              <a:gd name="connsiteX120" fmla="*/ 795980 w 7835900"/>
              <a:gd name="connsiteY120" fmla="*/ 4147943 h 6789570"/>
              <a:gd name="connsiteX121" fmla="*/ 788471 w 7835900"/>
              <a:gd name="connsiteY121" fmla="*/ 4125402 h 6789570"/>
              <a:gd name="connsiteX122" fmla="*/ 638286 w 7835900"/>
              <a:gd name="connsiteY122" fmla="*/ 4162970 h 6789570"/>
              <a:gd name="connsiteX123" fmla="*/ 593231 w 7835900"/>
              <a:gd name="connsiteY123" fmla="*/ 4008940 h 6789570"/>
              <a:gd name="connsiteX124" fmla="*/ 799735 w 7835900"/>
              <a:gd name="connsiteY124" fmla="*/ 3730936 h 6789570"/>
              <a:gd name="connsiteX125" fmla="*/ 1006239 w 7835900"/>
              <a:gd name="connsiteY125" fmla="*/ 3606960 h 6789570"/>
              <a:gd name="connsiteX126" fmla="*/ 1006239 w 7835900"/>
              <a:gd name="connsiteY126" fmla="*/ 3505527 h 6789570"/>
              <a:gd name="connsiteX127" fmla="*/ 773453 w 7835900"/>
              <a:gd name="connsiteY127" fmla="*/ 3535581 h 6789570"/>
              <a:gd name="connsiteX128" fmla="*/ 615758 w 7835900"/>
              <a:gd name="connsiteY128" fmla="*/ 3637015 h 6789570"/>
              <a:gd name="connsiteX129" fmla="*/ 341671 w 7835900"/>
              <a:gd name="connsiteY129" fmla="*/ 3678340 h 6789570"/>
              <a:gd name="connsiteX130" fmla="*/ 67583 w 7835900"/>
              <a:gd name="connsiteY130" fmla="*/ 3603204 h 6789570"/>
              <a:gd name="connsiteX131" fmla="*/ 93866 w 7835900"/>
              <a:gd name="connsiteY131" fmla="*/ 3565635 h 6789570"/>
              <a:gd name="connsiteX132" fmla="*/ 30037 w 7835900"/>
              <a:gd name="connsiteY132" fmla="*/ 3498013 h 6789570"/>
              <a:gd name="connsiteX133" fmla="*/ 123903 w 7835900"/>
              <a:gd name="connsiteY133" fmla="*/ 3374038 h 6789570"/>
              <a:gd name="connsiteX134" fmla="*/ 247805 w 7835900"/>
              <a:gd name="connsiteY134" fmla="*/ 3276361 h 6789570"/>
              <a:gd name="connsiteX135" fmla="*/ 244051 w 7835900"/>
              <a:gd name="connsiteY135" fmla="*/ 3280117 h 6789570"/>
              <a:gd name="connsiteX136" fmla="*/ 596985 w 7835900"/>
              <a:gd name="connsiteY136" fmla="*/ 3126088 h 6789570"/>
              <a:gd name="connsiteX137" fmla="*/ 848545 w 7835900"/>
              <a:gd name="connsiteY137" fmla="*/ 3024654 h 6789570"/>
              <a:gd name="connsiteX138" fmla="*/ 870049 w 7835900"/>
              <a:gd name="connsiteY138" fmla="*/ 3031825 h 6789570"/>
              <a:gd name="connsiteX139" fmla="*/ 882337 w 7835900"/>
              <a:gd name="connsiteY139" fmla="*/ 3047194 h 6789570"/>
              <a:gd name="connsiteX140" fmla="*/ 889846 w 7835900"/>
              <a:gd name="connsiteY140" fmla="*/ 3028410 h 6789570"/>
              <a:gd name="connsiteX141" fmla="*/ 1028767 w 7835900"/>
              <a:gd name="connsiteY141" fmla="*/ 2866867 h 6789570"/>
              <a:gd name="connsiteX142" fmla="*/ 1107614 w 7835900"/>
              <a:gd name="connsiteY142" fmla="*/ 2648972 h 6789570"/>
              <a:gd name="connsiteX143" fmla="*/ 1265309 w 7835900"/>
              <a:gd name="connsiteY143" fmla="*/ 2570078 h 6789570"/>
              <a:gd name="connsiteX144" fmla="*/ 1276573 w 7835900"/>
              <a:gd name="connsiteY144" fmla="*/ 2588862 h 6789570"/>
              <a:gd name="connsiteX145" fmla="*/ 1205235 w 7835900"/>
              <a:gd name="connsiteY145" fmla="*/ 2637701 h 6789570"/>
              <a:gd name="connsiteX146" fmla="*/ 1216498 w 7835900"/>
              <a:gd name="connsiteY146" fmla="*/ 2660242 h 6789570"/>
              <a:gd name="connsiteX147" fmla="*/ 1284082 w 7835900"/>
              <a:gd name="connsiteY147" fmla="*/ 2630187 h 6789570"/>
              <a:gd name="connsiteX148" fmla="*/ 1302855 w 7835900"/>
              <a:gd name="connsiteY148" fmla="*/ 2709081 h 6789570"/>
              <a:gd name="connsiteX149" fmla="*/ 1415494 w 7835900"/>
              <a:gd name="connsiteY149" fmla="*/ 2585105 h 6789570"/>
              <a:gd name="connsiteX150" fmla="*/ 1933631 w 7835900"/>
              <a:gd name="connsiteY150" fmla="*/ 2352182 h 6789570"/>
              <a:gd name="connsiteX151" fmla="*/ 2091326 w 7835900"/>
              <a:gd name="connsiteY151" fmla="*/ 2228207 h 6789570"/>
              <a:gd name="connsiteX152" fmla="*/ 2256529 w 7835900"/>
              <a:gd name="connsiteY152" fmla="*/ 2070421 h 6789570"/>
              <a:gd name="connsiteX153" fmla="*/ 2237756 w 7835900"/>
              <a:gd name="connsiteY153" fmla="*/ 2145557 h 6789570"/>
              <a:gd name="connsiteX154" fmla="*/ 2286566 w 7835900"/>
              <a:gd name="connsiteY154" fmla="*/ 2145557 h 6789570"/>
              <a:gd name="connsiteX155" fmla="*/ 2485561 w 7835900"/>
              <a:gd name="connsiteY155" fmla="*/ 1995285 h 6789570"/>
              <a:gd name="connsiteX156" fmla="*/ 2684556 w 7835900"/>
              <a:gd name="connsiteY156" fmla="*/ 1860039 h 6789570"/>
              <a:gd name="connsiteX157" fmla="*/ 2898570 w 7835900"/>
              <a:gd name="connsiteY157" fmla="*/ 1792416 h 6789570"/>
              <a:gd name="connsiteX158" fmla="*/ 3289051 w 7835900"/>
              <a:gd name="connsiteY158" fmla="*/ 1555737 h 6789570"/>
              <a:gd name="connsiteX159" fmla="*/ 3454254 w 7835900"/>
              <a:gd name="connsiteY159" fmla="*/ 1450546 h 6789570"/>
              <a:gd name="connsiteX160" fmla="*/ 3480536 w 7835900"/>
              <a:gd name="connsiteY160" fmla="*/ 1428005 h 6789570"/>
              <a:gd name="connsiteX161" fmla="*/ 3506819 w 7835900"/>
              <a:gd name="connsiteY161" fmla="*/ 1428005 h 6789570"/>
              <a:gd name="connsiteX162" fmla="*/ 3810943 w 7835900"/>
              <a:gd name="connsiteY162" fmla="*/ 1217623 h 6789570"/>
              <a:gd name="connsiteX163" fmla="*/ 3859753 w 7835900"/>
              <a:gd name="connsiteY163" fmla="*/ 1127459 h 6789570"/>
              <a:gd name="connsiteX164" fmla="*/ 4085031 w 7835900"/>
              <a:gd name="connsiteY164" fmla="*/ 1134973 h 6789570"/>
              <a:gd name="connsiteX165" fmla="*/ 4235216 w 7835900"/>
              <a:gd name="connsiteY165" fmla="*/ 1052323 h 6789570"/>
              <a:gd name="connsiteX166" fmla="*/ 4231461 w 7835900"/>
              <a:gd name="connsiteY166" fmla="*/ 1048566 h 6789570"/>
              <a:gd name="connsiteX167" fmla="*/ 4329082 w 7835900"/>
              <a:gd name="connsiteY167" fmla="*/ 1044809 h 6789570"/>
              <a:gd name="connsiteX168" fmla="*/ 4422947 w 7835900"/>
              <a:gd name="connsiteY168" fmla="*/ 984700 h 6789570"/>
              <a:gd name="connsiteX169" fmla="*/ 4794655 w 7835900"/>
              <a:gd name="connsiteY169" fmla="*/ 699181 h 6789570"/>
              <a:gd name="connsiteX170" fmla="*/ 4820937 w 7835900"/>
              <a:gd name="connsiteY170" fmla="*/ 654100 h 6789570"/>
              <a:gd name="connsiteX171" fmla="*/ 4922312 w 7835900"/>
              <a:gd name="connsiteY171" fmla="*/ 601504 h 6789570"/>
              <a:gd name="connsiteX172" fmla="*/ 5038705 w 7835900"/>
              <a:gd name="connsiteY172" fmla="*/ 672884 h 6789570"/>
              <a:gd name="connsiteX173" fmla="*/ 5241455 w 7835900"/>
              <a:gd name="connsiteY173" fmla="*/ 642829 h 6789570"/>
              <a:gd name="connsiteX174" fmla="*/ 5511788 w 7835900"/>
              <a:gd name="connsiteY174" fmla="*/ 470015 h 6789570"/>
              <a:gd name="connsiteX175" fmla="*/ 5676992 w 7835900"/>
              <a:gd name="connsiteY175" fmla="*/ 421177 h 6789570"/>
              <a:gd name="connsiteX176" fmla="*/ 5658218 w 7835900"/>
              <a:gd name="connsiteY176" fmla="*/ 383609 h 6789570"/>
              <a:gd name="connsiteX177" fmla="*/ 5759593 w 7835900"/>
              <a:gd name="connsiteY177" fmla="*/ 252120 h 6789570"/>
              <a:gd name="connsiteX178" fmla="*/ 5812158 w 7835900"/>
              <a:gd name="connsiteY178" fmla="*/ 154443 h 6789570"/>
              <a:gd name="connsiteX179" fmla="*/ 6018662 w 7835900"/>
              <a:gd name="connsiteY179" fmla="*/ 120631 h 6789570"/>
              <a:gd name="connsiteX180" fmla="*/ 5996135 w 7835900"/>
              <a:gd name="connsiteY180" fmla="*/ 210795 h 6789570"/>
              <a:gd name="connsiteX181" fmla="*/ 6135056 w 7835900"/>
              <a:gd name="connsiteY181" fmla="*/ 169470 h 6789570"/>
              <a:gd name="connsiteX182" fmla="*/ 6086246 w 7835900"/>
              <a:gd name="connsiteY182" fmla="*/ 406150 h 6789570"/>
              <a:gd name="connsiteX183" fmla="*/ 6052454 w 7835900"/>
              <a:gd name="connsiteY183" fmla="*/ 443718 h 6789570"/>
              <a:gd name="connsiteX184" fmla="*/ 5932306 w 7835900"/>
              <a:gd name="connsiteY184" fmla="*/ 406150 h 6789570"/>
              <a:gd name="connsiteX185" fmla="*/ 5601899 w 7835900"/>
              <a:gd name="connsiteY185" fmla="*/ 785588 h 6789570"/>
              <a:gd name="connsiteX186" fmla="*/ 5586881 w 7835900"/>
              <a:gd name="connsiteY186" fmla="*/ 755534 h 6789570"/>
              <a:gd name="connsiteX187" fmla="*/ 5526807 w 7835900"/>
              <a:gd name="connsiteY187" fmla="*/ 841941 h 6789570"/>
              <a:gd name="connsiteX188" fmla="*/ 5541825 w 7835900"/>
              <a:gd name="connsiteY188" fmla="*/ 864482 h 6789570"/>
              <a:gd name="connsiteX189" fmla="*/ 5759593 w 7835900"/>
              <a:gd name="connsiteY189" fmla="*/ 759291 h 6789570"/>
              <a:gd name="connsiteX190" fmla="*/ 6097509 w 7835900"/>
              <a:gd name="connsiteY190" fmla="*/ 515097 h 6789570"/>
              <a:gd name="connsiteX191" fmla="*/ 6146320 w 7835900"/>
              <a:gd name="connsiteY191" fmla="*/ 488800 h 6789570"/>
              <a:gd name="connsiteX192" fmla="*/ 6521782 w 7835900"/>
              <a:gd name="connsiteY192" fmla="*/ 308472 h 6789570"/>
              <a:gd name="connsiteX193" fmla="*/ 6619402 w 7835900"/>
              <a:gd name="connsiteY193" fmla="*/ 285931 h 6789570"/>
              <a:gd name="connsiteX194" fmla="*/ 6735795 w 7835900"/>
              <a:gd name="connsiteY194" fmla="*/ 154443 h 6789570"/>
              <a:gd name="connsiteX195" fmla="*/ 6833416 w 7835900"/>
              <a:gd name="connsiteY195" fmla="*/ 41738 h 6789570"/>
              <a:gd name="connsiteX196" fmla="*/ 6942300 w 7835900"/>
              <a:gd name="connsiteY196" fmla="*/ 413 h 6789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</a:cxnLst>
            <a:rect l="l" t="t" r="r" b="b"/>
            <a:pathLst>
              <a:path w="7835900" h="6789570">
                <a:moveTo>
                  <a:pt x="867318" y="3028410"/>
                </a:moveTo>
                <a:cubicBezTo>
                  <a:pt x="867318" y="3028410"/>
                  <a:pt x="871073" y="3032167"/>
                  <a:pt x="871073" y="3032167"/>
                </a:cubicBezTo>
                <a:lnTo>
                  <a:pt x="870049" y="3031825"/>
                </a:lnTo>
                <a:close/>
                <a:moveTo>
                  <a:pt x="6942300" y="413"/>
                </a:moveTo>
                <a:cubicBezTo>
                  <a:pt x="6964828" y="4170"/>
                  <a:pt x="6983601" y="53008"/>
                  <a:pt x="7002374" y="83063"/>
                </a:cubicBezTo>
                <a:cubicBezTo>
                  <a:pt x="7021147" y="71793"/>
                  <a:pt x="7051184" y="56765"/>
                  <a:pt x="7084975" y="34224"/>
                </a:cubicBezTo>
                <a:cubicBezTo>
                  <a:pt x="7084975" y="248363"/>
                  <a:pt x="7036165" y="315986"/>
                  <a:pt x="6927281" y="252120"/>
                </a:cubicBezTo>
                <a:cubicBezTo>
                  <a:pt x="6724532" y="462502"/>
                  <a:pt x="6525537" y="672884"/>
                  <a:pt x="6322787" y="887023"/>
                </a:cubicBezTo>
                <a:cubicBezTo>
                  <a:pt x="6334051" y="898293"/>
                  <a:pt x="6341560" y="913320"/>
                  <a:pt x="6352824" y="924591"/>
                </a:cubicBezTo>
                <a:cubicBezTo>
                  <a:pt x="6397879" y="902050"/>
                  <a:pt x="6442935" y="879509"/>
                  <a:pt x="6491745" y="849454"/>
                </a:cubicBezTo>
                <a:cubicBezTo>
                  <a:pt x="6476726" y="887023"/>
                  <a:pt x="6461708" y="920834"/>
                  <a:pt x="6442935" y="973429"/>
                </a:cubicBezTo>
                <a:cubicBezTo>
                  <a:pt x="6529291" y="917077"/>
                  <a:pt x="6630666" y="1101161"/>
                  <a:pt x="6694495" y="920834"/>
                </a:cubicBezTo>
                <a:cubicBezTo>
                  <a:pt x="6720777" y="992214"/>
                  <a:pt x="6870962" y="905807"/>
                  <a:pt x="6822152" y="1037295"/>
                </a:cubicBezTo>
                <a:cubicBezTo>
                  <a:pt x="6900999" y="1048566"/>
                  <a:pt x="6972337" y="1056080"/>
                  <a:pt x="7047429" y="1067350"/>
                </a:cubicBezTo>
                <a:cubicBezTo>
                  <a:pt x="7039920" y="1048566"/>
                  <a:pt x="7028656" y="1033539"/>
                  <a:pt x="7002374" y="980943"/>
                </a:cubicBezTo>
                <a:cubicBezTo>
                  <a:pt x="7051184" y="1018511"/>
                  <a:pt x="7077466" y="1037295"/>
                  <a:pt x="7107503" y="1063593"/>
                </a:cubicBezTo>
                <a:cubicBezTo>
                  <a:pt x="7039920" y="1108675"/>
                  <a:pt x="6976091" y="1150000"/>
                  <a:pt x="6916017" y="1191325"/>
                </a:cubicBezTo>
                <a:cubicBezTo>
                  <a:pt x="6919772" y="1202596"/>
                  <a:pt x="6927281" y="1210109"/>
                  <a:pt x="6931036" y="1217623"/>
                </a:cubicBezTo>
                <a:cubicBezTo>
                  <a:pt x="7036165" y="1165027"/>
                  <a:pt x="7141295" y="1104918"/>
                  <a:pt x="7253934" y="1059836"/>
                </a:cubicBezTo>
                <a:cubicBezTo>
                  <a:pt x="7344045" y="1018511"/>
                  <a:pt x="7415382" y="954645"/>
                  <a:pt x="7494229" y="898293"/>
                </a:cubicBezTo>
                <a:cubicBezTo>
                  <a:pt x="7561812" y="849454"/>
                  <a:pt x="7655678" y="811886"/>
                  <a:pt x="7757053" y="849454"/>
                </a:cubicBezTo>
                <a:cubicBezTo>
                  <a:pt x="7817127" y="871995"/>
                  <a:pt x="7835900" y="890779"/>
                  <a:pt x="7775826" y="935861"/>
                </a:cubicBezTo>
                <a:cubicBezTo>
                  <a:pt x="7772072" y="939618"/>
                  <a:pt x="7768317" y="939618"/>
                  <a:pt x="7768317" y="943375"/>
                </a:cubicBezTo>
                <a:cubicBezTo>
                  <a:pt x="7760808" y="1033539"/>
                  <a:pt x="7674451" y="1041052"/>
                  <a:pt x="7614377" y="1074864"/>
                </a:cubicBezTo>
                <a:cubicBezTo>
                  <a:pt x="7599358" y="1086134"/>
                  <a:pt x="7588095" y="1101161"/>
                  <a:pt x="7580586" y="1134973"/>
                </a:cubicBezTo>
                <a:cubicBezTo>
                  <a:pt x="7659432" y="1119945"/>
                  <a:pt x="7738280" y="1104918"/>
                  <a:pt x="7835900" y="1086134"/>
                </a:cubicBezTo>
                <a:cubicBezTo>
                  <a:pt x="7666942" y="1232650"/>
                  <a:pt x="7524266" y="1367896"/>
                  <a:pt x="7370327" y="1495628"/>
                </a:cubicBezTo>
                <a:cubicBezTo>
                  <a:pt x="7340290" y="1525682"/>
                  <a:pt x="7291480" y="1529439"/>
                  <a:pt x="7227651" y="1555737"/>
                </a:cubicBezTo>
                <a:cubicBezTo>
                  <a:pt x="7287725" y="1585791"/>
                  <a:pt x="7325271" y="1608332"/>
                  <a:pt x="7362818" y="1630873"/>
                </a:cubicBezTo>
                <a:cubicBezTo>
                  <a:pt x="7497984" y="1540709"/>
                  <a:pt x="7629396" y="1454302"/>
                  <a:pt x="7757053" y="1367896"/>
                </a:cubicBezTo>
                <a:cubicBezTo>
                  <a:pt x="7764562" y="1375409"/>
                  <a:pt x="7772072" y="1382923"/>
                  <a:pt x="7779580" y="1390437"/>
                </a:cubicBezTo>
                <a:cubicBezTo>
                  <a:pt x="7730770" y="1431762"/>
                  <a:pt x="7685715" y="1473087"/>
                  <a:pt x="7633150" y="1518168"/>
                </a:cubicBezTo>
                <a:cubicBezTo>
                  <a:pt x="7655678" y="1521925"/>
                  <a:pt x="7674451" y="1521925"/>
                  <a:pt x="7711998" y="1529439"/>
                </a:cubicBezTo>
                <a:cubicBezTo>
                  <a:pt x="7633150" y="1559493"/>
                  <a:pt x="7561812" y="1567007"/>
                  <a:pt x="7509248" y="1608332"/>
                </a:cubicBezTo>
                <a:cubicBezTo>
                  <a:pt x="7456683" y="1649657"/>
                  <a:pt x="7426646" y="1721037"/>
                  <a:pt x="7385345" y="1777389"/>
                </a:cubicBezTo>
                <a:cubicBezTo>
                  <a:pt x="7276461" y="1848769"/>
                  <a:pt x="7167577" y="1923905"/>
                  <a:pt x="7058693" y="1995285"/>
                </a:cubicBezTo>
                <a:cubicBezTo>
                  <a:pt x="7066202" y="2002798"/>
                  <a:pt x="7069957" y="2014069"/>
                  <a:pt x="7077466" y="2021582"/>
                </a:cubicBezTo>
                <a:cubicBezTo>
                  <a:pt x="7115012" y="2002798"/>
                  <a:pt x="7152559" y="1980257"/>
                  <a:pt x="7190105" y="1965230"/>
                </a:cubicBezTo>
                <a:cubicBezTo>
                  <a:pt x="7223897" y="1953960"/>
                  <a:pt x="7257688" y="1953960"/>
                  <a:pt x="7291480" y="1950203"/>
                </a:cubicBezTo>
                <a:cubicBezTo>
                  <a:pt x="7160068" y="2059151"/>
                  <a:pt x="7024901" y="2171855"/>
                  <a:pt x="6893490" y="2284560"/>
                </a:cubicBezTo>
                <a:cubicBezTo>
                  <a:pt x="6885980" y="2292073"/>
                  <a:pt x="6878471" y="2299587"/>
                  <a:pt x="6870962" y="2310858"/>
                </a:cubicBezTo>
                <a:cubicBezTo>
                  <a:pt x="6810888" y="2389751"/>
                  <a:pt x="6750814" y="2468644"/>
                  <a:pt x="6705758" y="2573835"/>
                </a:cubicBezTo>
                <a:cubicBezTo>
                  <a:pt x="6859698" y="2476158"/>
                  <a:pt x="7013638" y="2378480"/>
                  <a:pt x="7171332" y="2284560"/>
                </a:cubicBezTo>
                <a:cubicBezTo>
                  <a:pt x="7175086" y="2292073"/>
                  <a:pt x="7182596" y="2303344"/>
                  <a:pt x="7190105" y="2310858"/>
                </a:cubicBezTo>
                <a:cubicBezTo>
                  <a:pt x="7099994" y="2453617"/>
                  <a:pt x="6893490" y="2472401"/>
                  <a:pt x="6814643" y="2645215"/>
                </a:cubicBezTo>
                <a:cubicBezTo>
                  <a:pt x="6743305" y="2656485"/>
                  <a:pt x="6750814" y="2663999"/>
                  <a:pt x="6664458" y="2761676"/>
                </a:cubicBezTo>
                <a:cubicBezTo>
                  <a:pt x="6600629" y="2833055"/>
                  <a:pt x="6506763" y="2874381"/>
                  <a:pt x="6427916" y="2934490"/>
                </a:cubicBezTo>
                <a:cubicBezTo>
                  <a:pt x="6397879" y="2957031"/>
                  <a:pt x="6375352" y="2994599"/>
                  <a:pt x="6352824" y="3024654"/>
                </a:cubicBezTo>
                <a:cubicBezTo>
                  <a:pt x="6273977" y="3092276"/>
                  <a:pt x="6195130" y="3156142"/>
                  <a:pt x="6116283" y="3220008"/>
                </a:cubicBezTo>
                <a:cubicBezTo>
                  <a:pt x="6044945" y="3265090"/>
                  <a:pt x="5977361" y="3313928"/>
                  <a:pt x="5906024" y="3362767"/>
                </a:cubicBezTo>
                <a:cubicBezTo>
                  <a:pt x="5902269" y="3355254"/>
                  <a:pt x="5894760" y="3347740"/>
                  <a:pt x="5891005" y="3340226"/>
                </a:cubicBezTo>
                <a:cubicBezTo>
                  <a:pt x="5845950" y="3419120"/>
                  <a:pt x="5804649" y="3501770"/>
                  <a:pt x="5759593" y="3584420"/>
                </a:cubicBezTo>
                <a:cubicBezTo>
                  <a:pt x="5733311" y="3625745"/>
                  <a:pt x="5650709" y="3603204"/>
                  <a:pt x="5680746" y="3719665"/>
                </a:cubicBezTo>
                <a:cubicBezTo>
                  <a:pt x="5692010" y="3760990"/>
                  <a:pt x="5628181" y="3851154"/>
                  <a:pt x="5553089" y="3881208"/>
                </a:cubicBezTo>
                <a:cubicBezTo>
                  <a:pt x="5519297" y="3896236"/>
                  <a:pt x="5485506" y="3915020"/>
                  <a:pt x="5455469" y="3941317"/>
                </a:cubicBezTo>
                <a:cubicBezTo>
                  <a:pt x="5654464" y="3937561"/>
                  <a:pt x="5804649" y="3757233"/>
                  <a:pt x="6029926" y="3817342"/>
                </a:cubicBezTo>
                <a:cubicBezTo>
                  <a:pt x="5981116" y="3858667"/>
                  <a:pt x="5943570" y="3892479"/>
                  <a:pt x="5906024" y="3922533"/>
                </a:cubicBezTo>
                <a:cubicBezTo>
                  <a:pt x="5909778" y="3930047"/>
                  <a:pt x="5913533" y="3937561"/>
                  <a:pt x="5921042" y="3945074"/>
                </a:cubicBezTo>
                <a:cubicBezTo>
                  <a:pt x="6180111" y="3809829"/>
                  <a:pt x="6439180" y="3678340"/>
                  <a:pt x="6698249" y="3543095"/>
                </a:cubicBezTo>
                <a:cubicBezTo>
                  <a:pt x="6788360" y="3652043"/>
                  <a:pt x="6795869" y="3734692"/>
                  <a:pt x="6649439" y="3787288"/>
                </a:cubicBezTo>
                <a:cubicBezTo>
                  <a:pt x="6641930" y="3787288"/>
                  <a:pt x="6641930" y="3817342"/>
                  <a:pt x="6634421" y="3836127"/>
                </a:cubicBezTo>
                <a:cubicBezTo>
                  <a:pt x="6664458" y="3839883"/>
                  <a:pt x="6698249" y="3851154"/>
                  <a:pt x="6720777" y="3839883"/>
                </a:cubicBezTo>
                <a:cubicBezTo>
                  <a:pt x="6765832" y="3821099"/>
                  <a:pt x="6803379" y="3783531"/>
                  <a:pt x="6863453" y="3776017"/>
                </a:cubicBezTo>
                <a:cubicBezTo>
                  <a:pt x="6626911" y="3990156"/>
                  <a:pt x="6394125" y="4204295"/>
                  <a:pt x="6161338" y="4418434"/>
                </a:cubicBezTo>
                <a:cubicBezTo>
                  <a:pt x="6165093" y="4425947"/>
                  <a:pt x="6172602" y="4437218"/>
                  <a:pt x="6180111" y="4444732"/>
                </a:cubicBezTo>
                <a:cubicBezTo>
                  <a:pt x="6371597" y="4332027"/>
                  <a:pt x="6563083" y="4215565"/>
                  <a:pt x="6750814" y="4102861"/>
                </a:cubicBezTo>
                <a:cubicBezTo>
                  <a:pt x="6758323" y="4114131"/>
                  <a:pt x="6769587" y="4129159"/>
                  <a:pt x="6777096" y="4140429"/>
                </a:cubicBezTo>
                <a:cubicBezTo>
                  <a:pt x="6352824" y="4440975"/>
                  <a:pt x="5928551" y="4745277"/>
                  <a:pt x="5504279" y="5049580"/>
                </a:cubicBezTo>
                <a:cubicBezTo>
                  <a:pt x="5350339" y="5135986"/>
                  <a:pt x="5196400" y="5218637"/>
                  <a:pt x="5046215" y="5308800"/>
                </a:cubicBezTo>
                <a:cubicBezTo>
                  <a:pt x="5027442" y="5320071"/>
                  <a:pt x="5019932" y="5357639"/>
                  <a:pt x="5008668" y="5380180"/>
                </a:cubicBezTo>
                <a:cubicBezTo>
                  <a:pt x="4986141" y="5387693"/>
                  <a:pt x="4963613" y="5395207"/>
                  <a:pt x="4937331" y="5398964"/>
                </a:cubicBezTo>
                <a:cubicBezTo>
                  <a:pt x="4929821" y="5402721"/>
                  <a:pt x="4926067" y="5406478"/>
                  <a:pt x="4918558" y="5406478"/>
                </a:cubicBezTo>
                <a:cubicBezTo>
                  <a:pt x="4854729" y="5568021"/>
                  <a:pt x="4693280" y="5605589"/>
                  <a:pt x="4569377" y="5680725"/>
                </a:cubicBezTo>
                <a:cubicBezTo>
                  <a:pt x="4419193" y="5770889"/>
                  <a:pt x="4250234" y="5834755"/>
                  <a:pt x="4092540" y="5909891"/>
                </a:cubicBezTo>
                <a:cubicBezTo>
                  <a:pt x="4013693" y="5947460"/>
                  <a:pt x="3938601" y="5992542"/>
                  <a:pt x="3859753" y="6026353"/>
                </a:cubicBezTo>
                <a:cubicBezTo>
                  <a:pt x="3773397" y="6060164"/>
                  <a:pt x="3683286" y="6090219"/>
                  <a:pt x="3596930" y="6120273"/>
                </a:cubicBezTo>
                <a:cubicBezTo>
                  <a:pt x="3510573" y="6154085"/>
                  <a:pt x="3427972" y="6202923"/>
                  <a:pt x="3337861" y="6225464"/>
                </a:cubicBezTo>
                <a:cubicBezTo>
                  <a:pt x="3138866" y="6274303"/>
                  <a:pt x="2947380" y="6341926"/>
                  <a:pt x="2748385" y="6394521"/>
                </a:cubicBezTo>
                <a:cubicBezTo>
                  <a:pt x="2658274" y="6420819"/>
                  <a:pt x="2571917" y="6469658"/>
                  <a:pt x="2481807" y="6510983"/>
                </a:cubicBezTo>
                <a:cubicBezTo>
                  <a:pt x="2470543" y="6514740"/>
                  <a:pt x="2459279" y="6529767"/>
                  <a:pt x="2459279" y="6537280"/>
                </a:cubicBezTo>
                <a:cubicBezTo>
                  <a:pt x="2489316" y="6612417"/>
                  <a:pt x="2402959" y="6619931"/>
                  <a:pt x="2384186" y="6668769"/>
                </a:cubicBezTo>
                <a:cubicBezTo>
                  <a:pt x="2372923" y="6691310"/>
                  <a:pt x="2312848" y="6695067"/>
                  <a:pt x="2275302" y="6698824"/>
                </a:cubicBezTo>
                <a:cubicBezTo>
                  <a:pt x="2200210" y="6702581"/>
                  <a:pt x="2121363" y="6698824"/>
                  <a:pt x="2035006" y="6698824"/>
                </a:cubicBezTo>
                <a:cubicBezTo>
                  <a:pt x="2035006" y="6665012"/>
                  <a:pt x="2035006" y="6619931"/>
                  <a:pt x="2035006" y="6563578"/>
                </a:cubicBezTo>
                <a:cubicBezTo>
                  <a:pt x="2019988" y="6567335"/>
                  <a:pt x="2004969" y="6567335"/>
                  <a:pt x="1982442" y="6567335"/>
                </a:cubicBezTo>
                <a:cubicBezTo>
                  <a:pt x="1986196" y="6544794"/>
                  <a:pt x="1993706" y="6518496"/>
                  <a:pt x="2001215" y="6484685"/>
                </a:cubicBezTo>
                <a:cubicBezTo>
                  <a:pt x="1963669" y="6465901"/>
                  <a:pt x="1918613" y="6424576"/>
                  <a:pt x="1888576" y="6432089"/>
                </a:cubicBezTo>
                <a:cubicBezTo>
                  <a:pt x="1738391" y="6465901"/>
                  <a:pt x="1591961" y="6507226"/>
                  <a:pt x="1449285" y="6567335"/>
                </a:cubicBezTo>
                <a:cubicBezTo>
                  <a:pt x="1396720" y="6586119"/>
                  <a:pt x="1336646" y="6653742"/>
                  <a:pt x="1325383" y="6706337"/>
                </a:cubicBezTo>
                <a:cubicBezTo>
                  <a:pt x="1314119" y="6777717"/>
                  <a:pt x="1284082" y="6770203"/>
                  <a:pt x="1235272" y="6770203"/>
                </a:cubicBezTo>
                <a:cubicBezTo>
                  <a:pt x="1130142" y="6773960"/>
                  <a:pt x="1028767" y="6785231"/>
                  <a:pt x="923638" y="6788987"/>
                </a:cubicBezTo>
                <a:cubicBezTo>
                  <a:pt x="908619" y="6792744"/>
                  <a:pt x="897355" y="6777717"/>
                  <a:pt x="859809" y="6762690"/>
                </a:cubicBezTo>
                <a:cubicBezTo>
                  <a:pt x="1021258" y="6725121"/>
                  <a:pt x="897355" y="6642471"/>
                  <a:pt x="908619" y="6578605"/>
                </a:cubicBezTo>
                <a:cubicBezTo>
                  <a:pt x="919883" y="6522253"/>
                  <a:pt x="720888" y="6413305"/>
                  <a:pt x="657059" y="6432089"/>
                </a:cubicBezTo>
                <a:cubicBezTo>
                  <a:pt x="480592" y="6473415"/>
                  <a:pt x="341671" y="6571092"/>
                  <a:pt x="232787" y="6717608"/>
                </a:cubicBezTo>
                <a:cubicBezTo>
                  <a:pt x="217768" y="6740149"/>
                  <a:pt x="150185" y="6755176"/>
                  <a:pt x="135167" y="6743906"/>
                </a:cubicBezTo>
                <a:cubicBezTo>
                  <a:pt x="82602" y="6702581"/>
                  <a:pt x="45056" y="6725121"/>
                  <a:pt x="0" y="6747662"/>
                </a:cubicBezTo>
                <a:cubicBezTo>
                  <a:pt x="0" y="6582362"/>
                  <a:pt x="0" y="6417062"/>
                  <a:pt x="0" y="6251762"/>
                </a:cubicBezTo>
                <a:cubicBezTo>
                  <a:pt x="67583" y="6199167"/>
                  <a:pt x="135167" y="6146571"/>
                  <a:pt x="217768" y="6082705"/>
                </a:cubicBezTo>
                <a:cubicBezTo>
                  <a:pt x="225278" y="6090219"/>
                  <a:pt x="255315" y="6109003"/>
                  <a:pt x="277842" y="6127787"/>
                </a:cubicBezTo>
                <a:cubicBezTo>
                  <a:pt x="334162" y="6090219"/>
                  <a:pt x="386726" y="6052651"/>
                  <a:pt x="420518" y="6033867"/>
                </a:cubicBezTo>
                <a:cubicBezTo>
                  <a:pt x="454310" y="5954973"/>
                  <a:pt x="480592" y="5894864"/>
                  <a:pt x="506874" y="5842269"/>
                </a:cubicBezTo>
                <a:cubicBezTo>
                  <a:pt x="458064" y="5793430"/>
                  <a:pt x="413009" y="5744591"/>
                  <a:pt x="360444" y="5691996"/>
                </a:cubicBezTo>
                <a:cubicBezTo>
                  <a:pt x="352935" y="5710780"/>
                  <a:pt x="341671" y="5733321"/>
                  <a:pt x="326653" y="5755862"/>
                </a:cubicBezTo>
                <a:cubicBezTo>
                  <a:pt x="319143" y="5759619"/>
                  <a:pt x="307879" y="5759619"/>
                  <a:pt x="300370" y="5759619"/>
                </a:cubicBezTo>
                <a:cubicBezTo>
                  <a:pt x="289106" y="5710780"/>
                  <a:pt x="277842" y="5658185"/>
                  <a:pt x="270333" y="5609346"/>
                </a:cubicBezTo>
                <a:cubicBezTo>
                  <a:pt x="277842" y="5605589"/>
                  <a:pt x="285352" y="5605589"/>
                  <a:pt x="296615" y="5601832"/>
                </a:cubicBezTo>
                <a:cubicBezTo>
                  <a:pt x="304125" y="5620616"/>
                  <a:pt x="311634" y="5639400"/>
                  <a:pt x="315389" y="5658185"/>
                </a:cubicBezTo>
                <a:cubicBezTo>
                  <a:pt x="424273" y="5564264"/>
                  <a:pt x="521893" y="5462830"/>
                  <a:pt x="634532" y="5387693"/>
                </a:cubicBezTo>
                <a:cubicBezTo>
                  <a:pt x="709624" y="5335098"/>
                  <a:pt x="732152" y="5286259"/>
                  <a:pt x="709624" y="5199852"/>
                </a:cubicBezTo>
                <a:cubicBezTo>
                  <a:pt x="604495" y="5218637"/>
                  <a:pt x="495611" y="5188582"/>
                  <a:pt x="416764" y="5297530"/>
                </a:cubicBezTo>
                <a:cubicBezTo>
                  <a:pt x="386726" y="5338855"/>
                  <a:pt x="315389" y="5365153"/>
                  <a:pt x="259069" y="5380180"/>
                </a:cubicBezTo>
                <a:cubicBezTo>
                  <a:pt x="187731" y="5398964"/>
                  <a:pt x="108884" y="5398964"/>
                  <a:pt x="56319" y="5402721"/>
                </a:cubicBezTo>
                <a:cubicBezTo>
                  <a:pt x="30037" y="5361396"/>
                  <a:pt x="15019" y="5335098"/>
                  <a:pt x="0" y="5312557"/>
                </a:cubicBezTo>
                <a:cubicBezTo>
                  <a:pt x="0" y="5113446"/>
                  <a:pt x="0" y="4918091"/>
                  <a:pt x="0" y="4722736"/>
                </a:cubicBezTo>
                <a:cubicBezTo>
                  <a:pt x="101375" y="4625059"/>
                  <a:pt x="232787" y="4579977"/>
                  <a:pt x="352935" y="4512354"/>
                </a:cubicBezTo>
                <a:cubicBezTo>
                  <a:pt x="428027" y="4467272"/>
                  <a:pt x="480592" y="4384622"/>
                  <a:pt x="581967" y="4418434"/>
                </a:cubicBezTo>
                <a:cubicBezTo>
                  <a:pt x="589476" y="4418434"/>
                  <a:pt x="604495" y="4418434"/>
                  <a:pt x="604495" y="4414677"/>
                </a:cubicBezTo>
                <a:cubicBezTo>
                  <a:pt x="653305" y="4354568"/>
                  <a:pt x="698360" y="4290702"/>
                  <a:pt x="743416" y="4226836"/>
                </a:cubicBezTo>
                <a:cubicBezTo>
                  <a:pt x="735906" y="4219322"/>
                  <a:pt x="728397" y="4215565"/>
                  <a:pt x="717133" y="4208052"/>
                </a:cubicBezTo>
                <a:cubicBezTo>
                  <a:pt x="743416" y="4189268"/>
                  <a:pt x="769698" y="4166727"/>
                  <a:pt x="795980" y="4147943"/>
                </a:cubicBezTo>
                <a:cubicBezTo>
                  <a:pt x="792226" y="4140429"/>
                  <a:pt x="792226" y="4132915"/>
                  <a:pt x="788471" y="4125402"/>
                </a:cubicBezTo>
                <a:cubicBezTo>
                  <a:pt x="747170" y="4136672"/>
                  <a:pt x="709624" y="4147943"/>
                  <a:pt x="638286" y="4162970"/>
                </a:cubicBezTo>
                <a:cubicBezTo>
                  <a:pt x="765943" y="4023968"/>
                  <a:pt x="672078" y="4008940"/>
                  <a:pt x="593231" y="4008940"/>
                </a:cubicBezTo>
                <a:cubicBezTo>
                  <a:pt x="664569" y="3911263"/>
                  <a:pt x="720888" y="3813586"/>
                  <a:pt x="799735" y="3730936"/>
                </a:cubicBezTo>
                <a:cubicBezTo>
                  <a:pt x="848545" y="3678340"/>
                  <a:pt x="927392" y="3652043"/>
                  <a:pt x="1006239" y="3606960"/>
                </a:cubicBezTo>
                <a:cubicBezTo>
                  <a:pt x="1006239" y="3588177"/>
                  <a:pt x="1006239" y="3550608"/>
                  <a:pt x="1006239" y="3505527"/>
                </a:cubicBezTo>
                <a:cubicBezTo>
                  <a:pt x="927392" y="3513040"/>
                  <a:pt x="848545" y="3513040"/>
                  <a:pt x="773453" y="3535581"/>
                </a:cubicBezTo>
                <a:cubicBezTo>
                  <a:pt x="717133" y="3554365"/>
                  <a:pt x="660814" y="3591933"/>
                  <a:pt x="615758" y="3637015"/>
                </a:cubicBezTo>
                <a:cubicBezTo>
                  <a:pt x="544421" y="3708395"/>
                  <a:pt x="401745" y="3745963"/>
                  <a:pt x="341671" y="3678340"/>
                </a:cubicBezTo>
                <a:cubicBezTo>
                  <a:pt x="262824" y="3588177"/>
                  <a:pt x="172713" y="3603204"/>
                  <a:pt x="67583" y="3603204"/>
                </a:cubicBezTo>
                <a:cubicBezTo>
                  <a:pt x="78847" y="3588177"/>
                  <a:pt x="90111" y="3573149"/>
                  <a:pt x="93866" y="3565635"/>
                </a:cubicBezTo>
                <a:cubicBezTo>
                  <a:pt x="75093" y="3546851"/>
                  <a:pt x="22528" y="3509283"/>
                  <a:pt x="30037" y="3498013"/>
                </a:cubicBezTo>
                <a:cubicBezTo>
                  <a:pt x="52565" y="3452931"/>
                  <a:pt x="86357" y="3411606"/>
                  <a:pt x="123903" y="3374038"/>
                </a:cubicBezTo>
                <a:cubicBezTo>
                  <a:pt x="161449" y="3336470"/>
                  <a:pt x="206505" y="3310172"/>
                  <a:pt x="247805" y="3276361"/>
                </a:cubicBezTo>
                <a:cubicBezTo>
                  <a:pt x="244051" y="3280117"/>
                  <a:pt x="244051" y="3280117"/>
                  <a:pt x="244051" y="3280117"/>
                </a:cubicBezTo>
                <a:cubicBezTo>
                  <a:pt x="360444" y="3227522"/>
                  <a:pt x="480592" y="3174926"/>
                  <a:pt x="596985" y="3126088"/>
                </a:cubicBezTo>
                <a:cubicBezTo>
                  <a:pt x="679587" y="3092276"/>
                  <a:pt x="762189" y="3058465"/>
                  <a:pt x="848545" y="3024654"/>
                </a:cubicBezTo>
                <a:lnTo>
                  <a:pt x="870049" y="3031825"/>
                </a:lnTo>
                <a:lnTo>
                  <a:pt x="882337" y="3047194"/>
                </a:lnTo>
                <a:cubicBezTo>
                  <a:pt x="886091" y="3039681"/>
                  <a:pt x="886091" y="3035924"/>
                  <a:pt x="889846" y="3028410"/>
                </a:cubicBezTo>
                <a:cubicBezTo>
                  <a:pt x="934901" y="2972058"/>
                  <a:pt x="972448" y="2885651"/>
                  <a:pt x="1028767" y="2866867"/>
                </a:cubicBezTo>
                <a:cubicBezTo>
                  <a:pt x="1152670" y="2825542"/>
                  <a:pt x="1163934" y="2761676"/>
                  <a:pt x="1107614" y="2648972"/>
                </a:cubicBezTo>
                <a:cubicBezTo>
                  <a:pt x="1160179" y="2622674"/>
                  <a:pt x="1212744" y="2596376"/>
                  <a:pt x="1265309" y="2570078"/>
                </a:cubicBezTo>
                <a:cubicBezTo>
                  <a:pt x="1269063" y="2573835"/>
                  <a:pt x="1272818" y="2581349"/>
                  <a:pt x="1276573" y="2588862"/>
                </a:cubicBezTo>
                <a:cubicBezTo>
                  <a:pt x="1250290" y="2603889"/>
                  <a:pt x="1227762" y="2618917"/>
                  <a:pt x="1205235" y="2637701"/>
                </a:cubicBezTo>
                <a:cubicBezTo>
                  <a:pt x="1208989" y="2645215"/>
                  <a:pt x="1212744" y="2652728"/>
                  <a:pt x="1216498" y="2660242"/>
                </a:cubicBezTo>
                <a:cubicBezTo>
                  <a:pt x="1235272" y="2648972"/>
                  <a:pt x="1257799" y="2641458"/>
                  <a:pt x="1284082" y="2630187"/>
                </a:cubicBezTo>
                <a:cubicBezTo>
                  <a:pt x="1291591" y="2660242"/>
                  <a:pt x="1299100" y="2690296"/>
                  <a:pt x="1302855" y="2709081"/>
                </a:cubicBezTo>
                <a:cubicBezTo>
                  <a:pt x="1340401" y="2663999"/>
                  <a:pt x="1370438" y="2607646"/>
                  <a:pt x="1415494" y="2585105"/>
                </a:cubicBezTo>
                <a:cubicBezTo>
                  <a:pt x="1584451" y="2502455"/>
                  <a:pt x="1764674" y="2434833"/>
                  <a:pt x="1933631" y="2352182"/>
                </a:cubicBezTo>
                <a:cubicBezTo>
                  <a:pt x="1993706" y="2322128"/>
                  <a:pt x="2046270" y="2273289"/>
                  <a:pt x="2091326" y="2228207"/>
                </a:cubicBezTo>
                <a:cubicBezTo>
                  <a:pt x="2143891" y="2175612"/>
                  <a:pt x="2185191" y="2115503"/>
                  <a:pt x="2256529" y="2070421"/>
                </a:cubicBezTo>
                <a:cubicBezTo>
                  <a:pt x="2249020" y="2096719"/>
                  <a:pt x="2245265" y="2119260"/>
                  <a:pt x="2237756" y="2145557"/>
                </a:cubicBezTo>
                <a:cubicBezTo>
                  <a:pt x="2256529" y="2145557"/>
                  <a:pt x="2275302" y="2153071"/>
                  <a:pt x="2286566" y="2145557"/>
                </a:cubicBezTo>
                <a:cubicBezTo>
                  <a:pt x="2354150" y="2096719"/>
                  <a:pt x="2417978" y="2047880"/>
                  <a:pt x="2485561" y="1995285"/>
                </a:cubicBezTo>
                <a:cubicBezTo>
                  <a:pt x="2549390" y="1946446"/>
                  <a:pt x="2613219" y="1871310"/>
                  <a:pt x="2684556" y="1860039"/>
                </a:cubicBezTo>
                <a:cubicBezTo>
                  <a:pt x="2763404" y="1848769"/>
                  <a:pt x="2827232" y="1811200"/>
                  <a:pt x="2898570" y="1792416"/>
                </a:cubicBezTo>
                <a:cubicBezTo>
                  <a:pt x="3052510" y="1747334"/>
                  <a:pt x="3161394" y="1634630"/>
                  <a:pt x="3289051" y="1555737"/>
                </a:cubicBezTo>
                <a:cubicBezTo>
                  <a:pt x="3345370" y="1521925"/>
                  <a:pt x="3397935" y="1484357"/>
                  <a:pt x="3454254" y="1450546"/>
                </a:cubicBezTo>
                <a:cubicBezTo>
                  <a:pt x="3461763" y="1443032"/>
                  <a:pt x="3473027" y="1435518"/>
                  <a:pt x="3480536" y="1428005"/>
                </a:cubicBezTo>
                <a:cubicBezTo>
                  <a:pt x="3491800" y="1428005"/>
                  <a:pt x="3499310" y="1428005"/>
                  <a:pt x="3506819" y="1428005"/>
                </a:cubicBezTo>
                <a:cubicBezTo>
                  <a:pt x="3593175" y="1458059"/>
                  <a:pt x="3792170" y="1319057"/>
                  <a:pt x="3810943" y="1217623"/>
                </a:cubicBezTo>
                <a:cubicBezTo>
                  <a:pt x="3825962" y="1187568"/>
                  <a:pt x="3840980" y="1157514"/>
                  <a:pt x="3859753" y="1127459"/>
                </a:cubicBezTo>
                <a:cubicBezTo>
                  <a:pt x="3938601" y="1074864"/>
                  <a:pt x="4021202" y="1063593"/>
                  <a:pt x="4085031" y="1134973"/>
                </a:cubicBezTo>
                <a:cubicBezTo>
                  <a:pt x="4137596" y="1108675"/>
                  <a:pt x="4186406" y="1082377"/>
                  <a:pt x="4235216" y="1052323"/>
                </a:cubicBezTo>
                <a:cubicBezTo>
                  <a:pt x="4235216" y="1052323"/>
                  <a:pt x="4231461" y="1048566"/>
                  <a:pt x="4231461" y="1048566"/>
                </a:cubicBezTo>
                <a:cubicBezTo>
                  <a:pt x="4265253" y="1048566"/>
                  <a:pt x="4299045" y="1056080"/>
                  <a:pt x="4329082" y="1044809"/>
                </a:cubicBezTo>
                <a:cubicBezTo>
                  <a:pt x="4362873" y="1029782"/>
                  <a:pt x="4389156" y="999727"/>
                  <a:pt x="4422947" y="984700"/>
                </a:cubicBezTo>
                <a:cubicBezTo>
                  <a:pt x="4569377" y="917077"/>
                  <a:pt x="4708299" y="841941"/>
                  <a:pt x="4794655" y="699181"/>
                </a:cubicBezTo>
                <a:cubicBezTo>
                  <a:pt x="4805919" y="684154"/>
                  <a:pt x="4813428" y="669127"/>
                  <a:pt x="4820937" y="654100"/>
                </a:cubicBezTo>
                <a:cubicBezTo>
                  <a:pt x="4854729" y="639072"/>
                  <a:pt x="4892275" y="624045"/>
                  <a:pt x="4922312" y="601504"/>
                </a:cubicBezTo>
                <a:cubicBezTo>
                  <a:pt x="5001159" y="541395"/>
                  <a:pt x="5031196" y="575206"/>
                  <a:pt x="5038705" y="672884"/>
                </a:cubicBezTo>
                <a:cubicBezTo>
                  <a:pt x="5102534" y="597747"/>
                  <a:pt x="5173872" y="695425"/>
                  <a:pt x="5241455" y="642829"/>
                </a:cubicBezTo>
                <a:cubicBezTo>
                  <a:pt x="5327812" y="578963"/>
                  <a:pt x="5417922" y="522611"/>
                  <a:pt x="5511788" y="470015"/>
                </a:cubicBezTo>
                <a:cubicBezTo>
                  <a:pt x="5560598" y="443718"/>
                  <a:pt x="5616918" y="439961"/>
                  <a:pt x="5676992" y="421177"/>
                </a:cubicBezTo>
                <a:cubicBezTo>
                  <a:pt x="5680746" y="424934"/>
                  <a:pt x="5665728" y="402393"/>
                  <a:pt x="5658218" y="383609"/>
                </a:cubicBezTo>
                <a:cubicBezTo>
                  <a:pt x="5692010" y="338527"/>
                  <a:pt x="5725802" y="297202"/>
                  <a:pt x="5759593" y="252120"/>
                </a:cubicBezTo>
                <a:cubicBezTo>
                  <a:pt x="5778366" y="218309"/>
                  <a:pt x="5793385" y="188254"/>
                  <a:pt x="5812158" y="154443"/>
                </a:cubicBezTo>
                <a:cubicBezTo>
                  <a:pt x="5857213" y="26711"/>
                  <a:pt x="5939815" y="113118"/>
                  <a:pt x="6018662" y="120631"/>
                </a:cubicBezTo>
                <a:cubicBezTo>
                  <a:pt x="6011153" y="143172"/>
                  <a:pt x="6007398" y="169470"/>
                  <a:pt x="5996135" y="210795"/>
                </a:cubicBezTo>
                <a:cubicBezTo>
                  <a:pt x="6052454" y="195768"/>
                  <a:pt x="6097509" y="180740"/>
                  <a:pt x="6135056" y="169470"/>
                </a:cubicBezTo>
                <a:cubicBezTo>
                  <a:pt x="6116283" y="252120"/>
                  <a:pt x="6105019" y="331013"/>
                  <a:pt x="6086246" y="406150"/>
                </a:cubicBezTo>
                <a:cubicBezTo>
                  <a:pt x="6086246" y="421177"/>
                  <a:pt x="6063718" y="443718"/>
                  <a:pt x="6052454" y="443718"/>
                </a:cubicBezTo>
                <a:cubicBezTo>
                  <a:pt x="6018662" y="436204"/>
                  <a:pt x="5984871" y="421177"/>
                  <a:pt x="5932306" y="406150"/>
                </a:cubicBezTo>
                <a:cubicBezTo>
                  <a:pt x="5830931" y="522611"/>
                  <a:pt x="5714538" y="654100"/>
                  <a:pt x="5601899" y="785588"/>
                </a:cubicBezTo>
                <a:cubicBezTo>
                  <a:pt x="5601899" y="793102"/>
                  <a:pt x="5598144" y="778075"/>
                  <a:pt x="5586881" y="755534"/>
                </a:cubicBezTo>
                <a:cubicBezTo>
                  <a:pt x="5568107" y="785588"/>
                  <a:pt x="5545580" y="815643"/>
                  <a:pt x="5526807" y="841941"/>
                </a:cubicBezTo>
                <a:cubicBezTo>
                  <a:pt x="5530561" y="849454"/>
                  <a:pt x="5538070" y="856968"/>
                  <a:pt x="5541825" y="864482"/>
                </a:cubicBezTo>
                <a:cubicBezTo>
                  <a:pt x="5613163" y="830670"/>
                  <a:pt x="5692010" y="800616"/>
                  <a:pt x="5759593" y="759291"/>
                </a:cubicBezTo>
                <a:cubicBezTo>
                  <a:pt x="5875987" y="680397"/>
                  <a:pt x="5984871" y="597747"/>
                  <a:pt x="6097509" y="515097"/>
                </a:cubicBezTo>
                <a:cubicBezTo>
                  <a:pt x="6112528" y="507584"/>
                  <a:pt x="6131301" y="488800"/>
                  <a:pt x="6146320" y="488800"/>
                </a:cubicBezTo>
                <a:cubicBezTo>
                  <a:pt x="6300259" y="488800"/>
                  <a:pt x="6405389" y="383609"/>
                  <a:pt x="6521782" y="308472"/>
                </a:cubicBezTo>
                <a:cubicBezTo>
                  <a:pt x="6555574" y="289688"/>
                  <a:pt x="6600629" y="289688"/>
                  <a:pt x="6619402" y="285931"/>
                </a:cubicBezTo>
                <a:cubicBezTo>
                  <a:pt x="6660703" y="240849"/>
                  <a:pt x="6698249" y="199524"/>
                  <a:pt x="6735795" y="154443"/>
                </a:cubicBezTo>
                <a:cubicBezTo>
                  <a:pt x="6765832" y="116874"/>
                  <a:pt x="6795869" y="75549"/>
                  <a:pt x="6833416" y="41738"/>
                </a:cubicBezTo>
                <a:cubicBezTo>
                  <a:pt x="6863453" y="19197"/>
                  <a:pt x="6908508" y="-3344"/>
                  <a:pt x="6942300" y="413"/>
                </a:cubicBezTo>
                <a:close/>
              </a:path>
            </a:pathLst>
          </a:custGeom>
        </p:spPr>
        <p:txBody>
          <a:bodyPr wrap="square" lIns="68577" tIns="34289" rIns="68577" bIns="34289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7628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laceholder (4)">
    <p:bg>
      <p:bgPr>
        <a:solidFill>
          <a:srgbClr val="2223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Shape 534"/>
          <p:cNvSpPr>
            <a:spLocks noGrp="1"/>
          </p:cNvSpPr>
          <p:nvPr>
            <p:ph type="pic" idx="13"/>
          </p:nvPr>
        </p:nvSpPr>
        <p:spPr>
          <a:xfrm>
            <a:off x="-5522" y="-20817"/>
            <a:ext cx="9155045" cy="5185134"/>
          </a:xfrm>
          <a:prstGeom prst="rect">
            <a:avLst/>
          </a:prstGeom>
        </p:spPr>
        <p:txBody>
          <a:bodyPr lIns="68576" tIns="34288" rIns="68576" bIns="34288" anchor="t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32895011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84311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" name="Shape 619"/>
          <p:cNvSpPr>
            <a:spLocks noGrp="1"/>
          </p:cNvSpPr>
          <p:nvPr>
            <p:ph type="sldNum" sz="quarter" idx="2"/>
          </p:nvPr>
        </p:nvSpPr>
        <p:spPr>
          <a:xfrm>
            <a:off x="4484638" y="4905376"/>
            <a:ext cx="169964" cy="176213"/>
          </a:xfrm>
          <a:prstGeom prst="rect">
            <a:avLst/>
          </a:prstGeom>
        </p:spPr>
        <p:txBody>
          <a:bodyPr lIns="68577" tIns="34289" rIns="68577" bIns="34289"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9965660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1" y="4767267"/>
            <a:ext cx="2057400" cy="273844"/>
          </a:xfrm>
          <a:prstGeom prst="rect">
            <a:avLst/>
          </a:prstGeom>
        </p:spPr>
        <p:txBody>
          <a:bodyPr lIns="68577" tIns="34289" rIns="68577" bIns="34289"/>
          <a:lstStyle/>
          <a:p>
            <a:fld id="{303752FC-3281-4B02-82CF-E2A2C6EBBF8D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2" y="4767267"/>
            <a:ext cx="3086100" cy="273844"/>
          </a:xfrm>
          <a:prstGeom prst="rect">
            <a:avLst/>
          </a:prstGeom>
        </p:spPr>
        <p:txBody>
          <a:bodyPr lIns="68577" tIns="34289" rIns="68577" bIns="34289"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1" y="4767267"/>
            <a:ext cx="2057400" cy="273844"/>
          </a:xfrm>
          <a:prstGeom prst="rect">
            <a:avLst/>
          </a:prstGeom>
        </p:spPr>
        <p:txBody>
          <a:bodyPr lIns="68577" tIns="34289" rIns="68577" bIns="34289"/>
          <a:lstStyle/>
          <a:p>
            <a:fld id="{7EFADA68-6EBF-4005-B988-1DB27461B2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2035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676276" y="923925"/>
            <a:ext cx="2647951" cy="2466975"/>
          </a:xfrm>
          <a:custGeom>
            <a:avLst/>
            <a:gdLst>
              <a:gd name="connsiteX0" fmla="*/ 0 w 2667000"/>
              <a:gd name="connsiteY0" fmla="*/ 0 h 2120900"/>
              <a:gd name="connsiteX1" fmla="*/ 2667000 w 2667000"/>
              <a:gd name="connsiteY1" fmla="*/ 0 h 2120900"/>
              <a:gd name="connsiteX2" fmla="*/ 2667000 w 2667000"/>
              <a:gd name="connsiteY2" fmla="*/ 2120900 h 2120900"/>
              <a:gd name="connsiteX3" fmla="*/ 0 w 2667000"/>
              <a:gd name="connsiteY3" fmla="*/ 2120900 h 2120900"/>
              <a:gd name="connsiteX4" fmla="*/ 0 w 2667000"/>
              <a:gd name="connsiteY4" fmla="*/ 0 h 2120900"/>
              <a:gd name="connsiteX0" fmla="*/ 0 w 3098800"/>
              <a:gd name="connsiteY0" fmla="*/ 927100 h 3048000"/>
              <a:gd name="connsiteX1" fmla="*/ 3098800 w 3098800"/>
              <a:gd name="connsiteY1" fmla="*/ 0 h 3048000"/>
              <a:gd name="connsiteX2" fmla="*/ 2667000 w 3098800"/>
              <a:gd name="connsiteY2" fmla="*/ 3048000 h 3048000"/>
              <a:gd name="connsiteX3" fmla="*/ 0 w 3098800"/>
              <a:gd name="connsiteY3" fmla="*/ 3048000 h 3048000"/>
              <a:gd name="connsiteX4" fmla="*/ 0 w 3098800"/>
              <a:gd name="connsiteY4" fmla="*/ 927100 h 3048000"/>
              <a:gd name="connsiteX0" fmla="*/ 431800 w 3530600"/>
              <a:gd name="connsiteY0" fmla="*/ 927100 h 3289300"/>
              <a:gd name="connsiteX1" fmla="*/ 3530600 w 3530600"/>
              <a:gd name="connsiteY1" fmla="*/ 0 h 3289300"/>
              <a:gd name="connsiteX2" fmla="*/ 3098800 w 3530600"/>
              <a:gd name="connsiteY2" fmla="*/ 3048000 h 3289300"/>
              <a:gd name="connsiteX3" fmla="*/ 0 w 3530600"/>
              <a:gd name="connsiteY3" fmla="*/ 3289300 h 3289300"/>
              <a:gd name="connsiteX4" fmla="*/ 431800 w 3530600"/>
              <a:gd name="connsiteY4" fmla="*/ 927100 h 328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30600" h="3289300">
                <a:moveTo>
                  <a:pt x="431800" y="927100"/>
                </a:moveTo>
                <a:lnTo>
                  <a:pt x="3530600" y="0"/>
                </a:lnTo>
                <a:lnTo>
                  <a:pt x="3098800" y="3048000"/>
                </a:lnTo>
                <a:lnTo>
                  <a:pt x="0" y="3289300"/>
                </a:lnTo>
                <a:lnTo>
                  <a:pt x="431800" y="927100"/>
                </a:lnTo>
                <a:close/>
              </a:path>
            </a:pathLst>
          </a:custGeom>
        </p:spPr>
        <p:txBody>
          <a:bodyPr lIns="68577" tIns="34289" rIns="68577" bIns="34289"/>
          <a:lstStyle/>
          <a:p>
            <a:endParaRPr lang="en-US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3488877" y="2066926"/>
            <a:ext cx="1447800" cy="1552575"/>
          </a:xfrm>
          <a:custGeom>
            <a:avLst/>
            <a:gdLst>
              <a:gd name="connsiteX0" fmla="*/ 0 w 2667000"/>
              <a:gd name="connsiteY0" fmla="*/ 0 h 2120900"/>
              <a:gd name="connsiteX1" fmla="*/ 2667000 w 2667000"/>
              <a:gd name="connsiteY1" fmla="*/ 0 h 2120900"/>
              <a:gd name="connsiteX2" fmla="*/ 2667000 w 2667000"/>
              <a:gd name="connsiteY2" fmla="*/ 2120900 h 2120900"/>
              <a:gd name="connsiteX3" fmla="*/ 0 w 2667000"/>
              <a:gd name="connsiteY3" fmla="*/ 2120900 h 2120900"/>
              <a:gd name="connsiteX4" fmla="*/ 0 w 2667000"/>
              <a:gd name="connsiteY4" fmla="*/ 0 h 2120900"/>
              <a:gd name="connsiteX0" fmla="*/ 0 w 3098800"/>
              <a:gd name="connsiteY0" fmla="*/ 927100 h 3048000"/>
              <a:gd name="connsiteX1" fmla="*/ 3098800 w 3098800"/>
              <a:gd name="connsiteY1" fmla="*/ 0 h 3048000"/>
              <a:gd name="connsiteX2" fmla="*/ 2667000 w 3098800"/>
              <a:gd name="connsiteY2" fmla="*/ 3048000 h 3048000"/>
              <a:gd name="connsiteX3" fmla="*/ 0 w 3098800"/>
              <a:gd name="connsiteY3" fmla="*/ 3048000 h 3048000"/>
              <a:gd name="connsiteX4" fmla="*/ 0 w 3098800"/>
              <a:gd name="connsiteY4" fmla="*/ 927100 h 3048000"/>
              <a:gd name="connsiteX0" fmla="*/ 431800 w 3530600"/>
              <a:gd name="connsiteY0" fmla="*/ 927100 h 3289300"/>
              <a:gd name="connsiteX1" fmla="*/ 3530600 w 3530600"/>
              <a:gd name="connsiteY1" fmla="*/ 0 h 3289300"/>
              <a:gd name="connsiteX2" fmla="*/ 3098800 w 3530600"/>
              <a:gd name="connsiteY2" fmla="*/ 3048000 h 3289300"/>
              <a:gd name="connsiteX3" fmla="*/ 0 w 3530600"/>
              <a:gd name="connsiteY3" fmla="*/ 3289300 h 3289300"/>
              <a:gd name="connsiteX4" fmla="*/ 431800 w 3530600"/>
              <a:gd name="connsiteY4" fmla="*/ 927100 h 3289300"/>
              <a:gd name="connsiteX0" fmla="*/ 0 w 3911600"/>
              <a:gd name="connsiteY0" fmla="*/ 1346200 h 3289300"/>
              <a:gd name="connsiteX1" fmla="*/ 3911600 w 3911600"/>
              <a:gd name="connsiteY1" fmla="*/ 0 h 3289300"/>
              <a:gd name="connsiteX2" fmla="*/ 3479800 w 3911600"/>
              <a:gd name="connsiteY2" fmla="*/ 3048000 h 3289300"/>
              <a:gd name="connsiteX3" fmla="*/ 381000 w 3911600"/>
              <a:gd name="connsiteY3" fmla="*/ 3289300 h 3289300"/>
              <a:gd name="connsiteX4" fmla="*/ 0 w 3911600"/>
              <a:gd name="connsiteY4" fmla="*/ 1346200 h 3289300"/>
              <a:gd name="connsiteX0" fmla="*/ 0 w 3479800"/>
              <a:gd name="connsiteY0" fmla="*/ 0 h 1943100"/>
              <a:gd name="connsiteX1" fmla="*/ 1638300 w 3479800"/>
              <a:gd name="connsiteY1" fmla="*/ 482600 h 1943100"/>
              <a:gd name="connsiteX2" fmla="*/ 3479800 w 3479800"/>
              <a:gd name="connsiteY2" fmla="*/ 1701800 h 1943100"/>
              <a:gd name="connsiteX3" fmla="*/ 381000 w 3479800"/>
              <a:gd name="connsiteY3" fmla="*/ 1943100 h 1943100"/>
              <a:gd name="connsiteX4" fmla="*/ 0 w 3479800"/>
              <a:gd name="connsiteY4" fmla="*/ 0 h 1943100"/>
              <a:gd name="connsiteX0" fmla="*/ 0 w 1930400"/>
              <a:gd name="connsiteY0" fmla="*/ 0 h 2070100"/>
              <a:gd name="connsiteX1" fmla="*/ 1638300 w 1930400"/>
              <a:gd name="connsiteY1" fmla="*/ 482600 h 2070100"/>
              <a:gd name="connsiteX2" fmla="*/ 1930400 w 1930400"/>
              <a:gd name="connsiteY2" fmla="*/ 2070100 h 2070100"/>
              <a:gd name="connsiteX3" fmla="*/ 381000 w 1930400"/>
              <a:gd name="connsiteY3" fmla="*/ 1943100 h 2070100"/>
              <a:gd name="connsiteX4" fmla="*/ 0 w 1930400"/>
              <a:gd name="connsiteY4" fmla="*/ 0 h 2070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30400" h="2070100">
                <a:moveTo>
                  <a:pt x="0" y="0"/>
                </a:moveTo>
                <a:lnTo>
                  <a:pt x="1638300" y="482600"/>
                </a:lnTo>
                <a:lnTo>
                  <a:pt x="1930400" y="2070100"/>
                </a:lnTo>
                <a:lnTo>
                  <a:pt x="381000" y="1943100"/>
                </a:lnTo>
                <a:lnTo>
                  <a:pt x="0" y="0"/>
                </a:lnTo>
                <a:close/>
              </a:path>
            </a:pathLst>
          </a:custGeom>
        </p:spPr>
        <p:txBody>
          <a:bodyPr lIns="68577" tIns="34289" rIns="68577" bIns="34289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191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 rot="19158769">
            <a:off x="3990770" y="525297"/>
            <a:ext cx="1171985" cy="1664035"/>
          </a:xfrm>
          <a:custGeom>
            <a:avLst/>
            <a:gdLst>
              <a:gd name="connsiteX0" fmla="*/ 0 w 1803400"/>
              <a:gd name="connsiteY0" fmla="*/ 0 h 2425700"/>
              <a:gd name="connsiteX1" fmla="*/ 1803400 w 1803400"/>
              <a:gd name="connsiteY1" fmla="*/ 0 h 2425700"/>
              <a:gd name="connsiteX2" fmla="*/ 1803400 w 1803400"/>
              <a:gd name="connsiteY2" fmla="*/ 2425700 h 2425700"/>
              <a:gd name="connsiteX3" fmla="*/ 0 w 1803400"/>
              <a:gd name="connsiteY3" fmla="*/ 2425700 h 2425700"/>
              <a:gd name="connsiteX4" fmla="*/ 0 w 1803400"/>
              <a:gd name="connsiteY4" fmla="*/ 0 h 2425700"/>
              <a:gd name="connsiteX0" fmla="*/ 0 w 1803400"/>
              <a:gd name="connsiteY0" fmla="*/ 0 h 2425700"/>
              <a:gd name="connsiteX1" fmla="*/ 1803400 w 1803400"/>
              <a:gd name="connsiteY1" fmla="*/ 0 h 2425700"/>
              <a:gd name="connsiteX2" fmla="*/ 1803400 w 1803400"/>
              <a:gd name="connsiteY2" fmla="*/ 2425700 h 2425700"/>
              <a:gd name="connsiteX3" fmla="*/ 120018 w 1803400"/>
              <a:gd name="connsiteY3" fmla="*/ 1389992 h 2425700"/>
              <a:gd name="connsiteX4" fmla="*/ 0 w 1803400"/>
              <a:gd name="connsiteY4" fmla="*/ 0 h 2425700"/>
              <a:gd name="connsiteX0" fmla="*/ 0 w 1803400"/>
              <a:gd name="connsiteY0" fmla="*/ 0 h 2218713"/>
              <a:gd name="connsiteX1" fmla="*/ 1803400 w 1803400"/>
              <a:gd name="connsiteY1" fmla="*/ 0 h 2218713"/>
              <a:gd name="connsiteX2" fmla="*/ 1562646 w 1803400"/>
              <a:gd name="connsiteY2" fmla="*/ 2218713 h 2218713"/>
              <a:gd name="connsiteX3" fmla="*/ 120018 w 1803400"/>
              <a:gd name="connsiteY3" fmla="*/ 1389992 h 2218713"/>
              <a:gd name="connsiteX4" fmla="*/ 0 w 1803400"/>
              <a:gd name="connsiteY4" fmla="*/ 0 h 2218713"/>
              <a:gd name="connsiteX0" fmla="*/ 0 w 1562646"/>
              <a:gd name="connsiteY0" fmla="*/ 0 h 2218713"/>
              <a:gd name="connsiteX1" fmla="*/ 1481324 w 1562646"/>
              <a:gd name="connsiteY1" fmla="*/ 744750 h 2218713"/>
              <a:gd name="connsiteX2" fmla="*/ 1562646 w 1562646"/>
              <a:gd name="connsiteY2" fmla="*/ 2218713 h 2218713"/>
              <a:gd name="connsiteX3" fmla="*/ 120018 w 1562646"/>
              <a:gd name="connsiteY3" fmla="*/ 1389992 h 2218713"/>
              <a:gd name="connsiteX4" fmla="*/ 0 w 1562646"/>
              <a:gd name="connsiteY4" fmla="*/ 0 h 2218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2646" h="2218713">
                <a:moveTo>
                  <a:pt x="0" y="0"/>
                </a:moveTo>
                <a:lnTo>
                  <a:pt x="1481324" y="744750"/>
                </a:lnTo>
                <a:lnTo>
                  <a:pt x="1562646" y="2218713"/>
                </a:lnTo>
                <a:lnTo>
                  <a:pt x="120018" y="1389992"/>
                </a:lnTo>
                <a:lnTo>
                  <a:pt x="0" y="0"/>
                </a:lnTo>
                <a:close/>
              </a:path>
            </a:pathLst>
          </a:custGeom>
        </p:spPr>
        <p:txBody>
          <a:bodyPr lIns="68577" tIns="34289" rIns="68577" bIns="34289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715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5029200" y="800100"/>
            <a:ext cx="1628775" cy="2600325"/>
          </a:xfrm>
          <a:custGeom>
            <a:avLst/>
            <a:gdLst>
              <a:gd name="connsiteX0" fmla="*/ 0 w 2057400"/>
              <a:gd name="connsiteY0" fmla="*/ 0 h 2959100"/>
              <a:gd name="connsiteX1" fmla="*/ 2057400 w 2057400"/>
              <a:gd name="connsiteY1" fmla="*/ 0 h 2959100"/>
              <a:gd name="connsiteX2" fmla="*/ 2057400 w 2057400"/>
              <a:gd name="connsiteY2" fmla="*/ 2959100 h 2959100"/>
              <a:gd name="connsiteX3" fmla="*/ 0 w 2057400"/>
              <a:gd name="connsiteY3" fmla="*/ 2959100 h 2959100"/>
              <a:gd name="connsiteX4" fmla="*/ 0 w 2057400"/>
              <a:gd name="connsiteY4" fmla="*/ 0 h 2959100"/>
              <a:gd name="connsiteX0" fmla="*/ 0 w 2057400"/>
              <a:gd name="connsiteY0" fmla="*/ 393700 h 3352800"/>
              <a:gd name="connsiteX1" fmla="*/ 2057400 w 2057400"/>
              <a:gd name="connsiteY1" fmla="*/ 0 h 3352800"/>
              <a:gd name="connsiteX2" fmla="*/ 2057400 w 2057400"/>
              <a:gd name="connsiteY2" fmla="*/ 3352800 h 3352800"/>
              <a:gd name="connsiteX3" fmla="*/ 0 w 2057400"/>
              <a:gd name="connsiteY3" fmla="*/ 3352800 h 3352800"/>
              <a:gd name="connsiteX4" fmla="*/ 0 w 2057400"/>
              <a:gd name="connsiteY4" fmla="*/ 393700 h 3352800"/>
              <a:gd name="connsiteX0" fmla="*/ 0 w 2070100"/>
              <a:gd name="connsiteY0" fmla="*/ 393700 h 3352800"/>
              <a:gd name="connsiteX1" fmla="*/ 2057400 w 2070100"/>
              <a:gd name="connsiteY1" fmla="*/ 0 h 3352800"/>
              <a:gd name="connsiteX2" fmla="*/ 2070100 w 2070100"/>
              <a:gd name="connsiteY2" fmla="*/ 3276600 h 3352800"/>
              <a:gd name="connsiteX3" fmla="*/ 0 w 2070100"/>
              <a:gd name="connsiteY3" fmla="*/ 3352800 h 3352800"/>
              <a:gd name="connsiteX4" fmla="*/ 0 w 2070100"/>
              <a:gd name="connsiteY4" fmla="*/ 393700 h 3352800"/>
              <a:gd name="connsiteX0" fmla="*/ 101600 w 2171700"/>
              <a:gd name="connsiteY0" fmla="*/ 393700 h 3467100"/>
              <a:gd name="connsiteX1" fmla="*/ 2159000 w 2171700"/>
              <a:gd name="connsiteY1" fmla="*/ 0 h 3467100"/>
              <a:gd name="connsiteX2" fmla="*/ 2171700 w 2171700"/>
              <a:gd name="connsiteY2" fmla="*/ 3276600 h 3467100"/>
              <a:gd name="connsiteX3" fmla="*/ 0 w 2171700"/>
              <a:gd name="connsiteY3" fmla="*/ 3467100 h 3467100"/>
              <a:gd name="connsiteX4" fmla="*/ 101600 w 2171700"/>
              <a:gd name="connsiteY4" fmla="*/ 393700 h 3467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71700" h="3467100">
                <a:moveTo>
                  <a:pt x="101600" y="393700"/>
                </a:moveTo>
                <a:lnTo>
                  <a:pt x="2159000" y="0"/>
                </a:lnTo>
                <a:cubicBezTo>
                  <a:pt x="2163233" y="1092200"/>
                  <a:pt x="2167467" y="2184400"/>
                  <a:pt x="2171700" y="3276600"/>
                </a:cubicBezTo>
                <a:lnTo>
                  <a:pt x="0" y="3467100"/>
                </a:lnTo>
                <a:lnTo>
                  <a:pt x="101600" y="393700"/>
                </a:lnTo>
                <a:close/>
              </a:path>
            </a:pathLst>
          </a:custGeom>
        </p:spPr>
        <p:txBody>
          <a:bodyPr lIns="68577" tIns="34289" rIns="68577" bIns="34289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193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933451" y="838201"/>
            <a:ext cx="1143000" cy="3400425"/>
          </a:xfrm>
          <a:custGeom>
            <a:avLst/>
            <a:gdLst>
              <a:gd name="connsiteX0" fmla="*/ 0 w 1524000"/>
              <a:gd name="connsiteY0" fmla="*/ 0 h 4254500"/>
              <a:gd name="connsiteX1" fmla="*/ 1524000 w 1524000"/>
              <a:gd name="connsiteY1" fmla="*/ 0 h 4254500"/>
              <a:gd name="connsiteX2" fmla="*/ 1524000 w 1524000"/>
              <a:gd name="connsiteY2" fmla="*/ 4254500 h 4254500"/>
              <a:gd name="connsiteX3" fmla="*/ 0 w 1524000"/>
              <a:gd name="connsiteY3" fmla="*/ 4254500 h 4254500"/>
              <a:gd name="connsiteX4" fmla="*/ 0 w 1524000"/>
              <a:gd name="connsiteY4" fmla="*/ 0 h 4254500"/>
              <a:gd name="connsiteX0" fmla="*/ 0 w 1524000"/>
              <a:gd name="connsiteY0" fmla="*/ 279400 h 4533900"/>
              <a:gd name="connsiteX1" fmla="*/ 1511300 w 1524000"/>
              <a:gd name="connsiteY1" fmla="*/ 0 h 4533900"/>
              <a:gd name="connsiteX2" fmla="*/ 1524000 w 1524000"/>
              <a:gd name="connsiteY2" fmla="*/ 4533900 h 4533900"/>
              <a:gd name="connsiteX3" fmla="*/ 0 w 1524000"/>
              <a:gd name="connsiteY3" fmla="*/ 4533900 h 4533900"/>
              <a:gd name="connsiteX4" fmla="*/ 0 w 1524000"/>
              <a:gd name="connsiteY4" fmla="*/ 279400 h 4533900"/>
              <a:gd name="connsiteX0" fmla="*/ 0 w 1524000"/>
              <a:gd name="connsiteY0" fmla="*/ 279400 h 4533900"/>
              <a:gd name="connsiteX1" fmla="*/ 1511300 w 1524000"/>
              <a:gd name="connsiteY1" fmla="*/ 0 h 4533900"/>
              <a:gd name="connsiteX2" fmla="*/ 1524000 w 1524000"/>
              <a:gd name="connsiteY2" fmla="*/ 4533900 h 4533900"/>
              <a:gd name="connsiteX3" fmla="*/ 0 w 1524000"/>
              <a:gd name="connsiteY3" fmla="*/ 4521200 h 4533900"/>
              <a:gd name="connsiteX4" fmla="*/ 0 w 1524000"/>
              <a:gd name="connsiteY4" fmla="*/ 279400 h 453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24000" h="4533900">
                <a:moveTo>
                  <a:pt x="0" y="279400"/>
                </a:moveTo>
                <a:lnTo>
                  <a:pt x="1511300" y="0"/>
                </a:lnTo>
                <a:cubicBezTo>
                  <a:pt x="1515533" y="1511300"/>
                  <a:pt x="1519767" y="3022600"/>
                  <a:pt x="1524000" y="4533900"/>
                </a:cubicBezTo>
                <a:lnTo>
                  <a:pt x="0" y="4521200"/>
                </a:lnTo>
                <a:lnTo>
                  <a:pt x="0" y="279400"/>
                </a:lnTo>
                <a:close/>
              </a:path>
            </a:pathLst>
          </a:custGeom>
        </p:spPr>
        <p:txBody>
          <a:bodyPr lIns="68577" tIns="34289" rIns="68577" bIns="34289"/>
          <a:lstStyle/>
          <a:p>
            <a:endParaRPr lang="en-US"/>
          </a:p>
        </p:txBody>
      </p:sp>
      <p:sp>
        <p:nvSpPr>
          <p:cNvPr id="6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2562226" y="1226513"/>
            <a:ext cx="1228725" cy="3041224"/>
          </a:xfrm>
          <a:custGeom>
            <a:avLst/>
            <a:gdLst>
              <a:gd name="connsiteX0" fmla="*/ 0 w 1524000"/>
              <a:gd name="connsiteY0" fmla="*/ 0 h 4254500"/>
              <a:gd name="connsiteX1" fmla="*/ 1524000 w 1524000"/>
              <a:gd name="connsiteY1" fmla="*/ 0 h 4254500"/>
              <a:gd name="connsiteX2" fmla="*/ 1524000 w 1524000"/>
              <a:gd name="connsiteY2" fmla="*/ 4254500 h 4254500"/>
              <a:gd name="connsiteX3" fmla="*/ 0 w 1524000"/>
              <a:gd name="connsiteY3" fmla="*/ 4254500 h 4254500"/>
              <a:gd name="connsiteX4" fmla="*/ 0 w 1524000"/>
              <a:gd name="connsiteY4" fmla="*/ 0 h 4254500"/>
              <a:gd name="connsiteX0" fmla="*/ 0 w 1524000"/>
              <a:gd name="connsiteY0" fmla="*/ 279400 h 4533900"/>
              <a:gd name="connsiteX1" fmla="*/ 1511300 w 1524000"/>
              <a:gd name="connsiteY1" fmla="*/ 0 h 4533900"/>
              <a:gd name="connsiteX2" fmla="*/ 1524000 w 1524000"/>
              <a:gd name="connsiteY2" fmla="*/ 4533900 h 4533900"/>
              <a:gd name="connsiteX3" fmla="*/ 0 w 1524000"/>
              <a:gd name="connsiteY3" fmla="*/ 4533900 h 4533900"/>
              <a:gd name="connsiteX4" fmla="*/ 0 w 1524000"/>
              <a:gd name="connsiteY4" fmla="*/ 279400 h 4533900"/>
              <a:gd name="connsiteX0" fmla="*/ 0 w 1524000"/>
              <a:gd name="connsiteY0" fmla="*/ 279400 h 4533900"/>
              <a:gd name="connsiteX1" fmla="*/ 1511300 w 1524000"/>
              <a:gd name="connsiteY1" fmla="*/ 0 h 4533900"/>
              <a:gd name="connsiteX2" fmla="*/ 1524000 w 1524000"/>
              <a:gd name="connsiteY2" fmla="*/ 4533900 h 4533900"/>
              <a:gd name="connsiteX3" fmla="*/ 0 w 1524000"/>
              <a:gd name="connsiteY3" fmla="*/ 4521200 h 4533900"/>
              <a:gd name="connsiteX4" fmla="*/ 0 w 1524000"/>
              <a:gd name="connsiteY4" fmla="*/ 279400 h 4533900"/>
              <a:gd name="connsiteX0" fmla="*/ 0 w 1524000"/>
              <a:gd name="connsiteY0" fmla="*/ 0 h 4254500"/>
              <a:gd name="connsiteX1" fmla="*/ 1511300 w 1524000"/>
              <a:gd name="connsiteY1" fmla="*/ 218387 h 4254500"/>
              <a:gd name="connsiteX2" fmla="*/ 1524000 w 1524000"/>
              <a:gd name="connsiteY2" fmla="*/ 4254500 h 4254500"/>
              <a:gd name="connsiteX3" fmla="*/ 0 w 1524000"/>
              <a:gd name="connsiteY3" fmla="*/ 4241800 h 4254500"/>
              <a:gd name="connsiteX4" fmla="*/ 0 w 1524000"/>
              <a:gd name="connsiteY4" fmla="*/ 0 h 4254500"/>
              <a:gd name="connsiteX0" fmla="*/ 24000 w 1548000"/>
              <a:gd name="connsiteY0" fmla="*/ 0 h 4295615"/>
              <a:gd name="connsiteX1" fmla="*/ 1535300 w 1548000"/>
              <a:gd name="connsiteY1" fmla="*/ 218387 h 4295615"/>
              <a:gd name="connsiteX2" fmla="*/ 1548000 w 1548000"/>
              <a:gd name="connsiteY2" fmla="*/ 4254500 h 4295615"/>
              <a:gd name="connsiteX3" fmla="*/ 0 w 1548000"/>
              <a:gd name="connsiteY3" fmla="*/ 4295615 h 4295615"/>
              <a:gd name="connsiteX4" fmla="*/ 24000 w 1548000"/>
              <a:gd name="connsiteY4" fmla="*/ 0 h 4295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48000" h="4295615">
                <a:moveTo>
                  <a:pt x="24000" y="0"/>
                </a:moveTo>
                <a:lnTo>
                  <a:pt x="1535300" y="218387"/>
                </a:lnTo>
                <a:cubicBezTo>
                  <a:pt x="1539533" y="1729687"/>
                  <a:pt x="1543767" y="2743200"/>
                  <a:pt x="1548000" y="4254500"/>
                </a:cubicBezTo>
                <a:lnTo>
                  <a:pt x="0" y="4295615"/>
                </a:lnTo>
                <a:lnTo>
                  <a:pt x="24000" y="0"/>
                </a:lnTo>
                <a:close/>
              </a:path>
            </a:pathLst>
          </a:custGeom>
        </p:spPr>
        <p:txBody>
          <a:bodyPr lIns="68577" tIns="34289" rIns="68577" bIns="34289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198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 rot="3476127">
            <a:off x="5219019" y="510976"/>
            <a:ext cx="1271019" cy="3630775"/>
          </a:xfrm>
          <a:custGeom>
            <a:avLst/>
            <a:gdLst>
              <a:gd name="connsiteX0" fmla="*/ 0 w 1981200"/>
              <a:gd name="connsiteY0" fmla="*/ 0 h 3683000"/>
              <a:gd name="connsiteX1" fmla="*/ 1981200 w 1981200"/>
              <a:gd name="connsiteY1" fmla="*/ 0 h 3683000"/>
              <a:gd name="connsiteX2" fmla="*/ 1981200 w 1981200"/>
              <a:gd name="connsiteY2" fmla="*/ 3683000 h 3683000"/>
              <a:gd name="connsiteX3" fmla="*/ 0 w 1981200"/>
              <a:gd name="connsiteY3" fmla="*/ 3683000 h 3683000"/>
              <a:gd name="connsiteX4" fmla="*/ 0 w 1981200"/>
              <a:gd name="connsiteY4" fmla="*/ 0 h 3683000"/>
              <a:gd name="connsiteX0" fmla="*/ 213706 w 2194906"/>
              <a:gd name="connsiteY0" fmla="*/ 0 h 3683000"/>
              <a:gd name="connsiteX1" fmla="*/ 2194906 w 2194906"/>
              <a:gd name="connsiteY1" fmla="*/ 0 h 3683000"/>
              <a:gd name="connsiteX2" fmla="*/ 2194906 w 2194906"/>
              <a:gd name="connsiteY2" fmla="*/ 3683000 h 3683000"/>
              <a:gd name="connsiteX3" fmla="*/ 0 w 2194906"/>
              <a:gd name="connsiteY3" fmla="*/ 3354307 h 3683000"/>
              <a:gd name="connsiteX4" fmla="*/ 213706 w 2194906"/>
              <a:gd name="connsiteY4" fmla="*/ 0 h 3683000"/>
              <a:gd name="connsiteX0" fmla="*/ 213706 w 2194906"/>
              <a:gd name="connsiteY0" fmla="*/ 0 h 3354307"/>
              <a:gd name="connsiteX1" fmla="*/ 2194906 w 2194906"/>
              <a:gd name="connsiteY1" fmla="*/ 0 h 3354307"/>
              <a:gd name="connsiteX2" fmla="*/ 1694692 w 2194906"/>
              <a:gd name="connsiteY2" fmla="*/ 1826077 h 3354307"/>
              <a:gd name="connsiteX3" fmla="*/ 0 w 2194906"/>
              <a:gd name="connsiteY3" fmla="*/ 3354307 h 3354307"/>
              <a:gd name="connsiteX4" fmla="*/ 213706 w 2194906"/>
              <a:gd name="connsiteY4" fmla="*/ 0 h 3354307"/>
              <a:gd name="connsiteX0" fmla="*/ 213706 w 1694692"/>
              <a:gd name="connsiteY0" fmla="*/ 1486726 h 4841033"/>
              <a:gd name="connsiteX1" fmla="*/ 1687579 w 1694692"/>
              <a:gd name="connsiteY1" fmla="*/ 0 h 4841033"/>
              <a:gd name="connsiteX2" fmla="*/ 1694692 w 1694692"/>
              <a:gd name="connsiteY2" fmla="*/ 3312803 h 4841033"/>
              <a:gd name="connsiteX3" fmla="*/ 0 w 1694692"/>
              <a:gd name="connsiteY3" fmla="*/ 4841033 h 4841033"/>
              <a:gd name="connsiteX4" fmla="*/ 213706 w 1694692"/>
              <a:gd name="connsiteY4" fmla="*/ 1486726 h 48410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4692" h="4841033">
                <a:moveTo>
                  <a:pt x="213706" y="1486726"/>
                </a:moveTo>
                <a:lnTo>
                  <a:pt x="1687579" y="0"/>
                </a:lnTo>
                <a:lnTo>
                  <a:pt x="1694692" y="3312803"/>
                </a:lnTo>
                <a:lnTo>
                  <a:pt x="0" y="4841033"/>
                </a:lnTo>
                <a:lnTo>
                  <a:pt x="213706" y="1486726"/>
                </a:lnTo>
                <a:close/>
              </a:path>
            </a:pathLst>
          </a:custGeom>
        </p:spPr>
        <p:txBody>
          <a:bodyPr lIns="68577" tIns="34289" rIns="68577" bIns="34289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051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 rot="1193109">
            <a:off x="2222215" y="804400"/>
            <a:ext cx="1445708" cy="3406853"/>
          </a:xfrm>
          <a:custGeom>
            <a:avLst/>
            <a:gdLst>
              <a:gd name="connsiteX0" fmla="*/ 0 w 2552700"/>
              <a:gd name="connsiteY0" fmla="*/ 0 h 3971758"/>
              <a:gd name="connsiteX1" fmla="*/ 2552700 w 2552700"/>
              <a:gd name="connsiteY1" fmla="*/ 0 h 3971758"/>
              <a:gd name="connsiteX2" fmla="*/ 2552700 w 2552700"/>
              <a:gd name="connsiteY2" fmla="*/ 3971758 h 3971758"/>
              <a:gd name="connsiteX3" fmla="*/ 0 w 2552700"/>
              <a:gd name="connsiteY3" fmla="*/ 3971758 h 3971758"/>
              <a:gd name="connsiteX4" fmla="*/ 0 w 2552700"/>
              <a:gd name="connsiteY4" fmla="*/ 0 h 3971758"/>
              <a:gd name="connsiteX0" fmla="*/ 0 w 2552700"/>
              <a:gd name="connsiteY0" fmla="*/ 570712 h 4542470"/>
              <a:gd name="connsiteX1" fmla="*/ 1927610 w 2552700"/>
              <a:gd name="connsiteY1" fmla="*/ 0 h 4542470"/>
              <a:gd name="connsiteX2" fmla="*/ 2552700 w 2552700"/>
              <a:gd name="connsiteY2" fmla="*/ 4542470 h 4542470"/>
              <a:gd name="connsiteX3" fmla="*/ 0 w 2552700"/>
              <a:gd name="connsiteY3" fmla="*/ 4542470 h 4542470"/>
              <a:gd name="connsiteX4" fmla="*/ 0 w 2552700"/>
              <a:gd name="connsiteY4" fmla="*/ 570712 h 4542470"/>
              <a:gd name="connsiteX0" fmla="*/ 0 w 1927610"/>
              <a:gd name="connsiteY0" fmla="*/ 570712 h 4542470"/>
              <a:gd name="connsiteX1" fmla="*/ 1927610 w 1927610"/>
              <a:gd name="connsiteY1" fmla="*/ 0 h 4542470"/>
              <a:gd name="connsiteX2" fmla="*/ 1919479 w 1927610"/>
              <a:gd name="connsiteY2" fmla="*/ 4285319 h 4542470"/>
              <a:gd name="connsiteX3" fmla="*/ 0 w 1927610"/>
              <a:gd name="connsiteY3" fmla="*/ 4542470 h 4542470"/>
              <a:gd name="connsiteX4" fmla="*/ 0 w 1927610"/>
              <a:gd name="connsiteY4" fmla="*/ 570712 h 45424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27610" h="4542470">
                <a:moveTo>
                  <a:pt x="0" y="570712"/>
                </a:moveTo>
                <a:lnTo>
                  <a:pt x="1927610" y="0"/>
                </a:lnTo>
                <a:cubicBezTo>
                  <a:pt x="1924900" y="1428440"/>
                  <a:pt x="1922189" y="2856879"/>
                  <a:pt x="1919479" y="4285319"/>
                </a:cubicBezTo>
                <a:lnTo>
                  <a:pt x="0" y="4542470"/>
                </a:lnTo>
                <a:lnTo>
                  <a:pt x="0" y="570712"/>
                </a:lnTo>
                <a:close/>
              </a:path>
            </a:pathLst>
          </a:custGeom>
        </p:spPr>
        <p:txBody>
          <a:bodyPr lIns="68577" tIns="34289" rIns="68577" bIns="34289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854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5000626" y="1609725"/>
            <a:ext cx="1457325" cy="2276475"/>
          </a:xfrm>
          <a:custGeom>
            <a:avLst/>
            <a:gdLst>
              <a:gd name="connsiteX0" fmla="*/ 0 w 1638300"/>
              <a:gd name="connsiteY0" fmla="*/ 0 h 3035300"/>
              <a:gd name="connsiteX1" fmla="*/ 1638300 w 1638300"/>
              <a:gd name="connsiteY1" fmla="*/ 0 h 3035300"/>
              <a:gd name="connsiteX2" fmla="*/ 1638300 w 1638300"/>
              <a:gd name="connsiteY2" fmla="*/ 3035300 h 3035300"/>
              <a:gd name="connsiteX3" fmla="*/ 0 w 1638300"/>
              <a:gd name="connsiteY3" fmla="*/ 3035300 h 3035300"/>
              <a:gd name="connsiteX4" fmla="*/ 0 w 1638300"/>
              <a:gd name="connsiteY4" fmla="*/ 0 h 3035300"/>
              <a:gd name="connsiteX0" fmla="*/ 152400 w 1790700"/>
              <a:gd name="connsiteY0" fmla="*/ 0 h 3035300"/>
              <a:gd name="connsiteX1" fmla="*/ 1790700 w 1790700"/>
              <a:gd name="connsiteY1" fmla="*/ 0 h 3035300"/>
              <a:gd name="connsiteX2" fmla="*/ 1790700 w 1790700"/>
              <a:gd name="connsiteY2" fmla="*/ 3035300 h 3035300"/>
              <a:gd name="connsiteX3" fmla="*/ 0 w 1790700"/>
              <a:gd name="connsiteY3" fmla="*/ 2971800 h 3035300"/>
              <a:gd name="connsiteX4" fmla="*/ 152400 w 1790700"/>
              <a:gd name="connsiteY4" fmla="*/ 0 h 3035300"/>
              <a:gd name="connsiteX0" fmla="*/ 152400 w 1943100"/>
              <a:gd name="connsiteY0" fmla="*/ 0 h 3035300"/>
              <a:gd name="connsiteX1" fmla="*/ 1943100 w 1943100"/>
              <a:gd name="connsiteY1" fmla="*/ 76200 h 3035300"/>
              <a:gd name="connsiteX2" fmla="*/ 1790700 w 1943100"/>
              <a:gd name="connsiteY2" fmla="*/ 3035300 h 3035300"/>
              <a:gd name="connsiteX3" fmla="*/ 0 w 1943100"/>
              <a:gd name="connsiteY3" fmla="*/ 2971800 h 3035300"/>
              <a:gd name="connsiteX4" fmla="*/ 152400 w 1943100"/>
              <a:gd name="connsiteY4" fmla="*/ 0 h 303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43100" h="3035300">
                <a:moveTo>
                  <a:pt x="152400" y="0"/>
                </a:moveTo>
                <a:lnTo>
                  <a:pt x="1943100" y="76200"/>
                </a:lnTo>
                <a:lnTo>
                  <a:pt x="1790700" y="3035300"/>
                </a:lnTo>
                <a:lnTo>
                  <a:pt x="0" y="2971800"/>
                </a:lnTo>
                <a:lnTo>
                  <a:pt x="152400" y="0"/>
                </a:lnTo>
                <a:close/>
              </a:path>
            </a:pathLst>
          </a:custGeom>
        </p:spPr>
        <p:txBody>
          <a:bodyPr lIns="68577" tIns="34289" rIns="68577" bIns="34289"/>
          <a:lstStyle/>
          <a:p>
            <a:endParaRPr lang="en-US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2705101" y="1433513"/>
            <a:ext cx="1390651" cy="2357438"/>
          </a:xfrm>
          <a:custGeom>
            <a:avLst/>
            <a:gdLst>
              <a:gd name="connsiteX0" fmla="*/ 0 w 1638300"/>
              <a:gd name="connsiteY0" fmla="*/ 0 h 3035300"/>
              <a:gd name="connsiteX1" fmla="*/ 1638300 w 1638300"/>
              <a:gd name="connsiteY1" fmla="*/ 0 h 3035300"/>
              <a:gd name="connsiteX2" fmla="*/ 1638300 w 1638300"/>
              <a:gd name="connsiteY2" fmla="*/ 3035300 h 3035300"/>
              <a:gd name="connsiteX3" fmla="*/ 0 w 1638300"/>
              <a:gd name="connsiteY3" fmla="*/ 3035300 h 3035300"/>
              <a:gd name="connsiteX4" fmla="*/ 0 w 1638300"/>
              <a:gd name="connsiteY4" fmla="*/ 0 h 3035300"/>
              <a:gd name="connsiteX0" fmla="*/ 152400 w 1790700"/>
              <a:gd name="connsiteY0" fmla="*/ 0 h 3035300"/>
              <a:gd name="connsiteX1" fmla="*/ 1790700 w 1790700"/>
              <a:gd name="connsiteY1" fmla="*/ 0 h 3035300"/>
              <a:gd name="connsiteX2" fmla="*/ 1790700 w 1790700"/>
              <a:gd name="connsiteY2" fmla="*/ 3035300 h 3035300"/>
              <a:gd name="connsiteX3" fmla="*/ 0 w 1790700"/>
              <a:gd name="connsiteY3" fmla="*/ 2971800 h 3035300"/>
              <a:gd name="connsiteX4" fmla="*/ 152400 w 1790700"/>
              <a:gd name="connsiteY4" fmla="*/ 0 h 3035300"/>
              <a:gd name="connsiteX0" fmla="*/ 152400 w 1943100"/>
              <a:gd name="connsiteY0" fmla="*/ 0 h 3035300"/>
              <a:gd name="connsiteX1" fmla="*/ 1943100 w 1943100"/>
              <a:gd name="connsiteY1" fmla="*/ 76200 h 3035300"/>
              <a:gd name="connsiteX2" fmla="*/ 1790700 w 1943100"/>
              <a:gd name="connsiteY2" fmla="*/ 3035300 h 3035300"/>
              <a:gd name="connsiteX3" fmla="*/ 0 w 1943100"/>
              <a:gd name="connsiteY3" fmla="*/ 2971800 h 3035300"/>
              <a:gd name="connsiteX4" fmla="*/ 152400 w 1943100"/>
              <a:gd name="connsiteY4" fmla="*/ 0 h 303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43100" h="3035300">
                <a:moveTo>
                  <a:pt x="152400" y="0"/>
                </a:moveTo>
                <a:lnTo>
                  <a:pt x="1943100" y="76200"/>
                </a:lnTo>
                <a:lnTo>
                  <a:pt x="1790700" y="3035300"/>
                </a:lnTo>
                <a:lnTo>
                  <a:pt x="0" y="2971800"/>
                </a:lnTo>
                <a:lnTo>
                  <a:pt x="152400" y="0"/>
                </a:lnTo>
                <a:close/>
              </a:path>
            </a:pathLst>
          </a:custGeom>
        </p:spPr>
        <p:txBody>
          <a:bodyPr lIns="68577" tIns="34289" rIns="68577" bIns="34289"/>
          <a:lstStyle/>
          <a:p>
            <a:endParaRPr lang="en-US"/>
          </a:p>
        </p:txBody>
      </p:sp>
      <p:sp>
        <p:nvSpPr>
          <p:cNvPr id="10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7553325" y="1814512"/>
            <a:ext cx="1390651" cy="2357438"/>
          </a:xfrm>
          <a:custGeom>
            <a:avLst/>
            <a:gdLst>
              <a:gd name="connsiteX0" fmla="*/ 0 w 1638300"/>
              <a:gd name="connsiteY0" fmla="*/ 0 h 3035300"/>
              <a:gd name="connsiteX1" fmla="*/ 1638300 w 1638300"/>
              <a:gd name="connsiteY1" fmla="*/ 0 h 3035300"/>
              <a:gd name="connsiteX2" fmla="*/ 1638300 w 1638300"/>
              <a:gd name="connsiteY2" fmla="*/ 3035300 h 3035300"/>
              <a:gd name="connsiteX3" fmla="*/ 0 w 1638300"/>
              <a:gd name="connsiteY3" fmla="*/ 3035300 h 3035300"/>
              <a:gd name="connsiteX4" fmla="*/ 0 w 1638300"/>
              <a:gd name="connsiteY4" fmla="*/ 0 h 3035300"/>
              <a:gd name="connsiteX0" fmla="*/ 152400 w 1790700"/>
              <a:gd name="connsiteY0" fmla="*/ 0 h 3035300"/>
              <a:gd name="connsiteX1" fmla="*/ 1790700 w 1790700"/>
              <a:gd name="connsiteY1" fmla="*/ 0 h 3035300"/>
              <a:gd name="connsiteX2" fmla="*/ 1790700 w 1790700"/>
              <a:gd name="connsiteY2" fmla="*/ 3035300 h 3035300"/>
              <a:gd name="connsiteX3" fmla="*/ 0 w 1790700"/>
              <a:gd name="connsiteY3" fmla="*/ 2971800 h 3035300"/>
              <a:gd name="connsiteX4" fmla="*/ 152400 w 1790700"/>
              <a:gd name="connsiteY4" fmla="*/ 0 h 3035300"/>
              <a:gd name="connsiteX0" fmla="*/ 152400 w 1943100"/>
              <a:gd name="connsiteY0" fmla="*/ 0 h 3035300"/>
              <a:gd name="connsiteX1" fmla="*/ 1943100 w 1943100"/>
              <a:gd name="connsiteY1" fmla="*/ 76200 h 3035300"/>
              <a:gd name="connsiteX2" fmla="*/ 1790700 w 1943100"/>
              <a:gd name="connsiteY2" fmla="*/ 3035300 h 3035300"/>
              <a:gd name="connsiteX3" fmla="*/ 0 w 1943100"/>
              <a:gd name="connsiteY3" fmla="*/ 2971800 h 3035300"/>
              <a:gd name="connsiteX4" fmla="*/ 152400 w 1943100"/>
              <a:gd name="connsiteY4" fmla="*/ 0 h 303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43100" h="3035300">
                <a:moveTo>
                  <a:pt x="152400" y="0"/>
                </a:moveTo>
                <a:lnTo>
                  <a:pt x="1943100" y="76200"/>
                </a:lnTo>
                <a:lnTo>
                  <a:pt x="1790700" y="3035300"/>
                </a:lnTo>
                <a:lnTo>
                  <a:pt x="0" y="2971800"/>
                </a:lnTo>
                <a:lnTo>
                  <a:pt x="152400" y="0"/>
                </a:lnTo>
                <a:close/>
              </a:path>
            </a:pathLst>
          </a:custGeom>
        </p:spPr>
        <p:txBody>
          <a:bodyPr lIns="68577" tIns="34289" rIns="68577" bIns="34289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720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676276" y="685767"/>
            <a:ext cx="3174206" cy="3497988"/>
          </a:xfrm>
          <a:custGeom>
            <a:avLst/>
            <a:gdLst>
              <a:gd name="connsiteX0" fmla="*/ 0 w 4232275"/>
              <a:gd name="connsiteY0" fmla="*/ 0 h 3409950"/>
              <a:gd name="connsiteX1" fmla="*/ 4232275 w 4232275"/>
              <a:gd name="connsiteY1" fmla="*/ 0 h 3409950"/>
              <a:gd name="connsiteX2" fmla="*/ 4232275 w 4232275"/>
              <a:gd name="connsiteY2" fmla="*/ 3409950 h 3409950"/>
              <a:gd name="connsiteX3" fmla="*/ 0 w 4232275"/>
              <a:gd name="connsiteY3" fmla="*/ 3409950 h 3409950"/>
              <a:gd name="connsiteX4" fmla="*/ 0 w 4232275"/>
              <a:gd name="connsiteY4" fmla="*/ 0 h 3409950"/>
              <a:gd name="connsiteX0" fmla="*/ 0 w 4232275"/>
              <a:gd name="connsiteY0" fmla="*/ 287383 h 3697333"/>
              <a:gd name="connsiteX1" fmla="*/ 2481852 w 4232275"/>
              <a:gd name="connsiteY1" fmla="*/ 0 h 3697333"/>
              <a:gd name="connsiteX2" fmla="*/ 4232275 w 4232275"/>
              <a:gd name="connsiteY2" fmla="*/ 3697333 h 3697333"/>
              <a:gd name="connsiteX3" fmla="*/ 0 w 4232275"/>
              <a:gd name="connsiteY3" fmla="*/ 3697333 h 3697333"/>
              <a:gd name="connsiteX4" fmla="*/ 0 w 4232275"/>
              <a:gd name="connsiteY4" fmla="*/ 287383 h 3697333"/>
              <a:gd name="connsiteX0" fmla="*/ 0 w 4232275"/>
              <a:gd name="connsiteY0" fmla="*/ 287383 h 3697333"/>
              <a:gd name="connsiteX1" fmla="*/ 2481852 w 4232275"/>
              <a:gd name="connsiteY1" fmla="*/ 0 h 3697333"/>
              <a:gd name="connsiteX2" fmla="*/ 4232275 w 4232275"/>
              <a:gd name="connsiteY2" fmla="*/ 3697333 h 3697333"/>
              <a:gd name="connsiteX3" fmla="*/ 0 w 4232275"/>
              <a:gd name="connsiteY3" fmla="*/ 3697333 h 3697333"/>
              <a:gd name="connsiteX4" fmla="*/ 0 w 4232275"/>
              <a:gd name="connsiteY4" fmla="*/ 287383 h 3697333"/>
              <a:gd name="connsiteX0" fmla="*/ 0 w 4232275"/>
              <a:gd name="connsiteY0" fmla="*/ 287383 h 4663984"/>
              <a:gd name="connsiteX1" fmla="*/ 2481852 w 4232275"/>
              <a:gd name="connsiteY1" fmla="*/ 0 h 4663984"/>
              <a:gd name="connsiteX2" fmla="*/ 4232275 w 4232275"/>
              <a:gd name="connsiteY2" fmla="*/ 3697333 h 4663984"/>
              <a:gd name="connsiteX3" fmla="*/ 2063932 w 4232275"/>
              <a:gd name="connsiteY3" fmla="*/ 4663984 h 4663984"/>
              <a:gd name="connsiteX4" fmla="*/ 0 w 4232275"/>
              <a:gd name="connsiteY4" fmla="*/ 287383 h 4663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32275" h="4663984">
                <a:moveTo>
                  <a:pt x="0" y="287383"/>
                </a:moveTo>
                <a:lnTo>
                  <a:pt x="2481852" y="0"/>
                </a:lnTo>
                <a:lnTo>
                  <a:pt x="4232275" y="3697333"/>
                </a:lnTo>
                <a:lnTo>
                  <a:pt x="2063932" y="4663984"/>
                </a:lnTo>
                <a:lnTo>
                  <a:pt x="0" y="287383"/>
                </a:lnTo>
                <a:close/>
              </a:path>
            </a:pathLst>
          </a:custGeom>
        </p:spPr>
        <p:txBody>
          <a:bodyPr lIns="68577" tIns="34289" rIns="68577" bIns="34289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680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317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12" r:id="rId2"/>
    <p:sldLayoutId id="2147483711" r:id="rId3"/>
    <p:sldLayoutId id="2147483710" r:id="rId4"/>
    <p:sldLayoutId id="2147483709" r:id="rId5"/>
    <p:sldLayoutId id="2147483708" r:id="rId6"/>
    <p:sldLayoutId id="2147483707" r:id="rId7"/>
    <p:sldLayoutId id="2147483706" r:id="rId8"/>
    <p:sldLayoutId id="2147483705" r:id="rId9"/>
    <p:sldLayoutId id="2147483704" r:id="rId10"/>
    <p:sldLayoutId id="2147483703" r:id="rId11"/>
    <p:sldLayoutId id="2147483702" r:id="rId12"/>
    <p:sldLayoutId id="2147483701" r:id="rId13"/>
    <p:sldLayoutId id="2147483700" r:id="rId14"/>
    <p:sldLayoutId id="2147483656" r:id="rId15"/>
    <p:sldLayoutId id="2147483681" r:id="rId16"/>
    <p:sldLayoutId id="2147483687" r:id="rId17"/>
    <p:sldLayoutId id="2147483688" r:id="rId18"/>
    <p:sldLayoutId id="2147483715" r:id="rId19"/>
  </p:sldLayoutIdLst>
  <p:txStyles>
    <p:titleStyle>
      <a:lvl1pPr algn="l" defTabSz="685769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3" indent="-171443" algn="l" defTabSz="685769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26" indent="-171443" algn="l" defTabSz="68576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10" indent="-171443" algn="l" defTabSz="68576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95" indent="-171443" algn="l" defTabSz="68576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79" indent="-171443" algn="l" defTabSz="68576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63" indent="-171443" algn="l" defTabSz="68576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47" indent="-171443" algn="l" defTabSz="68576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32" indent="-171443" algn="l" defTabSz="68576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16" indent="-171443" algn="l" defTabSz="68576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6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9" algn="l" defTabSz="68576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53" algn="l" defTabSz="68576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6" algn="l" defTabSz="68576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21" algn="l" defTabSz="68576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05" algn="l" defTabSz="68576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90" algn="l" defTabSz="68576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74" algn="l" defTabSz="68576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preza_16x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212" y="0"/>
            <a:ext cx="9143579" cy="51435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101702" y="4101625"/>
            <a:ext cx="753415" cy="3428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057557" y="1660630"/>
            <a:ext cx="5179171" cy="1922384"/>
          </a:xfrm>
          <a:prstGeom prst="rect">
            <a:avLst/>
          </a:prstGeom>
          <a:noFill/>
        </p:spPr>
        <p:txBody>
          <a:bodyPr wrap="square" lIns="68577" tIns="34289" rIns="68577" bIns="34289" rtlCol="0">
            <a:spAutoFit/>
          </a:bodyPr>
          <a:lstStyle/>
          <a:p>
            <a:pPr>
              <a:lnSpc>
                <a:spcPts val="3600"/>
              </a:lnSpc>
            </a:pPr>
            <a:r>
              <a:rPr lang="ru-RU" sz="3600" dirty="0">
                <a:solidFill>
                  <a:schemeClr val="bg1"/>
                </a:solidFill>
                <a:ea typeface="Lato Bold" panose="020F0502020204030203" pitchFamily="34" charset="0"/>
                <a:cs typeface="Lato Bold" panose="020F0502020204030203" pitchFamily="34" charset="0"/>
              </a:rPr>
              <a:t>Нюансы процесса организации </a:t>
            </a:r>
          </a:p>
          <a:p>
            <a:pPr>
              <a:lnSpc>
                <a:spcPts val="3600"/>
              </a:lnSpc>
            </a:pPr>
            <a:r>
              <a:rPr lang="ru-RU" sz="3600" dirty="0">
                <a:solidFill>
                  <a:schemeClr val="bg1"/>
                </a:solidFill>
                <a:ea typeface="Lato Bold" panose="020F0502020204030203" pitchFamily="34" charset="0"/>
                <a:cs typeface="Lato Bold" panose="020F0502020204030203" pitchFamily="34" charset="0"/>
              </a:rPr>
              <a:t>телемедицинской помощи</a:t>
            </a:r>
            <a:endParaRPr lang="en-US" sz="3600" dirty="0">
              <a:solidFill>
                <a:schemeClr val="bg1"/>
              </a:solidFill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01" y="745758"/>
            <a:ext cx="1691733" cy="39626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101701" y="4235903"/>
            <a:ext cx="3088218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ea typeface="Lato Medium" panose="020F0502020204030203" pitchFamily="34" charset="0"/>
                <a:cs typeface="Lato Medium" panose="020F0502020204030203" pitchFamily="34" charset="0"/>
              </a:rPr>
              <a:t>Интеграционная платформа </a:t>
            </a:r>
            <a:r>
              <a:rPr lang="en-US" dirty="0">
                <a:solidFill>
                  <a:schemeClr val="bg1"/>
                </a:solidFill>
                <a:ea typeface="Lato Medium" panose="020F0502020204030203" pitchFamily="34" charset="0"/>
                <a:cs typeface="Lato Medium" panose="020F0502020204030203" pitchFamily="34" charset="0"/>
              </a:rPr>
              <a:t>N3Health.ru</a:t>
            </a:r>
            <a:endParaRPr lang="ru-RU" dirty="0">
              <a:solidFill>
                <a:schemeClr val="bg1"/>
              </a:solidFill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ea typeface="Lato Regular" panose="020F0502020204030203" pitchFamily="34" charset="0"/>
                <a:cs typeface="Lato Regular" panose="020F0502020204030203" pitchFamily="34" charset="0"/>
              </a:rPr>
              <a:t>Апрель 2020</a:t>
            </a:r>
          </a:p>
        </p:txBody>
      </p:sp>
    </p:spTree>
    <p:extLst>
      <p:ext uri="{BB962C8B-B14F-4D97-AF65-F5344CB8AC3E}">
        <p14:creationId xmlns:p14="http://schemas.microsoft.com/office/powerpoint/2010/main" val="1834839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 bwMode="auto">
          <a:xfrm>
            <a:off x="0" y="2"/>
            <a:ext cx="3016660" cy="5153912"/>
          </a:xfrm>
          <a:prstGeom prst="rect">
            <a:avLst/>
          </a:prstGeom>
          <a:solidFill>
            <a:srgbClr val="2D4386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48218" tIns="24110" rIns="48218" bIns="24110" numCol="1" rtlCol="0" anchor="t" anchorCtr="0" compatLnSpc="1">
            <a:prstTxWarp prst="textNoShape">
              <a:avLst/>
            </a:prstTxWarp>
          </a:bodyPr>
          <a:lstStyle/>
          <a:p>
            <a:pPr defTabSz="482165" fontAlgn="base">
              <a:spcBef>
                <a:spcPct val="0"/>
              </a:spcBef>
              <a:spcAft>
                <a:spcPct val="0"/>
              </a:spcAft>
            </a:pPr>
            <a:endParaRPr lang="ru-RU" sz="500" dirty="0">
              <a:solidFill>
                <a:srgbClr val="000000"/>
              </a:solidFill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5" name="Shape 912"/>
          <p:cNvSpPr/>
          <p:nvPr/>
        </p:nvSpPr>
        <p:spPr>
          <a:xfrm>
            <a:off x="9314782" y="1881125"/>
            <a:ext cx="1999835" cy="1812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14287" tIns="14287" rIns="14287" bIns="14287">
            <a:spAutoFit/>
          </a:bodyPr>
          <a:lstStyle>
            <a:lvl1pPr>
              <a:lnSpc>
                <a:spcPct val="90000"/>
              </a:lnSpc>
              <a:defRPr sz="2800" b="1">
                <a:solidFill>
                  <a:srgbClr val="44474F"/>
                </a:solidFill>
                <a:latin typeface="+mn-lt"/>
                <a:ea typeface="+mn-ea"/>
                <a:cs typeface="+mn-cs"/>
                <a:sym typeface="Roboto"/>
              </a:defRPr>
            </a:lvl1pPr>
          </a:lstStyle>
          <a:p>
            <a:endParaRPr lang="ru-RU" sz="1100" b="0" dirty="0"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51" name="Shape 912"/>
          <p:cNvSpPr/>
          <p:nvPr/>
        </p:nvSpPr>
        <p:spPr>
          <a:xfrm>
            <a:off x="5574249" y="3756171"/>
            <a:ext cx="2293519" cy="208902"/>
          </a:xfrm>
          <a:prstGeom prst="rect">
            <a:avLst/>
          </a:prstGeom>
          <a:noFill/>
          <a:ln w="12700">
            <a:noFill/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14287" tIns="14287" rIns="14287" bIns="14287">
            <a:spAutoFit/>
          </a:bodyPr>
          <a:lstStyle>
            <a:lvl1pPr>
              <a:lnSpc>
                <a:spcPct val="90000"/>
              </a:lnSpc>
              <a:defRPr sz="2800" b="1">
                <a:solidFill>
                  <a:srgbClr val="44474F"/>
                </a:solidFill>
                <a:latin typeface="+mn-lt"/>
                <a:ea typeface="+mn-ea"/>
                <a:cs typeface="+mn-cs"/>
                <a:sym typeface="Roboto"/>
              </a:defRPr>
            </a:lvl1pPr>
          </a:lstStyle>
          <a:p>
            <a:endParaRPr sz="1300" b="0" dirty="0">
              <a:solidFill>
                <a:schemeClr val="bg1"/>
              </a:solidFill>
              <a:latin typeface="Proxima Nova Rg (Основной текст)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7" name="Rectangle 10"/>
          <p:cNvSpPr/>
          <p:nvPr/>
        </p:nvSpPr>
        <p:spPr>
          <a:xfrm>
            <a:off x="415902" y="2220023"/>
            <a:ext cx="665054" cy="3428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/>
            <a:endParaRPr lang="en-US"/>
          </a:p>
        </p:txBody>
      </p:sp>
      <p:pic>
        <p:nvPicPr>
          <p:cNvPr id="11" name="Рисунок 10" descr="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09678" y="596735"/>
            <a:ext cx="890522" cy="890522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876485" y="1592186"/>
            <a:ext cx="843803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ЕГИСЗ МЗ РФ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84315" y="927325"/>
            <a:ext cx="1117088" cy="6463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Защищенная сеть</a:t>
            </a:r>
          </a:p>
          <a:p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передачи данных МЗ РФ</a:t>
            </a:r>
          </a:p>
        </p:txBody>
      </p:sp>
      <p:pic>
        <p:nvPicPr>
          <p:cNvPr id="15" name="Рисунок 14" descr="s (1)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69655" y="1823636"/>
            <a:ext cx="675189" cy="675189"/>
          </a:xfrm>
          <a:prstGeom prst="rect">
            <a:avLst/>
          </a:prstGeom>
        </p:spPr>
      </p:pic>
      <p:pic>
        <p:nvPicPr>
          <p:cNvPr id="16" name="Рисунок 15" descr="s (1)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33322" y="1837354"/>
            <a:ext cx="675189" cy="675189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4230234" y="2611315"/>
            <a:ext cx="1710907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Оператор «Иной</a:t>
            </a:r>
          </a:p>
          <a:p>
            <a:pPr algn="ctr"/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системы»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934696" y="2619204"/>
            <a:ext cx="979094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Сеть клиник</a:t>
            </a:r>
          </a:p>
          <a:p>
            <a:pPr algn="ctr"/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ОАО «РЖД»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287112" y="3248228"/>
            <a:ext cx="1615965" cy="8617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Защищенная сеть</a:t>
            </a:r>
          </a:p>
          <a:p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передачи данных</a:t>
            </a:r>
          </a:p>
          <a:p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оператора «Иной</a:t>
            </a:r>
          </a:p>
          <a:p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системы»</a:t>
            </a:r>
          </a:p>
        </p:txBody>
      </p:sp>
      <p:pic>
        <p:nvPicPr>
          <p:cNvPr id="21" name="Рисунок 20" descr="s (1)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812679" y="3829809"/>
            <a:ext cx="513593" cy="513593"/>
          </a:xfrm>
          <a:prstGeom prst="rect">
            <a:avLst/>
          </a:prstGeom>
        </p:spPr>
      </p:pic>
      <p:pic>
        <p:nvPicPr>
          <p:cNvPr id="22" name="Рисунок 21" descr="s (1)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588668" y="3825868"/>
            <a:ext cx="513593" cy="513593"/>
          </a:xfrm>
          <a:prstGeom prst="rect">
            <a:avLst/>
          </a:prstGeom>
        </p:spPr>
      </p:pic>
      <p:pic>
        <p:nvPicPr>
          <p:cNvPr id="23" name="Рисунок 22" descr="s (1)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80425" y="3825868"/>
            <a:ext cx="513593" cy="513593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4778915" y="4377055"/>
            <a:ext cx="759276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Клиника 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571093" y="4373110"/>
            <a:ext cx="789092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Клиника 2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382576" y="4369165"/>
            <a:ext cx="778946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Клиника 3</a:t>
            </a:r>
          </a:p>
        </p:txBody>
      </p:sp>
      <p:sp>
        <p:nvSpPr>
          <p:cNvPr id="36" name="Двойная стрелка вверх/вниз 35"/>
          <p:cNvSpPr/>
          <p:nvPr/>
        </p:nvSpPr>
        <p:spPr>
          <a:xfrm flipH="1">
            <a:off x="5035394" y="3298934"/>
            <a:ext cx="83952" cy="342900"/>
          </a:xfrm>
          <a:prstGeom prst="upDownArrow">
            <a:avLst/>
          </a:prstGeom>
          <a:solidFill>
            <a:srgbClr val="2D43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/>
            <a:endParaRPr lang="ru-RU"/>
          </a:p>
        </p:txBody>
      </p:sp>
      <p:sp>
        <p:nvSpPr>
          <p:cNvPr id="42" name="Двойная стрелка вверх/вниз 41"/>
          <p:cNvSpPr/>
          <p:nvPr/>
        </p:nvSpPr>
        <p:spPr>
          <a:xfrm rot="3681076">
            <a:off x="5158925" y="1282131"/>
            <a:ext cx="91590" cy="390475"/>
          </a:xfrm>
          <a:prstGeom prst="upDownArrow">
            <a:avLst/>
          </a:prstGeom>
          <a:solidFill>
            <a:srgbClr val="2D43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/>
            <a:endParaRPr lang="ru-RU"/>
          </a:p>
        </p:txBody>
      </p:sp>
      <p:sp>
        <p:nvSpPr>
          <p:cNvPr id="44" name="Двойная стрелка вверх/вниз 43"/>
          <p:cNvSpPr/>
          <p:nvPr/>
        </p:nvSpPr>
        <p:spPr>
          <a:xfrm rot="7200000">
            <a:off x="8069006" y="1266573"/>
            <a:ext cx="91590" cy="390475"/>
          </a:xfrm>
          <a:prstGeom prst="upDownArrow">
            <a:avLst/>
          </a:prstGeom>
          <a:solidFill>
            <a:srgbClr val="2D43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/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>
            <a:off x="413499" y="2447019"/>
            <a:ext cx="2223285" cy="6463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Схема подключения негосударственных клиник </a:t>
            </a:r>
          </a:p>
          <a:p>
            <a:endParaRPr lang="ru-RU" dirty="0">
              <a:solidFill>
                <a:schemeClr val="bg1"/>
              </a:solidFill>
              <a:latin typeface="Sommet Rounded Regular" pitchFamily="50" charset="-52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43" name="Рисунок 42" descr="s (1)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87155" y="1833413"/>
            <a:ext cx="675189" cy="675189"/>
          </a:xfrm>
          <a:prstGeom prst="rect">
            <a:avLst/>
          </a:prstGeom>
        </p:spPr>
      </p:pic>
      <p:sp>
        <p:nvSpPr>
          <p:cNvPr id="45" name="TextBox 44"/>
          <p:cNvSpPr txBox="1"/>
          <p:nvPr/>
        </p:nvSpPr>
        <p:spPr>
          <a:xfrm>
            <a:off x="7853062" y="2627083"/>
            <a:ext cx="979094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Сеть клиник</a:t>
            </a:r>
          </a:p>
          <a:p>
            <a:pPr algn="ctr"/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«Звезда»</a:t>
            </a:r>
          </a:p>
        </p:txBody>
      </p:sp>
      <p:sp>
        <p:nvSpPr>
          <p:cNvPr id="46" name="Двойная стрелка вверх/вниз 45"/>
          <p:cNvSpPr/>
          <p:nvPr/>
        </p:nvSpPr>
        <p:spPr>
          <a:xfrm rot="7200000">
            <a:off x="7190048" y="1298101"/>
            <a:ext cx="91590" cy="390475"/>
          </a:xfrm>
          <a:prstGeom prst="upDownArrow">
            <a:avLst/>
          </a:prstGeom>
          <a:solidFill>
            <a:srgbClr val="2D43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/>
            <a:endParaRPr lang="ru-RU"/>
          </a:p>
        </p:txBody>
      </p:sp>
      <p:sp>
        <p:nvSpPr>
          <p:cNvPr id="39" name="Двойная стрелка вверх/вниз 38"/>
          <p:cNvSpPr/>
          <p:nvPr/>
        </p:nvSpPr>
        <p:spPr>
          <a:xfrm rot="8104731" flipH="1">
            <a:off x="6518944" y="3237123"/>
            <a:ext cx="83077" cy="438521"/>
          </a:xfrm>
          <a:prstGeom prst="upDownArrow">
            <a:avLst/>
          </a:prstGeom>
          <a:solidFill>
            <a:srgbClr val="2D43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/>
            <a:endParaRPr lang="ru-RU"/>
          </a:p>
        </p:txBody>
      </p:sp>
      <p:sp>
        <p:nvSpPr>
          <p:cNvPr id="40" name="Двойная стрелка вверх/вниз 39"/>
          <p:cNvSpPr/>
          <p:nvPr/>
        </p:nvSpPr>
        <p:spPr>
          <a:xfrm rot="8104731" flipH="1">
            <a:off x="5710962" y="3256829"/>
            <a:ext cx="83077" cy="438521"/>
          </a:xfrm>
          <a:prstGeom prst="upDownArrow">
            <a:avLst/>
          </a:prstGeom>
          <a:solidFill>
            <a:srgbClr val="2D43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15499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Объект 4">
            <a:extLst>
              <a:ext uri="{FF2B5EF4-FFF2-40B4-BE49-F238E27FC236}">
                <a16:creationId xmlns:a16="http://schemas.microsoft.com/office/drawing/2014/main" id="{1615038E-469F-4CA4-B189-9FB0AEF05B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0171733"/>
              </p:ext>
            </p:extLst>
          </p:nvPr>
        </p:nvGraphicFramePr>
        <p:xfrm>
          <a:off x="3145225" y="118239"/>
          <a:ext cx="5864772" cy="48770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7584">
                  <a:extLst>
                    <a:ext uri="{9D8B030D-6E8A-4147-A177-3AD203B41FA5}">
                      <a16:colId xmlns:a16="http://schemas.microsoft.com/office/drawing/2014/main" val="2756907336"/>
                    </a:ext>
                  </a:extLst>
                </a:gridCol>
                <a:gridCol w="789039">
                  <a:extLst>
                    <a:ext uri="{9D8B030D-6E8A-4147-A177-3AD203B41FA5}">
                      <a16:colId xmlns:a16="http://schemas.microsoft.com/office/drawing/2014/main" val="661630856"/>
                    </a:ext>
                  </a:extLst>
                </a:gridCol>
                <a:gridCol w="931229">
                  <a:extLst>
                    <a:ext uri="{9D8B030D-6E8A-4147-A177-3AD203B41FA5}">
                      <a16:colId xmlns:a16="http://schemas.microsoft.com/office/drawing/2014/main" val="3848097497"/>
                    </a:ext>
                  </a:extLst>
                </a:gridCol>
                <a:gridCol w="806920">
                  <a:extLst>
                    <a:ext uri="{9D8B030D-6E8A-4147-A177-3AD203B41FA5}">
                      <a16:colId xmlns:a16="http://schemas.microsoft.com/office/drawing/2014/main" val="2355984275"/>
                    </a:ext>
                  </a:extLst>
                </a:gridCol>
              </a:tblGrid>
              <a:tr h="733807">
                <a:tc>
                  <a:txBody>
                    <a:bodyPr/>
                    <a:lstStyle/>
                    <a:p>
                      <a:pPr algn="l"/>
                      <a:r>
                        <a:rPr lang="ru-RU" sz="1100" b="0" dirty="0">
                          <a:solidFill>
                            <a:srgbClr val="58585B"/>
                          </a:solidFill>
                          <a:latin typeface="Sommet Rounded Bold" pitchFamily="50" charset="-52"/>
                        </a:rPr>
                        <a:t>Система ЕГИСЗ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rgbClr val="58585B"/>
                          </a:solidFill>
                          <a:latin typeface="Sommet Rounded Bold" pitchFamily="50" charset="-52"/>
                        </a:rPr>
                        <a:t>Кол-во типов сведений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rgbClr val="58585B"/>
                          </a:solidFill>
                          <a:latin typeface="Sommet Rounded Bold" pitchFamily="50" charset="-52"/>
                        </a:rPr>
                        <a:t>Можно через оператора?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rgbClr val="58585B"/>
                          </a:solidFill>
                          <a:latin typeface="Sommet Rounded Bold" pitchFamily="50" charset="-52"/>
                        </a:rPr>
                        <a:t>Закрытый канал?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2725828"/>
                  </a:ext>
                </a:extLst>
              </a:tr>
              <a:tr h="3949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kern="1200" dirty="0">
                          <a:solidFill>
                            <a:srgbClr val="58585B"/>
                          </a:solidFill>
                          <a:effectLst/>
                          <a:latin typeface="Sommet Rounded Regular" pitchFamily="50" charset="-52"/>
                          <a:ea typeface="+mn-ea"/>
                          <a:cs typeface="+mn-cs"/>
                        </a:rPr>
                        <a:t>I. Федеральный регистр медицинских работников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rgbClr val="58585B"/>
                          </a:solidFill>
                          <a:latin typeface="Sommet Rounded Regular" pitchFamily="50" charset="-52"/>
                        </a:rPr>
                        <a:t>4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rgbClr val="58585B"/>
                          </a:solidFill>
                          <a:latin typeface="Sommet Rounded Regular" pitchFamily="50" charset="-52"/>
                        </a:rPr>
                        <a:t>Нет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rgbClr val="58585B"/>
                          </a:solidFill>
                          <a:latin typeface="Sommet Rounded Regular" pitchFamily="50" charset="-52"/>
                        </a:rPr>
                        <a:t>Нет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1140729"/>
                  </a:ext>
                </a:extLst>
              </a:tr>
              <a:tr h="394926">
                <a:tc>
                  <a:txBody>
                    <a:bodyPr/>
                    <a:lstStyle/>
                    <a:p>
                      <a:pPr algn="l"/>
                      <a:r>
                        <a:rPr lang="ru-RU" sz="1100" b="0" kern="1200" dirty="0">
                          <a:solidFill>
                            <a:srgbClr val="58585B"/>
                          </a:solidFill>
                          <a:effectLst/>
                          <a:latin typeface="Sommet Rounded Regular" pitchFamily="50" charset="-52"/>
                          <a:ea typeface="+mn-ea"/>
                          <a:cs typeface="+mn-cs"/>
                        </a:rPr>
                        <a:t>II. Федеральный реестр медицинских организаций</a:t>
                      </a:r>
                      <a:endParaRPr lang="ru-RU" sz="1100" b="0" dirty="0">
                        <a:solidFill>
                          <a:srgbClr val="58585B"/>
                        </a:solidFill>
                        <a:latin typeface="Sommet Rounded Regular" pitchFamily="50" charset="-52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rgbClr val="58585B"/>
                          </a:solidFill>
                          <a:latin typeface="Sommet Rounded Regular" pitchFamily="50" charset="-52"/>
                        </a:rPr>
                        <a:t>8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rgbClr val="58585B"/>
                          </a:solidFill>
                          <a:latin typeface="Sommet Rounded Regular" pitchFamily="50" charset="-52"/>
                        </a:rPr>
                        <a:t>Нет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rgbClr val="58585B"/>
                          </a:solidFill>
                          <a:latin typeface="Sommet Rounded Regular" pitchFamily="50" charset="-52"/>
                        </a:rPr>
                        <a:t>Нет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5226585"/>
                  </a:ext>
                </a:extLst>
              </a:tr>
              <a:tr h="394926">
                <a:tc>
                  <a:txBody>
                    <a:bodyPr/>
                    <a:lstStyle/>
                    <a:p>
                      <a:pPr algn="l"/>
                      <a:r>
                        <a:rPr lang="ru-RU" sz="1100" b="0" kern="1200" dirty="0">
                          <a:solidFill>
                            <a:srgbClr val="58585B"/>
                          </a:solidFill>
                          <a:effectLst/>
                          <a:latin typeface="Sommet Rounded Regular" pitchFamily="50" charset="-52"/>
                          <a:ea typeface="+mn-ea"/>
                          <a:cs typeface="+mn-cs"/>
                        </a:rPr>
                        <a:t>III. Федеральная электронная регистратура</a:t>
                      </a:r>
                      <a:endParaRPr lang="ru-RU" sz="1100" b="0" dirty="0">
                        <a:solidFill>
                          <a:srgbClr val="58585B"/>
                        </a:solidFill>
                        <a:latin typeface="Sommet Rounded Regular" pitchFamily="50" charset="-52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rgbClr val="58585B"/>
                          </a:solidFill>
                          <a:latin typeface="Sommet Rounded Regular" pitchFamily="50" charset="-52"/>
                        </a:rPr>
                        <a:t>3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rgbClr val="58585B"/>
                          </a:solidFill>
                          <a:latin typeface="Sommet Rounded Regular" pitchFamily="50" charset="-52"/>
                        </a:rPr>
                        <a:t>Да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rgbClr val="58585B"/>
                          </a:solidFill>
                          <a:latin typeface="Sommet Rounded Regular" pitchFamily="50" charset="-52"/>
                        </a:rPr>
                        <a:t>Да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7001904"/>
                  </a:ext>
                </a:extLst>
              </a:tr>
              <a:tr h="394926">
                <a:tc>
                  <a:txBody>
                    <a:bodyPr/>
                    <a:lstStyle/>
                    <a:p>
                      <a:pPr algn="l"/>
                      <a:r>
                        <a:rPr lang="ru-RU" sz="1100" b="0" kern="1200" dirty="0">
                          <a:solidFill>
                            <a:srgbClr val="58585B"/>
                          </a:solidFill>
                          <a:effectLst/>
                          <a:latin typeface="Sommet Rounded Regular" pitchFamily="50" charset="-52"/>
                          <a:ea typeface="+mn-ea"/>
                          <a:cs typeface="+mn-cs"/>
                        </a:rPr>
                        <a:t>IV. Федеральная интегрированная электронная медицинская карта</a:t>
                      </a:r>
                      <a:endParaRPr lang="ru-RU" sz="1100" b="0" dirty="0">
                        <a:solidFill>
                          <a:srgbClr val="58585B"/>
                        </a:solidFill>
                        <a:latin typeface="Sommet Rounded Regular" pitchFamily="50" charset="-52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rgbClr val="58585B"/>
                          </a:solidFill>
                          <a:latin typeface="Sommet Rounded Regular" pitchFamily="50" charset="-52"/>
                        </a:rPr>
                        <a:t>1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rgbClr val="58585B"/>
                          </a:solidFill>
                          <a:latin typeface="Sommet Rounded Regular" pitchFamily="50" charset="-52"/>
                        </a:rPr>
                        <a:t>Да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rgbClr val="58585B"/>
                          </a:solidFill>
                          <a:latin typeface="Sommet Rounded Regular" pitchFamily="50" charset="-52"/>
                        </a:rPr>
                        <a:t>Да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6029062"/>
                  </a:ext>
                </a:extLst>
              </a:tr>
              <a:tr h="394926">
                <a:tc>
                  <a:txBody>
                    <a:bodyPr/>
                    <a:lstStyle/>
                    <a:p>
                      <a:pPr algn="l"/>
                      <a:r>
                        <a:rPr lang="ru-RU" sz="1100" b="0" kern="1200" dirty="0">
                          <a:solidFill>
                            <a:srgbClr val="58585B"/>
                          </a:solidFill>
                          <a:effectLst/>
                          <a:latin typeface="Sommet Rounded Regular" pitchFamily="50" charset="-52"/>
                          <a:ea typeface="+mn-ea"/>
                          <a:cs typeface="+mn-cs"/>
                        </a:rPr>
                        <a:t>V. Федеральный реестр электронных медицинских документов</a:t>
                      </a:r>
                      <a:endParaRPr lang="ru-RU" sz="1100" b="0" dirty="0">
                        <a:solidFill>
                          <a:srgbClr val="58585B"/>
                        </a:solidFill>
                        <a:latin typeface="Sommet Rounded Regular" pitchFamily="50" charset="-52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rgbClr val="58585B"/>
                          </a:solidFill>
                          <a:latin typeface="Sommet Rounded Regular" pitchFamily="50" charset="-52"/>
                        </a:rPr>
                        <a:t>1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rgbClr val="58585B"/>
                          </a:solidFill>
                          <a:latin typeface="Sommet Rounded Regular" pitchFamily="50" charset="-52"/>
                        </a:rPr>
                        <a:t>Да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rgbClr val="58585B"/>
                          </a:solidFill>
                          <a:latin typeface="Sommet Rounded Regular" pitchFamily="50" charset="-52"/>
                        </a:rPr>
                        <a:t>Да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4134417"/>
                  </a:ext>
                </a:extLst>
              </a:tr>
              <a:tr h="1411569">
                <a:tc>
                  <a:txBody>
                    <a:bodyPr/>
                    <a:lstStyle/>
                    <a:p>
                      <a:pPr algn="l"/>
                      <a:r>
                        <a:rPr lang="en-US" sz="1100" b="0" kern="1200" dirty="0">
                          <a:solidFill>
                            <a:srgbClr val="58585B"/>
                          </a:solidFill>
                          <a:effectLst/>
                          <a:latin typeface="Sommet Rounded Regular" pitchFamily="50" charset="-52"/>
                          <a:ea typeface="+mn-ea"/>
                          <a:cs typeface="+mn-cs"/>
                        </a:rPr>
                        <a:t>VI. </a:t>
                      </a:r>
                      <a:r>
                        <a:rPr lang="ru-RU" sz="1100" b="0" kern="1200" dirty="0">
                          <a:solidFill>
                            <a:srgbClr val="58585B"/>
                          </a:solidFill>
                          <a:effectLst/>
                          <a:latin typeface="Sommet Rounded Regular" pitchFamily="50" charset="-52"/>
                          <a:ea typeface="+mn-ea"/>
                          <a:cs typeface="+mn-cs"/>
                        </a:rPr>
                        <a:t>Подсистема ведения специализированных регистров пациентов по отдельным нозологиям и категориям граждан, мониторинга организации оказания высокотехнологичной медицинской помощи и санаторно-курортного лечении</a:t>
                      </a:r>
                      <a:endParaRPr lang="ru-RU" sz="1100" b="0" dirty="0">
                        <a:solidFill>
                          <a:srgbClr val="58585B"/>
                        </a:solidFill>
                        <a:latin typeface="Sommet Rounded Regular" pitchFamily="50" charset="-52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rgbClr val="58585B"/>
                          </a:solidFill>
                          <a:latin typeface="Sommet Rounded Regular" pitchFamily="50" charset="-52"/>
                        </a:rPr>
                        <a:t>9</a:t>
                      </a:r>
                      <a:endParaRPr lang="ru-RU" sz="1100" b="0" dirty="0">
                        <a:solidFill>
                          <a:srgbClr val="58585B"/>
                        </a:solidFill>
                        <a:latin typeface="Sommet Rounded Regular" pitchFamily="50" charset="-52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rgbClr val="58585B"/>
                          </a:solidFill>
                          <a:latin typeface="Sommet Rounded Regular" pitchFamily="50" charset="-52"/>
                        </a:rPr>
                        <a:t>Нет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rgbClr val="58585B"/>
                          </a:solidFill>
                          <a:latin typeface="Sommet Rounded Regular" pitchFamily="50" charset="-52"/>
                        </a:rPr>
                        <a:t>Нет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6704832"/>
                  </a:ext>
                </a:extLst>
              </a:tr>
              <a:tr h="733807">
                <a:tc>
                  <a:txBody>
                    <a:bodyPr/>
                    <a:lstStyle/>
                    <a:p>
                      <a:pPr algn="l"/>
                      <a:r>
                        <a:rPr lang="ru-RU" sz="1100" b="0" kern="1200" dirty="0">
                          <a:solidFill>
                            <a:srgbClr val="58585B"/>
                          </a:solidFill>
                          <a:effectLst/>
                          <a:latin typeface="Sommet Rounded Regular" pitchFamily="50" charset="-52"/>
                          <a:ea typeface="+mn-ea"/>
                          <a:cs typeface="+mn-cs"/>
                        </a:rPr>
                        <a:t>VIII. Подсистема автоматизированного сбора информации о показателях системы здравоохранения из различных источников и представления отчетности</a:t>
                      </a:r>
                      <a:endParaRPr lang="ru-RU" sz="1100" b="0" dirty="0">
                        <a:solidFill>
                          <a:srgbClr val="58585B"/>
                        </a:solidFill>
                        <a:latin typeface="Sommet Rounded Regular" pitchFamily="50" charset="-52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rgbClr val="58585B"/>
                          </a:solidFill>
                          <a:latin typeface="Sommet Rounded Regular" pitchFamily="50" charset="-52"/>
                        </a:rPr>
                        <a:t>1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rgbClr val="58585B"/>
                          </a:solidFill>
                          <a:latin typeface="Sommet Rounded Regular" pitchFamily="50" charset="-52"/>
                        </a:rPr>
                        <a:t>Нет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rgbClr val="58585B"/>
                          </a:solidFill>
                          <a:latin typeface="Sommet Rounded Regular" pitchFamily="50" charset="-52"/>
                        </a:rPr>
                        <a:t>Нет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774882"/>
                  </a:ext>
                </a:extLst>
              </a:tr>
            </a:tbl>
          </a:graphicData>
        </a:graphic>
      </p:graphicFrame>
      <p:sp>
        <p:nvSpPr>
          <p:cNvPr id="13" name="Прямоугольник 12"/>
          <p:cNvSpPr/>
          <p:nvPr/>
        </p:nvSpPr>
        <p:spPr bwMode="auto">
          <a:xfrm>
            <a:off x="0" y="2"/>
            <a:ext cx="3016660" cy="5153912"/>
          </a:xfrm>
          <a:prstGeom prst="rect">
            <a:avLst/>
          </a:prstGeom>
          <a:solidFill>
            <a:srgbClr val="2D4386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48218" tIns="24110" rIns="48218" bIns="24110" numCol="1" rtlCol="0" anchor="t" anchorCtr="0" compatLnSpc="1">
            <a:prstTxWarp prst="textNoShape">
              <a:avLst/>
            </a:prstTxWarp>
          </a:bodyPr>
          <a:lstStyle/>
          <a:p>
            <a:pPr defTabSz="482165" fontAlgn="base">
              <a:spcBef>
                <a:spcPct val="0"/>
              </a:spcBef>
              <a:spcAft>
                <a:spcPct val="0"/>
              </a:spcAft>
            </a:pPr>
            <a:endParaRPr lang="ru-RU" sz="500" dirty="0">
              <a:solidFill>
                <a:srgbClr val="000000"/>
              </a:solidFill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5" name="Shape 912"/>
          <p:cNvSpPr/>
          <p:nvPr/>
        </p:nvSpPr>
        <p:spPr>
          <a:xfrm>
            <a:off x="9314782" y="1881125"/>
            <a:ext cx="1999835" cy="1812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14287" tIns="14287" rIns="14287" bIns="14287">
            <a:spAutoFit/>
          </a:bodyPr>
          <a:lstStyle>
            <a:lvl1pPr>
              <a:lnSpc>
                <a:spcPct val="90000"/>
              </a:lnSpc>
              <a:defRPr sz="2800" b="1">
                <a:solidFill>
                  <a:srgbClr val="44474F"/>
                </a:solidFill>
                <a:latin typeface="+mn-lt"/>
                <a:ea typeface="+mn-ea"/>
                <a:cs typeface="+mn-cs"/>
                <a:sym typeface="Roboto"/>
              </a:defRPr>
            </a:lvl1pPr>
          </a:lstStyle>
          <a:p>
            <a:endParaRPr lang="ru-RU" sz="1100" b="0" dirty="0"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51" name="Shape 912"/>
          <p:cNvSpPr/>
          <p:nvPr/>
        </p:nvSpPr>
        <p:spPr>
          <a:xfrm>
            <a:off x="5458467" y="3756171"/>
            <a:ext cx="2293519" cy="208902"/>
          </a:xfrm>
          <a:prstGeom prst="rect">
            <a:avLst/>
          </a:prstGeom>
          <a:noFill/>
          <a:ln w="12700">
            <a:noFill/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14287" tIns="14287" rIns="14287" bIns="14287">
            <a:spAutoFit/>
          </a:bodyPr>
          <a:lstStyle>
            <a:lvl1pPr>
              <a:lnSpc>
                <a:spcPct val="90000"/>
              </a:lnSpc>
              <a:defRPr sz="2800" b="1">
                <a:solidFill>
                  <a:srgbClr val="44474F"/>
                </a:solidFill>
                <a:latin typeface="+mn-lt"/>
                <a:ea typeface="+mn-ea"/>
                <a:cs typeface="+mn-cs"/>
                <a:sym typeface="Roboto"/>
              </a:defRPr>
            </a:lvl1pPr>
          </a:lstStyle>
          <a:p>
            <a:endParaRPr sz="1300" b="0" dirty="0">
              <a:solidFill>
                <a:schemeClr val="bg1"/>
              </a:solidFill>
              <a:latin typeface="Proxima Nova Rg (Основной текст)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3499" y="2447019"/>
            <a:ext cx="2187813" cy="6463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Системы ЕГИСЗ, </a:t>
            </a:r>
          </a:p>
          <a:p>
            <a:r>
              <a:rPr lang="ru-RU" dirty="0">
                <a:solidFill>
                  <a:schemeClr val="bg1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в которые необходимо </a:t>
            </a:r>
          </a:p>
          <a:p>
            <a:r>
              <a:rPr lang="ru-RU" dirty="0">
                <a:solidFill>
                  <a:schemeClr val="bg1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передавать данные</a:t>
            </a:r>
          </a:p>
        </p:txBody>
      </p:sp>
      <p:sp>
        <p:nvSpPr>
          <p:cNvPr id="9" name="Rectangle 10"/>
          <p:cNvSpPr/>
          <p:nvPr/>
        </p:nvSpPr>
        <p:spPr>
          <a:xfrm>
            <a:off x="415902" y="2220023"/>
            <a:ext cx="753415" cy="3428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5184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 bwMode="auto">
          <a:xfrm>
            <a:off x="0" y="-5206"/>
            <a:ext cx="3016660" cy="5153912"/>
          </a:xfrm>
          <a:prstGeom prst="rect">
            <a:avLst/>
          </a:prstGeom>
          <a:solidFill>
            <a:srgbClr val="2D4386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48218" tIns="24110" rIns="48218" bIns="24110" numCol="1" rtlCol="0" anchor="t" anchorCtr="0" compatLnSpc="1">
            <a:prstTxWarp prst="textNoShape">
              <a:avLst/>
            </a:prstTxWarp>
          </a:bodyPr>
          <a:lstStyle/>
          <a:p>
            <a:pPr defTabSz="482165" fontAlgn="base">
              <a:spcBef>
                <a:spcPct val="0"/>
              </a:spcBef>
              <a:spcAft>
                <a:spcPct val="0"/>
              </a:spcAft>
            </a:pPr>
            <a:endParaRPr lang="ru-RU" sz="500" dirty="0">
              <a:solidFill>
                <a:srgbClr val="000000"/>
              </a:solidFill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5" name="Shape 912"/>
          <p:cNvSpPr/>
          <p:nvPr/>
        </p:nvSpPr>
        <p:spPr>
          <a:xfrm>
            <a:off x="9314782" y="1881125"/>
            <a:ext cx="1999835" cy="1812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14287" tIns="14287" rIns="14287" bIns="14287">
            <a:spAutoFit/>
          </a:bodyPr>
          <a:lstStyle>
            <a:lvl1pPr>
              <a:lnSpc>
                <a:spcPct val="90000"/>
              </a:lnSpc>
              <a:defRPr sz="2800" b="1">
                <a:solidFill>
                  <a:srgbClr val="44474F"/>
                </a:solidFill>
                <a:latin typeface="+mn-lt"/>
                <a:ea typeface="+mn-ea"/>
                <a:cs typeface="+mn-cs"/>
                <a:sym typeface="Roboto"/>
              </a:defRPr>
            </a:lvl1pPr>
          </a:lstStyle>
          <a:p>
            <a:endParaRPr lang="ru-RU" sz="1100" b="0" dirty="0"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51" name="Shape 912"/>
          <p:cNvSpPr/>
          <p:nvPr/>
        </p:nvSpPr>
        <p:spPr>
          <a:xfrm>
            <a:off x="5458467" y="3756171"/>
            <a:ext cx="2293519" cy="208902"/>
          </a:xfrm>
          <a:prstGeom prst="rect">
            <a:avLst/>
          </a:prstGeom>
          <a:noFill/>
          <a:ln w="12700">
            <a:noFill/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14287" tIns="14287" rIns="14287" bIns="14287">
            <a:spAutoFit/>
          </a:bodyPr>
          <a:lstStyle>
            <a:lvl1pPr>
              <a:lnSpc>
                <a:spcPct val="90000"/>
              </a:lnSpc>
              <a:defRPr sz="2800" b="1">
                <a:solidFill>
                  <a:srgbClr val="44474F"/>
                </a:solidFill>
                <a:latin typeface="+mn-lt"/>
                <a:ea typeface="+mn-ea"/>
                <a:cs typeface="+mn-cs"/>
                <a:sym typeface="Roboto"/>
              </a:defRPr>
            </a:lvl1pPr>
          </a:lstStyle>
          <a:p>
            <a:endParaRPr sz="1300" b="0" dirty="0">
              <a:solidFill>
                <a:schemeClr val="bg1"/>
              </a:solidFill>
              <a:latin typeface="Proxima Nova Rg (Основной текст)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75288" y="1481069"/>
            <a:ext cx="5557344" cy="23134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69987" indent="-269987">
              <a:spcBef>
                <a:spcPts val="1350"/>
              </a:spcBef>
              <a:buFont typeface="Wingdings" pitchFamily="2" charset="2"/>
              <a:buChar char="§"/>
            </a:pPr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Необходимо изменить согласия на обработку данных пациентов.</a:t>
            </a:r>
          </a:p>
          <a:p>
            <a:pPr marL="269987" indent="-269987">
              <a:spcBef>
                <a:spcPts val="1350"/>
              </a:spcBef>
              <a:buFont typeface="Wingdings" pitchFamily="2" charset="2"/>
              <a:buChar char="§"/>
            </a:pPr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Необходимо определить требуемый уровень защиты необходимы для информационных систем в клинике и провести мероприятия по защите информационных систем.</a:t>
            </a:r>
          </a:p>
          <a:p>
            <a:pPr marL="269987" indent="-269987">
              <a:spcBef>
                <a:spcPts val="1350"/>
              </a:spcBef>
              <a:buFont typeface="Wingdings" pitchFamily="2" charset="2"/>
              <a:buChar char="§"/>
            </a:pPr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Необходимо определить перечень сведений, который рождается в клинике, </a:t>
            </a:r>
          </a:p>
          <a:p>
            <a:pPr marL="269987"/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чтобы провести работы  по</a:t>
            </a:r>
            <a:r>
              <a:rPr lang="en-US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 </a:t>
            </a:r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интеграции информационных систем.</a:t>
            </a:r>
          </a:p>
          <a:p>
            <a:pPr marL="269987" indent="-269987">
              <a:spcBef>
                <a:spcPts val="1350"/>
              </a:spcBef>
              <a:buFont typeface="Wingdings" pitchFamily="2" charset="2"/>
              <a:buChar char="§"/>
            </a:pPr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Необходимо обеспечить врачей учетными записями ЕСИА и электронными подписями для работы  с системой РЭМД.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3497" y="2457255"/>
            <a:ext cx="2198594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Нюансы</a:t>
            </a:r>
          </a:p>
        </p:txBody>
      </p:sp>
      <p:sp>
        <p:nvSpPr>
          <p:cNvPr id="10" name="Rectangle 10"/>
          <p:cNvSpPr/>
          <p:nvPr/>
        </p:nvSpPr>
        <p:spPr>
          <a:xfrm>
            <a:off x="415902" y="2230259"/>
            <a:ext cx="753415" cy="3428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2806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 bwMode="auto">
          <a:xfrm>
            <a:off x="0" y="1"/>
            <a:ext cx="3016660" cy="5158791"/>
          </a:xfrm>
          <a:prstGeom prst="rect">
            <a:avLst/>
          </a:prstGeom>
          <a:solidFill>
            <a:srgbClr val="2D4386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48218" tIns="24110" rIns="48218" bIns="24110" numCol="1" rtlCol="0" anchor="t" anchorCtr="0" compatLnSpc="1">
            <a:prstTxWarp prst="textNoShape">
              <a:avLst/>
            </a:prstTxWarp>
          </a:bodyPr>
          <a:lstStyle/>
          <a:p>
            <a:pPr defTabSz="482165" fontAlgn="base">
              <a:spcBef>
                <a:spcPct val="0"/>
              </a:spcBef>
              <a:spcAft>
                <a:spcPct val="0"/>
              </a:spcAft>
            </a:pPr>
            <a:endParaRPr lang="ru-RU" sz="500" dirty="0">
              <a:solidFill>
                <a:srgbClr val="000000"/>
              </a:solidFill>
              <a:latin typeface="Sommet Rounded Regular" pitchFamily="50" charset="-52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5" name="Shape 912"/>
          <p:cNvSpPr/>
          <p:nvPr/>
        </p:nvSpPr>
        <p:spPr>
          <a:xfrm>
            <a:off x="9314782" y="1881125"/>
            <a:ext cx="1999835" cy="1812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14287" tIns="14287" rIns="14287" bIns="14287">
            <a:spAutoFit/>
          </a:bodyPr>
          <a:lstStyle>
            <a:lvl1pPr>
              <a:lnSpc>
                <a:spcPct val="90000"/>
              </a:lnSpc>
              <a:defRPr sz="2800" b="1">
                <a:solidFill>
                  <a:srgbClr val="44474F"/>
                </a:solidFill>
                <a:latin typeface="+mn-lt"/>
                <a:ea typeface="+mn-ea"/>
                <a:cs typeface="+mn-cs"/>
                <a:sym typeface="Roboto"/>
              </a:defRPr>
            </a:lvl1pPr>
          </a:lstStyle>
          <a:p>
            <a:endParaRPr lang="ru-RU" sz="1100" b="0" dirty="0"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51" name="Shape 912"/>
          <p:cNvSpPr/>
          <p:nvPr/>
        </p:nvSpPr>
        <p:spPr>
          <a:xfrm>
            <a:off x="5458467" y="3756171"/>
            <a:ext cx="2293519" cy="208902"/>
          </a:xfrm>
          <a:prstGeom prst="rect">
            <a:avLst/>
          </a:prstGeom>
          <a:noFill/>
          <a:ln w="12700">
            <a:noFill/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14287" tIns="14287" rIns="14287" bIns="14287">
            <a:spAutoFit/>
          </a:bodyPr>
          <a:lstStyle>
            <a:lvl1pPr>
              <a:lnSpc>
                <a:spcPct val="90000"/>
              </a:lnSpc>
              <a:defRPr sz="2800" b="1">
                <a:solidFill>
                  <a:srgbClr val="44474F"/>
                </a:solidFill>
                <a:latin typeface="+mn-lt"/>
                <a:ea typeface="+mn-ea"/>
                <a:cs typeface="+mn-cs"/>
                <a:sym typeface="Roboto"/>
              </a:defRPr>
            </a:lvl1pPr>
          </a:lstStyle>
          <a:p>
            <a:endParaRPr sz="1300" b="0" dirty="0">
              <a:solidFill>
                <a:schemeClr val="bg1"/>
              </a:solidFill>
              <a:latin typeface="Proxima Nova Rg (Основной текст)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C987BEE-8DC1-4432-B42B-DE205D71CF04}"/>
              </a:ext>
            </a:extLst>
          </p:cNvPr>
          <p:cNvSpPr txBox="1"/>
          <p:nvPr/>
        </p:nvSpPr>
        <p:spPr>
          <a:xfrm>
            <a:off x="3287110" y="1706129"/>
            <a:ext cx="5533697" cy="179536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69987" indent="-269987">
              <a:spcBef>
                <a:spcPts val="1350"/>
              </a:spcBef>
              <a:buFont typeface="+mj-lt"/>
              <a:buAutoNum type="arabicPeriod"/>
            </a:pPr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Регистрация клиники в ФРМО.</a:t>
            </a:r>
          </a:p>
          <a:p>
            <a:pPr marL="269987" indent="-269987">
              <a:spcBef>
                <a:spcPts val="1350"/>
              </a:spcBef>
              <a:buFont typeface="+mj-lt"/>
              <a:buAutoNum type="arabicPeriod"/>
            </a:pPr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Регистрация персонала в ФРМР.</a:t>
            </a:r>
          </a:p>
          <a:p>
            <a:pPr marL="269987" indent="-269987">
              <a:spcBef>
                <a:spcPts val="1350"/>
              </a:spcBef>
              <a:buFont typeface="+mj-lt"/>
              <a:buAutoNum type="arabicPeriod"/>
            </a:pPr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Организация защищенного канала связи с </a:t>
            </a:r>
            <a:r>
              <a:rPr lang="en-US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N3Health.ru</a:t>
            </a:r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.</a:t>
            </a:r>
            <a:endParaRPr lang="en-US" dirty="0">
              <a:solidFill>
                <a:srgbClr val="58585B"/>
              </a:solidFill>
              <a:latin typeface="Sommet Rounded Regular" pitchFamily="50" charset="-52"/>
              <a:ea typeface="Lato Bold" panose="020F0502020204030203" pitchFamily="34" charset="0"/>
              <a:cs typeface="Lato Bold" panose="020F0502020204030203" pitchFamily="34" charset="0"/>
            </a:endParaRPr>
          </a:p>
          <a:p>
            <a:pPr marL="269987" indent="-269987">
              <a:spcBef>
                <a:spcPts val="1350"/>
              </a:spcBef>
              <a:buFont typeface="+mj-lt"/>
              <a:buAutoNum type="arabicPeriod"/>
            </a:pPr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Отладка интеграции МИС.</a:t>
            </a:r>
          </a:p>
          <a:p>
            <a:pPr marL="269987" indent="-269987">
              <a:spcBef>
                <a:spcPts val="1350"/>
              </a:spcBef>
              <a:buFont typeface="+mj-lt"/>
              <a:buAutoNum type="arabicPeriod"/>
            </a:pPr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Передача данных.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3497" y="2447020"/>
            <a:ext cx="2198594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Подключение к ЕГИСЗ.</a:t>
            </a:r>
          </a:p>
          <a:p>
            <a:r>
              <a:rPr lang="ru-RU" dirty="0">
                <a:solidFill>
                  <a:schemeClr val="bg1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Шаг за шагом</a:t>
            </a:r>
          </a:p>
        </p:txBody>
      </p:sp>
      <p:sp>
        <p:nvSpPr>
          <p:cNvPr id="9" name="Rectangle 10"/>
          <p:cNvSpPr/>
          <p:nvPr/>
        </p:nvSpPr>
        <p:spPr>
          <a:xfrm>
            <a:off x="415902" y="2220023"/>
            <a:ext cx="753415" cy="3428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0408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 bwMode="auto">
          <a:xfrm>
            <a:off x="0" y="2"/>
            <a:ext cx="3016660" cy="5153912"/>
          </a:xfrm>
          <a:prstGeom prst="rect">
            <a:avLst/>
          </a:prstGeom>
          <a:solidFill>
            <a:srgbClr val="2D4386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48218" tIns="24110" rIns="48218" bIns="24110" numCol="1" rtlCol="0" anchor="t" anchorCtr="0" compatLnSpc="1">
            <a:prstTxWarp prst="textNoShape">
              <a:avLst/>
            </a:prstTxWarp>
          </a:bodyPr>
          <a:lstStyle/>
          <a:p>
            <a:pPr defTabSz="482165" fontAlgn="base">
              <a:spcBef>
                <a:spcPct val="0"/>
              </a:spcBef>
              <a:spcAft>
                <a:spcPct val="0"/>
              </a:spcAft>
            </a:pPr>
            <a:endParaRPr lang="ru-RU" sz="500" dirty="0">
              <a:solidFill>
                <a:srgbClr val="000000"/>
              </a:solidFill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5" name="Shape 912"/>
          <p:cNvSpPr/>
          <p:nvPr/>
        </p:nvSpPr>
        <p:spPr>
          <a:xfrm>
            <a:off x="9314782" y="1881125"/>
            <a:ext cx="1999835" cy="1812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14287" tIns="14287" rIns="14287" bIns="14287">
            <a:spAutoFit/>
          </a:bodyPr>
          <a:lstStyle>
            <a:lvl1pPr>
              <a:lnSpc>
                <a:spcPct val="90000"/>
              </a:lnSpc>
              <a:defRPr sz="2800" b="1">
                <a:solidFill>
                  <a:srgbClr val="44474F"/>
                </a:solidFill>
                <a:latin typeface="+mn-lt"/>
                <a:ea typeface="+mn-ea"/>
                <a:cs typeface="+mn-cs"/>
                <a:sym typeface="Roboto"/>
              </a:defRPr>
            </a:lvl1pPr>
          </a:lstStyle>
          <a:p>
            <a:endParaRPr lang="ru-RU" sz="1100" b="0" dirty="0"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3499" y="2457253"/>
            <a:ext cx="2206873" cy="6463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Хотите заняться телемедициной в частном секторе? </a:t>
            </a:r>
          </a:p>
        </p:txBody>
      </p:sp>
      <p:sp>
        <p:nvSpPr>
          <p:cNvPr id="7" name="Rectangle 10"/>
          <p:cNvSpPr/>
          <p:nvPr/>
        </p:nvSpPr>
        <p:spPr>
          <a:xfrm>
            <a:off x="415902" y="2230259"/>
            <a:ext cx="753415" cy="3428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249276" y="1468884"/>
            <a:ext cx="5669218" cy="22057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69987" indent="-269987">
              <a:spcBef>
                <a:spcPts val="1350"/>
              </a:spcBef>
              <a:buFont typeface="Wingdings" pitchFamily="2" charset="2"/>
              <a:buChar char="§"/>
            </a:pPr>
            <a:r>
              <a:rPr lang="ru-RU" sz="2400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Скорее всего вы ей уже занимаетесь….)</a:t>
            </a:r>
          </a:p>
          <a:p>
            <a:pPr marL="269987" indent="-269987">
              <a:spcBef>
                <a:spcPts val="1350"/>
              </a:spcBef>
              <a:buFont typeface="Wingdings" pitchFamily="2" charset="2"/>
              <a:buChar char="§"/>
            </a:pPr>
            <a:r>
              <a:rPr lang="ru-RU" sz="2400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Возможно, Вам для этого не нужно ничего….)</a:t>
            </a:r>
          </a:p>
          <a:p>
            <a:pPr marL="269987" indent="-269987">
              <a:spcBef>
                <a:spcPts val="1350"/>
              </a:spcBef>
              <a:buFont typeface="Wingdings" pitchFamily="2" charset="2"/>
              <a:buChar char="§"/>
            </a:pPr>
            <a:r>
              <a:rPr lang="ru-RU" sz="2400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Пациенту от вас нужна помощь, а не юридические артефакты….)</a:t>
            </a:r>
          </a:p>
        </p:txBody>
      </p:sp>
    </p:spTree>
    <p:extLst>
      <p:ext uri="{BB962C8B-B14F-4D97-AF65-F5344CB8AC3E}">
        <p14:creationId xmlns:p14="http://schemas.microsoft.com/office/powerpoint/2010/main" val="16697241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43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preza_16x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212" y="0"/>
            <a:ext cx="9143579" cy="5143500"/>
          </a:xfrm>
          <a:prstGeom prst="rect">
            <a:avLst/>
          </a:prstGeom>
        </p:spPr>
      </p:pic>
      <p:sp>
        <p:nvSpPr>
          <p:cNvPr id="7" name="Shape 702"/>
          <p:cNvSpPr/>
          <p:nvPr/>
        </p:nvSpPr>
        <p:spPr>
          <a:xfrm>
            <a:off x="800295" y="1630217"/>
            <a:ext cx="5360081" cy="1941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19049" tIns="19049" rIns="19049" bIns="19049" anchor="ctr">
            <a:spAutoFit/>
          </a:bodyPr>
          <a:lstStyle>
            <a:lvl1pPr>
              <a:lnSpc>
                <a:spcPct val="90000"/>
              </a:lnSpc>
              <a:defRPr sz="7000">
                <a:solidFill>
                  <a:srgbClr val="FFFFFF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1400" b="1" u="sng" spc="225" dirty="0">
                <a:solidFill>
                  <a:schemeClr val="bg1"/>
                </a:solidFill>
                <a:latin typeface="Sommet Rounded Black" pitchFamily="50" charset="-52"/>
                <a:ea typeface="Lato Bold" panose="020B0604020202020204" charset="0"/>
                <a:cs typeface="Lato Bold" panose="020B0604020202020204" charset="0"/>
              </a:rPr>
              <a:t>N3.Health</a:t>
            </a:r>
            <a:r>
              <a:rPr lang="ru-RU" sz="1400" b="1" spc="225" dirty="0">
                <a:solidFill>
                  <a:schemeClr val="bg1"/>
                </a:solidFill>
                <a:latin typeface="Sommet Rounded Black" pitchFamily="50" charset="-52"/>
                <a:ea typeface="Lato Bold" panose="020B0604020202020204" charset="0"/>
                <a:cs typeface="Lato Bold" panose="020B0604020202020204" charset="0"/>
              </a:rPr>
              <a:t> </a:t>
            </a:r>
            <a:r>
              <a:rPr lang="ru-RU" sz="1400" spc="225" dirty="0">
                <a:solidFill>
                  <a:schemeClr val="bg1"/>
                </a:solidFill>
                <a:latin typeface="Sommet Rounded Regular" pitchFamily="50" charset="-52"/>
                <a:ea typeface="Lato Bold" panose="020B0604020202020204" charset="0"/>
                <a:cs typeface="Lato Bold" panose="020B0604020202020204" charset="0"/>
              </a:rPr>
              <a:t>- интеграционная платформа, предназначенная для организации обмена данными между прикладными системами в сегменте частной медицины.</a:t>
            </a:r>
          </a:p>
          <a:p>
            <a:pPr>
              <a:lnSpc>
                <a:spcPct val="100000"/>
              </a:lnSpc>
            </a:pPr>
            <a:endParaRPr lang="ru-RU" sz="1400" b="1" u="sng" spc="225" dirty="0">
              <a:solidFill>
                <a:schemeClr val="bg1"/>
              </a:solidFill>
              <a:latin typeface="Sommet Rounded Black" pitchFamily="50" charset="-52"/>
            </a:endParaRPr>
          </a:p>
          <a:p>
            <a:pPr>
              <a:lnSpc>
                <a:spcPct val="100000"/>
              </a:lnSpc>
              <a:spcBef>
                <a:spcPts val="1350"/>
              </a:spcBef>
            </a:pPr>
            <a:r>
              <a:rPr lang="ru-RU" sz="1400" u="sng" spc="225" dirty="0">
                <a:solidFill>
                  <a:schemeClr val="bg1"/>
                </a:solidFill>
                <a:latin typeface="Sommet Rounded Bold" pitchFamily="50" charset="-52"/>
              </a:rPr>
              <a:t>ООО «</a:t>
            </a:r>
            <a:r>
              <a:rPr lang="ru-RU" sz="1400" u="sng" spc="225" dirty="0" err="1">
                <a:solidFill>
                  <a:schemeClr val="bg1"/>
                </a:solidFill>
                <a:latin typeface="Sommet Rounded Bold" pitchFamily="50" charset="-52"/>
              </a:rPr>
              <a:t>Элнетмед</a:t>
            </a:r>
            <a:r>
              <a:rPr lang="ru-RU" sz="1400" u="sng" spc="225" dirty="0">
                <a:solidFill>
                  <a:schemeClr val="bg1"/>
                </a:solidFill>
                <a:latin typeface="Sommet Rounded Bold" pitchFamily="50" charset="-52"/>
              </a:rPr>
              <a:t>»</a:t>
            </a:r>
            <a:r>
              <a:rPr lang="ru-RU" sz="1400" spc="225" dirty="0">
                <a:solidFill>
                  <a:schemeClr val="bg1"/>
                </a:solidFill>
                <a:latin typeface="Sommet Rounded Bold" pitchFamily="50" charset="-52"/>
              </a:rPr>
              <a:t> </a:t>
            </a:r>
            <a:r>
              <a:rPr lang="ru-RU" sz="1400" b="1" spc="225" dirty="0">
                <a:solidFill>
                  <a:schemeClr val="bg1"/>
                </a:solidFill>
                <a:latin typeface="Sommet Rounded Black" pitchFamily="50" charset="-52"/>
              </a:rPr>
              <a:t>– </a:t>
            </a:r>
            <a:r>
              <a:rPr lang="ru-RU" sz="1400" spc="225" dirty="0">
                <a:solidFill>
                  <a:schemeClr val="bg1"/>
                </a:solidFill>
                <a:latin typeface="Sommet Rounded Regular" pitchFamily="50" charset="-52"/>
              </a:rPr>
              <a:t>дочернее предприятие компании «</a:t>
            </a:r>
            <a:r>
              <a:rPr lang="ru-RU" sz="1400" spc="225" dirty="0" err="1">
                <a:solidFill>
                  <a:schemeClr val="bg1"/>
                </a:solidFill>
                <a:latin typeface="Sommet Rounded Regular" pitchFamily="50" charset="-52"/>
              </a:rPr>
              <a:t>Нетрика</a:t>
            </a:r>
            <a:r>
              <a:rPr lang="ru-RU" sz="1400" spc="225" dirty="0">
                <a:solidFill>
                  <a:schemeClr val="bg1"/>
                </a:solidFill>
                <a:latin typeface="Sommet Rounded Regular" pitchFamily="50" charset="-52"/>
              </a:rPr>
              <a:t>», </a:t>
            </a:r>
            <a:r>
              <a:rPr lang="ru-RU" sz="1400" u="sng" spc="225" dirty="0">
                <a:solidFill>
                  <a:schemeClr val="bg1"/>
                </a:solidFill>
                <a:latin typeface="Sommet Rounded Bold" pitchFamily="50" charset="-52"/>
              </a:rPr>
              <a:t>оператор иной информационной системы</a:t>
            </a:r>
            <a:r>
              <a:rPr lang="ru-RU" sz="1400" spc="225" dirty="0">
                <a:solidFill>
                  <a:schemeClr val="bg1"/>
                </a:solidFill>
                <a:latin typeface="Sommet Rounded Regular" pitchFamily="50" charset="-52"/>
              </a:rPr>
              <a:t>. Специально созданная организация для работы с негосударственными медицинскими организациями.</a:t>
            </a:r>
            <a:endParaRPr lang="ru-RU" sz="1400" dirty="0">
              <a:solidFill>
                <a:schemeClr val="bg1"/>
              </a:solidFill>
              <a:latin typeface="Sommet Rounded Regular" pitchFamily="50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061323928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 bwMode="auto">
          <a:xfrm>
            <a:off x="0" y="-5206"/>
            <a:ext cx="3016660" cy="5153912"/>
          </a:xfrm>
          <a:prstGeom prst="rect">
            <a:avLst/>
          </a:prstGeom>
          <a:solidFill>
            <a:srgbClr val="2D4386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48218" tIns="24110" rIns="48218" bIns="24110" numCol="1" rtlCol="0" anchor="t" anchorCtr="0" compatLnSpc="1">
            <a:prstTxWarp prst="textNoShape">
              <a:avLst/>
            </a:prstTxWarp>
          </a:bodyPr>
          <a:lstStyle/>
          <a:p>
            <a:pPr defTabSz="482165" fontAlgn="base">
              <a:spcBef>
                <a:spcPct val="0"/>
              </a:spcBef>
              <a:spcAft>
                <a:spcPct val="0"/>
              </a:spcAft>
            </a:pPr>
            <a:endParaRPr lang="ru-RU" sz="500" dirty="0">
              <a:solidFill>
                <a:srgbClr val="000000"/>
              </a:solidFill>
              <a:latin typeface="Sommet Rounded Regular" pitchFamily="50" charset="-52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5" name="Shape 912"/>
          <p:cNvSpPr/>
          <p:nvPr/>
        </p:nvSpPr>
        <p:spPr>
          <a:xfrm>
            <a:off x="9314782" y="1881125"/>
            <a:ext cx="1999835" cy="1812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14287" tIns="14287" rIns="14287" bIns="14287">
            <a:spAutoFit/>
          </a:bodyPr>
          <a:lstStyle>
            <a:lvl1pPr>
              <a:lnSpc>
                <a:spcPct val="90000"/>
              </a:lnSpc>
              <a:defRPr sz="2800" b="1">
                <a:solidFill>
                  <a:srgbClr val="44474F"/>
                </a:solidFill>
                <a:latin typeface="+mn-lt"/>
                <a:ea typeface="+mn-ea"/>
                <a:cs typeface="+mn-cs"/>
                <a:sym typeface="Roboto"/>
              </a:defRPr>
            </a:lvl1pPr>
          </a:lstStyle>
          <a:p>
            <a:endParaRPr lang="ru-RU" sz="1100" b="0" dirty="0"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51" name="Shape 912"/>
          <p:cNvSpPr/>
          <p:nvPr/>
        </p:nvSpPr>
        <p:spPr>
          <a:xfrm>
            <a:off x="5458467" y="3756171"/>
            <a:ext cx="2293519" cy="208902"/>
          </a:xfrm>
          <a:prstGeom prst="rect">
            <a:avLst/>
          </a:prstGeom>
          <a:noFill/>
          <a:ln w="12700">
            <a:noFill/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14287" tIns="14287" rIns="14287" bIns="14287">
            <a:spAutoFit/>
          </a:bodyPr>
          <a:lstStyle>
            <a:lvl1pPr>
              <a:lnSpc>
                <a:spcPct val="90000"/>
              </a:lnSpc>
              <a:defRPr sz="2800" b="1">
                <a:solidFill>
                  <a:srgbClr val="44474F"/>
                </a:solidFill>
                <a:latin typeface="+mn-lt"/>
                <a:ea typeface="+mn-ea"/>
                <a:cs typeface="+mn-cs"/>
                <a:sym typeface="Roboto"/>
              </a:defRPr>
            </a:lvl1pPr>
          </a:lstStyle>
          <a:p>
            <a:endParaRPr sz="1300" b="0" dirty="0">
              <a:solidFill>
                <a:schemeClr val="bg1"/>
              </a:solidFill>
              <a:latin typeface="Proxima Nova Rg (Основной текст)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13497" y="2447020"/>
            <a:ext cx="2198594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Что внутри?</a:t>
            </a:r>
          </a:p>
        </p:txBody>
      </p:sp>
      <p:sp>
        <p:nvSpPr>
          <p:cNvPr id="16" name="Rectangle 10"/>
          <p:cNvSpPr/>
          <p:nvPr/>
        </p:nvSpPr>
        <p:spPr>
          <a:xfrm>
            <a:off x="415902" y="2220023"/>
            <a:ext cx="753415" cy="3428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/>
            <a:endParaRPr lang="en-US"/>
          </a:p>
        </p:txBody>
      </p:sp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13A8D326-F0BD-4A29-A9E7-DD5C11557C5C}"/>
              </a:ext>
            </a:extLst>
          </p:cNvPr>
          <p:cNvGrpSpPr/>
          <p:nvPr/>
        </p:nvGrpSpPr>
        <p:grpSpPr>
          <a:xfrm>
            <a:off x="3855577" y="3100892"/>
            <a:ext cx="3145363" cy="922707"/>
            <a:chOff x="4958408" y="3064566"/>
            <a:chExt cx="5052622" cy="1463729"/>
          </a:xfrm>
        </p:grpSpPr>
        <p:pic>
          <p:nvPicPr>
            <p:cNvPr id="9" name="Рисунок 8">
              <a:extLst>
                <a:ext uri="{FF2B5EF4-FFF2-40B4-BE49-F238E27FC236}">
                  <a16:creationId xmlns:a16="http://schemas.microsoft.com/office/drawing/2014/main" id="{C60EFD48-CDC9-4B30-B191-2C1233E26A7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95662" y="3064566"/>
              <a:ext cx="3415368" cy="1463729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CED598C-6EAD-4032-AADF-0C71B3B57C77}"/>
                </a:ext>
              </a:extLst>
            </p:cNvPr>
            <p:cNvSpPr txBox="1"/>
            <p:nvPr/>
          </p:nvSpPr>
          <p:spPr>
            <a:xfrm>
              <a:off x="4958408" y="3900888"/>
              <a:ext cx="1900689" cy="51265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2100" dirty="0">
                  <a:solidFill>
                    <a:srgbClr val="C00000"/>
                  </a:solidFill>
                  <a:latin typeface="Lato Medium" panose="020F0502020204030203" pitchFamily="34" charset="0"/>
                  <a:ea typeface="Lato Medium" panose="020F0502020204030203" pitchFamily="34" charset="0"/>
                  <a:cs typeface="Lato Medium" panose="020F0502020204030203" pitchFamily="34" charset="0"/>
                </a:rPr>
                <a:t>Based</a:t>
              </a:r>
              <a:r>
                <a:rPr lang="ru-RU" sz="2100" dirty="0">
                  <a:solidFill>
                    <a:srgbClr val="C00000"/>
                  </a:solidFill>
                  <a:latin typeface="Lato Medium" panose="020F0502020204030203" pitchFamily="34" charset="0"/>
                  <a:ea typeface="Lato Medium" panose="020F0502020204030203" pitchFamily="34" charset="0"/>
                  <a:cs typeface="Lato Medium" panose="020F0502020204030203" pitchFamily="34" charset="0"/>
                </a:rPr>
                <a:t> </a:t>
              </a:r>
              <a:r>
                <a:rPr lang="en-US" sz="2100" dirty="0">
                  <a:solidFill>
                    <a:srgbClr val="C00000"/>
                  </a:solidFill>
                  <a:latin typeface="Lato Medium" panose="020F0502020204030203" pitchFamily="34" charset="0"/>
                  <a:ea typeface="Lato Medium" panose="020F0502020204030203" pitchFamily="34" charset="0"/>
                  <a:cs typeface="Lato Medium" panose="020F0502020204030203" pitchFamily="34" charset="0"/>
                </a:rPr>
                <a:t>on</a:t>
              </a:r>
              <a:endParaRPr lang="ru-RU" sz="2100" dirty="0">
                <a:solidFill>
                  <a:srgbClr val="C00000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endParaRP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EC987BEE-8DC1-4432-B42B-DE205D71CF04}"/>
              </a:ext>
            </a:extLst>
          </p:cNvPr>
          <p:cNvSpPr txBox="1"/>
          <p:nvPr/>
        </p:nvSpPr>
        <p:spPr>
          <a:xfrm>
            <a:off x="3287112" y="1119903"/>
            <a:ext cx="5462751" cy="145167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69987" indent="-269987">
              <a:spcBef>
                <a:spcPts val="1350"/>
              </a:spcBef>
              <a:buFont typeface="+mj-lt"/>
              <a:buAutoNum type="arabicPeriod"/>
            </a:pPr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Сервис записи на прием к врачу.</a:t>
            </a:r>
          </a:p>
          <a:p>
            <a:pPr marL="269987" indent="-269987">
              <a:spcBef>
                <a:spcPts val="1350"/>
              </a:spcBef>
              <a:buFont typeface="+mj-lt"/>
              <a:buAutoNum type="arabicPeriod"/>
            </a:pPr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Сервис ОДЛИ.</a:t>
            </a:r>
          </a:p>
          <a:p>
            <a:pPr marL="269987" indent="-269987">
              <a:spcBef>
                <a:spcPts val="1350"/>
              </a:spcBef>
              <a:buFont typeface="+mj-lt"/>
              <a:buAutoNum type="arabicPeriod"/>
            </a:pPr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Сервис ОДИИ.</a:t>
            </a:r>
            <a:endParaRPr lang="en-US" dirty="0">
              <a:solidFill>
                <a:srgbClr val="58585B"/>
              </a:solidFill>
              <a:latin typeface="Sommet Rounded Regular" pitchFamily="50" charset="-52"/>
              <a:ea typeface="Lato Bold" panose="020F0502020204030203" pitchFamily="34" charset="0"/>
              <a:cs typeface="Lato Bold" panose="020F0502020204030203" pitchFamily="34" charset="0"/>
            </a:endParaRPr>
          </a:p>
          <a:p>
            <a:pPr marL="269987" indent="-269987">
              <a:spcBef>
                <a:spcPts val="1350"/>
              </a:spcBef>
              <a:buFont typeface="+mj-lt"/>
              <a:buAutoNum type="arabicPeriod"/>
            </a:pPr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Сервис ИЭМК.</a:t>
            </a:r>
          </a:p>
        </p:txBody>
      </p:sp>
    </p:spTree>
    <p:extLst>
      <p:ext uri="{BB962C8B-B14F-4D97-AF65-F5344CB8AC3E}">
        <p14:creationId xmlns:p14="http://schemas.microsoft.com/office/powerpoint/2010/main" val="37070408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 bwMode="auto">
          <a:xfrm>
            <a:off x="0" y="-7646"/>
            <a:ext cx="3016660" cy="5158791"/>
          </a:xfrm>
          <a:prstGeom prst="rect">
            <a:avLst/>
          </a:prstGeom>
          <a:solidFill>
            <a:srgbClr val="2D4386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48218" tIns="24110" rIns="48218" bIns="24110" numCol="1" rtlCol="0" anchor="t" anchorCtr="0" compatLnSpc="1">
            <a:prstTxWarp prst="textNoShape">
              <a:avLst/>
            </a:prstTxWarp>
          </a:bodyPr>
          <a:lstStyle/>
          <a:p>
            <a:pPr defTabSz="482165" fontAlgn="base">
              <a:spcBef>
                <a:spcPct val="0"/>
              </a:spcBef>
              <a:spcAft>
                <a:spcPct val="0"/>
              </a:spcAft>
            </a:pPr>
            <a:endParaRPr lang="ru-RU" sz="500" dirty="0">
              <a:solidFill>
                <a:srgbClr val="000000"/>
              </a:solidFill>
              <a:latin typeface="Sommet Rounded Regular" pitchFamily="50" charset="-52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5" name="Shape 912"/>
          <p:cNvSpPr/>
          <p:nvPr/>
        </p:nvSpPr>
        <p:spPr>
          <a:xfrm>
            <a:off x="9314782" y="1881125"/>
            <a:ext cx="1999835" cy="1812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14287" tIns="14287" rIns="14287" bIns="14287">
            <a:spAutoFit/>
          </a:bodyPr>
          <a:lstStyle>
            <a:lvl1pPr>
              <a:lnSpc>
                <a:spcPct val="90000"/>
              </a:lnSpc>
              <a:defRPr sz="2800" b="1">
                <a:solidFill>
                  <a:srgbClr val="44474F"/>
                </a:solidFill>
                <a:latin typeface="+mn-lt"/>
                <a:ea typeface="+mn-ea"/>
                <a:cs typeface="+mn-cs"/>
                <a:sym typeface="Roboto"/>
              </a:defRPr>
            </a:lvl1pPr>
          </a:lstStyle>
          <a:p>
            <a:endParaRPr lang="ru-RU" sz="1100" b="0" dirty="0"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51" name="Shape 912"/>
          <p:cNvSpPr/>
          <p:nvPr/>
        </p:nvSpPr>
        <p:spPr>
          <a:xfrm>
            <a:off x="5458467" y="3756171"/>
            <a:ext cx="2293519" cy="208902"/>
          </a:xfrm>
          <a:prstGeom prst="rect">
            <a:avLst/>
          </a:prstGeom>
          <a:noFill/>
          <a:ln w="12700">
            <a:noFill/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14287" tIns="14287" rIns="14287" bIns="14287">
            <a:spAutoFit/>
          </a:bodyPr>
          <a:lstStyle>
            <a:lvl1pPr>
              <a:lnSpc>
                <a:spcPct val="90000"/>
              </a:lnSpc>
              <a:defRPr sz="2800" b="1">
                <a:solidFill>
                  <a:srgbClr val="44474F"/>
                </a:solidFill>
                <a:latin typeface="+mn-lt"/>
                <a:ea typeface="+mn-ea"/>
                <a:cs typeface="+mn-cs"/>
                <a:sym typeface="Roboto"/>
              </a:defRPr>
            </a:lvl1pPr>
          </a:lstStyle>
          <a:p>
            <a:endParaRPr sz="1300" b="0" dirty="0">
              <a:solidFill>
                <a:schemeClr val="bg1"/>
              </a:solidFill>
              <a:latin typeface="Proxima Nova Rg (Основной текст)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3497" y="2457253"/>
            <a:ext cx="2198594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Наш подход</a:t>
            </a:r>
          </a:p>
          <a:p>
            <a:endParaRPr lang="ru-RU" dirty="0">
              <a:solidFill>
                <a:schemeClr val="bg1"/>
              </a:solidFill>
              <a:latin typeface="Sommet Rounded Regular" pitchFamily="50" charset="-52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9" name="Rectangle 10"/>
          <p:cNvSpPr/>
          <p:nvPr/>
        </p:nvSpPr>
        <p:spPr>
          <a:xfrm>
            <a:off x="415902" y="2230259"/>
            <a:ext cx="753415" cy="3428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366406" y="1344128"/>
            <a:ext cx="5521872" cy="244169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69987" indent="-269987">
              <a:spcBef>
                <a:spcPts val="1350"/>
              </a:spcBef>
              <a:buFont typeface="Wingdings" pitchFamily="2" charset="2"/>
              <a:buChar char="§"/>
            </a:pPr>
            <a:r>
              <a:rPr lang="ru-RU" altLang="ru-RU" dirty="0">
                <a:solidFill>
                  <a:srgbClr val="58585B"/>
                </a:solidFill>
                <a:uFill>
                  <a:solidFill>
                    <a:srgbClr val="000000"/>
                  </a:solidFill>
                </a:uFill>
                <a:latin typeface="Sommet Rounded Regular" pitchFamily="50" charset="-52"/>
                <a:ea typeface="Verdana" charset="0"/>
                <a:cs typeface="Verdana" charset="0"/>
                <a:sym typeface="Thonburi" charset="0"/>
              </a:rPr>
              <a:t>Сохраняем унаследованные системы (МИС</a:t>
            </a:r>
            <a:r>
              <a:rPr lang="en-US" altLang="ru-RU" dirty="0">
                <a:solidFill>
                  <a:srgbClr val="58585B"/>
                </a:solidFill>
                <a:uFill>
                  <a:solidFill>
                    <a:srgbClr val="000000"/>
                  </a:solidFill>
                </a:uFill>
                <a:latin typeface="Sommet Rounded Regular" pitchFamily="50" charset="-52"/>
                <a:ea typeface="Verdana" charset="0"/>
                <a:cs typeface="Verdana" charset="0"/>
                <a:sym typeface="Thonburi" charset="0"/>
              </a:rPr>
              <a:t> </a:t>
            </a:r>
            <a:r>
              <a:rPr lang="ru-RU" altLang="ru-RU" dirty="0">
                <a:solidFill>
                  <a:srgbClr val="58585B"/>
                </a:solidFill>
                <a:uFill>
                  <a:solidFill>
                    <a:srgbClr val="000000"/>
                  </a:solidFill>
                </a:uFill>
                <a:latin typeface="Sommet Rounded Regular" pitchFamily="50" charset="-52"/>
                <a:ea typeface="Verdana" charset="0"/>
                <a:cs typeface="Verdana" charset="0"/>
                <a:sym typeface="Thonburi" charset="0"/>
              </a:rPr>
              <a:t>и другие).</a:t>
            </a:r>
            <a:endParaRPr lang="ru-RU" dirty="0">
              <a:solidFill>
                <a:srgbClr val="58585B"/>
              </a:solidFill>
              <a:latin typeface="Sommet Rounded Regular" pitchFamily="50" charset="-52"/>
              <a:ea typeface="Lato Bold" panose="020F0502020204030203" pitchFamily="34" charset="0"/>
              <a:cs typeface="Lato Bold" panose="020F0502020204030203" pitchFamily="34" charset="0"/>
            </a:endParaRPr>
          </a:p>
          <a:p>
            <a:pPr marL="269987" indent="-269987">
              <a:spcBef>
                <a:spcPts val="1350"/>
              </a:spcBef>
              <a:buFont typeface="Wingdings" pitchFamily="2" charset="2"/>
              <a:buChar char="§"/>
            </a:pPr>
            <a:r>
              <a:rPr lang="ru-RU" altLang="ru-RU" dirty="0">
                <a:solidFill>
                  <a:srgbClr val="58585B"/>
                </a:solidFill>
                <a:uFill>
                  <a:solidFill>
                    <a:srgbClr val="000000"/>
                  </a:solidFill>
                </a:uFill>
                <a:latin typeface="Sommet Rounded Regular" pitchFamily="50" charset="-52"/>
                <a:ea typeface="Verdana" charset="0"/>
                <a:cs typeface="Verdana" charset="0"/>
                <a:sym typeface="Thonburi" pitchFamily="-84" charset="0"/>
              </a:rPr>
              <a:t>Открытые протоколы, четкие правила информационного обмена.</a:t>
            </a:r>
          </a:p>
          <a:p>
            <a:pPr marL="269987" indent="-269987">
              <a:spcBef>
                <a:spcPts val="1350"/>
              </a:spcBef>
              <a:buFont typeface="Wingdings" pitchFamily="2" charset="2"/>
              <a:buChar char="§"/>
            </a:pPr>
            <a:r>
              <a:rPr lang="ru-RU" altLang="ru-RU" dirty="0">
                <a:solidFill>
                  <a:srgbClr val="58585B"/>
                </a:solidFill>
                <a:uFill>
                  <a:solidFill>
                    <a:srgbClr val="000000"/>
                  </a:solidFill>
                </a:uFill>
                <a:latin typeface="Sommet Rounded Regular" pitchFamily="50" charset="-52"/>
                <a:ea typeface="Verdana" charset="0"/>
                <a:cs typeface="Verdana" charset="0"/>
                <a:sym typeface="Thonburi" charset="0"/>
              </a:rPr>
              <a:t>Разделение уровней ответственности между медицинскими организациями.</a:t>
            </a:r>
            <a:endParaRPr lang="en-US" dirty="0">
              <a:solidFill>
                <a:srgbClr val="58585B"/>
              </a:solidFill>
              <a:latin typeface="Sommet Rounded Regular" pitchFamily="50" charset="-52"/>
              <a:ea typeface="Lato Bold" panose="020F0502020204030203" pitchFamily="34" charset="0"/>
              <a:cs typeface="Lato Bold" panose="020F0502020204030203" pitchFamily="34" charset="0"/>
            </a:endParaRPr>
          </a:p>
          <a:p>
            <a:pPr marL="269987" indent="-269987">
              <a:spcBef>
                <a:spcPts val="1350"/>
              </a:spcBef>
              <a:buFont typeface="Wingdings" pitchFamily="2" charset="2"/>
              <a:buChar char="§"/>
            </a:pPr>
            <a:r>
              <a:rPr lang="ru-RU" altLang="ru-RU" dirty="0">
                <a:solidFill>
                  <a:srgbClr val="58585B"/>
                </a:solidFill>
                <a:uFill>
                  <a:solidFill>
                    <a:srgbClr val="000000"/>
                  </a:solidFill>
                </a:uFill>
                <a:latin typeface="Sommet Rounded Regular" pitchFamily="50" charset="-52"/>
                <a:ea typeface="Verdana" charset="0"/>
                <a:cs typeface="Verdana" charset="0"/>
                <a:sym typeface="Thonburi" pitchFamily="-84" charset="0"/>
              </a:rPr>
              <a:t>Увеличение конкуренции для повышения качества и стабильности систем.</a:t>
            </a:r>
          </a:p>
          <a:p>
            <a:pPr marL="269987" indent="-269987">
              <a:spcBef>
                <a:spcPts val="1350"/>
              </a:spcBef>
              <a:buFont typeface="Wingdings" pitchFamily="2" charset="2"/>
              <a:buChar char="§"/>
            </a:pPr>
            <a:r>
              <a:rPr lang="ru-RU" altLang="ru-RU" dirty="0">
                <a:solidFill>
                  <a:srgbClr val="58585B"/>
                </a:solidFill>
                <a:uFill>
                  <a:solidFill>
                    <a:srgbClr val="000000"/>
                  </a:solidFill>
                </a:uFill>
                <a:latin typeface="Sommet Rounded Regular" pitchFamily="50" charset="-52"/>
                <a:ea typeface="Verdana" charset="0"/>
                <a:cs typeface="Verdana" charset="0"/>
                <a:sym typeface="Thonburi" charset="0"/>
              </a:rPr>
              <a:t>Возможность подключения медицинских организаций любых форм собственности с любыми МИС.</a:t>
            </a:r>
            <a:endParaRPr lang="ru-RU" dirty="0">
              <a:solidFill>
                <a:srgbClr val="58585B"/>
              </a:solidFill>
              <a:latin typeface="Sommet Rounded Regular" pitchFamily="50" charset="-52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0408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preza_16x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212" y="0"/>
            <a:ext cx="9143579" cy="51435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020350" y="1029006"/>
            <a:ext cx="6528839" cy="1177243"/>
          </a:xfrm>
          <a:prstGeom prst="rect">
            <a:avLst/>
          </a:prstGeom>
          <a:noFill/>
        </p:spPr>
        <p:txBody>
          <a:bodyPr wrap="square" lIns="68577" tIns="34289" rIns="68577" bIns="34289" rtlCol="0">
            <a:spAutoFit/>
          </a:bodyPr>
          <a:lstStyle/>
          <a:p>
            <a:r>
              <a:rPr lang="ru-RU" sz="3600" dirty="0">
                <a:solidFill>
                  <a:schemeClr val="bg1"/>
                </a:solidFill>
                <a:latin typeface="Sommet Rounded Bold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Спасибо за внимание!</a:t>
            </a:r>
          </a:p>
          <a:p>
            <a:r>
              <a:rPr lang="ru-RU" sz="3600" dirty="0">
                <a:solidFill>
                  <a:schemeClr val="bg1"/>
                </a:solidFill>
                <a:latin typeface="Sommet Rounded Bold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Работаем.</a:t>
            </a:r>
          </a:p>
        </p:txBody>
      </p:sp>
      <p:sp>
        <p:nvSpPr>
          <p:cNvPr id="16" name="Rectangle 10"/>
          <p:cNvSpPr/>
          <p:nvPr/>
        </p:nvSpPr>
        <p:spPr>
          <a:xfrm>
            <a:off x="1084556" y="2573698"/>
            <a:ext cx="753415" cy="342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020352" y="2942826"/>
            <a:ext cx="5640482" cy="1146466"/>
          </a:xfrm>
          <a:prstGeom prst="rect">
            <a:avLst/>
          </a:prstGeom>
          <a:noFill/>
        </p:spPr>
        <p:txBody>
          <a:bodyPr wrap="square" lIns="68577" tIns="34289" rIns="68577" bIns="34289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Владимир Соловьев ,</a:t>
            </a:r>
          </a:p>
          <a:p>
            <a:r>
              <a:rPr lang="ru-RU" dirty="0">
                <a:solidFill>
                  <a:schemeClr val="bg1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директор по развитию направления «Здравоохранение»</a:t>
            </a:r>
          </a:p>
          <a:p>
            <a:endParaRPr lang="ru-RU" dirty="0">
              <a:solidFill>
                <a:schemeClr val="bg1"/>
              </a:solidFill>
              <a:latin typeface="Sommet Rounded Regular" pitchFamily="50" charset="-52"/>
              <a:ea typeface="Lato Bold" panose="020F0502020204030203" pitchFamily="34" charset="0"/>
              <a:cs typeface="Lato Bold" panose="020F0502020204030203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+7 917 252 89 34</a:t>
            </a:r>
          </a:p>
          <a:p>
            <a:r>
              <a:rPr lang="en-US" dirty="0">
                <a:solidFill>
                  <a:schemeClr val="bg1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v.solovyov@netrika.ru</a:t>
            </a:r>
            <a:endParaRPr lang="ru-RU" dirty="0">
              <a:solidFill>
                <a:schemeClr val="bg1"/>
              </a:solidFill>
              <a:latin typeface="Sommet Rounded Regular" pitchFamily="50" charset="-52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52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 bwMode="auto">
          <a:xfrm>
            <a:off x="0" y="2"/>
            <a:ext cx="3016660" cy="5153912"/>
          </a:xfrm>
          <a:prstGeom prst="rect">
            <a:avLst/>
          </a:prstGeom>
          <a:solidFill>
            <a:srgbClr val="2D4386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48218" tIns="24110" rIns="48218" bIns="24110" numCol="1" rtlCol="0" anchor="t" anchorCtr="0" compatLnSpc="1">
            <a:prstTxWarp prst="textNoShape">
              <a:avLst/>
            </a:prstTxWarp>
          </a:bodyPr>
          <a:lstStyle/>
          <a:p>
            <a:pPr defTabSz="482165" fontAlgn="base">
              <a:spcBef>
                <a:spcPct val="0"/>
              </a:spcBef>
              <a:spcAft>
                <a:spcPct val="0"/>
              </a:spcAft>
            </a:pPr>
            <a:endParaRPr lang="ru-RU" sz="500" dirty="0">
              <a:solidFill>
                <a:srgbClr val="000000"/>
              </a:solidFill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5" name="Shape 912"/>
          <p:cNvSpPr/>
          <p:nvPr/>
        </p:nvSpPr>
        <p:spPr>
          <a:xfrm>
            <a:off x="9314782" y="1881125"/>
            <a:ext cx="1999835" cy="1812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14287" tIns="14287" rIns="14287" bIns="14287">
            <a:spAutoFit/>
          </a:bodyPr>
          <a:lstStyle>
            <a:lvl1pPr>
              <a:lnSpc>
                <a:spcPct val="90000"/>
              </a:lnSpc>
              <a:defRPr sz="2800" b="1">
                <a:solidFill>
                  <a:srgbClr val="44474F"/>
                </a:solidFill>
                <a:latin typeface="+mn-lt"/>
                <a:ea typeface="+mn-ea"/>
                <a:cs typeface="+mn-cs"/>
                <a:sym typeface="Roboto"/>
              </a:defRPr>
            </a:lvl1pPr>
          </a:lstStyle>
          <a:p>
            <a:endParaRPr lang="ru-RU" sz="1100" b="0" dirty="0"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3499" y="2457253"/>
            <a:ext cx="2206873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Открытые вопросы</a:t>
            </a:r>
          </a:p>
        </p:txBody>
      </p:sp>
      <p:sp>
        <p:nvSpPr>
          <p:cNvPr id="7" name="Rectangle 10"/>
          <p:cNvSpPr/>
          <p:nvPr/>
        </p:nvSpPr>
        <p:spPr>
          <a:xfrm>
            <a:off x="415902" y="2230259"/>
            <a:ext cx="753415" cy="3428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249276" y="1320531"/>
            <a:ext cx="5669218" cy="2704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1350"/>
              </a:spcBef>
            </a:pPr>
            <a:endParaRPr lang="ru-RU" sz="1370" dirty="0">
              <a:solidFill>
                <a:srgbClr val="58585B"/>
              </a:solidFill>
              <a:latin typeface="Sommet Rounded Regular" pitchFamily="50" charset="-52"/>
              <a:ea typeface="Lato Bold" panose="020F0502020204030203" pitchFamily="34" charset="0"/>
              <a:cs typeface="Lato Bold" panose="020F0502020204030203" pitchFamily="34" charset="0"/>
            </a:endParaRPr>
          </a:p>
          <a:p>
            <a:pPr marL="269987" indent="-269987">
              <a:spcBef>
                <a:spcPts val="1350"/>
              </a:spcBef>
              <a:buFont typeface="Wingdings" pitchFamily="2" charset="2"/>
              <a:buChar char="§"/>
            </a:pPr>
            <a:r>
              <a:rPr lang="ru-RU" sz="1800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Юридические нюансы</a:t>
            </a:r>
          </a:p>
          <a:p>
            <a:pPr marL="269987" indent="-269987">
              <a:spcBef>
                <a:spcPts val="1350"/>
              </a:spcBef>
              <a:buFont typeface="Wingdings" pitchFamily="2" charset="2"/>
              <a:buChar char="§"/>
            </a:pPr>
            <a:r>
              <a:rPr lang="ru-RU" sz="1800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Технические нюансы</a:t>
            </a:r>
          </a:p>
          <a:p>
            <a:pPr marL="269987" indent="-269987">
              <a:spcBef>
                <a:spcPts val="1350"/>
              </a:spcBef>
              <a:buFont typeface="Wingdings" pitchFamily="2" charset="2"/>
              <a:buChar char="§"/>
            </a:pPr>
            <a:r>
              <a:rPr lang="ru-RU" sz="1800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Кто готов платить </a:t>
            </a:r>
          </a:p>
          <a:p>
            <a:pPr marL="269987" indent="-269987">
              <a:spcBef>
                <a:spcPts val="1350"/>
              </a:spcBef>
              <a:buFont typeface="Wingdings" pitchFamily="2" charset="2"/>
              <a:buChar char="§"/>
            </a:pPr>
            <a:r>
              <a:rPr lang="ru-RU" sz="1800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Когда телемедицинская помощь считается медицинской помощью</a:t>
            </a:r>
          </a:p>
          <a:p>
            <a:pPr marL="269987" indent="-269987">
              <a:spcBef>
                <a:spcPts val="1350"/>
              </a:spcBef>
              <a:buFont typeface="Wingdings" pitchFamily="2" charset="2"/>
              <a:buChar char="§"/>
            </a:pPr>
            <a:endParaRPr lang="ru-RU" sz="1370" dirty="0">
              <a:solidFill>
                <a:srgbClr val="58585B"/>
              </a:solidFill>
              <a:latin typeface="Sommet Rounded Regular" pitchFamily="50" charset="-52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488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 bwMode="auto">
          <a:xfrm>
            <a:off x="0" y="2"/>
            <a:ext cx="3016660" cy="5153912"/>
          </a:xfrm>
          <a:prstGeom prst="rect">
            <a:avLst/>
          </a:prstGeom>
          <a:solidFill>
            <a:srgbClr val="2D4386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48218" tIns="24110" rIns="48218" bIns="24110" numCol="1" rtlCol="0" anchor="t" anchorCtr="0" compatLnSpc="1">
            <a:prstTxWarp prst="textNoShape">
              <a:avLst/>
            </a:prstTxWarp>
          </a:bodyPr>
          <a:lstStyle/>
          <a:p>
            <a:pPr defTabSz="482165" fontAlgn="base">
              <a:spcBef>
                <a:spcPct val="0"/>
              </a:spcBef>
              <a:spcAft>
                <a:spcPct val="0"/>
              </a:spcAft>
            </a:pPr>
            <a:endParaRPr lang="ru-RU" sz="500" dirty="0">
              <a:solidFill>
                <a:srgbClr val="000000"/>
              </a:solidFill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5" name="Shape 912"/>
          <p:cNvSpPr/>
          <p:nvPr/>
        </p:nvSpPr>
        <p:spPr>
          <a:xfrm>
            <a:off x="9314782" y="1881125"/>
            <a:ext cx="1999835" cy="1812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14287" tIns="14287" rIns="14287" bIns="14287">
            <a:spAutoFit/>
          </a:bodyPr>
          <a:lstStyle>
            <a:lvl1pPr>
              <a:lnSpc>
                <a:spcPct val="90000"/>
              </a:lnSpc>
              <a:defRPr sz="2800" b="1">
                <a:solidFill>
                  <a:srgbClr val="44474F"/>
                </a:solidFill>
                <a:latin typeface="+mn-lt"/>
                <a:ea typeface="+mn-ea"/>
                <a:cs typeface="+mn-cs"/>
                <a:sym typeface="Roboto"/>
              </a:defRPr>
            </a:lvl1pPr>
          </a:lstStyle>
          <a:p>
            <a:endParaRPr lang="ru-RU" sz="1100" b="0" dirty="0"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3499" y="2457253"/>
            <a:ext cx="2206873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Нормативные правовые </a:t>
            </a:r>
            <a:endParaRPr lang="en-US" dirty="0">
              <a:solidFill>
                <a:schemeClr val="bg1"/>
              </a:solidFill>
              <a:latin typeface="Sommet Rounded Regular" pitchFamily="50" charset="-52"/>
              <a:ea typeface="Lato Bold" panose="020F0502020204030203" pitchFamily="34" charset="0"/>
              <a:cs typeface="Lato Bold" panose="020F0502020204030203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акты</a:t>
            </a:r>
          </a:p>
        </p:txBody>
      </p:sp>
      <p:sp>
        <p:nvSpPr>
          <p:cNvPr id="7" name="Rectangle 10"/>
          <p:cNvSpPr/>
          <p:nvPr/>
        </p:nvSpPr>
        <p:spPr>
          <a:xfrm>
            <a:off x="415902" y="2230259"/>
            <a:ext cx="753415" cy="3428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249276" y="489128"/>
            <a:ext cx="5669218" cy="41652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69987" indent="-269987">
              <a:spcBef>
                <a:spcPts val="1350"/>
              </a:spcBef>
              <a:buFont typeface="Wingdings" pitchFamily="2" charset="2"/>
              <a:buChar char="§"/>
            </a:pPr>
            <a:r>
              <a:rPr lang="ru-RU" sz="1600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Федеральный закон от 21 ноября 2011 г. </a:t>
            </a:r>
            <a:r>
              <a:rPr lang="ru-RU" sz="1600" u="sng" dirty="0">
                <a:solidFill>
                  <a:srgbClr val="58585B"/>
                </a:solidFill>
                <a:latin typeface="Sommet Rounded Bold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№323-ФЗ </a:t>
            </a:r>
            <a:r>
              <a:rPr lang="ru-RU" sz="1600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«Об основах охраны здоровья граждан в Российской Федерации».</a:t>
            </a:r>
          </a:p>
          <a:p>
            <a:pPr marL="269987" indent="-269987">
              <a:spcBef>
                <a:spcPts val="1350"/>
              </a:spcBef>
              <a:buFont typeface="Wingdings" pitchFamily="2" charset="2"/>
              <a:buChar char="§"/>
            </a:pPr>
            <a:r>
              <a:rPr lang="ru-RU" sz="1600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Постановление Правительства РФ от 5 мая 2018 г. </a:t>
            </a:r>
            <a:r>
              <a:rPr lang="ru-RU" sz="1600" u="sng" dirty="0">
                <a:solidFill>
                  <a:srgbClr val="58585B"/>
                </a:solidFill>
                <a:latin typeface="Sommet Rounded Bold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№555 </a:t>
            </a:r>
            <a:r>
              <a:rPr lang="ru-RU" sz="1600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«О единой государственной информационной системе в сфере здравоохранения».</a:t>
            </a:r>
          </a:p>
          <a:p>
            <a:pPr marL="269987" indent="-269987">
              <a:spcBef>
                <a:spcPts val="1350"/>
              </a:spcBef>
              <a:buFont typeface="Wingdings" pitchFamily="2" charset="2"/>
              <a:buChar char="§"/>
            </a:pPr>
            <a:r>
              <a:rPr lang="ru-RU" sz="1600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Постановления Правительства РФ от 16.04.2012 N 291 «О лицензировании медицинской деятельности»</a:t>
            </a:r>
          </a:p>
          <a:p>
            <a:pPr marL="269987" indent="-269987">
              <a:spcBef>
                <a:spcPts val="1350"/>
              </a:spcBef>
              <a:buFont typeface="Wingdings" pitchFamily="2" charset="2"/>
              <a:buChar char="§"/>
            </a:pPr>
            <a:r>
              <a:rPr lang="ru-RU" sz="1600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Приказа Минздрава России от 30.11.2017 N 965н «Об утверждении порядка организации и оказания медицинской помощи с применением телемедицинских технологий»</a:t>
            </a:r>
          </a:p>
          <a:p>
            <a:pPr marL="269987" indent="-269987">
              <a:spcBef>
                <a:spcPts val="1350"/>
              </a:spcBef>
              <a:buFont typeface="Wingdings" pitchFamily="2" charset="2"/>
              <a:buChar char="§"/>
            </a:pPr>
            <a:r>
              <a:rPr lang="ru-RU" sz="1600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ФЗ «О внесении изменений в отдельные законодательные акты Российской Федерации по вопросам применения информационных технологий в сфере охраны здоровья» от 29 июля 2017 г. N 242-ФЗ </a:t>
            </a:r>
          </a:p>
        </p:txBody>
      </p:sp>
    </p:spTree>
    <p:extLst>
      <p:ext uri="{BB962C8B-B14F-4D97-AF65-F5344CB8AC3E}">
        <p14:creationId xmlns:p14="http://schemas.microsoft.com/office/powerpoint/2010/main" val="3970927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 bwMode="auto">
          <a:xfrm>
            <a:off x="0" y="2"/>
            <a:ext cx="3016660" cy="5153912"/>
          </a:xfrm>
          <a:prstGeom prst="rect">
            <a:avLst/>
          </a:prstGeom>
          <a:solidFill>
            <a:srgbClr val="2D4386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48218" tIns="24110" rIns="48218" bIns="24110" numCol="1" rtlCol="0" anchor="t" anchorCtr="0" compatLnSpc="1">
            <a:prstTxWarp prst="textNoShape">
              <a:avLst/>
            </a:prstTxWarp>
          </a:bodyPr>
          <a:lstStyle/>
          <a:p>
            <a:pPr defTabSz="482165" fontAlgn="base">
              <a:spcBef>
                <a:spcPct val="0"/>
              </a:spcBef>
              <a:spcAft>
                <a:spcPct val="0"/>
              </a:spcAft>
            </a:pPr>
            <a:endParaRPr lang="ru-RU" sz="500" dirty="0">
              <a:solidFill>
                <a:srgbClr val="000000"/>
              </a:solidFill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5" name="Shape 912"/>
          <p:cNvSpPr/>
          <p:nvPr/>
        </p:nvSpPr>
        <p:spPr>
          <a:xfrm>
            <a:off x="9314782" y="1881125"/>
            <a:ext cx="1999835" cy="1812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14287" tIns="14287" rIns="14287" bIns="14287">
            <a:spAutoFit/>
          </a:bodyPr>
          <a:lstStyle>
            <a:lvl1pPr>
              <a:lnSpc>
                <a:spcPct val="90000"/>
              </a:lnSpc>
              <a:defRPr sz="2800" b="1">
                <a:solidFill>
                  <a:srgbClr val="44474F"/>
                </a:solidFill>
                <a:latin typeface="+mn-lt"/>
                <a:ea typeface="+mn-ea"/>
                <a:cs typeface="+mn-cs"/>
                <a:sym typeface="Roboto"/>
              </a:defRPr>
            </a:lvl1pPr>
          </a:lstStyle>
          <a:p>
            <a:endParaRPr lang="ru-RU" sz="1100" b="0" dirty="0"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3499" y="2457253"/>
            <a:ext cx="2206873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Что можно?</a:t>
            </a:r>
          </a:p>
        </p:txBody>
      </p:sp>
      <p:sp>
        <p:nvSpPr>
          <p:cNvPr id="7" name="Rectangle 10"/>
          <p:cNvSpPr/>
          <p:nvPr/>
        </p:nvSpPr>
        <p:spPr>
          <a:xfrm>
            <a:off x="415902" y="2230259"/>
            <a:ext cx="753415" cy="3428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249276" y="489128"/>
            <a:ext cx="5669218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69987" indent="-269987">
              <a:spcBef>
                <a:spcPts val="1350"/>
              </a:spcBef>
              <a:buFont typeface="Wingdings" pitchFamily="2" charset="2"/>
              <a:buChar char="§"/>
            </a:pPr>
            <a:endParaRPr lang="ru-RU" sz="1600" dirty="0">
              <a:solidFill>
                <a:srgbClr val="58585B"/>
              </a:solidFill>
              <a:latin typeface="Sommet Rounded Regular" pitchFamily="50" charset="-52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236F43D-7191-49DF-BEA3-9E705CBE1073}"/>
              </a:ext>
            </a:extLst>
          </p:cNvPr>
          <p:cNvSpPr/>
          <p:nvPr/>
        </p:nvSpPr>
        <p:spPr>
          <a:xfrm>
            <a:off x="3315858" y="318206"/>
            <a:ext cx="566921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Консультации сложных больных на различных этапах оказания помощи.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Экстренные консультации больных, находящихся в критическом состоянии.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Консультации в процессе оказания помощи пострадавшим в чрезвычайных ситуациях.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Догоспитальное консультирование больных для уточнения предварительного диагноза/метода лечения и решения вопроса о месте и сроках предстоящего лечения.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Консультирование пациентов (без установления диагноза)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Контроль показателей состояния здоровья пациента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Экстренное реагирование при критическом отклонении показателей состояния здоровья пациента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Корректировка ранее назначенного лечения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Выписывание электронного рецепта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Выдача медицинской справки в электронном виде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Назначение дополнительного обследования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Дистанционное наблюдение за состоянием здоровья пациента назначается лечащим врачом после очного приема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6433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 bwMode="auto">
          <a:xfrm>
            <a:off x="0" y="2"/>
            <a:ext cx="3016660" cy="5153912"/>
          </a:xfrm>
          <a:prstGeom prst="rect">
            <a:avLst/>
          </a:prstGeom>
          <a:solidFill>
            <a:srgbClr val="2D4386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48218" tIns="24110" rIns="48218" bIns="24110" numCol="1" rtlCol="0" anchor="t" anchorCtr="0" compatLnSpc="1">
            <a:prstTxWarp prst="textNoShape">
              <a:avLst/>
            </a:prstTxWarp>
          </a:bodyPr>
          <a:lstStyle/>
          <a:p>
            <a:pPr defTabSz="482165" fontAlgn="base">
              <a:spcBef>
                <a:spcPct val="0"/>
              </a:spcBef>
              <a:spcAft>
                <a:spcPct val="0"/>
              </a:spcAft>
            </a:pPr>
            <a:endParaRPr lang="ru-RU" sz="500" dirty="0">
              <a:solidFill>
                <a:srgbClr val="000000"/>
              </a:solidFill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5" name="Shape 912"/>
          <p:cNvSpPr/>
          <p:nvPr/>
        </p:nvSpPr>
        <p:spPr>
          <a:xfrm>
            <a:off x="9314782" y="1881125"/>
            <a:ext cx="1999835" cy="1812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14287" tIns="14287" rIns="14287" bIns="14287">
            <a:spAutoFit/>
          </a:bodyPr>
          <a:lstStyle>
            <a:lvl1pPr>
              <a:lnSpc>
                <a:spcPct val="90000"/>
              </a:lnSpc>
              <a:defRPr sz="2800" b="1">
                <a:solidFill>
                  <a:srgbClr val="44474F"/>
                </a:solidFill>
                <a:latin typeface="+mn-lt"/>
                <a:ea typeface="+mn-ea"/>
                <a:cs typeface="+mn-cs"/>
                <a:sym typeface="Roboto"/>
              </a:defRPr>
            </a:lvl1pPr>
          </a:lstStyle>
          <a:p>
            <a:endParaRPr lang="ru-RU" sz="1100" b="0" dirty="0"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3499" y="2457253"/>
            <a:ext cx="2206873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Что получает пациент? </a:t>
            </a:r>
          </a:p>
        </p:txBody>
      </p:sp>
      <p:sp>
        <p:nvSpPr>
          <p:cNvPr id="7" name="Rectangle 10"/>
          <p:cNvSpPr/>
          <p:nvPr/>
        </p:nvSpPr>
        <p:spPr>
          <a:xfrm>
            <a:off x="415902" y="2230259"/>
            <a:ext cx="753415" cy="3428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569237" y="1384245"/>
            <a:ext cx="4898488" cy="26212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1350"/>
              </a:spcBef>
            </a:pPr>
            <a:r>
              <a:rPr lang="ru-RU" sz="1600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1. Получение рецепта без явки в Клинику</a:t>
            </a:r>
          </a:p>
          <a:p>
            <a:pPr>
              <a:spcBef>
                <a:spcPts val="1350"/>
              </a:spcBef>
            </a:pPr>
            <a:r>
              <a:rPr lang="ru-RU" sz="1600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2. Расширенные консилиумы с участием «звезд»</a:t>
            </a:r>
          </a:p>
          <a:p>
            <a:pPr>
              <a:spcBef>
                <a:spcPts val="1350"/>
              </a:spcBef>
            </a:pPr>
            <a:r>
              <a:rPr lang="ru-RU" sz="1600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3. Оперативное получение информированного добровольного согласия от родителей</a:t>
            </a:r>
          </a:p>
          <a:p>
            <a:pPr>
              <a:spcBef>
                <a:spcPts val="1350"/>
              </a:spcBef>
            </a:pPr>
            <a:r>
              <a:rPr lang="ru-RU" sz="1600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4. Оперативное получение справок </a:t>
            </a:r>
          </a:p>
          <a:p>
            <a:pPr>
              <a:spcBef>
                <a:spcPts val="1350"/>
              </a:spcBef>
            </a:pPr>
            <a:r>
              <a:rPr lang="ru-RU" sz="1600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5. Контроль ранее назначенной терапии</a:t>
            </a:r>
          </a:p>
          <a:p>
            <a:pPr>
              <a:spcBef>
                <a:spcPts val="1350"/>
              </a:spcBef>
            </a:pPr>
            <a:r>
              <a:rPr lang="ru-RU" sz="1600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6. Снижение стоимости по платным услугам (в теории)</a:t>
            </a:r>
          </a:p>
        </p:txBody>
      </p:sp>
    </p:spTree>
    <p:extLst>
      <p:ext uri="{BB962C8B-B14F-4D97-AF65-F5344CB8AC3E}">
        <p14:creationId xmlns:p14="http://schemas.microsoft.com/office/powerpoint/2010/main" val="198158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 bwMode="auto">
          <a:xfrm>
            <a:off x="0" y="2"/>
            <a:ext cx="3016660" cy="5153912"/>
          </a:xfrm>
          <a:prstGeom prst="rect">
            <a:avLst/>
          </a:prstGeom>
          <a:solidFill>
            <a:srgbClr val="2D4386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48218" tIns="24110" rIns="48218" bIns="24110" numCol="1" rtlCol="0" anchor="t" anchorCtr="0" compatLnSpc="1">
            <a:prstTxWarp prst="textNoShape">
              <a:avLst/>
            </a:prstTxWarp>
          </a:bodyPr>
          <a:lstStyle/>
          <a:p>
            <a:pPr defTabSz="482165" fontAlgn="base">
              <a:spcBef>
                <a:spcPct val="0"/>
              </a:spcBef>
              <a:spcAft>
                <a:spcPct val="0"/>
              </a:spcAft>
            </a:pPr>
            <a:endParaRPr lang="ru-RU" sz="500" dirty="0">
              <a:solidFill>
                <a:srgbClr val="000000"/>
              </a:solidFill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5" name="Shape 912"/>
          <p:cNvSpPr/>
          <p:nvPr/>
        </p:nvSpPr>
        <p:spPr>
          <a:xfrm>
            <a:off x="9314782" y="1881125"/>
            <a:ext cx="1999835" cy="1812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14287" tIns="14287" rIns="14287" bIns="14287">
            <a:spAutoFit/>
          </a:bodyPr>
          <a:lstStyle>
            <a:lvl1pPr>
              <a:lnSpc>
                <a:spcPct val="90000"/>
              </a:lnSpc>
              <a:defRPr sz="2800" b="1">
                <a:solidFill>
                  <a:srgbClr val="44474F"/>
                </a:solidFill>
                <a:latin typeface="+mn-lt"/>
                <a:ea typeface="+mn-ea"/>
                <a:cs typeface="+mn-cs"/>
                <a:sym typeface="Roboto"/>
              </a:defRPr>
            </a:lvl1pPr>
          </a:lstStyle>
          <a:p>
            <a:endParaRPr lang="ru-RU" sz="1100" b="0" dirty="0"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3498" y="2457253"/>
            <a:ext cx="2176166" cy="8617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Подсистемы ЕГИСЗ, которые задействуются при оказании телемедицинской помощи </a:t>
            </a:r>
          </a:p>
        </p:txBody>
      </p:sp>
      <p:sp>
        <p:nvSpPr>
          <p:cNvPr id="7" name="Rectangle 10"/>
          <p:cNvSpPr/>
          <p:nvPr/>
        </p:nvSpPr>
        <p:spPr>
          <a:xfrm>
            <a:off x="415902" y="2230259"/>
            <a:ext cx="753415" cy="3428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82AEFF1-CB32-4D0D-86D7-81C56A0D16B0}"/>
              </a:ext>
            </a:extLst>
          </p:cNvPr>
          <p:cNvSpPr txBox="1"/>
          <p:nvPr/>
        </p:nvSpPr>
        <p:spPr>
          <a:xfrm>
            <a:off x="3269640" y="925145"/>
            <a:ext cx="5792161" cy="3293209"/>
          </a:xfrm>
          <a:prstGeom prst="rect">
            <a:avLst/>
          </a:prstGeom>
          <a:noFill/>
        </p:spPr>
        <p:txBody>
          <a:bodyPr wrap="square" lIns="0" tIns="0" rIns="0" bIns="0" numCol="1" rtlCol="0">
            <a:spAutoFit/>
          </a:bodyPr>
          <a:lstStyle/>
          <a:p>
            <a:pPr marL="269987" indent="-269987">
              <a:spcBef>
                <a:spcPts val="1350"/>
              </a:spcBef>
              <a:buFont typeface="Wingdings" pitchFamily="2" charset="2"/>
              <a:buChar char="§"/>
            </a:pPr>
            <a:r>
              <a:rPr lang="ru-RU" sz="1600" dirty="0">
                <a:solidFill>
                  <a:srgbClr val="58585B"/>
                </a:solidFill>
                <a:latin typeface="Sommet Rounded Regular" pitchFamily="50" charset="-52"/>
              </a:rPr>
              <a:t>Федеральный регистр медицинских работников</a:t>
            </a:r>
          </a:p>
          <a:p>
            <a:pPr marL="269987" indent="-269987">
              <a:spcBef>
                <a:spcPts val="1350"/>
              </a:spcBef>
              <a:buFont typeface="Wingdings" pitchFamily="2" charset="2"/>
              <a:buChar char="§"/>
            </a:pPr>
            <a:r>
              <a:rPr lang="ru-RU" sz="1600" dirty="0">
                <a:solidFill>
                  <a:srgbClr val="58585B"/>
                </a:solidFill>
                <a:latin typeface="Sommet Rounded Regular" pitchFamily="50" charset="-52"/>
              </a:rPr>
              <a:t>Федеральный реестр медицинских организаций</a:t>
            </a:r>
          </a:p>
          <a:p>
            <a:pPr marL="269987" indent="-269987">
              <a:spcBef>
                <a:spcPts val="1350"/>
              </a:spcBef>
              <a:buFont typeface="Wingdings" pitchFamily="2" charset="2"/>
              <a:buChar char="§"/>
            </a:pPr>
            <a:r>
              <a:rPr lang="ru-RU" sz="1600" dirty="0">
                <a:solidFill>
                  <a:srgbClr val="58585B"/>
                </a:solidFill>
                <a:latin typeface="Sommet Rounded Regular" pitchFamily="50" charset="-52"/>
              </a:rPr>
              <a:t>Федеральная интегрированная электронная медицинская карта</a:t>
            </a:r>
          </a:p>
          <a:p>
            <a:pPr marL="269987" indent="-269987">
              <a:spcBef>
                <a:spcPts val="1350"/>
              </a:spcBef>
              <a:buFont typeface="Wingdings" pitchFamily="2" charset="2"/>
              <a:buChar char="§"/>
            </a:pPr>
            <a:r>
              <a:rPr lang="ru-RU" sz="1600" dirty="0">
                <a:solidFill>
                  <a:srgbClr val="58585B"/>
                </a:solidFill>
                <a:latin typeface="Sommet Rounded Regular" pitchFamily="50" charset="-52"/>
              </a:rPr>
              <a:t>Федеральный реестр электронных медицинских документов</a:t>
            </a:r>
          </a:p>
          <a:p>
            <a:pPr marL="269987" indent="-269987">
              <a:spcBef>
                <a:spcPts val="1350"/>
              </a:spcBef>
              <a:buFont typeface="Wingdings" pitchFamily="2" charset="2"/>
              <a:buChar char="§"/>
            </a:pPr>
            <a:r>
              <a:rPr lang="ru-RU" sz="1600" dirty="0">
                <a:solidFill>
                  <a:srgbClr val="58585B"/>
                </a:solidFill>
                <a:latin typeface="Sommet Rounded Regular" pitchFamily="50" charset="-52"/>
              </a:rPr>
              <a:t>Федеральный реестр нормативно-справочной информации в сфере здравоохранения</a:t>
            </a:r>
          </a:p>
          <a:p>
            <a:pPr marL="269987" indent="-269987">
              <a:spcBef>
                <a:spcPts val="1350"/>
              </a:spcBef>
              <a:buFont typeface="Wingdings" pitchFamily="2" charset="2"/>
              <a:buChar char="§"/>
            </a:pPr>
            <a:r>
              <a:rPr lang="ru-RU" sz="1600" dirty="0">
                <a:solidFill>
                  <a:srgbClr val="58585B"/>
                </a:solidFill>
                <a:latin typeface="Sommet Rounded Regular" pitchFamily="50" charset="-52"/>
              </a:rPr>
              <a:t>Защищенная сеть передачи данных</a:t>
            </a:r>
          </a:p>
          <a:p>
            <a:pPr marL="269987" indent="-269987">
              <a:spcBef>
                <a:spcPts val="1350"/>
              </a:spcBef>
              <a:buFont typeface="Wingdings" pitchFamily="2" charset="2"/>
              <a:buChar char="§"/>
            </a:pPr>
            <a:r>
              <a:rPr lang="ru-RU" sz="1600" dirty="0">
                <a:solidFill>
                  <a:srgbClr val="58585B"/>
                </a:solidFill>
                <a:latin typeface="Sommet Rounded Regular" pitchFamily="50" charset="-52"/>
              </a:rPr>
              <a:t>Интеграционные подсистемы</a:t>
            </a:r>
          </a:p>
        </p:txBody>
      </p:sp>
    </p:spTree>
    <p:extLst>
      <p:ext uri="{BB962C8B-B14F-4D97-AF65-F5344CB8AC3E}">
        <p14:creationId xmlns:p14="http://schemas.microsoft.com/office/powerpoint/2010/main" val="3737157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 bwMode="auto">
          <a:xfrm>
            <a:off x="0" y="2"/>
            <a:ext cx="3016660" cy="5153912"/>
          </a:xfrm>
          <a:prstGeom prst="rect">
            <a:avLst/>
          </a:prstGeom>
          <a:solidFill>
            <a:srgbClr val="2D4386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48218" tIns="24110" rIns="48218" bIns="24110" numCol="1" rtlCol="0" anchor="t" anchorCtr="0" compatLnSpc="1">
            <a:prstTxWarp prst="textNoShape">
              <a:avLst/>
            </a:prstTxWarp>
          </a:bodyPr>
          <a:lstStyle/>
          <a:p>
            <a:pPr defTabSz="482165" fontAlgn="base">
              <a:spcBef>
                <a:spcPct val="0"/>
              </a:spcBef>
              <a:spcAft>
                <a:spcPct val="0"/>
              </a:spcAft>
            </a:pPr>
            <a:endParaRPr lang="ru-RU" sz="500" dirty="0">
              <a:solidFill>
                <a:srgbClr val="000000"/>
              </a:solidFill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5" name="Shape 912"/>
          <p:cNvSpPr/>
          <p:nvPr/>
        </p:nvSpPr>
        <p:spPr>
          <a:xfrm>
            <a:off x="9314782" y="1881125"/>
            <a:ext cx="1999835" cy="1812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14287" tIns="14287" rIns="14287" bIns="14287">
            <a:spAutoFit/>
          </a:bodyPr>
          <a:lstStyle>
            <a:lvl1pPr>
              <a:lnSpc>
                <a:spcPct val="90000"/>
              </a:lnSpc>
              <a:defRPr sz="2800" b="1">
                <a:solidFill>
                  <a:srgbClr val="44474F"/>
                </a:solidFill>
                <a:latin typeface="+mn-lt"/>
                <a:ea typeface="+mn-ea"/>
                <a:cs typeface="+mn-cs"/>
                <a:sym typeface="Roboto"/>
              </a:defRPr>
            </a:lvl1pPr>
          </a:lstStyle>
          <a:p>
            <a:endParaRPr lang="ru-RU" sz="1100" b="0" dirty="0"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3499" y="2457253"/>
            <a:ext cx="2206873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Шаг за шагом.</a:t>
            </a:r>
          </a:p>
          <a:p>
            <a:r>
              <a:rPr lang="ru-RU" dirty="0">
                <a:solidFill>
                  <a:schemeClr val="bg1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Вариант 1. (Сложный)</a:t>
            </a:r>
          </a:p>
        </p:txBody>
      </p:sp>
      <p:sp>
        <p:nvSpPr>
          <p:cNvPr id="7" name="Rectangle 10"/>
          <p:cNvSpPr/>
          <p:nvPr/>
        </p:nvSpPr>
        <p:spPr>
          <a:xfrm>
            <a:off x="415902" y="2230259"/>
            <a:ext cx="753415" cy="3428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331112" y="443881"/>
            <a:ext cx="5669218" cy="40267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457200" indent="-457200">
              <a:spcBef>
                <a:spcPts val="1350"/>
              </a:spcBef>
              <a:buAutoNum type="arabicPeriod"/>
            </a:pPr>
            <a:r>
              <a:rPr lang="ru-RU" sz="2000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Зарегистрировать клинику в ФРМО </a:t>
            </a:r>
          </a:p>
          <a:p>
            <a:pPr marL="457200" indent="-457200">
              <a:spcBef>
                <a:spcPts val="1350"/>
              </a:spcBef>
              <a:buAutoNum type="arabicPeriod"/>
            </a:pPr>
            <a:r>
              <a:rPr lang="ru-RU" sz="2000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Зарегистрировать врачей в ФРМР</a:t>
            </a:r>
          </a:p>
          <a:p>
            <a:pPr marL="457200" indent="-457200">
              <a:spcBef>
                <a:spcPts val="1350"/>
              </a:spcBef>
              <a:buAutoNum type="arabicPeriod"/>
            </a:pPr>
            <a:r>
              <a:rPr lang="ru-RU" sz="2000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Каждому врачу изготовить усиленную электронную подпись</a:t>
            </a:r>
          </a:p>
          <a:p>
            <a:pPr marL="457200" indent="-457200">
              <a:spcBef>
                <a:spcPts val="1350"/>
              </a:spcBef>
              <a:buAutoNum type="arabicPeriod"/>
            </a:pPr>
            <a:r>
              <a:rPr lang="ru-RU" sz="2000" dirty="0">
                <a:solidFill>
                  <a:srgbClr val="00B050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Подключить МИС к ЕГИСЗ МЗ РФ</a:t>
            </a:r>
          </a:p>
          <a:p>
            <a:pPr marL="457200" indent="-457200">
              <a:spcBef>
                <a:spcPts val="1350"/>
              </a:spcBef>
              <a:buAutoNum type="arabicPeriod"/>
            </a:pPr>
            <a:r>
              <a:rPr lang="ru-RU" sz="2000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Создать телемедицинский ресурс клиники </a:t>
            </a:r>
          </a:p>
          <a:p>
            <a:pPr marL="457200" indent="-457200">
              <a:spcBef>
                <a:spcPts val="1350"/>
              </a:spcBef>
              <a:buAutoNum type="arabicPeriod"/>
            </a:pPr>
            <a:r>
              <a:rPr lang="ru-RU" sz="2000" dirty="0">
                <a:solidFill>
                  <a:srgbClr val="00B050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Интегрировать МИС с этим ресурсом</a:t>
            </a:r>
          </a:p>
          <a:p>
            <a:pPr marL="457200" indent="-457200">
              <a:spcBef>
                <a:spcPts val="1350"/>
              </a:spcBef>
              <a:buAutoNum type="arabicPeriod"/>
            </a:pPr>
            <a:r>
              <a:rPr lang="ru-RU" sz="2000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Подключить этот ресурс к ЕСИА </a:t>
            </a:r>
          </a:p>
          <a:p>
            <a:pPr marL="457200" indent="-457200">
              <a:spcBef>
                <a:spcPts val="1350"/>
              </a:spcBef>
              <a:buAutoNum type="arabicPeriod"/>
            </a:pPr>
            <a:r>
              <a:rPr lang="ru-RU" sz="2000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Зарегистрировать врачей в ЕСИА</a:t>
            </a:r>
          </a:p>
        </p:txBody>
      </p:sp>
    </p:spTree>
    <p:extLst>
      <p:ext uri="{BB962C8B-B14F-4D97-AF65-F5344CB8AC3E}">
        <p14:creationId xmlns:p14="http://schemas.microsoft.com/office/powerpoint/2010/main" val="3222493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 bwMode="auto">
          <a:xfrm>
            <a:off x="0" y="2"/>
            <a:ext cx="3016660" cy="5153912"/>
          </a:xfrm>
          <a:prstGeom prst="rect">
            <a:avLst/>
          </a:prstGeom>
          <a:solidFill>
            <a:srgbClr val="2D4386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48218" tIns="24110" rIns="48218" bIns="24110" numCol="1" rtlCol="0" anchor="t" anchorCtr="0" compatLnSpc="1">
            <a:prstTxWarp prst="textNoShape">
              <a:avLst/>
            </a:prstTxWarp>
          </a:bodyPr>
          <a:lstStyle/>
          <a:p>
            <a:pPr defTabSz="482165" fontAlgn="base">
              <a:spcBef>
                <a:spcPct val="0"/>
              </a:spcBef>
              <a:spcAft>
                <a:spcPct val="0"/>
              </a:spcAft>
            </a:pPr>
            <a:endParaRPr lang="ru-RU" sz="500" dirty="0">
              <a:solidFill>
                <a:srgbClr val="000000"/>
              </a:solidFill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5" name="Shape 912"/>
          <p:cNvSpPr/>
          <p:nvPr/>
        </p:nvSpPr>
        <p:spPr>
          <a:xfrm>
            <a:off x="9314782" y="1881125"/>
            <a:ext cx="1999835" cy="1812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14287" tIns="14287" rIns="14287" bIns="14287">
            <a:spAutoFit/>
          </a:bodyPr>
          <a:lstStyle>
            <a:lvl1pPr>
              <a:lnSpc>
                <a:spcPct val="90000"/>
              </a:lnSpc>
              <a:defRPr sz="2800" b="1">
                <a:solidFill>
                  <a:srgbClr val="44474F"/>
                </a:solidFill>
                <a:latin typeface="+mn-lt"/>
                <a:ea typeface="+mn-ea"/>
                <a:cs typeface="+mn-cs"/>
                <a:sym typeface="Roboto"/>
              </a:defRPr>
            </a:lvl1pPr>
          </a:lstStyle>
          <a:p>
            <a:endParaRPr lang="ru-RU" sz="1100" b="0" dirty="0"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3499" y="2457253"/>
            <a:ext cx="2206873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Шаг за шагом.</a:t>
            </a:r>
          </a:p>
          <a:p>
            <a:r>
              <a:rPr lang="ru-RU" dirty="0">
                <a:solidFill>
                  <a:schemeClr val="bg1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Вариант 2. (Более простой)</a:t>
            </a:r>
          </a:p>
        </p:txBody>
      </p:sp>
      <p:sp>
        <p:nvSpPr>
          <p:cNvPr id="7" name="Rectangle 10"/>
          <p:cNvSpPr/>
          <p:nvPr/>
        </p:nvSpPr>
        <p:spPr>
          <a:xfrm>
            <a:off x="415902" y="2230259"/>
            <a:ext cx="753415" cy="3428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331112" y="749092"/>
            <a:ext cx="5669218" cy="384720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457200" indent="-457200">
              <a:spcBef>
                <a:spcPts val="1350"/>
              </a:spcBef>
              <a:buAutoNum type="arabicPeriod"/>
            </a:pPr>
            <a:r>
              <a:rPr lang="ru-RU" sz="2000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Зарегистрировать клинику в ФРМО </a:t>
            </a:r>
          </a:p>
          <a:p>
            <a:pPr marL="457200" indent="-457200">
              <a:spcBef>
                <a:spcPts val="1350"/>
              </a:spcBef>
              <a:buAutoNum type="arabicPeriod"/>
            </a:pPr>
            <a:r>
              <a:rPr lang="ru-RU" sz="2000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Зарегистрировать врачей в ФРМР</a:t>
            </a:r>
          </a:p>
          <a:p>
            <a:pPr marL="457200" indent="-457200">
              <a:spcBef>
                <a:spcPts val="1350"/>
              </a:spcBef>
              <a:buAutoNum type="arabicPeriod"/>
            </a:pPr>
            <a:r>
              <a:rPr lang="ru-RU" sz="2000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Каждому врачу изготовить усиленную электронную подпись</a:t>
            </a:r>
          </a:p>
          <a:p>
            <a:pPr marL="457200" indent="-457200">
              <a:spcBef>
                <a:spcPts val="1350"/>
              </a:spcBef>
              <a:buAutoNum type="arabicPeriod"/>
            </a:pPr>
            <a:r>
              <a:rPr lang="ru-RU" sz="2000" dirty="0">
                <a:solidFill>
                  <a:srgbClr val="00B050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Подключить МИС к ЕГИСЗ МЗ РФ</a:t>
            </a:r>
          </a:p>
          <a:p>
            <a:pPr marL="457200" indent="-457200">
              <a:spcBef>
                <a:spcPts val="1350"/>
              </a:spcBef>
              <a:buAutoNum type="arabicPeriod"/>
            </a:pPr>
            <a:r>
              <a:rPr lang="ru-RU" sz="2000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Заключить договор с телемедицинским ресурсом</a:t>
            </a:r>
          </a:p>
          <a:p>
            <a:pPr marL="457200" indent="-457200">
              <a:spcBef>
                <a:spcPts val="1350"/>
              </a:spcBef>
              <a:buAutoNum type="arabicPeriod"/>
            </a:pPr>
            <a:r>
              <a:rPr lang="ru-RU" sz="2000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Зарегистрировать врачей в ЕСИА</a:t>
            </a:r>
          </a:p>
          <a:p>
            <a:pPr marL="457200" indent="-457200">
              <a:spcBef>
                <a:spcPts val="1350"/>
              </a:spcBef>
              <a:buAutoNum type="arabicPeriod"/>
            </a:pPr>
            <a:endParaRPr lang="ru-RU" sz="2000" dirty="0">
              <a:solidFill>
                <a:srgbClr val="58585B"/>
              </a:solidFill>
              <a:latin typeface="Sommet Rounded Regular" pitchFamily="50" charset="-52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849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 bwMode="auto">
          <a:xfrm>
            <a:off x="0" y="2"/>
            <a:ext cx="3016660" cy="5153912"/>
          </a:xfrm>
          <a:prstGeom prst="rect">
            <a:avLst/>
          </a:prstGeom>
          <a:solidFill>
            <a:srgbClr val="2D4386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48218" tIns="24110" rIns="48218" bIns="24110" numCol="1" rtlCol="0" anchor="t" anchorCtr="0" compatLnSpc="1">
            <a:prstTxWarp prst="textNoShape">
              <a:avLst/>
            </a:prstTxWarp>
          </a:bodyPr>
          <a:lstStyle/>
          <a:p>
            <a:pPr defTabSz="482165" fontAlgn="base">
              <a:spcBef>
                <a:spcPct val="0"/>
              </a:spcBef>
              <a:spcAft>
                <a:spcPct val="0"/>
              </a:spcAft>
            </a:pPr>
            <a:endParaRPr lang="ru-RU" sz="500" dirty="0">
              <a:solidFill>
                <a:srgbClr val="000000"/>
              </a:solidFill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5" name="Shape 912"/>
          <p:cNvSpPr/>
          <p:nvPr/>
        </p:nvSpPr>
        <p:spPr>
          <a:xfrm>
            <a:off x="9314782" y="1881125"/>
            <a:ext cx="1999835" cy="1812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14287" tIns="14287" rIns="14287" bIns="14287">
            <a:spAutoFit/>
          </a:bodyPr>
          <a:lstStyle>
            <a:lvl1pPr>
              <a:lnSpc>
                <a:spcPct val="90000"/>
              </a:lnSpc>
              <a:defRPr sz="2800" b="1">
                <a:solidFill>
                  <a:srgbClr val="44474F"/>
                </a:solidFill>
                <a:latin typeface="+mn-lt"/>
                <a:ea typeface="+mn-ea"/>
                <a:cs typeface="+mn-cs"/>
                <a:sym typeface="Roboto"/>
              </a:defRPr>
            </a:lvl1pPr>
          </a:lstStyle>
          <a:p>
            <a:endParaRPr lang="ru-RU" sz="1100" b="0" dirty="0"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51" name="Shape 912"/>
          <p:cNvSpPr/>
          <p:nvPr/>
        </p:nvSpPr>
        <p:spPr>
          <a:xfrm>
            <a:off x="5574249" y="3756171"/>
            <a:ext cx="2293519" cy="208902"/>
          </a:xfrm>
          <a:prstGeom prst="rect">
            <a:avLst/>
          </a:prstGeom>
          <a:noFill/>
          <a:ln w="12700">
            <a:noFill/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14287" tIns="14287" rIns="14287" bIns="14287">
            <a:spAutoFit/>
          </a:bodyPr>
          <a:lstStyle>
            <a:lvl1pPr>
              <a:lnSpc>
                <a:spcPct val="90000"/>
              </a:lnSpc>
              <a:defRPr sz="2800" b="1">
                <a:solidFill>
                  <a:srgbClr val="44474F"/>
                </a:solidFill>
                <a:latin typeface="+mn-lt"/>
                <a:ea typeface="+mn-ea"/>
                <a:cs typeface="+mn-cs"/>
                <a:sym typeface="Roboto"/>
              </a:defRPr>
            </a:lvl1pPr>
          </a:lstStyle>
          <a:p>
            <a:endParaRPr sz="1300" b="0" dirty="0">
              <a:solidFill>
                <a:schemeClr val="bg1"/>
              </a:solidFill>
              <a:latin typeface="Proxima Nova Rg (Основной текст)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3499" y="2457254"/>
            <a:ext cx="2187813" cy="8617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Схема подключения государственных учреждений и</a:t>
            </a:r>
            <a:r>
              <a:rPr lang="en-US" dirty="0">
                <a:solidFill>
                  <a:schemeClr val="bg1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работающих с ОМС</a:t>
            </a:r>
          </a:p>
        </p:txBody>
      </p:sp>
      <p:sp>
        <p:nvSpPr>
          <p:cNvPr id="7" name="Rectangle 10"/>
          <p:cNvSpPr/>
          <p:nvPr/>
        </p:nvSpPr>
        <p:spPr>
          <a:xfrm>
            <a:off x="415902" y="2230259"/>
            <a:ext cx="753415" cy="3428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/>
            <a:endParaRPr lang="en-US"/>
          </a:p>
        </p:txBody>
      </p:sp>
      <p:pic>
        <p:nvPicPr>
          <p:cNvPr id="11" name="Рисунок 10" descr="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23523" y="596735"/>
            <a:ext cx="890522" cy="890522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190330" y="1592186"/>
            <a:ext cx="843803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ЕГИСЗ МЗ РФ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98935" y="1202829"/>
            <a:ext cx="1182415" cy="6463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Защищенная сеть</a:t>
            </a:r>
          </a:p>
          <a:p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передачи данных МЗ РФ</a:t>
            </a:r>
          </a:p>
        </p:txBody>
      </p:sp>
      <p:pic>
        <p:nvPicPr>
          <p:cNvPr id="15" name="Рисунок 14" descr="s (1)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53443" y="1823636"/>
            <a:ext cx="675189" cy="675189"/>
          </a:xfrm>
          <a:prstGeom prst="rect">
            <a:avLst/>
          </a:prstGeom>
        </p:spPr>
      </p:pic>
      <p:pic>
        <p:nvPicPr>
          <p:cNvPr id="16" name="Рисунок 15" descr="s (1)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14683" y="1837354"/>
            <a:ext cx="675189" cy="675189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4514022" y="2611315"/>
            <a:ext cx="1710907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Региональный сегмент ЕГИСЗ - Регион 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025848" y="2619205"/>
            <a:ext cx="1710907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Региональный сегмент ЕГИСЗ - Регион 85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263465" y="3236741"/>
            <a:ext cx="1093720" cy="107721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Защищенная сеть</a:t>
            </a:r>
          </a:p>
          <a:p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передачи данных</a:t>
            </a:r>
          </a:p>
          <a:p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субъекта РФ</a:t>
            </a:r>
          </a:p>
        </p:txBody>
      </p:sp>
      <p:pic>
        <p:nvPicPr>
          <p:cNvPr id="21" name="Рисунок 20" descr="s (1)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79655" y="3829809"/>
            <a:ext cx="513593" cy="513593"/>
          </a:xfrm>
          <a:prstGeom prst="rect">
            <a:avLst/>
          </a:prstGeom>
        </p:spPr>
      </p:pic>
      <p:pic>
        <p:nvPicPr>
          <p:cNvPr id="22" name="Рисунок 21" descr="s (1)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61515" y="3825868"/>
            <a:ext cx="513593" cy="513593"/>
          </a:xfrm>
          <a:prstGeom prst="rect">
            <a:avLst/>
          </a:prstGeom>
        </p:spPr>
      </p:pic>
      <p:pic>
        <p:nvPicPr>
          <p:cNvPr id="23" name="Рисунок 22" descr="s (1)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859139" y="3825868"/>
            <a:ext cx="513593" cy="513593"/>
          </a:xfrm>
          <a:prstGeom prst="rect">
            <a:avLst/>
          </a:prstGeom>
        </p:spPr>
      </p:pic>
      <p:pic>
        <p:nvPicPr>
          <p:cNvPr id="24" name="Рисунок 23" descr="s (1)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935207" y="3825863"/>
            <a:ext cx="513593" cy="513593"/>
          </a:xfrm>
          <a:prstGeom prst="rect">
            <a:avLst/>
          </a:prstGeom>
        </p:spPr>
      </p:pic>
      <p:pic>
        <p:nvPicPr>
          <p:cNvPr id="26" name="Рисунок 25" descr="s (1)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617065" y="3821922"/>
            <a:ext cx="513593" cy="513593"/>
          </a:xfrm>
          <a:prstGeom prst="rect">
            <a:avLst/>
          </a:prstGeom>
        </p:spPr>
      </p:pic>
      <p:pic>
        <p:nvPicPr>
          <p:cNvPr id="27" name="Рисунок 26" descr="s (1)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14689" y="3821922"/>
            <a:ext cx="513593" cy="513593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4568484" y="4377055"/>
            <a:ext cx="457547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ЛПУ 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250360" y="4373110"/>
            <a:ext cx="457547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ЛПУ 2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955885" y="4369165"/>
            <a:ext cx="457547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ЛПУ 3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009141" y="4373110"/>
            <a:ext cx="457547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ЛПУ 4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691017" y="4369165"/>
            <a:ext cx="457547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ЛПУ 5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396541" y="4365220"/>
            <a:ext cx="457547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dirty="0">
                <a:solidFill>
                  <a:srgbClr val="58585B"/>
                </a:solidFill>
                <a:latin typeface="Sommet Rounded Regular" pitchFamily="50" charset="-52"/>
                <a:ea typeface="Lato Bold" panose="020F0502020204030203" pitchFamily="34" charset="0"/>
                <a:cs typeface="Lato Bold" panose="020F0502020204030203" pitchFamily="34" charset="0"/>
              </a:rPr>
              <a:t>ЛПУ 6</a:t>
            </a:r>
          </a:p>
        </p:txBody>
      </p:sp>
      <p:sp>
        <p:nvSpPr>
          <p:cNvPr id="36" name="Двойная стрелка вверх/вниз 35"/>
          <p:cNvSpPr/>
          <p:nvPr/>
        </p:nvSpPr>
        <p:spPr>
          <a:xfrm flipH="1">
            <a:off x="4702372" y="3298934"/>
            <a:ext cx="83952" cy="342900"/>
          </a:xfrm>
          <a:prstGeom prst="upDownArrow">
            <a:avLst/>
          </a:prstGeom>
          <a:solidFill>
            <a:srgbClr val="2D43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/>
            <a:endParaRPr lang="ru-RU"/>
          </a:p>
        </p:txBody>
      </p:sp>
      <p:sp>
        <p:nvSpPr>
          <p:cNvPr id="37" name="Двойная стрелка вверх/вниз 36"/>
          <p:cNvSpPr/>
          <p:nvPr/>
        </p:nvSpPr>
        <p:spPr>
          <a:xfrm flipH="1">
            <a:off x="5360600" y="3294989"/>
            <a:ext cx="83952" cy="342900"/>
          </a:xfrm>
          <a:prstGeom prst="upDownArrow">
            <a:avLst/>
          </a:prstGeom>
          <a:solidFill>
            <a:srgbClr val="2D43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/>
            <a:endParaRPr lang="ru-RU"/>
          </a:p>
        </p:txBody>
      </p:sp>
      <p:sp>
        <p:nvSpPr>
          <p:cNvPr id="38" name="Двойная стрелка вверх/вниз 37"/>
          <p:cNvSpPr/>
          <p:nvPr/>
        </p:nvSpPr>
        <p:spPr>
          <a:xfrm flipH="1">
            <a:off x="6058245" y="3294989"/>
            <a:ext cx="83952" cy="342900"/>
          </a:xfrm>
          <a:prstGeom prst="upDownArrow">
            <a:avLst/>
          </a:prstGeom>
          <a:solidFill>
            <a:srgbClr val="2D43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/>
            <a:endParaRPr lang="ru-RU"/>
          </a:p>
        </p:txBody>
      </p:sp>
      <p:sp>
        <p:nvSpPr>
          <p:cNvPr id="39" name="Двойная стрелка вверх/вниз 38"/>
          <p:cNvSpPr/>
          <p:nvPr/>
        </p:nvSpPr>
        <p:spPr>
          <a:xfrm flipH="1">
            <a:off x="7134275" y="3294989"/>
            <a:ext cx="83952" cy="342900"/>
          </a:xfrm>
          <a:prstGeom prst="upDownArrow">
            <a:avLst/>
          </a:prstGeom>
          <a:solidFill>
            <a:srgbClr val="2D43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/>
            <a:endParaRPr lang="ru-RU"/>
          </a:p>
        </p:txBody>
      </p:sp>
      <p:sp>
        <p:nvSpPr>
          <p:cNvPr id="40" name="Двойная стрелка вверх/вниз 39"/>
          <p:cNvSpPr/>
          <p:nvPr/>
        </p:nvSpPr>
        <p:spPr>
          <a:xfrm flipH="1">
            <a:off x="7816151" y="3291044"/>
            <a:ext cx="83952" cy="342900"/>
          </a:xfrm>
          <a:prstGeom prst="upDownArrow">
            <a:avLst/>
          </a:prstGeom>
          <a:solidFill>
            <a:srgbClr val="2D43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/>
            <a:endParaRPr lang="ru-RU"/>
          </a:p>
        </p:txBody>
      </p:sp>
      <p:sp>
        <p:nvSpPr>
          <p:cNvPr id="41" name="Двойная стрелка вверх/вниз 40"/>
          <p:cNvSpPr/>
          <p:nvPr/>
        </p:nvSpPr>
        <p:spPr>
          <a:xfrm flipH="1">
            <a:off x="8525621" y="3291044"/>
            <a:ext cx="83952" cy="342900"/>
          </a:xfrm>
          <a:prstGeom prst="upDownArrow">
            <a:avLst/>
          </a:prstGeom>
          <a:solidFill>
            <a:srgbClr val="2D43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/>
            <a:endParaRPr lang="ru-RU"/>
          </a:p>
        </p:txBody>
      </p:sp>
      <p:sp>
        <p:nvSpPr>
          <p:cNvPr id="42" name="Двойная стрелка вверх/вниз 41"/>
          <p:cNvSpPr/>
          <p:nvPr/>
        </p:nvSpPr>
        <p:spPr>
          <a:xfrm rot="3681076">
            <a:off x="5442713" y="1282131"/>
            <a:ext cx="91590" cy="390475"/>
          </a:xfrm>
          <a:prstGeom prst="upDownArrow">
            <a:avLst/>
          </a:prstGeom>
          <a:solidFill>
            <a:srgbClr val="2D43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/>
            <a:endParaRPr lang="ru-RU"/>
          </a:p>
        </p:txBody>
      </p:sp>
      <p:sp>
        <p:nvSpPr>
          <p:cNvPr id="44" name="Двойная стрелка вверх/вниз 43"/>
          <p:cNvSpPr/>
          <p:nvPr/>
        </p:nvSpPr>
        <p:spPr>
          <a:xfrm rot="7200000">
            <a:off x="7592582" y="1266573"/>
            <a:ext cx="91590" cy="390475"/>
          </a:xfrm>
          <a:prstGeom prst="upDownArrow">
            <a:avLst/>
          </a:prstGeom>
          <a:solidFill>
            <a:srgbClr val="2D43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1549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trika">
      <a:dk1>
        <a:srgbClr val="0A0A0A"/>
      </a:dk1>
      <a:lt1>
        <a:srgbClr val="F9F9F9"/>
      </a:lt1>
      <a:dk2>
        <a:srgbClr val="595959"/>
      </a:dk2>
      <a:lt2>
        <a:srgbClr val="E7E6E6"/>
      </a:lt2>
      <a:accent1>
        <a:srgbClr val="282828"/>
      </a:accent1>
      <a:accent2>
        <a:srgbClr val="242424"/>
      </a:accent2>
      <a:accent3>
        <a:srgbClr val="A5A5A5"/>
      </a:accent3>
      <a:accent4>
        <a:srgbClr val="FFC000"/>
      </a:accent4>
      <a:accent5>
        <a:srgbClr val="4472C4"/>
      </a:accent5>
      <a:accent6>
        <a:srgbClr val="00948B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lIns="0" tIns="0" rIns="0" bIns="0" rtlCol="0">
        <a:spAutoFit/>
      </a:bodyPr>
      <a:lstStyle>
        <a:defPPr>
          <a:defRPr smtClean="0">
            <a:latin typeface="Lato Medium" panose="020F0502020204030203" pitchFamily="34" charset="0"/>
            <a:ea typeface="Lato Medium" panose="020F0502020204030203" pitchFamily="34" charset="0"/>
            <a:cs typeface="Lato Medium" panose="020F0502020204030203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11841</TotalTime>
  <Words>885</Words>
  <Application>Microsoft Office PowerPoint</Application>
  <PresentationFormat>Экран (16:9)</PresentationFormat>
  <Paragraphs>169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8" baseType="lpstr">
      <vt:lpstr>Wingdings</vt:lpstr>
      <vt:lpstr>Arial</vt:lpstr>
      <vt:lpstr>Lato Bold</vt:lpstr>
      <vt:lpstr>Proxima Nova Rg (Основной текст)</vt:lpstr>
      <vt:lpstr>Sommet Rounded Black</vt:lpstr>
      <vt:lpstr>Sommet Rounded Regular</vt:lpstr>
      <vt:lpstr>Calibri</vt:lpstr>
      <vt:lpstr>Sommet Rounded Bold</vt:lpstr>
      <vt:lpstr>Lato Medium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Администратор</dc:creator>
  <cp:lastModifiedBy>Владимир Соловьев</cp:lastModifiedBy>
  <cp:revision>331</cp:revision>
  <dcterms:created xsi:type="dcterms:W3CDTF">2017-01-07T18:24:28Z</dcterms:created>
  <dcterms:modified xsi:type="dcterms:W3CDTF">2020-05-20T10:46:19Z</dcterms:modified>
</cp:coreProperties>
</file>