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f2fa7b354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f2fa7b354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f2fa7b354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f2fa7b354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f2fa7b354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f2fa7b354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f2fa7b354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7f2fa7b354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f2fa7b354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f2fa7b354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7f2fa7b354_0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7f2fa7b354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f2fa7b354_0_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7f2fa7b354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7f2fa7b354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7f2fa7b354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7f2fa7b354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7f2fa7b354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f2fa7b354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7f2fa7b354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2fa7b354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2fa7b354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7f2fa7b354_0_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7f2fa7b354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7f2fa7b354_0_3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7f2fa7b354_0_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7f2fa7b354_0_3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7f2fa7b354_0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7f2fa7b354_0_3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7f2fa7b354_0_3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7f2fa7b354_0_4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7f2fa7b354_0_4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7f2fa7b354_0_4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7f2fa7b354_0_4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7f2fa7b354_0_4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7f2fa7b354_0_4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7f2fa7b354_0_4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7f2fa7b354_0_4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7f2fa7b354_0_4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7f2fa7b354_0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7f2fa7b354_0_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7f2fa7b354_0_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f2fa7b354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f2fa7b354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7f2fa7b354_0_4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7f2fa7b354_0_4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7f2fa7b354_0_4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7f2fa7b354_0_4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7f2fa7b354_0_4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7f2fa7b354_0_4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7f2fa7b354_0_5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7f2fa7b354_0_5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7f2fa7b354_0_5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7f2fa7b354_0_5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7f2fa7b354_0_5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7f2fa7b354_0_5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7f2fa7b354_0_5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7f2fa7b354_0_5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f2fa7b354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f2fa7b354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f2fa7b354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f2fa7b354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f2fa7b354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f2fa7b354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f2fa7b354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f2fa7b354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f2fa7b354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f2fa7b354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f2fa7b354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f2fa7b354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3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21.png"/><Relationship Id="rId5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21.png"/><Relationship Id="rId5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21.png"/><Relationship Id="rId5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21.png"/><Relationship Id="rId5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3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3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3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1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3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3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3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3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3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3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2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2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2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2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1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2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3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4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4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3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3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3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15.png"/><Relationship Id="rId6" Type="http://schemas.openxmlformats.org/officeDocument/2006/relationships/image" Target="../media/image12.png"/><Relationship Id="rId7" Type="http://schemas.openxmlformats.org/officeDocument/2006/relationships/image" Target="../media/image18.png"/><Relationship Id="rId8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2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21.png"/><Relationship Id="rId5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7.png"/><Relationship Id="rId5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5" Type="http://schemas.openxmlformats.org/officeDocument/2006/relationships/image" Target="../media/image7.png"/><Relationship Id="rId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Телемедицина: клиника, диагностика, лечение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Чем больна телемедицина?</a:t>
            </a:r>
            <a:endParaRPr/>
          </a:p>
        </p:txBody>
      </p:sp>
      <p:sp>
        <p:nvSpPr>
          <p:cNvPr id="61" name="Google Shape;61;p13"/>
          <p:cNvSpPr txBox="1"/>
          <p:nvPr>
            <p:ph idx="1" type="subTitle"/>
          </p:nvPr>
        </p:nvSpPr>
        <p:spPr>
          <a:xfrm>
            <a:off x="387900" y="38247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/>
              <a:t>Станислав Сажин, «Доктор на работе»</a:t>
            </a:r>
            <a:endParaRPr sz="2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2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3725767" y="1152474"/>
            <a:ext cx="7093687" cy="3991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Доктор на работе</a:t>
            </a:r>
            <a:endParaRPr/>
          </a:p>
        </p:txBody>
      </p:sp>
      <p:sp>
        <p:nvSpPr>
          <p:cNvPr id="148" name="Google Shape;148;p22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Все прекратилось. Почему? 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Врачи не хотели приводить своих пациентов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Нам негде было взять пациентов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Врачи не особо хотели работать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Это незаконно вне лицензированного помещения.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Законный только повторный приём лечащего врача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мы знаем о телемедицине сегодня?</a:t>
            </a:r>
            <a:endParaRPr/>
          </a:p>
        </p:txBody>
      </p:sp>
      <p:sp>
        <p:nvSpPr>
          <p:cNvPr id="156" name="Google Shape;156;p23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Модель врач-врач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Это — виртуальный консилиум врачей. Один или несколько специалистов присутствуют на нём удалённо.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Это направление телемедицины наиболее спокойно воспринимается как медицинским сообществом, так и обществом в целом.</a:t>
            </a:r>
            <a:endParaRPr/>
          </a:p>
        </p:txBody>
      </p:sp>
      <p:pic>
        <p:nvPicPr>
          <p:cNvPr id="157" name="Google Shape;157;p23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 flipH="1">
            <a:off x="3786902" y="1958550"/>
            <a:ext cx="5660948" cy="3184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Телемедицина сегодня</a:t>
            </a:r>
            <a:endParaRPr/>
          </a:p>
        </p:txBody>
      </p:sp>
      <p:sp>
        <p:nvSpPr>
          <p:cNvPr id="165" name="Google Shape;165;p24"/>
          <p:cNvSpPr txBox="1"/>
          <p:nvPr>
            <p:ph idx="1" type="body"/>
          </p:nvPr>
        </p:nvSpPr>
        <p:spPr>
          <a:xfrm>
            <a:off x="311700" y="1152475"/>
            <a:ext cx="3409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Модель врач-врач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Наши врачи с начала функционирования платформы «Доктор на работе» практиковали телемедицинское консультирование. </a:t>
            </a:r>
            <a:endParaRPr/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3811650" y="1274500"/>
            <a:ext cx="5332350" cy="386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Телемедицина сегодня</a:t>
            </a:r>
            <a:endParaRPr/>
          </a:p>
        </p:txBody>
      </p:sp>
      <p:sp>
        <p:nvSpPr>
          <p:cNvPr id="173" name="Google Shape;173;p25"/>
          <p:cNvSpPr txBox="1"/>
          <p:nvPr>
            <p:ph idx="1" type="body"/>
          </p:nvPr>
        </p:nvSpPr>
        <p:spPr>
          <a:xfrm>
            <a:off x="311700" y="1152475"/>
            <a:ext cx="8442900" cy="9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Модель врач-пациент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Можно разделить все возможные варианты обращения пациента за телемедицинской помощью на три сегмента.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3897799" y="2192425"/>
            <a:ext cx="5245256" cy="295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>
          <a:blip r:embed="rId5">
            <a:alphaModFix amt="49000"/>
          </a:blip>
          <a:stretch>
            <a:fillRect/>
          </a:stretch>
        </p:blipFill>
        <p:spPr>
          <a:xfrm>
            <a:off x="342325" y="2266425"/>
            <a:ext cx="5113746" cy="2877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Модель врач-пациент</a:t>
            </a:r>
            <a:endParaRPr/>
          </a:p>
        </p:txBody>
      </p:sp>
      <p:sp>
        <p:nvSpPr>
          <p:cNvPr id="182" name="Google Shape;182;p26"/>
          <p:cNvSpPr txBox="1"/>
          <p:nvPr>
            <p:ph idx="1" type="body"/>
          </p:nvPr>
        </p:nvSpPr>
        <p:spPr>
          <a:xfrm>
            <a:off x="311700" y="1152475"/>
            <a:ext cx="8442900" cy="9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/>
              <a:t>Д</a:t>
            </a:r>
            <a:r>
              <a:rPr b="1" lang="ru"/>
              <a:t>о визита к врачу:</a:t>
            </a:r>
            <a:r>
              <a:rPr lang="ru"/>
              <a:t> подбор специалиста, предварительный диагностический поиск, запись на консультацию, информирование о возможной подготовке к визиту к врачу.</a:t>
            </a:r>
            <a:endParaRPr/>
          </a:p>
        </p:txBody>
      </p:sp>
      <p:pic>
        <p:nvPicPr>
          <p:cNvPr id="183" name="Google Shape;183;p26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3897799" y="2192425"/>
            <a:ext cx="5245256" cy="295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6"/>
          <p:cNvPicPr preferRelativeResize="0"/>
          <p:nvPr/>
        </p:nvPicPr>
        <p:blipFill>
          <a:blip r:embed="rId5">
            <a:alphaModFix amt="49000"/>
          </a:blip>
          <a:stretch>
            <a:fillRect/>
          </a:stretch>
        </p:blipFill>
        <p:spPr>
          <a:xfrm>
            <a:off x="342325" y="2266425"/>
            <a:ext cx="5113746" cy="2877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Модель врач-пациент</a:t>
            </a:r>
            <a:endParaRPr/>
          </a:p>
        </p:txBody>
      </p:sp>
      <p:sp>
        <p:nvSpPr>
          <p:cNvPr id="191" name="Google Shape;191;p27"/>
          <p:cNvSpPr txBox="1"/>
          <p:nvPr>
            <p:ph idx="1" type="body"/>
          </p:nvPr>
        </p:nvSpPr>
        <p:spPr>
          <a:xfrm>
            <a:off x="311700" y="1152475"/>
            <a:ext cx="8442900" cy="9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/>
              <a:t>В</a:t>
            </a:r>
            <a:r>
              <a:rPr b="1" lang="ru"/>
              <a:t>место визита к врачу:</a:t>
            </a:r>
            <a:r>
              <a:rPr lang="ru"/>
              <a:t> сбор анамнеза; удалённая постановка диагноза с опорой на клиническую картину и данные обследований, предоставленные пациентом; назначение дальнейшего обследования и/или лечения.</a:t>
            </a:r>
            <a:endParaRPr/>
          </a:p>
        </p:txBody>
      </p:sp>
      <p:pic>
        <p:nvPicPr>
          <p:cNvPr id="192" name="Google Shape;192;p27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3897799" y="2192425"/>
            <a:ext cx="5245256" cy="295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7"/>
          <p:cNvPicPr preferRelativeResize="0"/>
          <p:nvPr/>
        </p:nvPicPr>
        <p:blipFill>
          <a:blip r:embed="rId5">
            <a:alphaModFix amt="49000"/>
          </a:blip>
          <a:stretch>
            <a:fillRect/>
          </a:stretch>
        </p:blipFill>
        <p:spPr>
          <a:xfrm>
            <a:off x="342325" y="2266425"/>
            <a:ext cx="5113746" cy="2877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Модель врач-пациент</a:t>
            </a:r>
            <a:endParaRPr/>
          </a:p>
        </p:txBody>
      </p:sp>
      <p:sp>
        <p:nvSpPr>
          <p:cNvPr id="200" name="Google Shape;200;p28"/>
          <p:cNvSpPr txBox="1"/>
          <p:nvPr>
            <p:ph idx="1" type="body"/>
          </p:nvPr>
        </p:nvSpPr>
        <p:spPr>
          <a:xfrm>
            <a:off x="311700" y="1152475"/>
            <a:ext cx="8442900" cy="9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</a:t>
            </a:r>
            <a:r>
              <a:rPr b="1" lang="ru"/>
              <a:t>осле визита к врачу</a:t>
            </a:r>
            <a:r>
              <a:rPr lang="ru"/>
              <a:t>: контроль и корректировка лечения; уточнение дозировки лекарств; электронный рецепт на постоянно принимаемые препараты.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01" name="Google Shape;201;p28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3897799" y="2192425"/>
            <a:ext cx="5245256" cy="295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8"/>
          <p:cNvPicPr preferRelativeResize="0"/>
          <p:nvPr/>
        </p:nvPicPr>
        <p:blipFill>
          <a:blip r:embed="rId5">
            <a:alphaModFix amt="49000"/>
          </a:blip>
          <a:stretch>
            <a:fillRect/>
          </a:stretch>
        </p:blipFill>
        <p:spPr>
          <a:xfrm>
            <a:off x="342325" y="2266425"/>
            <a:ext cx="5113746" cy="2877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Телемедицина в мире</a:t>
            </a:r>
            <a:endParaRPr/>
          </a:p>
        </p:txBody>
      </p:sp>
      <p:sp>
        <p:nvSpPr>
          <p:cNvPr id="210" name="Google Shape;210;p29"/>
          <p:cNvSpPr txBox="1"/>
          <p:nvPr>
            <p:ph idx="1" type="body"/>
          </p:nvPr>
        </p:nvSpPr>
        <p:spPr>
          <a:xfrm>
            <a:off x="311700" y="1152475"/>
            <a:ext cx="3291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Телемедицина — одно из наиболее растущих направлений медицинского бизнеса в мире, стабильно показывает около 19% роста в год.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По данным аналитиков, к 2021 году объем сегмента составит $55 млрд.</a:t>
            </a:r>
            <a:endParaRPr/>
          </a:p>
        </p:txBody>
      </p:sp>
      <p:pic>
        <p:nvPicPr>
          <p:cNvPr id="211" name="Google Shape;211;p29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3636325" y="1540025"/>
            <a:ext cx="5668675" cy="3188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Телемедицина в мире</a:t>
            </a:r>
            <a:endParaRPr/>
          </a:p>
        </p:txBody>
      </p:sp>
      <p:sp>
        <p:nvSpPr>
          <p:cNvPr id="219" name="Google Shape;219;p30"/>
          <p:cNvSpPr txBox="1"/>
          <p:nvPr>
            <p:ph idx="1" type="body"/>
          </p:nvPr>
        </p:nvSpPr>
        <p:spPr>
          <a:xfrm>
            <a:off x="311700" y="1152475"/>
            <a:ext cx="3291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Европейский рынок находится на пороге периода бурного роста.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В 2013 г. уровень проникновения этой технологии составлял 30%, а в 2020 г., согласно прогнозам, достигнет 50%.</a:t>
            </a:r>
            <a:endParaRPr/>
          </a:p>
        </p:txBody>
      </p:sp>
      <p:pic>
        <p:nvPicPr>
          <p:cNvPr id="220" name="Google Shape;220;p30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3636325" y="1540025"/>
            <a:ext cx="5668675" cy="3188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Телемедицина в мире</a:t>
            </a:r>
            <a:endParaRPr/>
          </a:p>
        </p:txBody>
      </p:sp>
      <p:sp>
        <p:nvSpPr>
          <p:cNvPr id="228" name="Google Shape;228;p31"/>
          <p:cNvSpPr txBox="1"/>
          <p:nvPr>
            <p:ph idx="1" type="body"/>
          </p:nvPr>
        </p:nvSpPr>
        <p:spPr>
          <a:xfrm>
            <a:off x="311700" y="1152475"/>
            <a:ext cx="8442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Первая страна, внедрившая телемедицину в практику — Норвегия.</a:t>
            </a:r>
            <a:endParaRPr/>
          </a:p>
        </p:txBody>
      </p:sp>
      <p:pic>
        <p:nvPicPr>
          <p:cNvPr id="229" name="Google Shape;229;p31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3344700" y="1881400"/>
            <a:ext cx="5799302" cy="326209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1"/>
          <p:cNvSpPr txBox="1"/>
          <p:nvPr>
            <p:ph idx="1" type="body"/>
          </p:nvPr>
        </p:nvSpPr>
        <p:spPr>
          <a:xfrm>
            <a:off x="311700" y="1942100"/>
            <a:ext cx="3291900" cy="230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Причина: много труднодоступных для традиционной медицинской помощи мест.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2428048" y="1365524"/>
            <a:ext cx="6714999" cy="37779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 чего все начиналось?</a:t>
            </a:r>
            <a:endParaRPr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11700" y="1152475"/>
            <a:ext cx="3936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Телемедицина начала развиваться</a:t>
            </a:r>
            <a:r>
              <a:rPr lang="ru"/>
              <a:t> с появлением телефона.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1906 г. — Эйнтховен передал сигналы ЭКГ.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Развитие технологий двигает прогресс телемедицины.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Телемедицина в мире</a:t>
            </a:r>
            <a:endParaRPr/>
          </a:p>
        </p:txBody>
      </p:sp>
      <p:sp>
        <p:nvSpPr>
          <p:cNvPr id="238" name="Google Shape;238;p32"/>
          <p:cNvSpPr txBox="1"/>
          <p:nvPr>
            <p:ph idx="1" type="body"/>
          </p:nvPr>
        </p:nvSpPr>
        <p:spPr>
          <a:xfrm>
            <a:off x="311700" y="1152475"/>
            <a:ext cx="8442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ВОЗ разрабатывает проект создания глобальной сети телекоммуникаций в медицине.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Развиваются международные сети медицинских телекоммуникаций:</a:t>
            </a:r>
            <a:endParaRPr/>
          </a:p>
        </p:txBody>
      </p:sp>
      <p:sp>
        <p:nvSpPr>
          <p:cNvPr id="239" name="Google Shape;239;p32"/>
          <p:cNvSpPr txBox="1"/>
          <p:nvPr>
            <p:ph idx="1" type="body"/>
          </p:nvPr>
        </p:nvSpPr>
        <p:spPr>
          <a:xfrm>
            <a:off x="311700" y="2475500"/>
            <a:ext cx="4915200" cy="230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«Satellife» для распространения медицинских знаний и подготовки кадров,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«Planet Heres» — предложенная ВОЗ система глобальных научных телекоммуникаций и другие.</a:t>
            </a:r>
            <a:endParaRPr/>
          </a:p>
        </p:txBody>
      </p:sp>
      <p:pic>
        <p:nvPicPr>
          <p:cNvPr id="240" name="Google Shape;240;p32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5657000" y="2520475"/>
            <a:ext cx="2803499" cy="247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Телемедицина в США</a:t>
            </a:r>
            <a:endParaRPr/>
          </a:p>
        </p:txBody>
      </p:sp>
      <p:sp>
        <p:nvSpPr>
          <p:cNvPr id="248" name="Google Shape;248;p33"/>
          <p:cNvSpPr txBox="1"/>
          <p:nvPr>
            <p:ph idx="1" type="body"/>
          </p:nvPr>
        </p:nvSpPr>
        <p:spPr>
          <a:xfrm>
            <a:off x="311700" y="1152475"/>
            <a:ext cx="8442900" cy="17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США, самом развитом рынке телемедицинских консультаций, направление экономит расходы страховых компаний и работодателей в пять раз.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По статистике Американской телемедицинской ассоциации, использование телемедицины сокращает количество госпитализаций на 19%, количество обращений за очной консультацией — на 70%.</a:t>
            </a:r>
            <a:endParaRPr/>
          </a:p>
        </p:txBody>
      </p:sp>
      <p:sp>
        <p:nvSpPr>
          <p:cNvPr id="249" name="Google Shape;249;p33"/>
          <p:cNvSpPr txBox="1"/>
          <p:nvPr>
            <p:ph idx="1" type="body"/>
          </p:nvPr>
        </p:nvSpPr>
        <p:spPr>
          <a:xfrm>
            <a:off x="311700" y="3085100"/>
            <a:ext cx="4915200" cy="17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США 60% телемедицины оплачивается государством и штатами.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Базис роста в США — работодатели платят за телемедицину.</a:t>
            </a:r>
            <a:endParaRPr/>
          </a:p>
        </p:txBody>
      </p:sp>
      <p:pic>
        <p:nvPicPr>
          <p:cNvPr id="250" name="Google Shape;250;p33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5935475" y="3125550"/>
            <a:ext cx="2561350" cy="1631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517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Путь азиатских стран на примере Японии</a:t>
            </a:r>
            <a:endParaRPr/>
          </a:p>
        </p:txBody>
      </p:sp>
      <p:sp>
        <p:nvSpPr>
          <p:cNvPr id="258" name="Google Shape;258;p34"/>
          <p:cNvSpPr txBox="1"/>
          <p:nvPr>
            <p:ph idx="1" type="body"/>
          </p:nvPr>
        </p:nvSpPr>
        <p:spPr>
          <a:xfrm>
            <a:off x="311700" y="1152475"/>
            <a:ext cx="8442900" cy="17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Телемедицина в Японии высоко востребована по двум причинам: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развитая технологическая инфраструктура,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возраст более 20% населения Японии превышает 65 лет и доля пожилых людей продолжает расти.</a:t>
            </a:r>
            <a:endParaRPr/>
          </a:p>
        </p:txBody>
      </p:sp>
      <p:sp>
        <p:nvSpPr>
          <p:cNvPr id="259" name="Google Shape;259;p34"/>
          <p:cNvSpPr txBox="1"/>
          <p:nvPr>
            <p:ph idx="1" type="body"/>
          </p:nvPr>
        </p:nvSpPr>
        <p:spPr>
          <a:xfrm>
            <a:off x="311700" y="2856500"/>
            <a:ext cx="3420600" cy="17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В 1997 г. было разрешено применять телемедицину для консультаций и лечения пациентов, находящихся на отдаленных островах или в сельских районах.</a:t>
            </a:r>
            <a:endParaRPr/>
          </a:p>
        </p:txBody>
      </p:sp>
      <p:pic>
        <p:nvPicPr>
          <p:cNvPr id="260" name="Google Shape;260;p34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948274" y="1514025"/>
            <a:ext cx="8347177" cy="4696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517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Путь азиатских стран на примере Японии</a:t>
            </a:r>
            <a:endParaRPr/>
          </a:p>
        </p:txBody>
      </p:sp>
      <p:sp>
        <p:nvSpPr>
          <p:cNvPr id="268" name="Google Shape;268;p35"/>
          <p:cNvSpPr txBox="1"/>
          <p:nvPr>
            <p:ph idx="1" type="body"/>
          </p:nvPr>
        </p:nvSpPr>
        <p:spPr>
          <a:xfrm>
            <a:off x="311700" y="1152475"/>
            <a:ext cx="8442900" cy="17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В 2015 г. все ограничения были сняты. Люди в любом месте могут воспользоваться интернетом для получения телемедицинских услуг. </a:t>
            </a:r>
            <a:endParaRPr/>
          </a:p>
        </p:txBody>
      </p:sp>
      <p:sp>
        <p:nvSpPr>
          <p:cNvPr id="269" name="Google Shape;269;p35"/>
          <p:cNvSpPr txBox="1"/>
          <p:nvPr>
            <p:ph idx="1" type="body"/>
          </p:nvPr>
        </p:nvSpPr>
        <p:spPr>
          <a:xfrm>
            <a:off x="311700" y="1923600"/>
            <a:ext cx="3420600" cy="27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Yano Research Institute, исследовательская компания из Токио, оценила объем телемедицинского рынка в стране в 2019 г. в 19,9 млрд. иен (246,5 млн. долл.), что существенно больше, чем в 2015-м (12,2 млрд. иен).</a:t>
            </a:r>
            <a:endParaRPr/>
          </a:p>
        </p:txBody>
      </p:sp>
      <p:pic>
        <p:nvPicPr>
          <p:cNvPr id="270" name="Google Shape;270;p35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948274" y="1514025"/>
            <a:ext cx="8347177" cy="4696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517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Юридическая база</a:t>
            </a:r>
            <a:endParaRPr/>
          </a:p>
        </p:txBody>
      </p:sp>
      <p:sp>
        <p:nvSpPr>
          <p:cNvPr id="278" name="Google Shape;278;p36"/>
          <p:cNvSpPr txBox="1"/>
          <p:nvPr>
            <p:ph idx="1" type="body"/>
          </p:nvPr>
        </p:nvSpPr>
        <p:spPr>
          <a:xfrm>
            <a:off x="311700" y="1152475"/>
            <a:ext cx="8442900" cy="5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Какие законы регулируют телемедицину в России:</a:t>
            </a:r>
            <a:endParaRPr/>
          </a:p>
        </p:txBody>
      </p:sp>
      <p:sp>
        <p:nvSpPr>
          <p:cNvPr id="279" name="Google Shape;279;p36"/>
          <p:cNvSpPr txBox="1"/>
          <p:nvPr>
            <p:ph idx="1" type="body"/>
          </p:nvPr>
        </p:nvSpPr>
        <p:spPr>
          <a:xfrm>
            <a:off x="311700" y="1771200"/>
            <a:ext cx="4831800" cy="27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Федеральный закон N 242-ФЗ "О внесении изменений в отдельные законодательные акты российской федерации по вопросам применения информационных технологий в сфере охраны здоровья"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Федеральный закон от 21 ноября 2011 г. № 323-ФЗ "Об основах охраны здоровья граждан в Российской Федерации"</a:t>
            </a:r>
            <a:endParaRPr/>
          </a:p>
        </p:txBody>
      </p:sp>
      <p:pic>
        <p:nvPicPr>
          <p:cNvPr id="280" name="Google Shape;280;p36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3153200" y="1585524"/>
            <a:ext cx="6803354" cy="3964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517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Юридическая база</a:t>
            </a:r>
            <a:endParaRPr/>
          </a:p>
        </p:txBody>
      </p:sp>
      <p:sp>
        <p:nvSpPr>
          <p:cNvPr id="288" name="Google Shape;288;p37"/>
          <p:cNvSpPr txBox="1"/>
          <p:nvPr>
            <p:ph idx="1" type="body"/>
          </p:nvPr>
        </p:nvSpPr>
        <p:spPr>
          <a:xfrm>
            <a:off x="311700" y="1152475"/>
            <a:ext cx="8442900" cy="5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Какие законы регулируют телемедицину в России:</a:t>
            </a:r>
            <a:endParaRPr/>
          </a:p>
        </p:txBody>
      </p:sp>
      <p:sp>
        <p:nvSpPr>
          <p:cNvPr id="289" name="Google Shape;289;p37"/>
          <p:cNvSpPr txBox="1"/>
          <p:nvPr>
            <p:ph idx="1" type="body"/>
          </p:nvPr>
        </p:nvSpPr>
        <p:spPr>
          <a:xfrm>
            <a:off x="311700" y="1771200"/>
            <a:ext cx="4831800" cy="27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Федеральный закон от 8 января 1998 г. N 3-ФЗ "О наркотических средствах и психотропных веществах"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Федеральный закон от 12 апреля 2010 г. N 61-ФЗ "Об обращении лекарственных средств"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Федеральный закон от 27.07.2006 N 152-ФЗ "О персональных данных"</a:t>
            </a:r>
            <a:endParaRPr/>
          </a:p>
        </p:txBody>
      </p:sp>
      <p:pic>
        <p:nvPicPr>
          <p:cNvPr id="290" name="Google Shape;290;p37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3153200" y="1585524"/>
            <a:ext cx="6803354" cy="3964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517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можно уже сейчас?</a:t>
            </a:r>
            <a:endParaRPr/>
          </a:p>
        </p:txBody>
      </p:sp>
      <p:sp>
        <p:nvSpPr>
          <p:cNvPr id="298" name="Google Shape;298;p38"/>
          <p:cNvSpPr txBox="1"/>
          <p:nvPr>
            <p:ph idx="1" type="body"/>
          </p:nvPr>
        </p:nvSpPr>
        <p:spPr>
          <a:xfrm>
            <a:off x="228850" y="1164975"/>
            <a:ext cx="4391100" cy="3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Собрать анамнез и жалобы до очного приёма.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Выписать электронный рецепт.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Оформить ряд медицинских документов (справки, выписки из истории болезни, добровольное информированное согласие на вмешательство).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99" name="Google Shape;299;p38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 rot="1499999">
            <a:off x="4321578" y="30946"/>
            <a:ext cx="4645240" cy="5244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517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можно уже сейчас?</a:t>
            </a:r>
            <a:endParaRPr/>
          </a:p>
        </p:txBody>
      </p:sp>
      <p:sp>
        <p:nvSpPr>
          <p:cNvPr id="307" name="Google Shape;307;p39"/>
          <p:cNvSpPr txBox="1"/>
          <p:nvPr>
            <p:ph idx="1" type="body"/>
          </p:nvPr>
        </p:nvSpPr>
        <p:spPr>
          <a:xfrm>
            <a:off x="228850" y="1164975"/>
            <a:ext cx="4391100" cy="3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Оформить полис ОМС.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Провести консилиум и консультацию в формате врач-врач.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Корректировать лечение после очного приёма.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Наблюдать за здоровьем пациента дистанционно через системы мониторирования.</a:t>
            </a:r>
            <a:endParaRPr/>
          </a:p>
        </p:txBody>
      </p:sp>
      <p:pic>
        <p:nvPicPr>
          <p:cNvPr id="308" name="Google Shape;308;p39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 rot="1499999">
            <a:off x="4321578" y="30946"/>
            <a:ext cx="4645240" cy="5244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517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под запретом?</a:t>
            </a:r>
            <a:endParaRPr/>
          </a:p>
        </p:txBody>
      </p:sp>
      <p:sp>
        <p:nvSpPr>
          <p:cNvPr id="316" name="Google Shape;316;p40"/>
          <p:cNvSpPr txBox="1"/>
          <p:nvPr>
            <p:ph idx="1" type="body"/>
          </p:nvPr>
        </p:nvSpPr>
        <p:spPr>
          <a:xfrm>
            <a:off x="228850" y="1164975"/>
            <a:ext cx="4391100" cy="3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</a:t>
            </a:r>
            <a:r>
              <a:rPr lang="ru"/>
              <a:t>ельзя консультировать вне кабинета.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Проводить первичную телемедицинскую консультацию “пациент-врач.”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Проводить повторную консультацию, если ты не лечащий врач этого пациента.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Устанавливать диагноз и назначать лечение без первичного очного приёма.</a:t>
            </a:r>
            <a:endParaRPr/>
          </a:p>
        </p:txBody>
      </p:sp>
      <p:pic>
        <p:nvPicPr>
          <p:cNvPr id="317" name="Google Shape;317;p40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3793146" y="2133549"/>
            <a:ext cx="5349895" cy="300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517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под запретом?</a:t>
            </a:r>
            <a:endParaRPr/>
          </a:p>
        </p:txBody>
      </p:sp>
      <p:sp>
        <p:nvSpPr>
          <p:cNvPr id="325" name="Google Shape;325;p41"/>
          <p:cNvSpPr txBox="1"/>
          <p:nvPr>
            <p:ph idx="1" type="body"/>
          </p:nvPr>
        </p:nvSpPr>
        <p:spPr>
          <a:xfrm>
            <a:off x="228850" y="1164975"/>
            <a:ext cx="4391100" cy="3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</a:t>
            </a:r>
            <a:r>
              <a:rPr lang="ru"/>
              <a:t>онсультировать пациента, не зарегистрированного на портале “Госуслуги”.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Нельзя оказывать телемедицинские услуги, если врач не зарегистрирован в Федеральном регистре медработников, которые работают исключительно в медорганизации, находящейся в Федеральном реестре медорганизаций.</a:t>
            </a:r>
            <a:endParaRPr/>
          </a:p>
        </p:txBody>
      </p:sp>
      <p:pic>
        <p:nvPicPr>
          <p:cNvPr id="326" name="Google Shape;326;p41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3793146" y="2133549"/>
            <a:ext cx="5349895" cy="300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 чего все начиналось?</a:t>
            </a: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2321002" y="140225"/>
            <a:ext cx="9142089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311700" y="1152475"/>
            <a:ext cx="3936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Отечественная телемедицина появилась с развитием космонавтики, когда потребовался дистанционный контроль за состоянием здоровья космонавтов.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1961 г. — космическая телерадиометрия в СССР.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517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Если нет аккаунта на «Госуслугах»</a:t>
            </a:r>
            <a:endParaRPr/>
          </a:p>
        </p:txBody>
      </p:sp>
      <p:sp>
        <p:nvSpPr>
          <p:cNvPr id="334" name="Google Shape;334;p42"/>
          <p:cNvSpPr txBox="1"/>
          <p:nvPr>
            <p:ph idx="1" type="body"/>
          </p:nvPr>
        </p:nvSpPr>
        <p:spPr>
          <a:xfrm>
            <a:off x="228850" y="1164975"/>
            <a:ext cx="4391100" cy="3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Невозможны анонимные темедицинские консультации.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Невозможно оказывать экстренную помощь неидентифицированным гражданам.</a:t>
            </a:r>
            <a:endParaRPr/>
          </a:p>
        </p:txBody>
      </p:sp>
      <p:pic>
        <p:nvPicPr>
          <p:cNvPr id="335" name="Google Shape;335;p42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 rot="539994">
            <a:off x="5233385" y="1112681"/>
            <a:ext cx="3118005" cy="3920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517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нас ждет?</a:t>
            </a:r>
            <a:endParaRPr/>
          </a:p>
        </p:txBody>
      </p:sp>
      <p:sp>
        <p:nvSpPr>
          <p:cNvPr id="343" name="Google Shape;343;p43"/>
          <p:cNvSpPr txBox="1"/>
          <p:nvPr>
            <p:ph idx="1" type="body"/>
          </p:nvPr>
        </p:nvSpPr>
        <p:spPr>
          <a:xfrm>
            <a:off x="228850" y="1164975"/>
            <a:ext cx="4391100" cy="3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Совет по развитию цифровой экономики при Совете Федерации уже подготовил поправки. Что можно будет делать врачу? 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Проводить осмотр пациента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Устанавливать предварительный диагноз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Назначать лечение</a:t>
            </a:r>
            <a:endParaRPr/>
          </a:p>
        </p:txBody>
      </p:sp>
      <p:pic>
        <p:nvPicPr>
          <p:cNvPr id="344" name="Google Shape;344;p43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2331374" y="629650"/>
            <a:ext cx="7942019" cy="4468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44"/>
          <p:cNvPicPr preferRelativeResize="0"/>
          <p:nvPr/>
        </p:nvPicPr>
        <p:blipFill rotWithShape="1">
          <a:blip r:embed="rId3">
            <a:alphaModFix amt="50000"/>
          </a:blip>
          <a:srcRect b="0" l="53429" r="0" t="0"/>
          <a:stretch/>
        </p:blipFill>
        <p:spPr>
          <a:xfrm>
            <a:off x="4885570" y="1532450"/>
            <a:ext cx="4257479" cy="514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-1517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нужно?</a:t>
            </a:r>
            <a:endParaRPr/>
          </a:p>
        </p:txBody>
      </p:sp>
      <p:sp>
        <p:nvSpPr>
          <p:cNvPr id="353" name="Google Shape;353;p44"/>
          <p:cNvSpPr txBox="1"/>
          <p:nvPr>
            <p:ph idx="1" type="body"/>
          </p:nvPr>
        </p:nvSpPr>
        <p:spPr>
          <a:xfrm>
            <a:off x="228850" y="1164975"/>
            <a:ext cx="4391100" cy="3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</a:t>
            </a:r>
            <a:r>
              <a:rPr lang="ru"/>
              <a:t>азрешить врачу назначить стандартное обследование до очного приема.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i="1" lang="ru"/>
              <a:t>Пример 1: пациент, пришедший на приём эндокринолога без глюкозы крови или ТТГ, просто тратит время и своё, и врача, так как без этих данных дальнейшее лечение невозможно.</a:t>
            </a:r>
            <a:endParaRPr i="1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45"/>
          <p:cNvPicPr preferRelativeResize="0"/>
          <p:nvPr/>
        </p:nvPicPr>
        <p:blipFill rotWithShape="1">
          <a:blip r:embed="rId3">
            <a:alphaModFix amt="50000"/>
          </a:blip>
          <a:srcRect b="0" l="53429" r="0" t="0"/>
          <a:stretch/>
        </p:blipFill>
        <p:spPr>
          <a:xfrm>
            <a:off x="4885570" y="1532450"/>
            <a:ext cx="4257479" cy="514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-1517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нужно?</a:t>
            </a:r>
            <a:endParaRPr/>
          </a:p>
        </p:txBody>
      </p:sp>
      <p:sp>
        <p:nvSpPr>
          <p:cNvPr id="362" name="Google Shape;362;p45"/>
          <p:cNvSpPr txBox="1"/>
          <p:nvPr>
            <p:ph idx="1" type="body"/>
          </p:nvPr>
        </p:nvSpPr>
        <p:spPr>
          <a:xfrm>
            <a:off x="228850" y="1164975"/>
            <a:ext cx="4656600" cy="3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/>
              <a:t>Пример 2: </a:t>
            </a:r>
            <a:r>
              <a:rPr i="1" lang="ru"/>
              <a:t>Перед вакцинацией педиатры  некоторых клиник назначают детям Общий анализ крови и мочи. 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ru"/>
              <a:t>Пример 3: Пациент, проходящий регулярную диспансеризацию, может заранее получить электронные направления и согласовать удобное время по телефону. </a:t>
            </a:r>
            <a:br>
              <a:rPr lang="ru"/>
            </a:br>
            <a:br>
              <a:rPr lang="ru"/>
            </a:br>
            <a:r>
              <a:rPr lang="ru"/>
              <a:t>Это экономит время.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517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Есть ли перспективы у телемедицины?</a:t>
            </a:r>
            <a:endParaRPr/>
          </a:p>
        </p:txBody>
      </p:sp>
      <p:sp>
        <p:nvSpPr>
          <p:cNvPr id="370" name="Google Shape;370;p46"/>
          <p:cNvSpPr txBox="1"/>
          <p:nvPr>
            <p:ph idx="1" type="body"/>
          </p:nvPr>
        </p:nvSpPr>
        <p:spPr>
          <a:xfrm>
            <a:off x="311700" y="1152475"/>
            <a:ext cx="84429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Без потока пациентов перспектив мало.</a:t>
            </a:r>
            <a:endParaRPr/>
          </a:p>
        </p:txBody>
      </p:sp>
      <p:sp>
        <p:nvSpPr>
          <p:cNvPr id="371" name="Google Shape;371;p46"/>
          <p:cNvSpPr txBox="1"/>
          <p:nvPr>
            <p:ph idx="1" type="body"/>
          </p:nvPr>
        </p:nvSpPr>
        <p:spPr>
          <a:xfrm>
            <a:off x="311700" y="1716700"/>
            <a:ext cx="3420600" cy="30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России 146 млн. человек, из них самостоятельно платить за телемедицинские услуги готовы только 3-4 млн. Остальные — только через ОМС.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Телемедицина должна быть способом сделать ОМС доступным и эффективным. </a:t>
            </a:r>
            <a:endParaRPr/>
          </a:p>
        </p:txBody>
      </p:sp>
      <p:pic>
        <p:nvPicPr>
          <p:cNvPr id="372" name="Google Shape;372;p46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4721672" y="1585526"/>
            <a:ext cx="4304348" cy="3557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517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Есть ли перспективы у телемедицины?</a:t>
            </a:r>
            <a:endParaRPr/>
          </a:p>
        </p:txBody>
      </p:sp>
      <p:sp>
        <p:nvSpPr>
          <p:cNvPr id="380" name="Google Shape;380;p47"/>
          <p:cNvSpPr txBox="1"/>
          <p:nvPr>
            <p:ph idx="1" type="body"/>
          </p:nvPr>
        </p:nvSpPr>
        <p:spPr>
          <a:xfrm>
            <a:off x="311700" y="1180150"/>
            <a:ext cx="5643600" cy="34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Врачи давно используют телемедицинские технологии в формате врач-пациент. Они делают это бесплатно. Наши опросы показывают, что врачи хотели бы зарабатывать больше посредством телемедицины. 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У нас до сих пор нет стандартов оказания удалённой медицинской помощи. Проверки показывают, что врачи не соблюдают алгоритмы опроса. Некоторые даже назначают лечение на первичной консультации.</a:t>
            </a:r>
            <a:endParaRPr/>
          </a:p>
        </p:txBody>
      </p:sp>
      <p:pic>
        <p:nvPicPr>
          <p:cNvPr id="381" name="Google Shape;381;p47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4721672" y="1585526"/>
            <a:ext cx="4304348" cy="3557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517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Есть ли перспективы у телемедицины?</a:t>
            </a:r>
            <a:endParaRPr/>
          </a:p>
        </p:txBody>
      </p:sp>
      <p:sp>
        <p:nvSpPr>
          <p:cNvPr id="389" name="Google Shape;389;p48"/>
          <p:cNvSpPr txBox="1"/>
          <p:nvPr>
            <p:ph idx="1" type="body"/>
          </p:nvPr>
        </p:nvSpPr>
        <p:spPr>
          <a:xfrm>
            <a:off x="311700" y="1180150"/>
            <a:ext cx="4304400" cy="34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Более 95% разрешенной телемедицины сейчас приходится на расшифровку и интерпретацию ЭКГ и рентген-исследований.Этого недостаточно.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Всё изменится с принятием поправок.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Так давайте вместе создавать действительно эффективную телемедицину!</a:t>
            </a:r>
            <a:endParaRPr/>
          </a:p>
        </p:txBody>
      </p:sp>
      <p:pic>
        <p:nvPicPr>
          <p:cNvPr id="390" name="Google Shape;390;p48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4721672" y="1585526"/>
            <a:ext cx="4304348" cy="3557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 rotWithShape="1">
          <a:blip r:embed="rId4">
            <a:alphaModFix/>
          </a:blip>
          <a:srcRect b="20630" l="6967" r="9893" t="28530"/>
          <a:stretch/>
        </p:blipFill>
        <p:spPr>
          <a:xfrm>
            <a:off x="1082624" y="4127375"/>
            <a:ext cx="2854976" cy="9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Большая гонка</a:t>
            </a:r>
            <a:endParaRPr/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311700" y="1152475"/>
            <a:ext cx="8564400" cy="8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2016-2017 гг. — большая гонка в преддверии принятия закона о телемедицине. Какие игроки были тогда?</a:t>
            </a: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 rotWithShape="1">
          <a:blip r:embed="rId5">
            <a:alphaModFix/>
          </a:blip>
          <a:srcRect b="40117" l="0" r="0" t="40561"/>
          <a:stretch/>
        </p:blipFill>
        <p:spPr>
          <a:xfrm>
            <a:off x="530375" y="3030775"/>
            <a:ext cx="3637698" cy="99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 rotWithShape="1">
          <a:blip r:embed="rId6">
            <a:alphaModFix/>
          </a:blip>
          <a:srcRect b="38171" l="0" r="0" t="39379"/>
          <a:stretch/>
        </p:blipFill>
        <p:spPr>
          <a:xfrm>
            <a:off x="4910915" y="2995925"/>
            <a:ext cx="3130836" cy="99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62462" y="4240184"/>
            <a:ext cx="2854976" cy="666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80726" y="2245351"/>
            <a:ext cx="5584149" cy="73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Доктор на работе</a:t>
            </a:r>
            <a:endParaRPr/>
          </a:p>
        </p:txBody>
      </p:sp>
      <p:sp>
        <p:nvSpPr>
          <p:cNvPr id="100" name="Google Shape;100;p17"/>
          <p:cNvSpPr txBox="1"/>
          <p:nvPr>
            <p:ph idx="1" type="body"/>
          </p:nvPr>
        </p:nvSpPr>
        <p:spPr>
          <a:xfrm>
            <a:off x="311700" y="1152475"/>
            <a:ext cx="7206300" cy="3416400"/>
          </a:xfrm>
          <a:prstGeom prst="rect">
            <a:avLst/>
          </a:prstGeom>
          <a:effectLst>
            <a:reflection blurRad="0" dir="5400000" dist="38100" endA="0" fadeDir="5400012" kx="0" rotWithShape="0" algn="bl" stPos="0" sy="-100000" ky="0"/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Наши ожидания были большие, потому что у нас: 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Много врачей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Своя телемедицинская академия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Большие амбиции</a:t>
            </a:r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5">
            <a:alphaModFix amt="49000"/>
          </a:blip>
          <a:stretch>
            <a:fillRect/>
          </a:stretch>
        </p:blipFill>
        <p:spPr>
          <a:xfrm>
            <a:off x="4032550" y="2268300"/>
            <a:ext cx="5111448" cy="287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Доктор на работе</a:t>
            </a:r>
            <a:endParaRPr/>
          </a:p>
        </p:txBody>
      </p:sp>
      <p:sp>
        <p:nvSpPr>
          <p:cNvPr id="109" name="Google Shape;109;p18"/>
          <p:cNvSpPr txBox="1"/>
          <p:nvPr>
            <p:ph idx="1" type="body"/>
          </p:nvPr>
        </p:nvSpPr>
        <p:spPr>
          <a:xfrm>
            <a:off x="311700" y="1152475"/>
            <a:ext cx="7418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Наши исследования показали, что: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</a:t>
            </a:r>
            <a:r>
              <a:rPr lang="ru"/>
              <a:t>рачи не знают как общаться с пациентами удалённо. Поэтому мы хотели научить их этому.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Пациенты не знают как правильно общаться с врачами. Их мы тоже хотели научить.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5">
            <a:alphaModFix amt="49000"/>
          </a:blip>
          <a:stretch>
            <a:fillRect/>
          </a:stretch>
        </p:blipFill>
        <p:spPr>
          <a:xfrm>
            <a:off x="3377750" y="2200025"/>
            <a:ext cx="5232850" cy="294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Доктор на работе</a:t>
            </a:r>
            <a:endParaRPr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311700" y="1152475"/>
            <a:ext cx="8442900" cy="9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Мы знали, что нужна удобная площадка — сайт, приложение.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Мы создали сайт и  приложения для пациентов и врачей.</a:t>
            </a:r>
            <a:endParaRPr/>
          </a:p>
        </p:txBody>
      </p:sp>
      <p:pic>
        <p:nvPicPr>
          <p:cNvPr id="118" name="Google Shape;118;p19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3897799" y="2192425"/>
            <a:ext cx="5245256" cy="295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5">
            <a:alphaModFix amt="49000"/>
          </a:blip>
          <a:stretch>
            <a:fillRect/>
          </a:stretch>
        </p:blipFill>
        <p:spPr>
          <a:xfrm>
            <a:off x="342325" y="2266425"/>
            <a:ext cx="5113746" cy="2877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Доктор на работе</a:t>
            </a:r>
            <a:endParaRPr/>
          </a:p>
        </p:txBody>
      </p:sp>
      <p:sp>
        <p:nvSpPr>
          <p:cNvPr id="127" name="Google Shape;127;p20"/>
          <p:cNvSpPr txBox="1"/>
          <p:nvPr>
            <p:ph idx="1" type="body"/>
          </p:nvPr>
        </p:nvSpPr>
        <p:spPr>
          <a:xfrm>
            <a:off x="311700" y="1152475"/>
            <a:ext cx="8344200" cy="29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В нашей идеальной схеме для сегмента В2С телемедицина выглядела так:</a:t>
            </a:r>
            <a:endParaRPr/>
          </a:p>
        </p:txBody>
      </p:sp>
      <p:pic>
        <p:nvPicPr>
          <p:cNvPr id="128" name="Google Shape;128;p20"/>
          <p:cNvPicPr preferRelativeResize="0"/>
          <p:nvPr/>
        </p:nvPicPr>
        <p:blipFill>
          <a:blip r:embed="rId5">
            <a:alphaModFix amt="51000"/>
          </a:blip>
          <a:stretch>
            <a:fillRect/>
          </a:stretch>
        </p:blipFill>
        <p:spPr>
          <a:xfrm flipH="1">
            <a:off x="2627025" y="1578276"/>
            <a:ext cx="6971871" cy="3922472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</p:pic>
      <p:sp>
        <p:nvSpPr>
          <p:cNvPr id="129" name="Google Shape;129;p20"/>
          <p:cNvSpPr txBox="1"/>
          <p:nvPr>
            <p:ph idx="1" type="body"/>
          </p:nvPr>
        </p:nvSpPr>
        <p:spPr>
          <a:xfrm>
            <a:off x="418575" y="1684175"/>
            <a:ext cx="2909400" cy="29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</a:t>
            </a:r>
            <a:r>
              <a:rPr lang="ru"/>
              <a:t>рач приглашает своего пациента на повторную консультацию в нашу телемедицинскую клинику.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Пациент платит врачу.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Доктор на работе</a:t>
            </a:r>
            <a:endParaRPr/>
          </a:p>
        </p:txBody>
      </p:sp>
      <p:sp>
        <p:nvSpPr>
          <p:cNvPr id="138" name="Google Shape;138;p21"/>
          <p:cNvSpPr txBox="1"/>
          <p:nvPr>
            <p:ph idx="1" type="body"/>
          </p:nvPr>
        </p:nvSpPr>
        <p:spPr>
          <a:xfrm>
            <a:off x="311700" y="1152475"/>
            <a:ext cx="8344200" cy="9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сегменте В2В — мы хотели предоставлять наших врачей в клиники.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Наш план был реализован в такой последовательности:</a:t>
            </a:r>
            <a:endParaRPr/>
          </a:p>
        </p:txBody>
      </p:sp>
      <p:pic>
        <p:nvPicPr>
          <p:cNvPr id="139" name="Google Shape;139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460839"/>
            <a:ext cx="9144000" cy="2050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