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  <p:sldMasterId id="2147483657" r:id="rId2"/>
    <p:sldMasterId id="2147483654" r:id="rId3"/>
  </p:sldMasterIdLst>
  <p:notesMasterIdLst>
    <p:notesMasterId r:id="rId19"/>
  </p:notesMasterIdLst>
  <p:handoutMasterIdLst>
    <p:handoutMasterId r:id="rId20"/>
  </p:handoutMasterIdLst>
  <p:sldIdLst>
    <p:sldId id="640" r:id="rId4"/>
    <p:sldId id="597" r:id="rId5"/>
    <p:sldId id="621" r:id="rId6"/>
    <p:sldId id="613" r:id="rId7"/>
    <p:sldId id="614" r:id="rId8"/>
    <p:sldId id="615" r:id="rId9"/>
    <p:sldId id="616" r:id="rId10"/>
    <p:sldId id="637" r:id="rId11"/>
    <p:sldId id="617" r:id="rId12"/>
    <p:sldId id="618" r:id="rId13"/>
    <p:sldId id="620" r:id="rId14"/>
    <p:sldId id="639" r:id="rId15"/>
    <p:sldId id="608" r:id="rId16"/>
    <p:sldId id="609" r:id="rId17"/>
    <p:sldId id="63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570" userDrawn="1">
          <p15:clr>
            <a:srgbClr val="A4A3A4"/>
          </p15:clr>
        </p15:guide>
        <p15:guide id="4" orient="horz" pos="320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osvetova Natalya" initials="PN" lastIdx="7" clrIdx="0">
    <p:extLst>
      <p:ext uri="{19B8F6BF-5375-455C-9EA6-DF929625EA0E}">
        <p15:presenceInfo xmlns:p15="http://schemas.microsoft.com/office/powerpoint/2012/main" userId="S-1-5-21-2929036147-2690015516-2346444578-15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4444"/>
    <a:srgbClr val="0090FF"/>
    <a:srgbClr val="ECEFF1"/>
    <a:srgbClr val="42A5F5"/>
    <a:srgbClr val="E6E6E6"/>
    <a:srgbClr val="BBDEFB"/>
    <a:srgbClr val="709AD1"/>
    <a:srgbClr val="4083C4"/>
    <a:srgbClr val="3A82B9"/>
    <a:srgbClr val="6BB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71" autoAdjust="0"/>
    <p:restoredTop sz="94886" autoAdjust="0"/>
  </p:normalViewPr>
  <p:slideViewPr>
    <p:cSldViewPr snapToGrid="0" showGuides="1">
      <p:cViewPr varScale="1">
        <p:scale>
          <a:sx n="63" d="100"/>
          <a:sy n="63" d="100"/>
        </p:scale>
        <p:origin x="492" y="64"/>
      </p:cViewPr>
      <p:guideLst>
        <p:guide pos="3840"/>
        <p:guide orient="horz" pos="1570"/>
        <p:guide orient="horz" pos="32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35A2C-74CD-49FC-B1CD-5F4DDDA39261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A2CB3-555A-4B66-A946-2EC6FAE7F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220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E2D55-D778-AF4A-8B1C-E3ACFFEFA0CD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0503B6-F4CD-DE49-AB30-479371E85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385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503B6-F4CD-DE49-AB30-479371E855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73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Группа Компаний ХОСТ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– федеральный системный интегратор, входящий в тройку крупнейших поставщиков МИС по данным </a:t>
            </a:r>
            <a:r>
              <a:rPr lang="ru-RU" sz="1000" kern="1200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Cnews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ru-RU" sz="1000" kern="1200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Analytics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 Компания является разработчиком ИС «</a:t>
            </a:r>
            <a:r>
              <a:rPr lang="ru-RU" sz="1000" kern="1200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МедВедь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», предназначенной для автоматизации органов управления здравоохранением регионального масштаба и предоставления электронных услуг населению. </a:t>
            </a:r>
          </a:p>
          <a:p>
            <a:endParaRPr 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dirty="0"/>
              <a:t>Продукты:</a:t>
            </a:r>
          </a:p>
          <a:p>
            <a:r>
              <a:rPr lang="ru-RU" dirty="0"/>
              <a:t>Интеграционная</a:t>
            </a:r>
            <a:r>
              <a:rPr lang="ru-RU" baseline="0" dirty="0"/>
              <a:t> шина</a:t>
            </a:r>
            <a:br>
              <a:rPr lang="ru-RU" baseline="0" dirty="0"/>
            </a:br>
            <a:r>
              <a:rPr lang="ru-RU" baseline="0" dirty="0"/>
              <a:t>Система сбора отчетности</a:t>
            </a:r>
          </a:p>
          <a:p>
            <a:r>
              <a:rPr lang="ru-RU" baseline="0" dirty="0"/>
              <a:t>Региональная информационно-аналитическая система</a:t>
            </a:r>
          </a:p>
          <a:p>
            <a:r>
              <a:rPr lang="ru-RU" baseline="0" dirty="0"/>
              <a:t>Автоматизация административных регламентов (регистр медицинских справок, учет ВМП, диспансеризация детей сирот и электронная регистратура)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503B6-F4CD-DE49-AB30-479371E855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17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0503B6-F4CD-DE49-AB30-479371E855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18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0503B6-F4CD-DE49-AB30-479371E855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95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503B6-F4CD-DE49-AB30-479371E855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53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503B6-F4CD-DE49-AB30-479371E855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17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503B6-F4CD-DE49-AB30-479371E8558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88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503B6-F4CD-DE49-AB30-479371E855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40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486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526941" y="195899"/>
            <a:ext cx="11230421" cy="431020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rgbClr val="44444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5" name="Straight Connector 5"/>
          <p:cNvCxnSpPr/>
          <p:nvPr userDrawn="1"/>
        </p:nvCxnSpPr>
        <p:spPr>
          <a:xfrm>
            <a:off x="536490" y="1224206"/>
            <a:ext cx="1843280" cy="0"/>
          </a:xfrm>
          <a:prstGeom prst="line">
            <a:avLst/>
          </a:prstGeom>
          <a:ln w="57150">
            <a:solidFill>
              <a:srgbClr val="42A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19018" y="969100"/>
            <a:ext cx="725296" cy="365125"/>
          </a:xfrm>
          <a:prstGeom prst="rect">
            <a:avLst/>
          </a:prstGeom>
        </p:spPr>
        <p:txBody>
          <a:bodyPr anchor="ctr"/>
          <a:lstStyle>
            <a:lvl1pPr algn="ctr">
              <a:defRPr sz="16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936C95AE-7298-45E1-9514-94AFF5BED8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 userDrawn="1"/>
        </p:nvSpPr>
        <p:spPr>
          <a:xfrm>
            <a:off x="335381" y="855189"/>
            <a:ext cx="22690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spc="160" baseline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>
                <a:solidFill>
                  <a:srgbClr val="444444"/>
                </a:solidFill>
              </a:rPr>
              <a:t>БАЗА</a:t>
            </a:r>
            <a:endParaRPr lang="en-US" dirty="0">
              <a:solidFill>
                <a:srgbClr val="444444"/>
              </a:solidFill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2604393" y="855189"/>
            <a:ext cx="1843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spc="16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sz="1000" spc="160" dirty="0">
                <a:solidFill>
                  <a:srgbClr val="7E7D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ВОЗМОЖНОСТИ</a:t>
            </a:r>
            <a:endParaRPr lang="en-US" dirty="0">
              <a:solidFill>
                <a:srgbClr val="7E7D75"/>
              </a:solidFill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4583588" y="855189"/>
            <a:ext cx="1843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spc="160" baseline="0" dirty="0">
                <a:solidFill>
                  <a:srgbClr val="7E7D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УСЛОВИЯ</a:t>
            </a:r>
            <a:endParaRPr lang="en-US" sz="1000" spc="160" dirty="0">
              <a:solidFill>
                <a:srgbClr val="7E7D7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6426868" y="855189"/>
            <a:ext cx="1843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spc="160" dirty="0">
                <a:solidFill>
                  <a:srgbClr val="7E7D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СЛОЖНОСТИ</a:t>
            </a:r>
            <a:endParaRPr lang="en-US" sz="1000" spc="160" dirty="0">
              <a:solidFill>
                <a:srgbClr val="7E7D7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8270148" y="855189"/>
            <a:ext cx="1843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spc="160" dirty="0">
                <a:solidFill>
                  <a:srgbClr val="7E7D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РАСЧЕТЫ</a:t>
            </a:r>
            <a:endParaRPr lang="en-US" sz="1000" spc="160" dirty="0">
              <a:solidFill>
                <a:srgbClr val="7E7D7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08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+ Sec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26941" y="195899"/>
            <a:ext cx="11230421" cy="431020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rgbClr val="44444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19018" y="969100"/>
            <a:ext cx="725296" cy="365125"/>
          </a:xfrm>
          <a:prstGeom prst="rect">
            <a:avLst/>
          </a:prstGeom>
        </p:spPr>
        <p:txBody>
          <a:bodyPr anchor="ctr"/>
          <a:lstStyle>
            <a:lvl1pPr algn="ctr">
              <a:defRPr sz="16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936C95AE-7298-45E1-9514-94AFF5BED89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4" name="Straight Connector 5"/>
          <p:cNvCxnSpPr/>
          <p:nvPr userDrawn="1"/>
        </p:nvCxnSpPr>
        <p:spPr>
          <a:xfrm>
            <a:off x="8143858" y="1219787"/>
            <a:ext cx="1843280" cy="0"/>
          </a:xfrm>
          <a:prstGeom prst="line">
            <a:avLst/>
          </a:prstGeom>
          <a:ln w="57150">
            <a:solidFill>
              <a:srgbClr val="42A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335381" y="855189"/>
            <a:ext cx="22690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1000" spc="160">
                <a:solidFill>
                  <a:srgbClr val="7E7D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О КОМПАНИИ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604393" y="855189"/>
            <a:ext cx="1843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spc="16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sz="1000" spc="160" dirty="0">
                <a:solidFill>
                  <a:srgbClr val="7E7D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ТРЕБОВАНИЯ</a:t>
            </a:r>
            <a:endParaRPr lang="en-US" dirty="0">
              <a:solidFill>
                <a:srgbClr val="7E7D75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447673" y="855189"/>
            <a:ext cx="1843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spc="160" baseline="0" dirty="0">
                <a:solidFill>
                  <a:srgbClr val="7E7D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ПРОЕКТЫ</a:t>
            </a:r>
            <a:endParaRPr lang="en-US" sz="1000" spc="160" dirty="0">
              <a:solidFill>
                <a:srgbClr val="7E7D7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6290953" y="855189"/>
            <a:ext cx="1843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spc="160" dirty="0">
                <a:solidFill>
                  <a:srgbClr val="7E7D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ПРЕИМУЩЕСТВА</a:t>
            </a:r>
            <a:endParaRPr lang="en-US" sz="1000" spc="160" dirty="0">
              <a:solidFill>
                <a:srgbClr val="7E7D7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8134233" y="845989"/>
            <a:ext cx="1843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1000" spc="160" baseline="0">
                <a:solidFill>
                  <a:srgbClr val="44444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ФУНКЦИИ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428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526941" y="195899"/>
            <a:ext cx="11230421" cy="431020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rgbClr val="44444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5" name="Straight Connector 5"/>
          <p:cNvCxnSpPr/>
          <p:nvPr userDrawn="1"/>
        </p:nvCxnSpPr>
        <p:spPr>
          <a:xfrm>
            <a:off x="536490" y="1224206"/>
            <a:ext cx="1843280" cy="0"/>
          </a:xfrm>
          <a:prstGeom prst="line">
            <a:avLst/>
          </a:prstGeom>
          <a:ln w="57150">
            <a:solidFill>
              <a:srgbClr val="42A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19018" y="969100"/>
            <a:ext cx="725296" cy="365125"/>
          </a:xfrm>
          <a:prstGeom prst="rect">
            <a:avLst/>
          </a:prstGeom>
        </p:spPr>
        <p:txBody>
          <a:bodyPr anchor="ctr"/>
          <a:lstStyle>
            <a:lvl1pPr algn="ctr">
              <a:defRPr sz="16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936C95AE-7298-45E1-9514-94AFF5BED8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 userDrawn="1"/>
        </p:nvSpPr>
        <p:spPr>
          <a:xfrm>
            <a:off x="335381" y="855189"/>
            <a:ext cx="22690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spc="160" baseline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>
                <a:solidFill>
                  <a:srgbClr val="444444"/>
                </a:solidFill>
              </a:rPr>
              <a:t>О КОМПАНИИ</a:t>
            </a:r>
            <a:endParaRPr lang="en-US" dirty="0">
              <a:solidFill>
                <a:srgbClr val="444444"/>
              </a:solidFill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2604393" y="855189"/>
            <a:ext cx="1843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spc="16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sz="1000" spc="160" dirty="0">
                <a:solidFill>
                  <a:srgbClr val="7E7D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ПРЕИМУЩЕСТВА</a:t>
            </a:r>
            <a:endParaRPr lang="en-US" dirty="0">
              <a:solidFill>
                <a:srgbClr val="7E7D75"/>
              </a:solidFill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4447673" y="855189"/>
            <a:ext cx="1843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spc="160" baseline="0" dirty="0">
                <a:solidFill>
                  <a:srgbClr val="7E7D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ВОЗМОЖНОСТИ</a:t>
            </a:r>
            <a:endParaRPr lang="en-US" sz="1000" spc="160" dirty="0">
              <a:solidFill>
                <a:srgbClr val="7E7D7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6290953" y="855189"/>
            <a:ext cx="1843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spc="160" baseline="0" dirty="0">
                <a:solidFill>
                  <a:srgbClr val="7E7D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КАК РАБОТАЕТ</a:t>
            </a:r>
            <a:endParaRPr lang="en-US" sz="1000" spc="160" dirty="0">
              <a:solidFill>
                <a:srgbClr val="7E7D7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99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Section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526941" y="195899"/>
            <a:ext cx="11230421" cy="431020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rgbClr val="44444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19018" y="969100"/>
            <a:ext cx="725296" cy="365125"/>
          </a:xfrm>
          <a:prstGeom prst="rect">
            <a:avLst/>
          </a:prstGeom>
        </p:spPr>
        <p:txBody>
          <a:bodyPr anchor="ctr"/>
          <a:lstStyle>
            <a:lvl1pPr algn="ctr">
              <a:defRPr sz="16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936C95AE-7298-45E1-9514-94AFF5BED89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5"/>
          <p:cNvCxnSpPr/>
          <p:nvPr userDrawn="1"/>
        </p:nvCxnSpPr>
        <p:spPr>
          <a:xfrm>
            <a:off x="2604393" y="1224206"/>
            <a:ext cx="1843280" cy="0"/>
          </a:xfrm>
          <a:prstGeom prst="line">
            <a:avLst/>
          </a:prstGeom>
          <a:ln w="57150">
            <a:solidFill>
              <a:srgbClr val="42A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335381" y="855189"/>
            <a:ext cx="22690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spc="160" baseline="0">
                <a:solidFill>
                  <a:srgbClr val="7E7D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О КОМПАНИИ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604393" y="855189"/>
            <a:ext cx="1843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1000" spc="160" baseline="0">
                <a:solidFill>
                  <a:srgbClr val="44444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ПРЕИМУЩЕСТВА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447673" y="855189"/>
            <a:ext cx="1843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spc="160" baseline="0" dirty="0">
                <a:solidFill>
                  <a:srgbClr val="7E7D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ВОЗМОЖНОСТИ</a:t>
            </a:r>
            <a:endParaRPr lang="en-US" sz="1000" spc="160" dirty="0">
              <a:solidFill>
                <a:srgbClr val="7E7D7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6290953" y="855189"/>
            <a:ext cx="1843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spc="160" baseline="0" dirty="0">
                <a:solidFill>
                  <a:srgbClr val="7E7D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КАК РАБОТАЕТ</a:t>
            </a:r>
            <a:endParaRPr lang="en-US" sz="1000" spc="160" dirty="0">
              <a:solidFill>
                <a:srgbClr val="7E7D7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2238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Section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6941" y="195899"/>
            <a:ext cx="11230421" cy="431020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rgbClr val="44444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19018" y="969100"/>
            <a:ext cx="725296" cy="365125"/>
          </a:xfrm>
          <a:prstGeom prst="rect">
            <a:avLst/>
          </a:prstGeom>
        </p:spPr>
        <p:txBody>
          <a:bodyPr anchor="ctr"/>
          <a:lstStyle>
            <a:lvl1pPr algn="ctr">
              <a:defRPr sz="16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936C95AE-7298-45E1-9514-94AFF5BED89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3" name="Straight Connector 5"/>
          <p:cNvCxnSpPr/>
          <p:nvPr userDrawn="1"/>
        </p:nvCxnSpPr>
        <p:spPr>
          <a:xfrm>
            <a:off x="4447673" y="1215968"/>
            <a:ext cx="1843280" cy="0"/>
          </a:xfrm>
          <a:prstGeom prst="line">
            <a:avLst/>
          </a:prstGeom>
          <a:ln w="57150">
            <a:solidFill>
              <a:srgbClr val="42A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335381" y="855189"/>
            <a:ext cx="22690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1000" spc="160">
                <a:solidFill>
                  <a:srgbClr val="7E7D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О КОМПАНИИ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604393" y="855189"/>
            <a:ext cx="1843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spc="16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sz="1000" spc="160" dirty="0">
                <a:solidFill>
                  <a:srgbClr val="7E7D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ПРЕИМУЩЕСТВА</a:t>
            </a:r>
            <a:endParaRPr lang="en-US" dirty="0">
              <a:solidFill>
                <a:srgbClr val="7E7D75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447673" y="855189"/>
            <a:ext cx="1843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1000" spc="160" baseline="0">
                <a:solidFill>
                  <a:srgbClr val="44444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ВОЗМОЖНОСТИ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6290953" y="855189"/>
            <a:ext cx="1843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spc="160" baseline="0" dirty="0">
                <a:solidFill>
                  <a:srgbClr val="7E7D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КАК РАБОТАЕТ</a:t>
            </a:r>
            <a:endParaRPr lang="en-US" sz="1000" spc="160" dirty="0">
              <a:solidFill>
                <a:srgbClr val="7E7D7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81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ec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26941" y="195899"/>
            <a:ext cx="11230421" cy="431020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rgbClr val="44444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19018" y="969100"/>
            <a:ext cx="725296" cy="365125"/>
          </a:xfrm>
          <a:prstGeom prst="rect">
            <a:avLst/>
          </a:prstGeom>
        </p:spPr>
        <p:txBody>
          <a:bodyPr anchor="ctr"/>
          <a:lstStyle>
            <a:lvl1pPr algn="ctr">
              <a:defRPr sz="16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936C95AE-7298-45E1-9514-94AFF5BED89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4" name="Straight Connector 5"/>
          <p:cNvCxnSpPr/>
          <p:nvPr userDrawn="1"/>
        </p:nvCxnSpPr>
        <p:spPr>
          <a:xfrm>
            <a:off x="6296791" y="1224206"/>
            <a:ext cx="1843280" cy="0"/>
          </a:xfrm>
          <a:prstGeom prst="line">
            <a:avLst/>
          </a:prstGeom>
          <a:ln w="57150">
            <a:solidFill>
              <a:srgbClr val="009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335381" y="855189"/>
            <a:ext cx="22690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1000" spc="160">
                <a:solidFill>
                  <a:srgbClr val="7E7D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О КОМПАНИИ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604393" y="855189"/>
            <a:ext cx="1843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spc="16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sz="1000" spc="160" dirty="0">
                <a:solidFill>
                  <a:srgbClr val="7E7D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ПРЕИМУЩЕСТВА</a:t>
            </a:r>
            <a:endParaRPr lang="en-US" dirty="0">
              <a:solidFill>
                <a:srgbClr val="7E7D75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447673" y="855189"/>
            <a:ext cx="1843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spc="160" baseline="0" dirty="0">
                <a:solidFill>
                  <a:srgbClr val="7E7D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ВОЗМОЖНОСТИ</a:t>
            </a:r>
            <a:endParaRPr lang="en-US" sz="1000" spc="160" dirty="0">
              <a:solidFill>
                <a:srgbClr val="7E7D7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6290953" y="855189"/>
            <a:ext cx="1843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1000" spc="160" baseline="0">
                <a:solidFill>
                  <a:srgbClr val="44444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КАК РАБОТАЕТ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975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65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hyperlink" Target="mailto:support@telemed.chat?subject=&#1052;&#1077;&#1076;&#1074;&#1077;&#1076;&#1100;.&#1058;&#1077;&#1083;&#1077;&#1084;&#1077;&#1076;%20-%20&#1090;&#1077;&#1083;&#1077;&#1084;&#1077;&#1076;&#1080;&#1094;&#1080;&#1085;&#1089;&#1082;&#1072;&#1103;%20&#1087;&#1083;&#1072;&#1090;&#1092;&#1086;&#1088;&#1084;&#1072;" TargetMode="Externa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754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38" r:id="rId2"/>
    <p:sldLayoutId id="2147483739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483304"/>
            <a:ext cx="12192000" cy="374696"/>
          </a:xfrm>
          <a:prstGeom prst="rect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1201231"/>
          </a:xfrm>
          <a:prstGeom prst="rect">
            <a:avLst/>
          </a:prstGeom>
          <a:solidFill>
            <a:srgbClr val="ECEFF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26840" y="6539847"/>
            <a:ext cx="5080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Группа Компаний ХОСТ</a:t>
            </a:r>
            <a:endParaRPr lang="en-US" sz="1200" b="0" i="0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6524940" y="6539847"/>
            <a:ext cx="5080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0" i="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Email: </a:t>
            </a:r>
            <a:r>
              <a:rPr lang="en-US" sz="1200" b="0" i="0" kern="12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7"/>
              </a:rPr>
              <a:t>support@telemed.chat</a:t>
            </a:r>
            <a:r>
              <a:rPr lang="en-US" sz="1200" b="0" i="0" kern="12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0" i="0" baseline="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 </a:t>
            </a:r>
            <a:r>
              <a:rPr lang="ru-RU" sz="1200" b="0" i="0" baseline="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Телефон</a:t>
            </a:r>
            <a:r>
              <a:rPr lang="en-US" sz="1200" b="0" i="0" baseline="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+7 (343) 216-16-30</a:t>
            </a:r>
            <a:endParaRPr lang="en-US" sz="1200" b="0" i="0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10957719" y="830438"/>
            <a:ext cx="647894" cy="647894"/>
          </a:xfrm>
          <a:prstGeom prst="ellipse">
            <a:avLst/>
          </a:prstGeom>
          <a:solidFill>
            <a:srgbClr val="42A5F5"/>
          </a:solidFill>
          <a:ln>
            <a:noFill/>
          </a:ln>
          <a:effectLst>
            <a:outerShdw blurRad="50800" dist="25400" dir="54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28244" y="971822"/>
            <a:ext cx="725296" cy="365125"/>
          </a:xfrm>
          <a:prstGeom prst="rect">
            <a:avLst/>
          </a:prstGeom>
        </p:spPr>
        <p:txBody>
          <a:bodyPr anchor="ctr"/>
          <a:lstStyle>
            <a:lvl1pPr algn="ctr">
              <a:defRPr sz="16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936C95AE-7298-45E1-9514-94AFF5BED8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120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0" r:id="rId1"/>
    <p:sldLayoutId id="2147483733" r:id="rId2"/>
    <p:sldLayoutId id="2147483736" r:id="rId3"/>
    <p:sldLayoutId id="2147483726" r:id="rId4"/>
    <p:sldLayoutId id="2147483737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2"/>
            <a:ext cx="12192000" cy="54186"/>
          </a:xfrm>
          <a:prstGeom prst="rect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iamond 7"/>
          <p:cNvSpPr/>
          <p:nvPr/>
        </p:nvSpPr>
        <p:spPr>
          <a:xfrm>
            <a:off x="11162202" y="433710"/>
            <a:ext cx="624684" cy="340104"/>
          </a:xfrm>
          <a:prstGeom prst="diamond">
            <a:avLst/>
          </a:prstGeom>
          <a:solidFill>
            <a:srgbClr val="444444"/>
          </a:solidFill>
          <a:ln>
            <a:noFill/>
          </a:ln>
          <a:effectLst>
            <a:outerShdw blurRad="50800" dist="25400" dir="5400000" algn="t" rotWithShape="0">
              <a:prstClr val="black">
                <a:alpha val="3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1242023" y="433710"/>
            <a:ext cx="465043" cy="253189"/>
          </a:xfrm>
          <a:custGeom>
            <a:avLst/>
            <a:gdLst>
              <a:gd name="connsiteX0" fmla="*/ 1884609 w 3769219"/>
              <a:gd name="connsiteY0" fmla="*/ 0 h 2052130"/>
              <a:gd name="connsiteX1" fmla="*/ 3769219 w 3769219"/>
              <a:gd name="connsiteY1" fmla="*/ 1026065 h 2052130"/>
              <a:gd name="connsiteX2" fmla="*/ 1884609 w 3769219"/>
              <a:gd name="connsiteY2" fmla="*/ 2052130 h 2052130"/>
              <a:gd name="connsiteX3" fmla="*/ 0 w 3769219"/>
              <a:gd name="connsiteY3" fmla="*/ 1026065 h 205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9219" h="2052130">
                <a:moveTo>
                  <a:pt x="1884609" y="0"/>
                </a:moveTo>
                <a:lnTo>
                  <a:pt x="3769219" y="1026065"/>
                </a:lnTo>
                <a:lnTo>
                  <a:pt x="1884609" y="2052130"/>
                </a:lnTo>
                <a:lnTo>
                  <a:pt x="0" y="102606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amond 10"/>
          <p:cNvSpPr/>
          <p:nvPr/>
        </p:nvSpPr>
        <p:spPr>
          <a:xfrm>
            <a:off x="11162202" y="330232"/>
            <a:ext cx="624684" cy="340104"/>
          </a:xfrm>
          <a:prstGeom prst="diamond">
            <a:avLst/>
          </a:prstGeom>
          <a:solidFill>
            <a:srgbClr val="F1881B"/>
          </a:solidFill>
          <a:ln>
            <a:noFill/>
          </a:ln>
          <a:effectLst>
            <a:outerShdw blurRad="50800" dist="25400" dir="5400000" algn="t" rotWithShape="0">
              <a:prstClr val="black">
                <a:alpha val="3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1242023" y="320280"/>
            <a:ext cx="465043" cy="253189"/>
          </a:xfrm>
          <a:custGeom>
            <a:avLst/>
            <a:gdLst>
              <a:gd name="connsiteX0" fmla="*/ 1884609 w 3769219"/>
              <a:gd name="connsiteY0" fmla="*/ 0 h 2052130"/>
              <a:gd name="connsiteX1" fmla="*/ 3769219 w 3769219"/>
              <a:gd name="connsiteY1" fmla="*/ 1026065 h 2052130"/>
              <a:gd name="connsiteX2" fmla="*/ 1884609 w 3769219"/>
              <a:gd name="connsiteY2" fmla="*/ 2052130 h 2052130"/>
              <a:gd name="connsiteX3" fmla="*/ 0 w 3769219"/>
              <a:gd name="connsiteY3" fmla="*/ 1026065 h 205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9219" h="2052130">
                <a:moveTo>
                  <a:pt x="1884609" y="0"/>
                </a:moveTo>
                <a:lnTo>
                  <a:pt x="3769219" y="1026065"/>
                </a:lnTo>
                <a:lnTo>
                  <a:pt x="1884609" y="2052130"/>
                </a:lnTo>
                <a:lnTo>
                  <a:pt x="0" y="102606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iamond 12"/>
          <p:cNvSpPr/>
          <p:nvPr/>
        </p:nvSpPr>
        <p:spPr>
          <a:xfrm>
            <a:off x="11162202" y="206850"/>
            <a:ext cx="624684" cy="340104"/>
          </a:xfrm>
          <a:prstGeom prst="diamond">
            <a:avLst/>
          </a:prstGeom>
          <a:solidFill>
            <a:srgbClr val="0090FF"/>
          </a:solidFill>
          <a:ln>
            <a:noFill/>
          </a:ln>
          <a:effectLst>
            <a:outerShdw blurRad="50800" dist="25400" dir="5400000" algn="t" rotWithShape="0">
              <a:prstClr val="black">
                <a:alpha val="3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11156953" y="6225718"/>
            <a:ext cx="554704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936C95AE-7298-45E1-9514-94AFF5BED8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9636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telemed.mis-region.ru" TargetMode="Externa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.chat/" TargetMode="External"/><Relationship Id="rId3" Type="http://schemas.openxmlformats.org/officeDocument/2006/relationships/image" Target="../media/image27.gif"/><Relationship Id="rId7" Type="http://schemas.openxmlformats.org/officeDocument/2006/relationships/hyperlink" Target="mailto:a.zavada@hostco.ru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8.jpeg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FC794C-2883-4BF5-A29A-F39435B075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223" y="255093"/>
            <a:ext cx="1686789" cy="8245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DBA495-3A28-4E9B-BE45-17859055FE50}"/>
              </a:ext>
            </a:extLst>
          </p:cNvPr>
          <p:cNvSpPr txBox="1"/>
          <p:nvPr/>
        </p:nvSpPr>
        <p:spPr>
          <a:xfrm>
            <a:off x="1443284" y="876537"/>
            <a:ext cx="1343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7E7D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 action="ppaction://hlinkfile"/>
              </a:rPr>
              <a:t>telemed.chat</a:t>
            </a:r>
            <a:endParaRPr lang="ru-RU" sz="1200" dirty="0">
              <a:solidFill>
                <a:srgbClr val="7E7D7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7B931951-2B36-4783-BAE2-02DFDA3A1BBD}"/>
              </a:ext>
            </a:extLst>
          </p:cNvPr>
          <p:cNvSpPr/>
          <p:nvPr/>
        </p:nvSpPr>
        <p:spPr>
          <a:xfrm>
            <a:off x="6858852" y="1849121"/>
            <a:ext cx="3951388" cy="4148230"/>
          </a:xfrm>
          <a:prstGeom prst="ellipse">
            <a:avLst/>
          </a:prstGeom>
          <a:solidFill>
            <a:srgbClr val="42A5F5"/>
          </a:solidFill>
          <a:ln>
            <a:noFill/>
          </a:ln>
          <a:effectLst>
            <a:outerShdw blurRad="50800" dist="25400" dir="5400000" algn="t" rotWithShape="0">
              <a:prstClr val="black">
                <a:alpha val="3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928DF46-0AEE-4E17-921B-B94216086A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702" y="2239198"/>
            <a:ext cx="1875290" cy="333551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9326ED8-4B31-4F61-B93B-AC2C43E9A9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0" r="37000"/>
          <a:stretch/>
        </p:blipFill>
        <p:spPr>
          <a:xfrm>
            <a:off x="7725876" y="1717039"/>
            <a:ext cx="2415742" cy="442471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DC92B50-2068-48C6-A78A-95110ED271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262" y="2606749"/>
            <a:ext cx="2113637" cy="3601012"/>
          </a:xfrm>
          <a:prstGeom prst="rect">
            <a:avLst/>
          </a:prstGeom>
        </p:spPr>
      </p:pic>
      <p:sp>
        <p:nvSpPr>
          <p:cNvPr id="19" name="Rectangle 41">
            <a:extLst>
              <a:ext uri="{FF2B5EF4-FFF2-40B4-BE49-F238E27FC236}">
                <a16:creationId xmlns:a16="http://schemas.microsoft.com/office/drawing/2014/main" id="{7C8074FA-B403-4A37-9176-276D11FB786C}"/>
              </a:ext>
            </a:extLst>
          </p:cNvPr>
          <p:cNvSpPr/>
          <p:nvPr/>
        </p:nvSpPr>
        <p:spPr>
          <a:xfrm>
            <a:off x="890469" y="1670820"/>
            <a:ext cx="55015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Medved.Telemed</a:t>
            </a:r>
            <a:endParaRPr lang="ru-RU" sz="4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4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эпоху пандемии</a:t>
            </a:r>
            <a:endParaRPr lang="en-US" sz="4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9ED0DAC-7D62-4C5E-BDE7-4F837DED5A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58" y="359253"/>
            <a:ext cx="2333520" cy="61625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3A7D52D-A733-47CF-A840-2425B29CF571}"/>
              </a:ext>
            </a:extLst>
          </p:cNvPr>
          <p:cNvSpPr txBox="1"/>
          <p:nvPr/>
        </p:nvSpPr>
        <p:spPr>
          <a:xfrm>
            <a:off x="890469" y="3425183"/>
            <a:ext cx="50384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spc="-30" dirty="0">
                <a:solidFill>
                  <a:srgbClr val="44444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Телемедицинские консультации </a:t>
            </a:r>
            <a:br>
              <a:rPr lang="ru-RU" sz="2000" spc="-30" dirty="0">
                <a:solidFill>
                  <a:srgbClr val="444444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000" spc="-30" dirty="0">
                <a:solidFill>
                  <a:srgbClr val="44444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«врач-врач» и «врач-пациент»</a:t>
            </a:r>
          </a:p>
          <a:p>
            <a:endParaRPr lang="ru-RU" sz="2000" spc="-30" dirty="0">
              <a:solidFill>
                <a:srgbClr val="009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2000" spc="-30" dirty="0">
                <a:solidFill>
                  <a:srgbClr val="009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Единая точка входа для пациента </a:t>
            </a:r>
            <a:br>
              <a:rPr lang="ru-RU" sz="2000" spc="-30" dirty="0">
                <a:solidFill>
                  <a:srgbClr val="009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000" spc="-30" dirty="0">
                <a:solidFill>
                  <a:srgbClr val="009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систему регионального здравоохранения</a:t>
            </a:r>
          </a:p>
        </p:txBody>
      </p:sp>
    </p:spTree>
    <p:extLst>
      <p:ext uri="{BB962C8B-B14F-4D97-AF65-F5344CB8AC3E}">
        <p14:creationId xmlns:p14="http://schemas.microsoft.com/office/powerpoint/2010/main" val="177543667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E751CA-4407-514F-BC1A-FA1287EA6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207" y="1458155"/>
            <a:ext cx="7199793" cy="53998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AC0195-A489-DC4B-AA05-96179EA88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319"/>
            <a:ext cx="6576646" cy="493248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FD2B2D-9CC3-3546-B298-B730EF257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465" y="211941"/>
            <a:ext cx="11593069" cy="431020"/>
          </a:xfrm>
        </p:spPr>
        <p:txBody>
          <a:bodyPr/>
          <a:lstStyle/>
          <a:p>
            <a:r>
              <a:rPr lang="ru-RU" dirty="0"/>
              <a:t>Сортировка пациентов, обратившихся в скорую медицинскую помощь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CD92E9B-8B1E-794C-83EB-D4000E329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6C95AE-7298-45E1-9514-94AFF5BED89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815491-8969-1442-8436-54692B409D78}"/>
              </a:ext>
            </a:extLst>
          </p:cNvPr>
          <p:cNvSpPr txBox="1"/>
          <p:nvPr/>
        </p:nvSpPr>
        <p:spPr>
          <a:xfrm>
            <a:off x="737938" y="1997839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7257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FD2B2D-9CC3-3546-B298-B730EF257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465" y="211941"/>
            <a:ext cx="11593069" cy="431020"/>
          </a:xfrm>
        </p:spPr>
        <p:txBody>
          <a:bodyPr/>
          <a:lstStyle/>
          <a:p>
            <a:r>
              <a:rPr lang="ru-RU" dirty="0"/>
              <a:t>Предложение на время пандемии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CD92E9B-8B1E-794C-83EB-D4000E329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6C95AE-7298-45E1-9514-94AFF5BED89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815491-8969-1442-8436-54692B409D78}"/>
              </a:ext>
            </a:extLst>
          </p:cNvPr>
          <p:cNvSpPr txBox="1"/>
          <p:nvPr/>
        </p:nvSpPr>
        <p:spPr>
          <a:xfrm>
            <a:off x="737938" y="1997839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endParaRPr lang="ru-RU" dirty="0"/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4B3A1E-4BF9-AB48-968B-4FAD86D12869}"/>
              </a:ext>
            </a:extLst>
          </p:cNvPr>
          <p:cNvSpPr txBox="1"/>
          <p:nvPr/>
        </p:nvSpPr>
        <p:spPr>
          <a:xfrm>
            <a:off x="299464" y="1720840"/>
            <a:ext cx="67269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Бесплатное подключение и поддержка регионов </a:t>
            </a:r>
          </a:p>
          <a:p>
            <a:pPr marL="342900" indent="-342900">
              <a:buAutoNum type="arabicPeriod"/>
            </a:pPr>
            <a:endParaRPr lang="ru-R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AutoNum type="arabicPeriod"/>
            </a:pP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Бесплатное подключение государственных и коммерческих клиник</a:t>
            </a:r>
          </a:p>
          <a:p>
            <a:pPr marL="342900" indent="-342900">
              <a:buAutoNum type="arabicPeriod"/>
            </a:pPr>
            <a:endParaRPr lang="ru-R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AutoNum type="arabicPeriod"/>
            </a:pP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Возможность проведения врачами бесплатных консультаций</a:t>
            </a:r>
          </a:p>
          <a:p>
            <a:pPr marL="342900" indent="-342900">
              <a:buAutoNum type="arabicPeriod"/>
            </a:pPr>
            <a:endParaRPr lang="ru-R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549111-4953-E44C-85D2-F954A5A788E0}"/>
              </a:ext>
            </a:extLst>
          </p:cNvPr>
          <p:cNvSpPr txBox="1"/>
          <p:nvPr/>
        </p:nvSpPr>
        <p:spPr>
          <a:xfrm>
            <a:off x="7464916" y="4306163"/>
            <a:ext cx="417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Работа с федеральными и региональными партнерами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D33116-EC75-E24D-9F82-94390D7498DE}"/>
              </a:ext>
            </a:extLst>
          </p:cNvPr>
          <p:cNvSpPr txBox="1"/>
          <p:nvPr/>
        </p:nvSpPr>
        <p:spPr>
          <a:xfrm>
            <a:off x="7464916" y="1720840"/>
            <a:ext cx="417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Особенность сервиса – адаптация для государственного здравоохранения</a:t>
            </a:r>
          </a:p>
        </p:txBody>
      </p:sp>
    </p:spTree>
    <p:extLst>
      <p:ext uri="{BB962C8B-B14F-4D97-AF65-F5344CB8AC3E}">
        <p14:creationId xmlns:p14="http://schemas.microsoft.com/office/powerpoint/2010/main" val="3266758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Безопасность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6C95AE-7298-45E1-9514-94AFF5BED89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5" name="Rectangle 2"/>
          <p:cNvSpPr/>
          <p:nvPr/>
        </p:nvSpPr>
        <p:spPr>
          <a:xfrm>
            <a:off x="526943" y="1815738"/>
            <a:ext cx="2074787" cy="3876651"/>
          </a:xfrm>
          <a:prstGeom prst="rect">
            <a:avLst/>
          </a:prstGeom>
          <a:solidFill>
            <a:srgbClr val="ECEFF1"/>
          </a:solidFill>
          <a:ln>
            <a:noFill/>
          </a:ln>
          <a:effectLst>
            <a:outerShdw blurRad="38100" dist="12700" dir="54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Овал 25"/>
          <p:cNvSpPr/>
          <p:nvPr/>
        </p:nvSpPr>
        <p:spPr>
          <a:xfrm>
            <a:off x="1132336" y="5269510"/>
            <a:ext cx="864000" cy="864000"/>
          </a:xfrm>
          <a:prstGeom prst="ellipse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endParaRPr lang="ru-RU" sz="32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Rectangle 2"/>
          <p:cNvSpPr/>
          <p:nvPr/>
        </p:nvSpPr>
        <p:spPr>
          <a:xfrm>
            <a:off x="2815850" y="1824859"/>
            <a:ext cx="2074787" cy="3876651"/>
          </a:xfrm>
          <a:prstGeom prst="rect">
            <a:avLst/>
          </a:prstGeom>
          <a:solidFill>
            <a:srgbClr val="ECEFF1"/>
          </a:solidFill>
          <a:ln>
            <a:noFill/>
          </a:ln>
          <a:effectLst>
            <a:outerShdw blurRad="38100" dist="12700" dir="54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"/>
          <p:cNvSpPr/>
          <p:nvPr/>
        </p:nvSpPr>
        <p:spPr>
          <a:xfrm>
            <a:off x="5104757" y="1824859"/>
            <a:ext cx="2074787" cy="3876651"/>
          </a:xfrm>
          <a:prstGeom prst="rect">
            <a:avLst/>
          </a:prstGeom>
          <a:solidFill>
            <a:srgbClr val="ECEFF1"/>
          </a:solidFill>
          <a:ln>
            <a:noFill/>
          </a:ln>
          <a:effectLst>
            <a:outerShdw blurRad="38100" dist="12700" dir="54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"/>
          <p:cNvSpPr/>
          <p:nvPr/>
        </p:nvSpPr>
        <p:spPr>
          <a:xfrm>
            <a:off x="7393664" y="1824859"/>
            <a:ext cx="2074787" cy="3876651"/>
          </a:xfrm>
          <a:prstGeom prst="rect">
            <a:avLst/>
          </a:prstGeom>
          <a:solidFill>
            <a:srgbClr val="ECEFF1"/>
          </a:solidFill>
          <a:ln>
            <a:noFill/>
          </a:ln>
          <a:effectLst>
            <a:outerShdw blurRad="38100" dist="12700" dir="54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"/>
          <p:cNvSpPr/>
          <p:nvPr/>
        </p:nvSpPr>
        <p:spPr>
          <a:xfrm>
            <a:off x="9682571" y="1824859"/>
            <a:ext cx="2074787" cy="3876651"/>
          </a:xfrm>
          <a:prstGeom prst="rect">
            <a:avLst/>
          </a:prstGeom>
          <a:solidFill>
            <a:srgbClr val="ECEFF1"/>
          </a:solidFill>
          <a:ln>
            <a:noFill/>
          </a:ln>
          <a:effectLst>
            <a:outerShdw blurRad="38100" dist="12700" dir="54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Овал 30"/>
          <p:cNvSpPr/>
          <p:nvPr/>
        </p:nvSpPr>
        <p:spPr>
          <a:xfrm>
            <a:off x="3421243" y="5269510"/>
            <a:ext cx="864000" cy="864000"/>
          </a:xfrm>
          <a:prstGeom prst="ellipse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</a:p>
        </p:txBody>
      </p:sp>
      <p:sp>
        <p:nvSpPr>
          <p:cNvPr id="32" name="Овал 31"/>
          <p:cNvSpPr/>
          <p:nvPr/>
        </p:nvSpPr>
        <p:spPr>
          <a:xfrm>
            <a:off x="5710150" y="5260389"/>
            <a:ext cx="864000" cy="864000"/>
          </a:xfrm>
          <a:prstGeom prst="ellipse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</a:p>
        </p:txBody>
      </p:sp>
      <p:sp>
        <p:nvSpPr>
          <p:cNvPr id="33" name="Овал 32"/>
          <p:cNvSpPr/>
          <p:nvPr/>
        </p:nvSpPr>
        <p:spPr>
          <a:xfrm>
            <a:off x="7999057" y="5269510"/>
            <a:ext cx="864000" cy="864000"/>
          </a:xfrm>
          <a:prstGeom prst="ellipse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</a:p>
        </p:txBody>
      </p:sp>
      <p:sp>
        <p:nvSpPr>
          <p:cNvPr id="34" name="Овал 33"/>
          <p:cNvSpPr/>
          <p:nvPr/>
        </p:nvSpPr>
        <p:spPr>
          <a:xfrm>
            <a:off x="10291665" y="5269510"/>
            <a:ext cx="864000" cy="864000"/>
          </a:xfrm>
          <a:prstGeom prst="ellipse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9049" y="3140737"/>
            <a:ext cx="2201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44444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ФЗ №152 «О персональных данных»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51423" y="3186678"/>
            <a:ext cx="2288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44444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ФЗ №242 «О телемедицине»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40329" y="3140737"/>
            <a:ext cx="2074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>
                <a:solidFill>
                  <a:srgbClr val="444444"/>
                </a:solidFill>
              </a:rPr>
              <a:t>Приказ Минздрава РФ №965н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43972" y="3186678"/>
            <a:ext cx="2395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>
                <a:solidFill>
                  <a:srgbClr val="444444"/>
                </a:solidFill>
              </a:rPr>
              <a:t>Постановление Правительства №447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688412" y="3224019"/>
            <a:ext cx="2099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>
                <a:solidFill>
                  <a:srgbClr val="444444"/>
                </a:solidFill>
              </a:rPr>
              <a:t>Цифровой контур</a:t>
            </a:r>
          </a:p>
        </p:txBody>
      </p:sp>
    </p:spTree>
    <p:extLst>
      <p:ext uri="{BB962C8B-B14F-4D97-AF65-F5344CB8AC3E}">
        <p14:creationId xmlns:p14="http://schemas.microsoft.com/office/powerpoint/2010/main" val="2710233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Функции </a:t>
            </a:r>
            <a:r>
              <a:rPr lang="en-US" dirty="0" err="1"/>
              <a:t>Medved.Telemed</a:t>
            </a:r>
            <a:r>
              <a:rPr lang="ru-RU" dirty="0"/>
              <a:t> – «Врач-пациент»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6C95AE-7298-45E1-9514-94AFF5BED89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4" name="Rectangle 2"/>
          <p:cNvSpPr/>
          <p:nvPr/>
        </p:nvSpPr>
        <p:spPr>
          <a:xfrm>
            <a:off x="264160" y="1334225"/>
            <a:ext cx="4264713" cy="5105032"/>
          </a:xfrm>
          <a:prstGeom prst="rect">
            <a:avLst/>
          </a:prstGeom>
          <a:solidFill>
            <a:srgbClr val="ECEFF1"/>
          </a:solidFill>
          <a:ln>
            <a:noFill/>
          </a:ln>
          <a:effectLst>
            <a:outerShdw blurRad="38100" dist="12700" dir="54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06400" y="1412240"/>
            <a:ext cx="3673231" cy="502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71450" indent="-171450">
              <a:spcBef>
                <a:spcPts val="400"/>
              </a:spcBef>
              <a:buFont typeface="Verdana" panose="020B0604030504040204" pitchFamily="34" charset="0"/>
              <a:buChar char="—"/>
              <a:defRPr sz="1200" spc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ru-RU" sz="1400" dirty="0"/>
              <a:t>Авторизация через </a:t>
            </a:r>
            <a:r>
              <a:rPr lang="ru-RU" sz="1400" dirty="0" err="1"/>
              <a:t>Госуслуги</a:t>
            </a:r>
            <a:r>
              <a:rPr lang="ru-RU" sz="14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/>
              <a:t>Запись на прием,</a:t>
            </a:r>
            <a:r>
              <a:rPr lang="en-US" sz="1400" dirty="0"/>
              <a:t> </a:t>
            </a:r>
            <a:r>
              <a:rPr lang="ru-RU" sz="1400" dirty="0" err="1"/>
              <a:t>профосмотр</a:t>
            </a:r>
            <a:r>
              <a:rPr lang="ru-RU" sz="1400" dirty="0"/>
              <a:t>, в лист ожидания, вызов врача на дом. Интеграция с ФЭР и МИС.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/>
              <a:t>Инициатор общения – врач. У пациента нет доступа к телефону врача.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/>
              <a:t>Доступ к медицинской карте – интеграция с ИЭМК.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/>
              <a:t>Телемедицинские консультации </a:t>
            </a:r>
            <a:r>
              <a:rPr lang="en-US" sz="1400" dirty="0"/>
              <a:t>c </a:t>
            </a:r>
            <a:r>
              <a:rPr lang="ru-RU" sz="1400" dirty="0"/>
              <a:t>пациентом по аудио-, видео- или чату.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/>
              <a:t>Отчетность и хранение истории переписки, видео, документов.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/>
              <a:t>Чат-бот для сбора жалоб, анамнеза.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/>
              <a:t>Мониторинг здоровья, сбор показателей, в </a:t>
            </a:r>
            <a:r>
              <a:rPr lang="ru-RU" sz="1400" dirty="0" err="1"/>
              <a:t>т.ч</a:t>
            </a:r>
            <a:r>
              <a:rPr lang="ru-RU" sz="1400" dirty="0"/>
              <a:t>. с дистанционных носителей.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/>
              <a:t>Новости и полезные рекомендации.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887" y="1573222"/>
            <a:ext cx="6219131" cy="4422493"/>
          </a:xfrm>
          <a:prstGeom prst="rect">
            <a:avLst/>
          </a:prstGeom>
          <a:solidFill>
            <a:srgbClr val="ECEFF1"/>
          </a:solidFill>
          <a:ln>
            <a:noFill/>
          </a:ln>
          <a:effectLst>
            <a:outerShdw blurRad="38100" dist="12700" dir="540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982" y="2930769"/>
            <a:ext cx="1623049" cy="288686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0" r="37000"/>
          <a:stretch/>
        </p:blipFill>
        <p:spPr>
          <a:xfrm>
            <a:off x="9185233" y="2340055"/>
            <a:ext cx="2185085" cy="400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78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b="6467"/>
          <a:stretch/>
        </p:blipFill>
        <p:spPr>
          <a:xfrm>
            <a:off x="4650966" y="2908784"/>
            <a:ext cx="6348259" cy="3012831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Функции </a:t>
            </a:r>
            <a:r>
              <a:rPr lang="en-US" dirty="0" err="1"/>
              <a:t>Medved.Telemed</a:t>
            </a:r>
            <a:r>
              <a:rPr lang="ru-RU" dirty="0"/>
              <a:t> – Пациент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6C95AE-7298-45E1-9514-94AFF5BED89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4" name="Rectangle 2"/>
          <p:cNvSpPr/>
          <p:nvPr/>
        </p:nvSpPr>
        <p:spPr>
          <a:xfrm>
            <a:off x="142240" y="1239521"/>
            <a:ext cx="4363043" cy="5102780"/>
          </a:xfrm>
          <a:prstGeom prst="rect">
            <a:avLst/>
          </a:prstGeom>
          <a:solidFill>
            <a:srgbClr val="ECEFF1"/>
          </a:solidFill>
          <a:ln>
            <a:noFill/>
          </a:ln>
          <a:effectLst>
            <a:outerShdw blurRad="38100" dist="12700" dir="54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96812" y="1324066"/>
            <a:ext cx="3803964" cy="5314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71450" indent="-171450">
              <a:spcBef>
                <a:spcPts val="400"/>
              </a:spcBef>
              <a:buFont typeface="Verdana" panose="020B0604030504040204" pitchFamily="34" charset="0"/>
              <a:buChar char="—"/>
              <a:defRPr sz="1200" spc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ru-RU" sz="1400" dirty="0"/>
              <a:t>Авторизация через </a:t>
            </a:r>
            <a:r>
              <a:rPr lang="ru-RU" sz="1400" dirty="0" err="1"/>
              <a:t>Госуслуги</a:t>
            </a:r>
            <a:r>
              <a:rPr lang="ru-RU" sz="14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/>
              <a:t>Поиск и просмотр карточки медицинской организации, врача, участка.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/>
              <a:t>Чат с оператором / администратором</a:t>
            </a:r>
            <a:r>
              <a:rPr lang="en-US" sz="1400" dirty="0"/>
              <a:t> /</a:t>
            </a:r>
            <a:r>
              <a:rPr lang="ru-RU" sz="1400" dirty="0"/>
              <a:t> технической поддержкой.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/>
              <a:t>Запись на прием,</a:t>
            </a:r>
            <a:r>
              <a:rPr lang="en-US" sz="1400" dirty="0"/>
              <a:t> </a:t>
            </a:r>
            <a:r>
              <a:rPr lang="ru-RU" sz="1400" dirty="0" err="1"/>
              <a:t>профосмотр</a:t>
            </a:r>
            <a:r>
              <a:rPr lang="ru-RU" sz="1400" dirty="0"/>
              <a:t>, в лист ожидания, вызов врача на дом, вызов скорой помощи.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/>
              <a:t>Телемедицинские консультации </a:t>
            </a:r>
            <a:r>
              <a:rPr lang="en-US" sz="1400" dirty="0"/>
              <a:t>c </a:t>
            </a:r>
            <a:r>
              <a:rPr lang="ru-RU" sz="1400" dirty="0"/>
              <a:t>врачом по аудио-, видео- или чату.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/>
              <a:t>Оценка врача и консультации после очного или телемедицинского приема.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/>
              <a:t>Запрос рецептов.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/>
              <a:t>Медицинская карта с возможностью скачать и добавить новый файл.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/>
              <a:t>Новости и полезные рекомендации.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/>
              <a:t>Мобильное и веб-приложение (портал пациента)</a:t>
            </a: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b="29836"/>
          <a:stretch/>
        </p:blipFill>
        <p:spPr>
          <a:xfrm>
            <a:off x="4680888" y="1632749"/>
            <a:ext cx="6238130" cy="22241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216" y="2898363"/>
            <a:ext cx="1626407" cy="28928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0" r="37000"/>
          <a:stretch/>
        </p:blipFill>
        <p:spPr>
          <a:xfrm>
            <a:off x="9185233" y="2340055"/>
            <a:ext cx="2185085" cy="400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74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://qrcoder.ru/code/?https%3A%2F%2Fwww.facebook.com%2Fk.suslov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704" y="2215816"/>
            <a:ext cx="2720975" cy="27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4" b="27229"/>
          <a:stretch/>
        </p:blipFill>
        <p:spPr>
          <a:xfrm>
            <a:off x="685819" y="1988743"/>
            <a:ext cx="2733304" cy="2733304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28" y="439763"/>
            <a:ext cx="2180492" cy="575844"/>
          </a:xfrm>
          <a:prstGeom prst="rect">
            <a:avLst/>
          </a:prstGeom>
        </p:spPr>
      </p:pic>
      <p:sp>
        <p:nvSpPr>
          <p:cNvPr id="8" name="Название 1"/>
          <p:cNvSpPr txBox="1">
            <a:spLocks/>
          </p:cNvSpPr>
          <p:nvPr/>
        </p:nvSpPr>
        <p:spPr>
          <a:xfrm>
            <a:off x="3918941" y="2215816"/>
            <a:ext cx="4727219" cy="102518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ru-RU"/>
            </a:defPPr>
            <a:lvl1pPr marL="742950" indent="-7429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600" b="1">
                <a:latin typeface="+mj-lt"/>
                <a:ea typeface="+mj-ea"/>
                <a:cs typeface="+mj-cs"/>
              </a:defRPr>
            </a:lvl1pPr>
            <a:lvl2pPr lvl="1"/>
          </a:lstStyle>
          <a:p>
            <a:pPr marL="0" indent="0">
              <a:buNone/>
            </a:pPr>
            <a:r>
              <a:rPr lang="ru-RU" sz="3200" dirty="0">
                <a:solidFill>
                  <a:srgbClr val="42A5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Константин Суслов</a:t>
            </a:r>
            <a:br>
              <a:rPr lang="ru-RU" sz="3200" dirty="0">
                <a:solidFill>
                  <a:srgbClr val="00AF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dirty="0" err="1">
                <a:solidFill>
                  <a:srgbClr val="44444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Medved.Telemed</a:t>
            </a:r>
            <a:r>
              <a:rPr lang="ru-RU" sz="2800" dirty="0">
                <a:solidFill>
                  <a:srgbClr val="44444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18942" y="3450609"/>
            <a:ext cx="3363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444444"/>
                </a:solidFill>
              </a:rPr>
              <a:t>+7 (912) 241-80-71</a:t>
            </a:r>
          </a:p>
          <a:p>
            <a:r>
              <a:rPr lang="en-US" sz="2400" dirty="0">
                <a:solidFill>
                  <a:schemeClr val="accent6"/>
                </a:solidFill>
                <a:hlinkClick r:id="rId7"/>
              </a:rPr>
              <a:t>suslov@hostco.ru</a:t>
            </a:r>
            <a:r>
              <a:rPr lang="en-US" sz="2400" dirty="0">
                <a:solidFill>
                  <a:srgbClr val="37474F"/>
                </a:solidFill>
              </a:rPr>
              <a:t> </a:t>
            </a:r>
            <a:endParaRPr lang="ru-RU" sz="2400" dirty="0">
              <a:solidFill>
                <a:srgbClr val="37474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18941" y="4260382"/>
            <a:ext cx="2917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8"/>
              </a:rPr>
              <a:t>https://telemed.chat/</a:t>
            </a:r>
            <a:endParaRPr lang="ru-RU" sz="2400" dirty="0">
              <a:solidFill>
                <a:srgbClr val="37474F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FC794C-2883-4BF5-A29A-F39435B075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866" y="278539"/>
            <a:ext cx="1502667" cy="73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3955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72" y="1452004"/>
            <a:ext cx="8898206" cy="4643995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6941" y="134939"/>
            <a:ext cx="11230421" cy="431020"/>
          </a:xfrm>
        </p:spPr>
        <p:txBody>
          <a:bodyPr/>
          <a:lstStyle/>
          <a:p>
            <a:r>
              <a:rPr lang="ru-RU" dirty="0"/>
              <a:t>История работы на медицинском рынке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6C95AE-7298-45E1-9514-94AFF5BED89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9373516" y="4812721"/>
            <a:ext cx="23391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44444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sz="1800" b="0" dirty="0"/>
              <a:t>крупнейших </a:t>
            </a:r>
            <a:br>
              <a:rPr lang="ru-RU" sz="1800" b="0" dirty="0"/>
            </a:br>
            <a:r>
              <a:rPr lang="ru-RU" sz="1800" b="0" dirty="0"/>
              <a:t>поставщиков для </a:t>
            </a:r>
            <a:br>
              <a:rPr lang="ru-RU" sz="1800" b="0" dirty="0"/>
            </a:br>
            <a:r>
              <a:rPr lang="ru-RU" sz="1800" b="0" dirty="0"/>
              <a:t>здравоохранения</a:t>
            </a:r>
          </a:p>
          <a:p>
            <a:r>
              <a:rPr lang="ru-RU" sz="1800" b="0" dirty="0"/>
              <a:t>(</a:t>
            </a:r>
            <a:r>
              <a:rPr lang="en-US" sz="1800" b="0" dirty="0" err="1"/>
              <a:t>Cnews</a:t>
            </a:r>
            <a:r>
              <a:rPr lang="en-US" sz="1800" b="0" dirty="0"/>
              <a:t> Analytics)</a:t>
            </a:r>
            <a:endParaRPr lang="ru-RU" sz="1800" b="0" dirty="0"/>
          </a:p>
        </p:txBody>
      </p:sp>
      <p:sp>
        <p:nvSpPr>
          <p:cNvPr id="50" name="TextBox 49"/>
          <p:cNvSpPr txBox="1"/>
          <p:nvPr/>
        </p:nvSpPr>
        <p:spPr>
          <a:xfrm>
            <a:off x="9373516" y="1766054"/>
            <a:ext cx="10599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</a:t>
            </a:r>
            <a:endParaRPr lang="ru-RU" sz="4800" b="1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373516" y="2967208"/>
            <a:ext cx="1497526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0090FF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>
                <a:solidFill>
                  <a:schemeClr val="accent2"/>
                </a:solidFill>
              </a:rPr>
              <a:t>800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373516" y="3704626"/>
            <a:ext cx="22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solidFill>
                  <a:srgbClr val="44444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мед.организаций</a:t>
            </a:r>
            <a:endParaRPr lang="ru-RU" dirty="0">
              <a:solidFill>
                <a:srgbClr val="44444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373516" y="2547793"/>
            <a:ext cx="1752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44444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регионов РФ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373516" y="4213319"/>
            <a:ext cx="24849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0090FF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sz="4200" dirty="0">
                <a:solidFill>
                  <a:schemeClr val="accent2"/>
                </a:solidFill>
              </a:rPr>
              <a:t>ТОП-15</a:t>
            </a:r>
          </a:p>
        </p:txBody>
      </p:sp>
      <p:sp>
        <p:nvSpPr>
          <p:cNvPr id="6" name="Овал 5"/>
          <p:cNvSpPr/>
          <p:nvPr/>
        </p:nvSpPr>
        <p:spPr>
          <a:xfrm>
            <a:off x="382036" y="5778060"/>
            <a:ext cx="180000" cy="180000"/>
          </a:xfrm>
          <a:prstGeom prst="ellipse">
            <a:avLst/>
          </a:prstGeom>
          <a:solidFill>
            <a:srgbClr val="4083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382036" y="6007113"/>
            <a:ext cx="180000" cy="180000"/>
          </a:xfrm>
          <a:prstGeom prst="ellipse">
            <a:avLst/>
          </a:prstGeom>
          <a:solidFill>
            <a:srgbClr val="709A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44747" y="5739577"/>
            <a:ext cx="20441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44444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Проекты по телемедицине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22925" y="5993493"/>
            <a:ext cx="20072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44444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Внедрение ИС «Медведь»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4286" y="4138781"/>
            <a:ext cx="11079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Севастополь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14465" y="3744131"/>
            <a:ext cx="15536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Белгородская обл.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13775" y="3265226"/>
            <a:ext cx="12330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Брянская обл.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500930" y="2591074"/>
            <a:ext cx="16578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Ленинградская обл.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31148" y="4436834"/>
            <a:ext cx="1327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Самарская обл.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993367" y="4623571"/>
            <a:ext cx="13837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Курганская обл.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929290" y="4305356"/>
            <a:ext cx="15712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Свердловская обл.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267671" y="4012146"/>
            <a:ext cx="19111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Ханты-Мансийский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а.о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663847" y="3740081"/>
            <a:ext cx="21242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Республика Саха (Якутия)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180751" y="5175038"/>
            <a:ext cx="12394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Амурская обл.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566821" y="3509985"/>
            <a:ext cx="14045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Московская обл.</a:t>
            </a:r>
          </a:p>
        </p:txBody>
      </p:sp>
      <p:sp>
        <p:nvSpPr>
          <p:cNvPr id="25" name="Овал 24"/>
          <p:cNvSpPr/>
          <p:nvPr/>
        </p:nvSpPr>
        <p:spPr>
          <a:xfrm>
            <a:off x="292571" y="4101827"/>
            <a:ext cx="72000" cy="7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1097070" y="3522036"/>
            <a:ext cx="72000" cy="7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990390" y="3849696"/>
            <a:ext cx="72000" cy="7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1500930" y="3552516"/>
            <a:ext cx="72000" cy="7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>
            <a:off x="1592370" y="2843856"/>
            <a:ext cx="72000" cy="7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1927650" y="4375476"/>
            <a:ext cx="72000" cy="7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2857290" y="4413576"/>
            <a:ext cx="72000" cy="7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2918250" y="4718376"/>
            <a:ext cx="72000" cy="7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3405930" y="4253556"/>
            <a:ext cx="72000" cy="7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Овал 74"/>
          <p:cNvSpPr/>
          <p:nvPr/>
        </p:nvSpPr>
        <p:spPr>
          <a:xfrm>
            <a:off x="1843830" y="3674436"/>
            <a:ext cx="72000" cy="7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6789210" y="4063056"/>
            <a:ext cx="72000" cy="7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76"/>
          <p:cNvSpPr/>
          <p:nvPr/>
        </p:nvSpPr>
        <p:spPr>
          <a:xfrm>
            <a:off x="7284510" y="5449896"/>
            <a:ext cx="72000" cy="7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139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266326-FA11-474E-A255-91BF30F53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F2E960-7C9A-DA40-839E-B61F8488D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6C95AE-7298-45E1-9514-94AFF5BED89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Рисунок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D9492F06-9C18-CF4B-A5BD-677BB8138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03002" cy="6858000"/>
          </a:xfrm>
          <a:prstGeom prst="rect">
            <a:avLst/>
          </a:prstGeom>
        </p:spPr>
      </p:pic>
      <p:pic>
        <p:nvPicPr>
          <p:cNvPr id="8" name="Рисунок 7" descr="Изображение выглядит как снимок экран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A472FEA8-20CA-DF44-B170-657B0863D2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192" y="822818"/>
            <a:ext cx="5527918" cy="139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9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FD2B2D-9CC3-3546-B298-B730EF257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Ситуация</a:t>
            </a:r>
            <a:br>
              <a:rPr lang="ru-RU" dirty="0"/>
            </a:b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CD92E9B-8B1E-794C-83EB-D4000E329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6C95AE-7298-45E1-9514-94AFF5BED89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815491-8969-1442-8436-54692B409D78}"/>
              </a:ext>
            </a:extLst>
          </p:cNvPr>
          <p:cNvSpPr txBox="1"/>
          <p:nvPr/>
        </p:nvSpPr>
        <p:spPr>
          <a:xfrm>
            <a:off x="749616" y="1828858"/>
            <a:ext cx="10672363" cy="3947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Самоизоляция – ограничение личных контактов.</a:t>
            </a: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Отмена личных приемов в поликлиниках.</a:t>
            </a: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Перегрузка службы скорой помощи.</a:t>
            </a: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Карантин для пациентов с 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COVID-</a:t>
            </a: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 и групп риска.</a:t>
            </a: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Ограничение доступности медицинской помощи для хронических больных.</a:t>
            </a:r>
          </a:p>
          <a:p>
            <a:pPr>
              <a:lnSpc>
                <a:spcPct val="130000"/>
              </a:lnSpc>
            </a:pP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Врачи – группа риска. Защита от лишних контактов.</a:t>
            </a:r>
          </a:p>
        </p:txBody>
      </p:sp>
    </p:spTree>
    <p:extLst>
      <p:ext uri="{BB962C8B-B14F-4D97-AF65-F5344CB8AC3E}">
        <p14:creationId xmlns:p14="http://schemas.microsoft.com/office/powerpoint/2010/main" val="3795161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FD2B2D-9CC3-3546-B298-B730EF257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Решения</a:t>
            </a:r>
            <a:br>
              <a:rPr lang="ru-RU" dirty="0"/>
            </a:b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CD92E9B-8B1E-794C-83EB-D4000E329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6C95AE-7298-45E1-9514-94AFF5BED89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815491-8969-1442-8436-54692B409D78}"/>
              </a:ext>
            </a:extLst>
          </p:cNvPr>
          <p:cNvSpPr txBox="1"/>
          <p:nvPr/>
        </p:nvSpPr>
        <p:spPr>
          <a:xfrm>
            <a:off x="413893" y="1789946"/>
            <a:ext cx="11230421" cy="4314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Учет, мониторинг и поддержка пациентов с 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COVID-19 </a:t>
            </a: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групп риска.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Замена очных посещений </a:t>
            </a:r>
            <a:r>
              <a:rPr lang="ru-RU" sz="2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телеконсультациями</a:t>
            </a: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Проведение очного приема только после удаленной консультации.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Мониторинг состояние хронических пациентов.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Дистанционное оформление электронных рецептов.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Сортировка пациентов, обратившихся в скорую медицинскую помощь.</a:t>
            </a:r>
          </a:p>
        </p:txBody>
      </p:sp>
    </p:spTree>
    <p:extLst>
      <p:ext uri="{BB962C8B-B14F-4D97-AF65-F5344CB8AC3E}">
        <p14:creationId xmlns:p14="http://schemas.microsoft.com/office/powerpoint/2010/main" val="2996726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FD2B2D-9CC3-3546-B298-B730EF257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COVID-19</a:t>
            </a:r>
            <a:br>
              <a:rPr lang="ru-RU"/>
            </a:b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CD92E9B-8B1E-794C-83EB-D4000E329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6C95AE-7298-45E1-9514-94AFF5BED89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815491-8969-1442-8436-54692B409D78}"/>
              </a:ext>
            </a:extLst>
          </p:cNvPr>
          <p:cNvSpPr txBox="1"/>
          <p:nvPr/>
        </p:nvSpPr>
        <p:spPr>
          <a:xfrm>
            <a:off x="737938" y="1997839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endParaRPr lang="ru-RU"/>
          </a:p>
          <a:p>
            <a:endParaRPr lang="ru-RU" dirty="0"/>
          </a:p>
        </p:txBody>
      </p:sp>
      <p:pic>
        <p:nvPicPr>
          <p:cNvPr id="6" name="Рисунок 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806EF553-3DC6-9446-990A-3CE9B4259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" y="0"/>
            <a:ext cx="12140755" cy="722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4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FD2B2D-9CC3-3546-B298-B730EF257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Замена очных посещений </a:t>
            </a:r>
            <a:r>
              <a:rPr lang="ru-RU" dirty="0" err="1"/>
              <a:t>телеконсультациями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CD92E9B-8B1E-794C-83EB-D4000E329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6C95AE-7298-45E1-9514-94AFF5BED89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815491-8969-1442-8436-54692B409D78}"/>
              </a:ext>
            </a:extLst>
          </p:cNvPr>
          <p:cNvSpPr txBox="1"/>
          <p:nvPr/>
        </p:nvSpPr>
        <p:spPr>
          <a:xfrm>
            <a:off x="737939" y="1997839"/>
            <a:ext cx="54863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Этап 1</a:t>
            </a:r>
          </a:p>
          <a:p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Использование общего сервиса. </a:t>
            </a:r>
          </a:p>
          <a:p>
            <a:endParaRPr lang="ru-R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Этап 2</a:t>
            </a:r>
          </a:p>
          <a:p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Запуск регионального сервиса.</a:t>
            </a:r>
          </a:p>
          <a:p>
            <a:endParaRPr lang="ru-R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Этап 3</a:t>
            </a:r>
          </a:p>
          <a:p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Интеграция сервиса с региональными ИС.</a:t>
            </a:r>
          </a:p>
        </p:txBody>
      </p:sp>
      <p:pic>
        <p:nvPicPr>
          <p:cNvPr id="6" name="Рисунок 5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37E69722-0749-3D48-B256-FF7297EA3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518" y="1261249"/>
            <a:ext cx="41275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2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" b="9482"/>
          <a:stretch/>
        </p:blipFill>
        <p:spPr>
          <a:xfrm>
            <a:off x="-1005841" y="2077"/>
            <a:ext cx="11772948" cy="6865445"/>
          </a:xfrm>
          <a:prstGeom prst="rect">
            <a:avLst/>
          </a:prstGeom>
        </p:spPr>
      </p:pic>
      <p:sp>
        <p:nvSpPr>
          <p:cNvPr id="50" name="Прямоугольник 48"/>
          <p:cNvSpPr/>
          <p:nvPr/>
        </p:nvSpPr>
        <p:spPr>
          <a:xfrm>
            <a:off x="4029075" y="-35080"/>
            <a:ext cx="7620000" cy="6867525"/>
          </a:xfrm>
          <a:custGeom>
            <a:avLst/>
            <a:gdLst>
              <a:gd name="connsiteX0" fmla="*/ 0 w 8162925"/>
              <a:gd name="connsiteY0" fmla="*/ 0 h 6858000"/>
              <a:gd name="connsiteX1" fmla="*/ 8162925 w 8162925"/>
              <a:gd name="connsiteY1" fmla="*/ 0 h 6858000"/>
              <a:gd name="connsiteX2" fmla="*/ 8162925 w 8162925"/>
              <a:gd name="connsiteY2" fmla="*/ 6858000 h 6858000"/>
              <a:gd name="connsiteX3" fmla="*/ 0 w 8162925"/>
              <a:gd name="connsiteY3" fmla="*/ 6858000 h 6858000"/>
              <a:gd name="connsiteX4" fmla="*/ 0 w 8162925"/>
              <a:gd name="connsiteY4" fmla="*/ 0 h 6858000"/>
              <a:gd name="connsiteX0" fmla="*/ 0 w 8162925"/>
              <a:gd name="connsiteY0" fmla="*/ 0 h 6858000"/>
              <a:gd name="connsiteX1" fmla="*/ 8162925 w 8162925"/>
              <a:gd name="connsiteY1" fmla="*/ 0 h 6858000"/>
              <a:gd name="connsiteX2" fmla="*/ 3067050 w 8162925"/>
              <a:gd name="connsiteY2" fmla="*/ 2781300 h 6858000"/>
              <a:gd name="connsiteX3" fmla="*/ 0 w 8162925"/>
              <a:gd name="connsiteY3" fmla="*/ 6858000 h 6858000"/>
              <a:gd name="connsiteX4" fmla="*/ 0 w 8162925"/>
              <a:gd name="connsiteY4" fmla="*/ 0 h 6858000"/>
              <a:gd name="connsiteX0" fmla="*/ 0 w 5810250"/>
              <a:gd name="connsiteY0" fmla="*/ 0 h 6858000"/>
              <a:gd name="connsiteX1" fmla="*/ 5810250 w 5810250"/>
              <a:gd name="connsiteY1" fmla="*/ 219075 h 6858000"/>
              <a:gd name="connsiteX2" fmla="*/ 3067050 w 5810250"/>
              <a:gd name="connsiteY2" fmla="*/ 2781300 h 6858000"/>
              <a:gd name="connsiteX3" fmla="*/ 0 w 5810250"/>
              <a:gd name="connsiteY3" fmla="*/ 6858000 h 6858000"/>
              <a:gd name="connsiteX4" fmla="*/ 0 w 5810250"/>
              <a:gd name="connsiteY4" fmla="*/ 0 h 6858000"/>
              <a:gd name="connsiteX0" fmla="*/ 0 w 7600950"/>
              <a:gd name="connsiteY0" fmla="*/ 0 h 6858000"/>
              <a:gd name="connsiteX1" fmla="*/ 7600950 w 7600950"/>
              <a:gd name="connsiteY1" fmla="*/ 9525 h 6858000"/>
              <a:gd name="connsiteX2" fmla="*/ 3067050 w 7600950"/>
              <a:gd name="connsiteY2" fmla="*/ 2781300 h 6858000"/>
              <a:gd name="connsiteX3" fmla="*/ 0 w 7600950"/>
              <a:gd name="connsiteY3" fmla="*/ 6858000 h 6858000"/>
              <a:gd name="connsiteX4" fmla="*/ 0 w 7600950"/>
              <a:gd name="connsiteY4" fmla="*/ 0 h 6858000"/>
              <a:gd name="connsiteX0" fmla="*/ 0 w 7600950"/>
              <a:gd name="connsiteY0" fmla="*/ 0 h 6858000"/>
              <a:gd name="connsiteX1" fmla="*/ 7600950 w 7600950"/>
              <a:gd name="connsiteY1" fmla="*/ 9525 h 6858000"/>
              <a:gd name="connsiteX2" fmla="*/ 3952875 w 7600950"/>
              <a:gd name="connsiteY2" fmla="*/ 3305175 h 6858000"/>
              <a:gd name="connsiteX3" fmla="*/ 0 w 7600950"/>
              <a:gd name="connsiteY3" fmla="*/ 6858000 h 6858000"/>
              <a:gd name="connsiteX4" fmla="*/ 0 w 7600950"/>
              <a:gd name="connsiteY4" fmla="*/ 0 h 6858000"/>
              <a:gd name="connsiteX0" fmla="*/ 5219700 w 7600950"/>
              <a:gd name="connsiteY0" fmla="*/ 0 h 6858000"/>
              <a:gd name="connsiteX1" fmla="*/ 7600950 w 7600950"/>
              <a:gd name="connsiteY1" fmla="*/ 9525 h 6858000"/>
              <a:gd name="connsiteX2" fmla="*/ 3952875 w 7600950"/>
              <a:gd name="connsiteY2" fmla="*/ 3305175 h 6858000"/>
              <a:gd name="connsiteX3" fmla="*/ 0 w 7600950"/>
              <a:gd name="connsiteY3" fmla="*/ 6858000 h 6858000"/>
              <a:gd name="connsiteX4" fmla="*/ 5219700 w 7600950"/>
              <a:gd name="connsiteY4" fmla="*/ 0 h 6858000"/>
              <a:gd name="connsiteX0" fmla="*/ 5514975 w 7600950"/>
              <a:gd name="connsiteY0" fmla="*/ 0 h 6867525"/>
              <a:gd name="connsiteX1" fmla="*/ 7600950 w 7600950"/>
              <a:gd name="connsiteY1" fmla="*/ 19050 h 6867525"/>
              <a:gd name="connsiteX2" fmla="*/ 3952875 w 7600950"/>
              <a:gd name="connsiteY2" fmla="*/ 3314700 h 6867525"/>
              <a:gd name="connsiteX3" fmla="*/ 0 w 7600950"/>
              <a:gd name="connsiteY3" fmla="*/ 6867525 h 6867525"/>
              <a:gd name="connsiteX4" fmla="*/ 5514975 w 7600950"/>
              <a:gd name="connsiteY4" fmla="*/ 0 h 6867525"/>
              <a:gd name="connsiteX0" fmla="*/ 5514975 w 7686675"/>
              <a:gd name="connsiteY0" fmla="*/ 142875 h 7010400"/>
              <a:gd name="connsiteX1" fmla="*/ 7686675 w 7686675"/>
              <a:gd name="connsiteY1" fmla="*/ 0 h 7010400"/>
              <a:gd name="connsiteX2" fmla="*/ 3952875 w 7686675"/>
              <a:gd name="connsiteY2" fmla="*/ 3457575 h 7010400"/>
              <a:gd name="connsiteX3" fmla="*/ 0 w 7686675"/>
              <a:gd name="connsiteY3" fmla="*/ 7010400 h 7010400"/>
              <a:gd name="connsiteX4" fmla="*/ 5514975 w 7686675"/>
              <a:gd name="connsiteY4" fmla="*/ 142875 h 7010400"/>
              <a:gd name="connsiteX0" fmla="*/ 5514975 w 7629525"/>
              <a:gd name="connsiteY0" fmla="*/ 28575 h 6896100"/>
              <a:gd name="connsiteX1" fmla="*/ 7629525 w 7629525"/>
              <a:gd name="connsiteY1" fmla="*/ 0 h 6896100"/>
              <a:gd name="connsiteX2" fmla="*/ 3952875 w 7629525"/>
              <a:gd name="connsiteY2" fmla="*/ 3343275 h 6896100"/>
              <a:gd name="connsiteX3" fmla="*/ 0 w 7629525"/>
              <a:gd name="connsiteY3" fmla="*/ 6896100 h 6896100"/>
              <a:gd name="connsiteX4" fmla="*/ 5514975 w 7629525"/>
              <a:gd name="connsiteY4" fmla="*/ 28575 h 6896100"/>
              <a:gd name="connsiteX0" fmla="*/ 5514975 w 7620000"/>
              <a:gd name="connsiteY0" fmla="*/ 9525 h 6877050"/>
              <a:gd name="connsiteX1" fmla="*/ 7620000 w 7620000"/>
              <a:gd name="connsiteY1" fmla="*/ 0 h 6877050"/>
              <a:gd name="connsiteX2" fmla="*/ 3952875 w 7620000"/>
              <a:gd name="connsiteY2" fmla="*/ 3324225 h 6877050"/>
              <a:gd name="connsiteX3" fmla="*/ 0 w 7620000"/>
              <a:gd name="connsiteY3" fmla="*/ 6877050 h 6877050"/>
              <a:gd name="connsiteX4" fmla="*/ 5514975 w 7620000"/>
              <a:gd name="connsiteY4" fmla="*/ 9525 h 6877050"/>
              <a:gd name="connsiteX0" fmla="*/ 5514975 w 7048500"/>
              <a:gd name="connsiteY0" fmla="*/ 0 h 6867525"/>
              <a:gd name="connsiteX1" fmla="*/ 7048500 w 7048500"/>
              <a:gd name="connsiteY1" fmla="*/ 434975 h 6867525"/>
              <a:gd name="connsiteX2" fmla="*/ 3952875 w 7048500"/>
              <a:gd name="connsiteY2" fmla="*/ 3314700 h 6867525"/>
              <a:gd name="connsiteX3" fmla="*/ 0 w 7048500"/>
              <a:gd name="connsiteY3" fmla="*/ 6867525 h 6867525"/>
              <a:gd name="connsiteX4" fmla="*/ 5514975 w 7048500"/>
              <a:gd name="connsiteY4" fmla="*/ 0 h 6867525"/>
              <a:gd name="connsiteX0" fmla="*/ 5514975 w 7607300"/>
              <a:gd name="connsiteY0" fmla="*/ 0 h 6867525"/>
              <a:gd name="connsiteX1" fmla="*/ 7607300 w 7607300"/>
              <a:gd name="connsiteY1" fmla="*/ 15875 h 6867525"/>
              <a:gd name="connsiteX2" fmla="*/ 3952875 w 7607300"/>
              <a:gd name="connsiteY2" fmla="*/ 3314700 h 6867525"/>
              <a:gd name="connsiteX3" fmla="*/ 0 w 7607300"/>
              <a:gd name="connsiteY3" fmla="*/ 6867525 h 6867525"/>
              <a:gd name="connsiteX4" fmla="*/ 5514975 w 7607300"/>
              <a:gd name="connsiteY4" fmla="*/ 0 h 6867525"/>
              <a:gd name="connsiteX0" fmla="*/ 5514975 w 7645400"/>
              <a:gd name="connsiteY0" fmla="*/ 22225 h 6889750"/>
              <a:gd name="connsiteX1" fmla="*/ 7645400 w 7645400"/>
              <a:gd name="connsiteY1" fmla="*/ 0 h 6889750"/>
              <a:gd name="connsiteX2" fmla="*/ 3952875 w 7645400"/>
              <a:gd name="connsiteY2" fmla="*/ 3336925 h 6889750"/>
              <a:gd name="connsiteX3" fmla="*/ 0 w 7645400"/>
              <a:gd name="connsiteY3" fmla="*/ 6889750 h 6889750"/>
              <a:gd name="connsiteX4" fmla="*/ 5514975 w 7645400"/>
              <a:gd name="connsiteY4" fmla="*/ 22225 h 6889750"/>
              <a:gd name="connsiteX0" fmla="*/ 5514975 w 7620000"/>
              <a:gd name="connsiteY0" fmla="*/ 0 h 6867525"/>
              <a:gd name="connsiteX1" fmla="*/ 7620000 w 7620000"/>
              <a:gd name="connsiteY1" fmla="*/ 3175 h 6867525"/>
              <a:gd name="connsiteX2" fmla="*/ 3952875 w 7620000"/>
              <a:gd name="connsiteY2" fmla="*/ 3314700 h 6867525"/>
              <a:gd name="connsiteX3" fmla="*/ 0 w 7620000"/>
              <a:gd name="connsiteY3" fmla="*/ 6867525 h 6867525"/>
              <a:gd name="connsiteX4" fmla="*/ 5514975 w 7620000"/>
              <a:gd name="connsiteY4" fmla="*/ 0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000" h="6867525">
                <a:moveTo>
                  <a:pt x="5514975" y="0"/>
                </a:moveTo>
                <a:lnTo>
                  <a:pt x="7620000" y="3175"/>
                </a:lnTo>
                <a:lnTo>
                  <a:pt x="3952875" y="3314700"/>
                </a:lnTo>
                <a:lnTo>
                  <a:pt x="0" y="6867525"/>
                </a:lnTo>
                <a:lnTo>
                  <a:pt x="5514975" y="0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Прямоугольник 46"/>
          <p:cNvSpPr/>
          <p:nvPr/>
        </p:nvSpPr>
        <p:spPr>
          <a:xfrm>
            <a:off x="4029075" y="-25556"/>
            <a:ext cx="8162925" cy="6883555"/>
          </a:xfrm>
          <a:custGeom>
            <a:avLst/>
            <a:gdLst>
              <a:gd name="connsiteX0" fmla="*/ 0 w 8162925"/>
              <a:gd name="connsiteY0" fmla="*/ 0 h 6858000"/>
              <a:gd name="connsiteX1" fmla="*/ 8162925 w 8162925"/>
              <a:gd name="connsiteY1" fmla="*/ 0 h 6858000"/>
              <a:gd name="connsiteX2" fmla="*/ 8162925 w 8162925"/>
              <a:gd name="connsiteY2" fmla="*/ 6858000 h 6858000"/>
              <a:gd name="connsiteX3" fmla="*/ 0 w 8162925"/>
              <a:gd name="connsiteY3" fmla="*/ 6858000 h 6858000"/>
              <a:gd name="connsiteX4" fmla="*/ 0 w 8162925"/>
              <a:gd name="connsiteY4" fmla="*/ 0 h 6858000"/>
              <a:gd name="connsiteX0" fmla="*/ 4629150 w 8162925"/>
              <a:gd name="connsiteY0" fmla="*/ 0 h 6867525"/>
              <a:gd name="connsiteX1" fmla="*/ 8162925 w 8162925"/>
              <a:gd name="connsiteY1" fmla="*/ 9525 h 6867525"/>
              <a:gd name="connsiteX2" fmla="*/ 8162925 w 8162925"/>
              <a:gd name="connsiteY2" fmla="*/ 6867525 h 6867525"/>
              <a:gd name="connsiteX3" fmla="*/ 0 w 8162925"/>
              <a:gd name="connsiteY3" fmla="*/ 6867525 h 6867525"/>
              <a:gd name="connsiteX4" fmla="*/ 4629150 w 8162925"/>
              <a:gd name="connsiteY4" fmla="*/ 0 h 6867525"/>
              <a:gd name="connsiteX0" fmla="*/ 7705725 w 8162925"/>
              <a:gd name="connsiteY0" fmla="*/ 0 h 6913244"/>
              <a:gd name="connsiteX1" fmla="*/ 8162925 w 8162925"/>
              <a:gd name="connsiteY1" fmla="*/ 55244 h 6913244"/>
              <a:gd name="connsiteX2" fmla="*/ 8162925 w 8162925"/>
              <a:gd name="connsiteY2" fmla="*/ 6913244 h 6913244"/>
              <a:gd name="connsiteX3" fmla="*/ 0 w 8162925"/>
              <a:gd name="connsiteY3" fmla="*/ 6913244 h 6913244"/>
              <a:gd name="connsiteX4" fmla="*/ 7705725 w 8162925"/>
              <a:gd name="connsiteY4" fmla="*/ 0 h 6913244"/>
              <a:gd name="connsiteX0" fmla="*/ 6629400 w 8162925"/>
              <a:gd name="connsiteY0" fmla="*/ 0 h 6867524"/>
              <a:gd name="connsiteX1" fmla="*/ 8162925 w 8162925"/>
              <a:gd name="connsiteY1" fmla="*/ 9524 h 6867524"/>
              <a:gd name="connsiteX2" fmla="*/ 8162925 w 8162925"/>
              <a:gd name="connsiteY2" fmla="*/ 6867524 h 6867524"/>
              <a:gd name="connsiteX3" fmla="*/ 0 w 8162925"/>
              <a:gd name="connsiteY3" fmla="*/ 6867524 h 6867524"/>
              <a:gd name="connsiteX4" fmla="*/ 6629400 w 8162925"/>
              <a:gd name="connsiteY4" fmla="*/ 0 h 6867524"/>
              <a:gd name="connsiteX0" fmla="*/ 7248525 w 8162925"/>
              <a:gd name="connsiteY0" fmla="*/ 466726 h 6858000"/>
              <a:gd name="connsiteX1" fmla="*/ 8162925 w 8162925"/>
              <a:gd name="connsiteY1" fmla="*/ 0 h 6858000"/>
              <a:gd name="connsiteX2" fmla="*/ 8162925 w 8162925"/>
              <a:gd name="connsiteY2" fmla="*/ 6858000 h 6858000"/>
              <a:gd name="connsiteX3" fmla="*/ 0 w 8162925"/>
              <a:gd name="connsiteY3" fmla="*/ 6858000 h 6858000"/>
              <a:gd name="connsiteX4" fmla="*/ 7248525 w 8162925"/>
              <a:gd name="connsiteY4" fmla="*/ 466726 h 6858000"/>
              <a:gd name="connsiteX0" fmla="*/ 7600950 w 8162925"/>
              <a:gd name="connsiteY0" fmla="*/ 1 h 6858000"/>
              <a:gd name="connsiteX1" fmla="*/ 8162925 w 8162925"/>
              <a:gd name="connsiteY1" fmla="*/ 0 h 6858000"/>
              <a:gd name="connsiteX2" fmla="*/ 8162925 w 8162925"/>
              <a:gd name="connsiteY2" fmla="*/ 6858000 h 6858000"/>
              <a:gd name="connsiteX3" fmla="*/ 0 w 8162925"/>
              <a:gd name="connsiteY3" fmla="*/ 6858000 h 6858000"/>
              <a:gd name="connsiteX4" fmla="*/ 7600950 w 8162925"/>
              <a:gd name="connsiteY4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62925" h="6858000">
                <a:moveTo>
                  <a:pt x="7600950" y="1"/>
                </a:moveTo>
                <a:lnTo>
                  <a:pt x="8162925" y="0"/>
                </a:lnTo>
                <a:lnTo>
                  <a:pt x="8162925" y="6858000"/>
                </a:lnTo>
                <a:lnTo>
                  <a:pt x="0" y="6858000"/>
                </a:lnTo>
                <a:lnTo>
                  <a:pt x="7600950" y="1"/>
                </a:lnTo>
                <a:close/>
              </a:path>
            </a:pathLst>
          </a:custGeom>
          <a:solidFill>
            <a:schemeClr val="accent2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830" y="1332689"/>
            <a:ext cx="5723039" cy="5723039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4767110" y="1667844"/>
            <a:ext cx="5048330" cy="5387884"/>
            <a:chOff x="4054665" y="1096990"/>
            <a:chExt cx="5048330" cy="5387884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5471870" y="1336959"/>
              <a:ext cx="2350564" cy="4907946"/>
              <a:chOff x="6309554" y="1451259"/>
              <a:chExt cx="2350564" cy="4907946"/>
            </a:xfrm>
          </p:grpSpPr>
          <p:sp>
            <p:nvSpPr>
              <p:cNvPr id="9" name="Скругленный прямоугольник 8"/>
              <p:cNvSpPr/>
              <p:nvPr/>
            </p:nvSpPr>
            <p:spPr>
              <a:xfrm>
                <a:off x="6309554" y="1451259"/>
                <a:ext cx="2350564" cy="4907946"/>
              </a:xfrm>
              <a:prstGeom prst="roundRect">
                <a:avLst>
                  <a:gd name="adj" fmla="val 12764"/>
                </a:avLst>
              </a:prstGeom>
              <a:solidFill>
                <a:srgbClr val="F9F9F9"/>
              </a:solidFill>
              <a:ln>
                <a:noFill/>
              </a:ln>
              <a:effectLst>
                <a:outerShdw blurRad="50800" dist="25400" dir="5400000" algn="t" rotWithShape="0">
                  <a:prstClr val="black">
                    <a:alpha val="3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 preferRelativeResize="0"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9233" y="1861747"/>
                <a:ext cx="2211206" cy="3932997"/>
              </a:xfrm>
              <a:prstGeom prst="rect">
                <a:avLst/>
              </a:prstGeom>
            </p:spPr>
          </p:pic>
          <p:sp>
            <p:nvSpPr>
              <p:cNvPr id="16" name="Прямоугольник 15"/>
              <p:cNvSpPr/>
              <p:nvPr/>
            </p:nvSpPr>
            <p:spPr>
              <a:xfrm>
                <a:off x="6458821" y="2528847"/>
                <a:ext cx="926414" cy="2743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7532736" y="2523618"/>
                <a:ext cx="926414" cy="2743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415458" y="2495470"/>
                <a:ext cx="88004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spc="-90" dirty="0">
                    <a:solidFill>
                      <a:schemeClr val="tx2"/>
                    </a:solidFill>
                  </a:rPr>
                  <a:t>1</a:t>
                </a:r>
                <a:r>
                  <a:rPr lang="ru-RU" sz="1400" b="1" spc="-90" dirty="0">
                    <a:solidFill>
                      <a:schemeClr val="tx2"/>
                    </a:solidFill>
                  </a:rPr>
                  <a:t>32</a:t>
                </a:r>
                <a:r>
                  <a:rPr lang="en-US" sz="1400" b="1" spc="-90" dirty="0">
                    <a:solidFill>
                      <a:schemeClr val="tx2"/>
                    </a:solidFill>
                  </a:rPr>
                  <a:t>/</a:t>
                </a:r>
                <a:r>
                  <a:rPr lang="ru-RU" sz="1400" b="1" spc="-90" dirty="0">
                    <a:solidFill>
                      <a:schemeClr val="tx2"/>
                    </a:solidFill>
                  </a:rPr>
                  <a:t>78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495104" y="2495470"/>
                <a:ext cx="95923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1" spc="-90" dirty="0">
                    <a:solidFill>
                      <a:schemeClr val="accent4"/>
                    </a:solidFill>
                  </a:rPr>
                  <a:t>69</a:t>
                </a:r>
                <a:r>
                  <a:rPr lang="en-US" sz="1000" b="1" spc="-90" dirty="0">
                    <a:solidFill>
                      <a:schemeClr val="accent4"/>
                    </a:solidFill>
                  </a:rPr>
                  <a:t> </a:t>
                </a:r>
                <a:r>
                  <a:rPr lang="ru-RU" sz="1050" b="1" spc="-90" dirty="0">
                    <a:solidFill>
                      <a:schemeClr val="accent4"/>
                    </a:solidFill>
                  </a:rPr>
                  <a:t>уд/мин</a:t>
                </a:r>
              </a:p>
            </p:txBody>
          </p:sp>
        </p:grpSp>
        <p:pic>
          <p:nvPicPr>
            <p:cNvPr id="62" name="Рисунок 6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18" t="7926" r="10866" b="6596"/>
            <a:stretch/>
          </p:blipFill>
          <p:spPr>
            <a:xfrm>
              <a:off x="4054665" y="1096990"/>
              <a:ext cx="5048330" cy="5387884"/>
            </a:xfrm>
            <a:prstGeom prst="rect">
              <a:avLst/>
            </a:prstGeom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276" y="4434579"/>
            <a:ext cx="4740875" cy="151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97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внутренний, человек, электроника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3CAB4DF7-C074-C145-84B8-11E263096E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576356"/>
            <a:ext cx="5486400" cy="2965450"/>
          </a:xfrm>
          <a:prstGeom prst="rect">
            <a:avLst/>
          </a:prstGeom>
        </p:spPr>
      </p:pic>
      <p:pic>
        <p:nvPicPr>
          <p:cNvPr id="8" name="Рисунок 7" descr="Изображение выглядит как электроника, компьютер, стол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id="{097322E7-7AEE-184B-89A0-34F5D37222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82" y="1997839"/>
            <a:ext cx="5815342" cy="318948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FD2B2D-9CC3-3546-B298-B730EF257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Дистанционное оформление электронных рецептов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CD92E9B-8B1E-794C-83EB-D4000E329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6C95AE-7298-45E1-9514-94AFF5BED89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815491-8969-1442-8436-54692B409D78}"/>
              </a:ext>
            </a:extLst>
          </p:cNvPr>
          <p:cNvSpPr txBox="1"/>
          <p:nvPr/>
        </p:nvSpPr>
        <p:spPr>
          <a:xfrm>
            <a:off x="737938" y="1997839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endParaRPr lang="ru-RU" dirty="0"/>
          </a:p>
          <a:p>
            <a:endParaRPr lang="ru-RU" dirty="0"/>
          </a:p>
        </p:txBody>
      </p:sp>
      <p:pic>
        <p:nvPicPr>
          <p:cNvPr id="6" name="Рисунок 5" descr="Изображение выглядит как лосьон, еда&#10;&#10;Автоматически созданное описание">
            <a:extLst>
              <a:ext uri="{FF2B5EF4-FFF2-40B4-BE49-F238E27FC236}">
                <a16:creationId xmlns:a16="http://schemas.microsoft.com/office/drawing/2014/main" id="{D1995ED2-A494-E349-9D34-FC52F0B2CB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1662"/>
            <a:ext cx="5222631" cy="281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51550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Medved.Telemed-rebrending">
      <a:dk1>
        <a:srgbClr val="FFFFFF"/>
      </a:dk1>
      <a:lt1>
        <a:srgbClr val="424242"/>
      </a:lt1>
      <a:dk2>
        <a:srgbClr val="ECEFF1"/>
      </a:dk2>
      <a:lt2>
        <a:srgbClr val="42A5F5"/>
      </a:lt2>
      <a:accent1>
        <a:srgbClr val="42A5F5"/>
      </a:accent1>
      <a:accent2>
        <a:srgbClr val="1565C0"/>
      </a:accent2>
      <a:accent3>
        <a:srgbClr val="BBDEFB"/>
      </a:accent3>
      <a:accent4>
        <a:srgbClr val="F50057"/>
      </a:accent4>
      <a:accent5>
        <a:srgbClr val="00CABA"/>
      </a:accent5>
      <a:accent6>
        <a:srgbClr val="0076B4"/>
      </a:accent6>
      <a:hlink>
        <a:srgbClr val="42A5F5"/>
      </a:hlink>
      <a:folHlink>
        <a:srgbClr val="1565C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  <a:effectLst>
          <a:outerShdw blurRad="50800" dist="25400" dir="5400000" algn="t" rotWithShape="0">
            <a:prstClr val="black">
              <a:alpha val="30000"/>
            </a:prstClr>
          </a:outerShdw>
          <a:softEdge rad="0"/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c with Circle">
  <a:themeElements>
    <a:clrScheme name="Medved.Telemed-rebrending">
      <a:dk1>
        <a:srgbClr val="FFFFFF"/>
      </a:dk1>
      <a:lt1>
        <a:srgbClr val="424242"/>
      </a:lt1>
      <a:dk2>
        <a:srgbClr val="ECEFF1"/>
      </a:dk2>
      <a:lt2>
        <a:srgbClr val="42A5F5"/>
      </a:lt2>
      <a:accent1>
        <a:srgbClr val="42A5F5"/>
      </a:accent1>
      <a:accent2>
        <a:srgbClr val="1565C0"/>
      </a:accent2>
      <a:accent3>
        <a:srgbClr val="BBDEFB"/>
      </a:accent3>
      <a:accent4>
        <a:srgbClr val="F50057"/>
      </a:accent4>
      <a:accent5>
        <a:srgbClr val="00CABA"/>
      </a:accent5>
      <a:accent6>
        <a:srgbClr val="0076B4"/>
      </a:accent6>
      <a:hlink>
        <a:srgbClr val="42A5F5"/>
      </a:hlink>
      <a:folHlink>
        <a:srgbClr val="1565C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eaderline">
  <a:themeElements>
    <a:clrScheme name="Medved.Telemed-rebrending">
      <a:dk1>
        <a:srgbClr val="FFFFFF"/>
      </a:dk1>
      <a:lt1>
        <a:srgbClr val="424242"/>
      </a:lt1>
      <a:dk2>
        <a:srgbClr val="ECEFF1"/>
      </a:dk2>
      <a:lt2>
        <a:srgbClr val="42A5F5"/>
      </a:lt2>
      <a:accent1>
        <a:srgbClr val="42A5F5"/>
      </a:accent1>
      <a:accent2>
        <a:srgbClr val="1565C0"/>
      </a:accent2>
      <a:accent3>
        <a:srgbClr val="BBDEFB"/>
      </a:accent3>
      <a:accent4>
        <a:srgbClr val="F50057"/>
      </a:accent4>
      <a:accent5>
        <a:srgbClr val="00CABA"/>
      </a:accent5>
      <a:accent6>
        <a:srgbClr val="0076B4"/>
      </a:accent6>
      <a:hlink>
        <a:srgbClr val="42A5F5"/>
      </a:hlink>
      <a:folHlink>
        <a:srgbClr val="1565C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  <a:effectLst>
          <a:outerShdw blurRad="50800" dist="25400" dir="5400000" algn="t" rotWithShape="0">
            <a:prstClr val="black">
              <a:alpha val="30000"/>
            </a:prstClr>
          </a:outerShdw>
          <a:softEdge rad="0"/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57550</TotalTime>
  <Words>617</Words>
  <Application>Microsoft Office PowerPoint</Application>
  <PresentationFormat>Широкоэкранный</PresentationFormat>
  <Paragraphs>125</Paragraphs>
  <Slides>15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Roboto Light</vt:lpstr>
      <vt:lpstr>Verdana</vt:lpstr>
      <vt:lpstr>Blank</vt:lpstr>
      <vt:lpstr>Basic with Circle</vt:lpstr>
      <vt:lpstr>Headerline</vt:lpstr>
      <vt:lpstr>Презентация PowerPoint</vt:lpstr>
      <vt:lpstr>История работы на медицинском рынке</vt:lpstr>
      <vt:lpstr>Презентация PowerPoint</vt:lpstr>
      <vt:lpstr>Ситуация </vt:lpstr>
      <vt:lpstr>Решения </vt:lpstr>
      <vt:lpstr>COVID-19 </vt:lpstr>
      <vt:lpstr>Замена очных посещений телеконсультациями </vt:lpstr>
      <vt:lpstr>Презентация PowerPoint</vt:lpstr>
      <vt:lpstr>Дистанционное оформление электронных рецептов  </vt:lpstr>
      <vt:lpstr>Сортировка пациентов, обратившихся в скорую медицинскую помощь  </vt:lpstr>
      <vt:lpstr>Предложение на время пандемии </vt:lpstr>
      <vt:lpstr>Безопасность</vt:lpstr>
      <vt:lpstr>Функции Medved.Telemed – «Врач-пациент»</vt:lpstr>
      <vt:lpstr>Функции Medved.Telemed – Пациент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Ergün Kayis</dc:creator>
  <cp:lastModifiedBy>Barysheva Darya</cp:lastModifiedBy>
  <cp:revision>986</cp:revision>
  <dcterms:created xsi:type="dcterms:W3CDTF">2015-05-30T00:46:15Z</dcterms:created>
  <dcterms:modified xsi:type="dcterms:W3CDTF">2020-04-06T07:57:03Z</dcterms:modified>
</cp:coreProperties>
</file>