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308" r:id="rId3"/>
    <p:sldId id="309" r:id="rId4"/>
    <p:sldId id="311" r:id="rId5"/>
    <p:sldId id="312" r:id="rId6"/>
    <p:sldId id="313" r:id="rId7"/>
    <p:sldId id="314" r:id="rId8"/>
    <p:sldId id="315" r:id="rId9"/>
    <p:sldId id="316" r:id="rId10"/>
    <p:sldId id="318" r:id="rId11"/>
    <p:sldId id="317" r:id="rId12"/>
    <p:sldId id="319" r:id="rId13"/>
    <p:sldId id="306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25D"/>
    <a:srgbClr val="1F325E"/>
    <a:srgbClr val="DC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6738" autoAdjust="0"/>
  </p:normalViewPr>
  <p:slideViewPr>
    <p:cSldViewPr snapToGrid="0" snapToObjects="1">
      <p:cViewPr varScale="1">
        <p:scale>
          <a:sx n="128" d="100"/>
          <a:sy n="128" d="100"/>
        </p:scale>
        <p:origin x="156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EBE3D-1E4F-EA40-A915-9853E90AA5F7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E77FD-9B29-3244-98CD-B2FFD0246E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8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77FD-9B29-3244-98CD-B2FFD0246EF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61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77FD-9B29-3244-98CD-B2FFD0246EF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mtClean="0"/>
              <a:t>T H A N K    Y O 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77FD-9B29-3244-98CD-B2FFD0246EF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9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3"/>
          <p:cNvSpPr/>
          <p:nvPr userDrawn="1"/>
        </p:nvSpPr>
        <p:spPr>
          <a:xfrm>
            <a:off x="0" y="0"/>
            <a:ext cx="4106795" cy="5143500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795" h="5143500">
                <a:moveTo>
                  <a:pt x="0" y="5128510"/>
                </a:moveTo>
                <a:cubicBezTo>
                  <a:pt x="3923" y="3419528"/>
                  <a:pt x="7847" y="1710547"/>
                  <a:pt x="11770" y="1565"/>
                </a:cubicBezTo>
                <a:lnTo>
                  <a:pt x="4106795" y="0"/>
                </a:lnTo>
                <a:lnTo>
                  <a:pt x="2436527" y="5143500"/>
                </a:lnTo>
                <a:lnTo>
                  <a:pt x="0" y="5128510"/>
                </a:lnTo>
                <a:close/>
              </a:path>
            </a:pathLst>
          </a:custGeom>
          <a:solidFill>
            <a:srgbClr val="1F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 userDrawn="1">
            <p:ph type="subTitle" idx="1"/>
          </p:nvPr>
        </p:nvSpPr>
        <p:spPr>
          <a:xfrm>
            <a:off x="2987747" y="3537098"/>
            <a:ext cx="5882502" cy="1479660"/>
          </a:xfrm>
        </p:spPr>
        <p:txBody>
          <a:bodyPr>
            <a:normAutofit fontScale="92500" lnSpcReduction="10000"/>
          </a:bodyPr>
          <a:lstStyle>
            <a:lvl1pPr>
              <a:buNone/>
              <a:defRPr/>
            </a:lvl1pPr>
          </a:lstStyle>
          <a:p>
            <a:pPr algn="r"/>
            <a:r>
              <a:rPr lang="ru-RU" sz="1600" i="1" smtClean="0">
                <a:solidFill>
                  <a:srgbClr val="1F325E"/>
                </a:solidFill>
                <a:latin typeface="Arial" charset="0"/>
                <a:cs typeface="Arial" charset="0"/>
              </a:rPr>
              <a:t>Образец подзаголовка</a:t>
            </a:r>
            <a:endParaRPr lang="en-US" sz="1600" b="1" i="1" dirty="0" smtClean="0">
              <a:solidFill>
                <a:srgbClr val="1F325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3402616" y="2211572"/>
            <a:ext cx="5467633" cy="1058880"/>
          </a:xfrm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 algn="r"/>
            <a:r>
              <a:rPr lang="ru-RU" sz="2800" b="1" smtClean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Образец заголовка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6" y="209057"/>
            <a:ext cx="3271016" cy="2312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-3727"/>
            <a:ext cx="9144000" cy="850394"/>
            <a:chOff x="0" y="-3727"/>
            <a:chExt cx="9144000" cy="850394"/>
          </a:xfrm>
        </p:grpSpPr>
        <p:sp>
          <p:nvSpPr>
            <p:cNvPr id="8" name="Rectangle 6"/>
            <p:cNvSpPr/>
            <p:nvPr userDrawn="1"/>
          </p:nvSpPr>
          <p:spPr>
            <a:xfrm>
              <a:off x="0" y="0"/>
              <a:ext cx="9144000" cy="846667"/>
            </a:xfrm>
            <a:prstGeom prst="rect">
              <a:avLst/>
            </a:prstGeom>
            <a:solidFill>
              <a:srgbClr val="DC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rapezoid 3"/>
            <p:cNvSpPr/>
            <p:nvPr userDrawn="1"/>
          </p:nvSpPr>
          <p:spPr>
            <a:xfrm>
              <a:off x="0" y="-3727"/>
              <a:ext cx="248471" cy="850394"/>
            </a:xfrm>
            <a:custGeom>
              <a:avLst/>
              <a:gdLst>
                <a:gd name="connsiteX0" fmla="*/ 0 w 6524427"/>
                <a:gd name="connsiteY0" fmla="*/ 5143500 h 5143500"/>
                <a:gd name="connsiteX1" fmla="*/ 1285875 w 6524427"/>
                <a:gd name="connsiteY1" fmla="*/ 0 h 5143500"/>
                <a:gd name="connsiteX2" fmla="*/ 5238552 w 6524427"/>
                <a:gd name="connsiteY2" fmla="*/ 0 h 5143500"/>
                <a:gd name="connsiteX3" fmla="*/ 6524427 w 6524427"/>
                <a:gd name="connsiteY3" fmla="*/ 5143500 h 5143500"/>
                <a:gd name="connsiteX4" fmla="*/ 0 w 6524427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330290 w 5238552"/>
                <a:gd name="connsiteY3" fmla="*/ 5130974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38429 w 5276981"/>
                <a:gd name="connsiteY0" fmla="*/ 5159266 h 5159266"/>
                <a:gd name="connsiteX1" fmla="*/ 0 w 5276981"/>
                <a:gd name="connsiteY1" fmla="*/ 0 h 5159266"/>
                <a:gd name="connsiteX2" fmla="*/ 5276981 w 5276981"/>
                <a:gd name="connsiteY2" fmla="*/ 15766 h 5159266"/>
                <a:gd name="connsiteX3" fmla="*/ 3606713 w 5276981"/>
                <a:gd name="connsiteY3" fmla="*/ 5159266 h 5159266"/>
                <a:gd name="connsiteX4" fmla="*/ 38429 w 5276981"/>
                <a:gd name="connsiteY4" fmla="*/ 5159266 h 5159266"/>
                <a:gd name="connsiteX0" fmla="*/ 23914 w 5262466"/>
                <a:gd name="connsiteY0" fmla="*/ 5159266 h 5159266"/>
                <a:gd name="connsiteX1" fmla="*/ 0 w 5262466"/>
                <a:gd name="connsiteY1" fmla="*/ 0 h 5159266"/>
                <a:gd name="connsiteX2" fmla="*/ 5262466 w 5262466"/>
                <a:gd name="connsiteY2" fmla="*/ 15766 h 5159266"/>
                <a:gd name="connsiteX3" fmla="*/ 3592198 w 5262466"/>
                <a:gd name="connsiteY3" fmla="*/ 5159266 h 5159266"/>
                <a:gd name="connsiteX4" fmla="*/ 23914 w 5262466"/>
                <a:gd name="connsiteY4" fmla="*/ 5159266 h 5159266"/>
                <a:gd name="connsiteX0" fmla="*/ 9399 w 5247951"/>
                <a:gd name="connsiteY0" fmla="*/ 5166524 h 5166524"/>
                <a:gd name="connsiteX1" fmla="*/ 0 w 5247951"/>
                <a:gd name="connsiteY1" fmla="*/ 0 h 5166524"/>
                <a:gd name="connsiteX2" fmla="*/ 5247951 w 5247951"/>
                <a:gd name="connsiteY2" fmla="*/ 23024 h 5166524"/>
                <a:gd name="connsiteX3" fmla="*/ 3577683 w 5247951"/>
                <a:gd name="connsiteY3" fmla="*/ 5166524 h 5166524"/>
                <a:gd name="connsiteX4" fmla="*/ 9399 w 5247951"/>
                <a:gd name="connsiteY4" fmla="*/ 5166524 h 5166524"/>
                <a:gd name="connsiteX0" fmla="*/ 0 w 5238552"/>
                <a:gd name="connsiteY0" fmla="*/ 5143500 h 5143500"/>
                <a:gd name="connsiteX1" fmla="*/ 1642937 w 5238552"/>
                <a:gd name="connsiteY1" fmla="*/ 3138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13547 w 5238552"/>
                <a:gd name="connsiteY1" fmla="*/ 90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465816 w 5238552"/>
                <a:gd name="connsiteY1" fmla="*/ 211427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43527 w 5238552"/>
                <a:gd name="connsiteY1" fmla="*/ 1565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715253 w 4095025"/>
                <a:gd name="connsiteY0" fmla="*/ 5038569 h 5143500"/>
                <a:gd name="connsiteX1" fmla="*/ 0 w 4095025"/>
                <a:gd name="connsiteY1" fmla="*/ 1565 h 5143500"/>
                <a:gd name="connsiteX2" fmla="*/ 4095025 w 4095025"/>
                <a:gd name="connsiteY2" fmla="*/ 0 h 5143500"/>
                <a:gd name="connsiteX3" fmla="*/ 2424757 w 4095025"/>
                <a:gd name="connsiteY3" fmla="*/ 5143500 h 5143500"/>
                <a:gd name="connsiteX4" fmla="*/ 715253 w 4095025"/>
                <a:gd name="connsiteY4" fmla="*/ 5038569 h 5143500"/>
                <a:gd name="connsiteX0" fmla="*/ 0 w 4106795"/>
                <a:gd name="connsiteY0" fmla="*/ 5128510 h 5143500"/>
                <a:gd name="connsiteX1" fmla="*/ 11770 w 4106795"/>
                <a:gd name="connsiteY1" fmla="*/ 1565 h 5143500"/>
                <a:gd name="connsiteX2" fmla="*/ 4106795 w 4106795"/>
                <a:gd name="connsiteY2" fmla="*/ 0 h 5143500"/>
                <a:gd name="connsiteX3" fmla="*/ 2436527 w 4106795"/>
                <a:gd name="connsiteY3" fmla="*/ 5143500 h 5143500"/>
                <a:gd name="connsiteX4" fmla="*/ 0 w 4106795"/>
                <a:gd name="connsiteY4" fmla="*/ 5128510 h 514350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28006 w 4106795"/>
                <a:gd name="connsiteY3" fmla="*/ 829917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50491 w 4106795"/>
                <a:gd name="connsiteY3" fmla="*/ 807431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60016 w 4106795"/>
                <a:gd name="connsiteY3" fmla="*/ 794731 h 5128510"/>
                <a:gd name="connsiteX4" fmla="*/ 0 w 4106795"/>
                <a:gd name="connsiteY4" fmla="*/ 5128510 h 5128510"/>
                <a:gd name="connsiteX0" fmla="*/ 2121836 w 4095031"/>
                <a:gd name="connsiteY0" fmla="*/ 1352377 h 1352377"/>
                <a:gd name="connsiteX1" fmla="*/ 6 w 4095031"/>
                <a:gd name="connsiteY1" fmla="*/ 1565 h 1352377"/>
                <a:gd name="connsiteX2" fmla="*/ 4095031 w 4095031"/>
                <a:gd name="connsiteY2" fmla="*/ 0 h 1352377"/>
                <a:gd name="connsiteX3" fmla="*/ 3848252 w 4095031"/>
                <a:gd name="connsiteY3" fmla="*/ 794731 h 1352377"/>
                <a:gd name="connsiteX4" fmla="*/ 2121836 w 4095031"/>
                <a:gd name="connsiteY4" fmla="*/ 1352377 h 1352377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2054102 w 4095031"/>
                <a:gd name="connsiteY0" fmla="*/ 1724910 h 1736687"/>
                <a:gd name="connsiteX1" fmla="*/ 6 w 4095031"/>
                <a:gd name="connsiteY1" fmla="*/ 1565 h 1736687"/>
                <a:gd name="connsiteX2" fmla="*/ 4095031 w 4095031"/>
                <a:gd name="connsiteY2" fmla="*/ 0 h 1736687"/>
                <a:gd name="connsiteX3" fmla="*/ 3848252 w 4095031"/>
                <a:gd name="connsiteY3" fmla="*/ 794731 h 1736687"/>
                <a:gd name="connsiteX4" fmla="*/ 2054102 w 4095031"/>
                <a:gd name="connsiteY4" fmla="*/ 1724910 h 1736687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3848638 w 4095417"/>
                <a:gd name="connsiteY0" fmla="*/ 794731 h 794731"/>
                <a:gd name="connsiteX1" fmla="*/ 392 w 4095417"/>
                <a:gd name="connsiteY1" fmla="*/ 1565 h 794731"/>
                <a:gd name="connsiteX2" fmla="*/ 4095417 w 4095417"/>
                <a:gd name="connsiteY2" fmla="*/ 0 h 794731"/>
                <a:gd name="connsiteX3" fmla="*/ 3848638 w 4095417"/>
                <a:gd name="connsiteY3" fmla="*/ 794731 h 794731"/>
                <a:gd name="connsiteX0" fmla="*/ 537134 w 783913"/>
                <a:gd name="connsiteY0" fmla="*/ 794731 h 794731"/>
                <a:gd name="connsiteX1" fmla="*/ 41688 w 783913"/>
                <a:gd name="connsiteY1" fmla="*/ 69298 h 794731"/>
                <a:gd name="connsiteX2" fmla="*/ 783913 w 783913"/>
                <a:gd name="connsiteY2" fmla="*/ 0 h 794731"/>
                <a:gd name="connsiteX3" fmla="*/ 537134 w 783913"/>
                <a:gd name="connsiteY3" fmla="*/ 794731 h 794731"/>
                <a:gd name="connsiteX0" fmla="*/ 311860 w 558639"/>
                <a:gd name="connsiteY0" fmla="*/ 801633 h 801633"/>
                <a:gd name="connsiteX1" fmla="*/ 314889 w 558639"/>
                <a:gd name="connsiteY1" fmla="*/ 0 h 801633"/>
                <a:gd name="connsiteX2" fmla="*/ 558639 w 558639"/>
                <a:gd name="connsiteY2" fmla="*/ 6902 h 801633"/>
                <a:gd name="connsiteX3" fmla="*/ 311860 w 558639"/>
                <a:gd name="connsiteY3" fmla="*/ 801633 h 801633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8458 h 798458"/>
                <a:gd name="connsiteX1" fmla="*/ 312577 w 559502"/>
                <a:gd name="connsiteY1" fmla="*/ 0 h 798458"/>
                <a:gd name="connsiteX2" fmla="*/ 559502 w 559502"/>
                <a:gd name="connsiteY2" fmla="*/ 3727 h 798458"/>
                <a:gd name="connsiteX3" fmla="*/ 312723 w 559502"/>
                <a:gd name="connsiteY3" fmla="*/ 798458 h 798458"/>
                <a:gd name="connsiteX0" fmla="*/ 302637 w 549416"/>
                <a:gd name="connsiteY0" fmla="*/ 798458 h 798458"/>
                <a:gd name="connsiteX1" fmla="*/ 302491 w 549416"/>
                <a:gd name="connsiteY1" fmla="*/ 0 h 798458"/>
                <a:gd name="connsiteX2" fmla="*/ 549416 w 549416"/>
                <a:gd name="connsiteY2" fmla="*/ 3727 h 798458"/>
                <a:gd name="connsiteX3" fmla="*/ 302637 w 549416"/>
                <a:gd name="connsiteY3" fmla="*/ 798458 h 798458"/>
                <a:gd name="connsiteX0" fmla="*/ 146 w 246925"/>
                <a:gd name="connsiteY0" fmla="*/ 798458 h 798547"/>
                <a:gd name="connsiteX1" fmla="*/ 0 w 246925"/>
                <a:gd name="connsiteY1" fmla="*/ 0 h 798547"/>
                <a:gd name="connsiteX2" fmla="*/ 246925 w 246925"/>
                <a:gd name="connsiteY2" fmla="*/ 3727 h 798547"/>
                <a:gd name="connsiteX3" fmla="*/ 146 w 246925"/>
                <a:gd name="connsiteY3" fmla="*/ 798458 h 79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925" h="798547">
                  <a:moveTo>
                    <a:pt x="146" y="798458"/>
                  </a:moveTo>
                  <a:cubicBezTo>
                    <a:pt x="267" y="808244"/>
                    <a:pt x="3320" y="11805"/>
                    <a:pt x="0" y="0"/>
                  </a:cubicBezTo>
                  <a:lnTo>
                    <a:pt x="246925" y="3727"/>
                  </a:lnTo>
                  <a:lnTo>
                    <a:pt x="146" y="798458"/>
                  </a:lnTo>
                  <a:close/>
                </a:path>
              </a:pathLst>
            </a:custGeom>
            <a:solidFill>
              <a:srgbClr val="1F3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btitle 2"/>
            <p:cNvSpPr txBox="1">
              <a:spLocks/>
            </p:cNvSpPr>
            <p:nvPr userDrawn="1"/>
          </p:nvSpPr>
          <p:spPr>
            <a:xfrm>
              <a:off x="240851" y="191601"/>
              <a:ext cx="7386450" cy="541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91601"/>
            <a:ext cx="7217647" cy="4563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950734"/>
            <a:ext cx="1971675" cy="3681989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825372"/>
            <a:ext cx="5800725" cy="38073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0" y="-3727"/>
            <a:ext cx="9144000" cy="850394"/>
            <a:chOff x="0" y="-3727"/>
            <a:chExt cx="9144000" cy="85039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9144000" cy="846667"/>
            </a:xfrm>
            <a:prstGeom prst="rect">
              <a:avLst/>
            </a:prstGeom>
            <a:solidFill>
              <a:srgbClr val="DC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rapezoid 3"/>
            <p:cNvSpPr/>
            <p:nvPr userDrawn="1"/>
          </p:nvSpPr>
          <p:spPr>
            <a:xfrm>
              <a:off x="0" y="-3727"/>
              <a:ext cx="248471" cy="850394"/>
            </a:xfrm>
            <a:custGeom>
              <a:avLst/>
              <a:gdLst>
                <a:gd name="connsiteX0" fmla="*/ 0 w 6524427"/>
                <a:gd name="connsiteY0" fmla="*/ 5143500 h 5143500"/>
                <a:gd name="connsiteX1" fmla="*/ 1285875 w 6524427"/>
                <a:gd name="connsiteY1" fmla="*/ 0 h 5143500"/>
                <a:gd name="connsiteX2" fmla="*/ 5238552 w 6524427"/>
                <a:gd name="connsiteY2" fmla="*/ 0 h 5143500"/>
                <a:gd name="connsiteX3" fmla="*/ 6524427 w 6524427"/>
                <a:gd name="connsiteY3" fmla="*/ 5143500 h 5143500"/>
                <a:gd name="connsiteX4" fmla="*/ 0 w 6524427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330290 w 5238552"/>
                <a:gd name="connsiteY3" fmla="*/ 5130974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38429 w 5276981"/>
                <a:gd name="connsiteY0" fmla="*/ 5159266 h 5159266"/>
                <a:gd name="connsiteX1" fmla="*/ 0 w 5276981"/>
                <a:gd name="connsiteY1" fmla="*/ 0 h 5159266"/>
                <a:gd name="connsiteX2" fmla="*/ 5276981 w 5276981"/>
                <a:gd name="connsiteY2" fmla="*/ 15766 h 5159266"/>
                <a:gd name="connsiteX3" fmla="*/ 3606713 w 5276981"/>
                <a:gd name="connsiteY3" fmla="*/ 5159266 h 5159266"/>
                <a:gd name="connsiteX4" fmla="*/ 38429 w 5276981"/>
                <a:gd name="connsiteY4" fmla="*/ 5159266 h 5159266"/>
                <a:gd name="connsiteX0" fmla="*/ 23914 w 5262466"/>
                <a:gd name="connsiteY0" fmla="*/ 5159266 h 5159266"/>
                <a:gd name="connsiteX1" fmla="*/ 0 w 5262466"/>
                <a:gd name="connsiteY1" fmla="*/ 0 h 5159266"/>
                <a:gd name="connsiteX2" fmla="*/ 5262466 w 5262466"/>
                <a:gd name="connsiteY2" fmla="*/ 15766 h 5159266"/>
                <a:gd name="connsiteX3" fmla="*/ 3592198 w 5262466"/>
                <a:gd name="connsiteY3" fmla="*/ 5159266 h 5159266"/>
                <a:gd name="connsiteX4" fmla="*/ 23914 w 5262466"/>
                <a:gd name="connsiteY4" fmla="*/ 5159266 h 5159266"/>
                <a:gd name="connsiteX0" fmla="*/ 9399 w 5247951"/>
                <a:gd name="connsiteY0" fmla="*/ 5166524 h 5166524"/>
                <a:gd name="connsiteX1" fmla="*/ 0 w 5247951"/>
                <a:gd name="connsiteY1" fmla="*/ 0 h 5166524"/>
                <a:gd name="connsiteX2" fmla="*/ 5247951 w 5247951"/>
                <a:gd name="connsiteY2" fmla="*/ 23024 h 5166524"/>
                <a:gd name="connsiteX3" fmla="*/ 3577683 w 5247951"/>
                <a:gd name="connsiteY3" fmla="*/ 5166524 h 5166524"/>
                <a:gd name="connsiteX4" fmla="*/ 9399 w 5247951"/>
                <a:gd name="connsiteY4" fmla="*/ 5166524 h 5166524"/>
                <a:gd name="connsiteX0" fmla="*/ 0 w 5238552"/>
                <a:gd name="connsiteY0" fmla="*/ 5143500 h 5143500"/>
                <a:gd name="connsiteX1" fmla="*/ 1642937 w 5238552"/>
                <a:gd name="connsiteY1" fmla="*/ 3138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13547 w 5238552"/>
                <a:gd name="connsiteY1" fmla="*/ 90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465816 w 5238552"/>
                <a:gd name="connsiteY1" fmla="*/ 211427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43527 w 5238552"/>
                <a:gd name="connsiteY1" fmla="*/ 1565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715253 w 4095025"/>
                <a:gd name="connsiteY0" fmla="*/ 5038569 h 5143500"/>
                <a:gd name="connsiteX1" fmla="*/ 0 w 4095025"/>
                <a:gd name="connsiteY1" fmla="*/ 1565 h 5143500"/>
                <a:gd name="connsiteX2" fmla="*/ 4095025 w 4095025"/>
                <a:gd name="connsiteY2" fmla="*/ 0 h 5143500"/>
                <a:gd name="connsiteX3" fmla="*/ 2424757 w 4095025"/>
                <a:gd name="connsiteY3" fmla="*/ 5143500 h 5143500"/>
                <a:gd name="connsiteX4" fmla="*/ 715253 w 4095025"/>
                <a:gd name="connsiteY4" fmla="*/ 5038569 h 5143500"/>
                <a:gd name="connsiteX0" fmla="*/ 0 w 4106795"/>
                <a:gd name="connsiteY0" fmla="*/ 5128510 h 5143500"/>
                <a:gd name="connsiteX1" fmla="*/ 11770 w 4106795"/>
                <a:gd name="connsiteY1" fmla="*/ 1565 h 5143500"/>
                <a:gd name="connsiteX2" fmla="*/ 4106795 w 4106795"/>
                <a:gd name="connsiteY2" fmla="*/ 0 h 5143500"/>
                <a:gd name="connsiteX3" fmla="*/ 2436527 w 4106795"/>
                <a:gd name="connsiteY3" fmla="*/ 5143500 h 5143500"/>
                <a:gd name="connsiteX4" fmla="*/ 0 w 4106795"/>
                <a:gd name="connsiteY4" fmla="*/ 5128510 h 514350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28006 w 4106795"/>
                <a:gd name="connsiteY3" fmla="*/ 829917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50491 w 4106795"/>
                <a:gd name="connsiteY3" fmla="*/ 807431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60016 w 4106795"/>
                <a:gd name="connsiteY3" fmla="*/ 794731 h 5128510"/>
                <a:gd name="connsiteX4" fmla="*/ 0 w 4106795"/>
                <a:gd name="connsiteY4" fmla="*/ 5128510 h 5128510"/>
                <a:gd name="connsiteX0" fmla="*/ 2121836 w 4095031"/>
                <a:gd name="connsiteY0" fmla="*/ 1352377 h 1352377"/>
                <a:gd name="connsiteX1" fmla="*/ 6 w 4095031"/>
                <a:gd name="connsiteY1" fmla="*/ 1565 h 1352377"/>
                <a:gd name="connsiteX2" fmla="*/ 4095031 w 4095031"/>
                <a:gd name="connsiteY2" fmla="*/ 0 h 1352377"/>
                <a:gd name="connsiteX3" fmla="*/ 3848252 w 4095031"/>
                <a:gd name="connsiteY3" fmla="*/ 794731 h 1352377"/>
                <a:gd name="connsiteX4" fmla="*/ 2121836 w 4095031"/>
                <a:gd name="connsiteY4" fmla="*/ 1352377 h 1352377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2054102 w 4095031"/>
                <a:gd name="connsiteY0" fmla="*/ 1724910 h 1736687"/>
                <a:gd name="connsiteX1" fmla="*/ 6 w 4095031"/>
                <a:gd name="connsiteY1" fmla="*/ 1565 h 1736687"/>
                <a:gd name="connsiteX2" fmla="*/ 4095031 w 4095031"/>
                <a:gd name="connsiteY2" fmla="*/ 0 h 1736687"/>
                <a:gd name="connsiteX3" fmla="*/ 3848252 w 4095031"/>
                <a:gd name="connsiteY3" fmla="*/ 794731 h 1736687"/>
                <a:gd name="connsiteX4" fmla="*/ 2054102 w 4095031"/>
                <a:gd name="connsiteY4" fmla="*/ 1724910 h 1736687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3848638 w 4095417"/>
                <a:gd name="connsiteY0" fmla="*/ 794731 h 794731"/>
                <a:gd name="connsiteX1" fmla="*/ 392 w 4095417"/>
                <a:gd name="connsiteY1" fmla="*/ 1565 h 794731"/>
                <a:gd name="connsiteX2" fmla="*/ 4095417 w 4095417"/>
                <a:gd name="connsiteY2" fmla="*/ 0 h 794731"/>
                <a:gd name="connsiteX3" fmla="*/ 3848638 w 4095417"/>
                <a:gd name="connsiteY3" fmla="*/ 794731 h 794731"/>
                <a:gd name="connsiteX0" fmla="*/ 537134 w 783913"/>
                <a:gd name="connsiteY0" fmla="*/ 794731 h 794731"/>
                <a:gd name="connsiteX1" fmla="*/ 41688 w 783913"/>
                <a:gd name="connsiteY1" fmla="*/ 69298 h 794731"/>
                <a:gd name="connsiteX2" fmla="*/ 783913 w 783913"/>
                <a:gd name="connsiteY2" fmla="*/ 0 h 794731"/>
                <a:gd name="connsiteX3" fmla="*/ 537134 w 783913"/>
                <a:gd name="connsiteY3" fmla="*/ 794731 h 794731"/>
                <a:gd name="connsiteX0" fmla="*/ 311860 w 558639"/>
                <a:gd name="connsiteY0" fmla="*/ 801633 h 801633"/>
                <a:gd name="connsiteX1" fmla="*/ 314889 w 558639"/>
                <a:gd name="connsiteY1" fmla="*/ 0 h 801633"/>
                <a:gd name="connsiteX2" fmla="*/ 558639 w 558639"/>
                <a:gd name="connsiteY2" fmla="*/ 6902 h 801633"/>
                <a:gd name="connsiteX3" fmla="*/ 311860 w 558639"/>
                <a:gd name="connsiteY3" fmla="*/ 801633 h 801633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8458 h 798458"/>
                <a:gd name="connsiteX1" fmla="*/ 312577 w 559502"/>
                <a:gd name="connsiteY1" fmla="*/ 0 h 798458"/>
                <a:gd name="connsiteX2" fmla="*/ 559502 w 559502"/>
                <a:gd name="connsiteY2" fmla="*/ 3727 h 798458"/>
                <a:gd name="connsiteX3" fmla="*/ 312723 w 559502"/>
                <a:gd name="connsiteY3" fmla="*/ 798458 h 798458"/>
                <a:gd name="connsiteX0" fmla="*/ 302637 w 549416"/>
                <a:gd name="connsiteY0" fmla="*/ 798458 h 798458"/>
                <a:gd name="connsiteX1" fmla="*/ 302491 w 549416"/>
                <a:gd name="connsiteY1" fmla="*/ 0 h 798458"/>
                <a:gd name="connsiteX2" fmla="*/ 549416 w 549416"/>
                <a:gd name="connsiteY2" fmla="*/ 3727 h 798458"/>
                <a:gd name="connsiteX3" fmla="*/ 302637 w 549416"/>
                <a:gd name="connsiteY3" fmla="*/ 798458 h 798458"/>
                <a:gd name="connsiteX0" fmla="*/ 146 w 246925"/>
                <a:gd name="connsiteY0" fmla="*/ 798458 h 798547"/>
                <a:gd name="connsiteX1" fmla="*/ 0 w 246925"/>
                <a:gd name="connsiteY1" fmla="*/ 0 h 798547"/>
                <a:gd name="connsiteX2" fmla="*/ 246925 w 246925"/>
                <a:gd name="connsiteY2" fmla="*/ 3727 h 798547"/>
                <a:gd name="connsiteX3" fmla="*/ 146 w 246925"/>
                <a:gd name="connsiteY3" fmla="*/ 798458 h 79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925" h="798547">
                  <a:moveTo>
                    <a:pt x="146" y="798458"/>
                  </a:moveTo>
                  <a:cubicBezTo>
                    <a:pt x="267" y="808244"/>
                    <a:pt x="3320" y="11805"/>
                    <a:pt x="0" y="0"/>
                  </a:cubicBezTo>
                  <a:lnTo>
                    <a:pt x="246925" y="3727"/>
                  </a:lnTo>
                  <a:lnTo>
                    <a:pt x="146" y="798458"/>
                  </a:lnTo>
                  <a:close/>
                </a:path>
              </a:pathLst>
            </a:custGeom>
            <a:solidFill>
              <a:srgbClr val="1F3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btitle 2"/>
            <p:cNvSpPr txBox="1">
              <a:spLocks/>
            </p:cNvSpPr>
            <p:nvPr userDrawn="1"/>
          </p:nvSpPr>
          <p:spPr>
            <a:xfrm>
              <a:off x="240851" y="191601"/>
              <a:ext cx="7386450" cy="541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191601"/>
            <a:ext cx="7217647" cy="456351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-3727"/>
            <a:ext cx="9144000" cy="850394"/>
            <a:chOff x="0" y="-3727"/>
            <a:chExt cx="9144000" cy="850394"/>
          </a:xfrm>
        </p:grpSpPr>
        <p:sp>
          <p:nvSpPr>
            <p:cNvPr id="8" name="Rectangle 6"/>
            <p:cNvSpPr/>
            <p:nvPr userDrawn="1"/>
          </p:nvSpPr>
          <p:spPr>
            <a:xfrm>
              <a:off x="0" y="0"/>
              <a:ext cx="9144000" cy="846667"/>
            </a:xfrm>
            <a:prstGeom prst="rect">
              <a:avLst/>
            </a:prstGeom>
            <a:solidFill>
              <a:srgbClr val="DC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rapezoid 3"/>
            <p:cNvSpPr/>
            <p:nvPr userDrawn="1"/>
          </p:nvSpPr>
          <p:spPr>
            <a:xfrm>
              <a:off x="0" y="-3727"/>
              <a:ext cx="248471" cy="850394"/>
            </a:xfrm>
            <a:custGeom>
              <a:avLst/>
              <a:gdLst>
                <a:gd name="connsiteX0" fmla="*/ 0 w 6524427"/>
                <a:gd name="connsiteY0" fmla="*/ 5143500 h 5143500"/>
                <a:gd name="connsiteX1" fmla="*/ 1285875 w 6524427"/>
                <a:gd name="connsiteY1" fmla="*/ 0 h 5143500"/>
                <a:gd name="connsiteX2" fmla="*/ 5238552 w 6524427"/>
                <a:gd name="connsiteY2" fmla="*/ 0 h 5143500"/>
                <a:gd name="connsiteX3" fmla="*/ 6524427 w 6524427"/>
                <a:gd name="connsiteY3" fmla="*/ 5143500 h 5143500"/>
                <a:gd name="connsiteX4" fmla="*/ 0 w 6524427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330290 w 5238552"/>
                <a:gd name="connsiteY3" fmla="*/ 5130974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38429 w 5276981"/>
                <a:gd name="connsiteY0" fmla="*/ 5159266 h 5159266"/>
                <a:gd name="connsiteX1" fmla="*/ 0 w 5276981"/>
                <a:gd name="connsiteY1" fmla="*/ 0 h 5159266"/>
                <a:gd name="connsiteX2" fmla="*/ 5276981 w 5276981"/>
                <a:gd name="connsiteY2" fmla="*/ 15766 h 5159266"/>
                <a:gd name="connsiteX3" fmla="*/ 3606713 w 5276981"/>
                <a:gd name="connsiteY3" fmla="*/ 5159266 h 5159266"/>
                <a:gd name="connsiteX4" fmla="*/ 38429 w 5276981"/>
                <a:gd name="connsiteY4" fmla="*/ 5159266 h 5159266"/>
                <a:gd name="connsiteX0" fmla="*/ 23914 w 5262466"/>
                <a:gd name="connsiteY0" fmla="*/ 5159266 h 5159266"/>
                <a:gd name="connsiteX1" fmla="*/ 0 w 5262466"/>
                <a:gd name="connsiteY1" fmla="*/ 0 h 5159266"/>
                <a:gd name="connsiteX2" fmla="*/ 5262466 w 5262466"/>
                <a:gd name="connsiteY2" fmla="*/ 15766 h 5159266"/>
                <a:gd name="connsiteX3" fmla="*/ 3592198 w 5262466"/>
                <a:gd name="connsiteY3" fmla="*/ 5159266 h 5159266"/>
                <a:gd name="connsiteX4" fmla="*/ 23914 w 5262466"/>
                <a:gd name="connsiteY4" fmla="*/ 5159266 h 5159266"/>
                <a:gd name="connsiteX0" fmla="*/ 9399 w 5247951"/>
                <a:gd name="connsiteY0" fmla="*/ 5166524 h 5166524"/>
                <a:gd name="connsiteX1" fmla="*/ 0 w 5247951"/>
                <a:gd name="connsiteY1" fmla="*/ 0 h 5166524"/>
                <a:gd name="connsiteX2" fmla="*/ 5247951 w 5247951"/>
                <a:gd name="connsiteY2" fmla="*/ 23024 h 5166524"/>
                <a:gd name="connsiteX3" fmla="*/ 3577683 w 5247951"/>
                <a:gd name="connsiteY3" fmla="*/ 5166524 h 5166524"/>
                <a:gd name="connsiteX4" fmla="*/ 9399 w 5247951"/>
                <a:gd name="connsiteY4" fmla="*/ 5166524 h 5166524"/>
                <a:gd name="connsiteX0" fmla="*/ 0 w 5238552"/>
                <a:gd name="connsiteY0" fmla="*/ 5143500 h 5143500"/>
                <a:gd name="connsiteX1" fmla="*/ 1642937 w 5238552"/>
                <a:gd name="connsiteY1" fmla="*/ 3138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13547 w 5238552"/>
                <a:gd name="connsiteY1" fmla="*/ 90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465816 w 5238552"/>
                <a:gd name="connsiteY1" fmla="*/ 211427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43527 w 5238552"/>
                <a:gd name="connsiteY1" fmla="*/ 1565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715253 w 4095025"/>
                <a:gd name="connsiteY0" fmla="*/ 5038569 h 5143500"/>
                <a:gd name="connsiteX1" fmla="*/ 0 w 4095025"/>
                <a:gd name="connsiteY1" fmla="*/ 1565 h 5143500"/>
                <a:gd name="connsiteX2" fmla="*/ 4095025 w 4095025"/>
                <a:gd name="connsiteY2" fmla="*/ 0 h 5143500"/>
                <a:gd name="connsiteX3" fmla="*/ 2424757 w 4095025"/>
                <a:gd name="connsiteY3" fmla="*/ 5143500 h 5143500"/>
                <a:gd name="connsiteX4" fmla="*/ 715253 w 4095025"/>
                <a:gd name="connsiteY4" fmla="*/ 5038569 h 5143500"/>
                <a:gd name="connsiteX0" fmla="*/ 0 w 4106795"/>
                <a:gd name="connsiteY0" fmla="*/ 5128510 h 5143500"/>
                <a:gd name="connsiteX1" fmla="*/ 11770 w 4106795"/>
                <a:gd name="connsiteY1" fmla="*/ 1565 h 5143500"/>
                <a:gd name="connsiteX2" fmla="*/ 4106795 w 4106795"/>
                <a:gd name="connsiteY2" fmla="*/ 0 h 5143500"/>
                <a:gd name="connsiteX3" fmla="*/ 2436527 w 4106795"/>
                <a:gd name="connsiteY3" fmla="*/ 5143500 h 5143500"/>
                <a:gd name="connsiteX4" fmla="*/ 0 w 4106795"/>
                <a:gd name="connsiteY4" fmla="*/ 5128510 h 514350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28006 w 4106795"/>
                <a:gd name="connsiteY3" fmla="*/ 829917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50491 w 4106795"/>
                <a:gd name="connsiteY3" fmla="*/ 807431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60016 w 4106795"/>
                <a:gd name="connsiteY3" fmla="*/ 794731 h 5128510"/>
                <a:gd name="connsiteX4" fmla="*/ 0 w 4106795"/>
                <a:gd name="connsiteY4" fmla="*/ 5128510 h 5128510"/>
                <a:gd name="connsiteX0" fmla="*/ 2121836 w 4095031"/>
                <a:gd name="connsiteY0" fmla="*/ 1352377 h 1352377"/>
                <a:gd name="connsiteX1" fmla="*/ 6 w 4095031"/>
                <a:gd name="connsiteY1" fmla="*/ 1565 h 1352377"/>
                <a:gd name="connsiteX2" fmla="*/ 4095031 w 4095031"/>
                <a:gd name="connsiteY2" fmla="*/ 0 h 1352377"/>
                <a:gd name="connsiteX3" fmla="*/ 3848252 w 4095031"/>
                <a:gd name="connsiteY3" fmla="*/ 794731 h 1352377"/>
                <a:gd name="connsiteX4" fmla="*/ 2121836 w 4095031"/>
                <a:gd name="connsiteY4" fmla="*/ 1352377 h 1352377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2054102 w 4095031"/>
                <a:gd name="connsiteY0" fmla="*/ 1724910 h 1736687"/>
                <a:gd name="connsiteX1" fmla="*/ 6 w 4095031"/>
                <a:gd name="connsiteY1" fmla="*/ 1565 h 1736687"/>
                <a:gd name="connsiteX2" fmla="*/ 4095031 w 4095031"/>
                <a:gd name="connsiteY2" fmla="*/ 0 h 1736687"/>
                <a:gd name="connsiteX3" fmla="*/ 3848252 w 4095031"/>
                <a:gd name="connsiteY3" fmla="*/ 794731 h 1736687"/>
                <a:gd name="connsiteX4" fmla="*/ 2054102 w 4095031"/>
                <a:gd name="connsiteY4" fmla="*/ 1724910 h 1736687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3848638 w 4095417"/>
                <a:gd name="connsiteY0" fmla="*/ 794731 h 794731"/>
                <a:gd name="connsiteX1" fmla="*/ 392 w 4095417"/>
                <a:gd name="connsiteY1" fmla="*/ 1565 h 794731"/>
                <a:gd name="connsiteX2" fmla="*/ 4095417 w 4095417"/>
                <a:gd name="connsiteY2" fmla="*/ 0 h 794731"/>
                <a:gd name="connsiteX3" fmla="*/ 3848638 w 4095417"/>
                <a:gd name="connsiteY3" fmla="*/ 794731 h 794731"/>
                <a:gd name="connsiteX0" fmla="*/ 537134 w 783913"/>
                <a:gd name="connsiteY0" fmla="*/ 794731 h 794731"/>
                <a:gd name="connsiteX1" fmla="*/ 41688 w 783913"/>
                <a:gd name="connsiteY1" fmla="*/ 69298 h 794731"/>
                <a:gd name="connsiteX2" fmla="*/ 783913 w 783913"/>
                <a:gd name="connsiteY2" fmla="*/ 0 h 794731"/>
                <a:gd name="connsiteX3" fmla="*/ 537134 w 783913"/>
                <a:gd name="connsiteY3" fmla="*/ 794731 h 794731"/>
                <a:gd name="connsiteX0" fmla="*/ 311860 w 558639"/>
                <a:gd name="connsiteY0" fmla="*/ 801633 h 801633"/>
                <a:gd name="connsiteX1" fmla="*/ 314889 w 558639"/>
                <a:gd name="connsiteY1" fmla="*/ 0 h 801633"/>
                <a:gd name="connsiteX2" fmla="*/ 558639 w 558639"/>
                <a:gd name="connsiteY2" fmla="*/ 6902 h 801633"/>
                <a:gd name="connsiteX3" fmla="*/ 311860 w 558639"/>
                <a:gd name="connsiteY3" fmla="*/ 801633 h 801633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8458 h 798458"/>
                <a:gd name="connsiteX1" fmla="*/ 312577 w 559502"/>
                <a:gd name="connsiteY1" fmla="*/ 0 h 798458"/>
                <a:gd name="connsiteX2" fmla="*/ 559502 w 559502"/>
                <a:gd name="connsiteY2" fmla="*/ 3727 h 798458"/>
                <a:gd name="connsiteX3" fmla="*/ 312723 w 559502"/>
                <a:gd name="connsiteY3" fmla="*/ 798458 h 798458"/>
                <a:gd name="connsiteX0" fmla="*/ 302637 w 549416"/>
                <a:gd name="connsiteY0" fmla="*/ 798458 h 798458"/>
                <a:gd name="connsiteX1" fmla="*/ 302491 w 549416"/>
                <a:gd name="connsiteY1" fmla="*/ 0 h 798458"/>
                <a:gd name="connsiteX2" fmla="*/ 549416 w 549416"/>
                <a:gd name="connsiteY2" fmla="*/ 3727 h 798458"/>
                <a:gd name="connsiteX3" fmla="*/ 302637 w 549416"/>
                <a:gd name="connsiteY3" fmla="*/ 798458 h 798458"/>
                <a:gd name="connsiteX0" fmla="*/ 146 w 246925"/>
                <a:gd name="connsiteY0" fmla="*/ 798458 h 798547"/>
                <a:gd name="connsiteX1" fmla="*/ 0 w 246925"/>
                <a:gd name="connsiteY1" fmla="*/ 0 h 798547"/>
                <a:gd name="connsiteX2" fmla="*/ 246925 w 246925"/>
                <a:gd name="connsiteY2" fmla="*/ 3727 h 798547"/>
                <a:gd name="connsiteX3" fmla="*/ 146 w 246925"/>
                <a:gd name="connsiteY3" fmla="*/ 798458 h 79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925" h="798547">
                  <a:moveTo>
                    <a:pt x="146" y="798458"/>
                  </a:moveTo>
                  <a:cubicBezTo>
                    <a:pt x="267" y="808244"/>
                    <a:pt x="3320" y="11805"/>
                    <a:pt x="0" y="0"/>
                  </a:cubicBezTo>
                  <a:lnTo>
                    <a:pt x="246925" y="3727"/>
                  </a:lnTo>
                  <a:lnTo>
                    <a:pt x="146" y="798458"/>
                  </a:lnTo>
                  <a:close/>
                </a:path>
              </a:pathLst>
            </a:custGeom>
            <a:solidFill>
              <a:srgbClr val="1F3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ubtitle 2"/>
            <p:cNvSpPr txBox="1">
              <a:spLocks/>
            </p:cNvSpPr>
            <p:nvPr userDrawn="1"/>
          </p:nvSpPr>
          <p:spPr>
            <a:xfrm>
              <a:off x="240851" y="191601"/>
              <a:ext cx="7386450" cy="541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 userDrawn="1"/>
        </p:nvSpPr>
        <p:spPr>
          <a:xfrm>
            <a:off x="628650" y="191601"/>
            <a:ext cx="7217647" cy="456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Группа 7"/>
          <p:cNvGrpSpPr/>
          <p:nvPr userDrawn="1"/>
        </p:nvGrpSpPr>
        <p:grpSpPr>
          <a:xfrm>
            <a:off x="0" y="-3727"/>
            <a:ext cx="9144000" cy="850394"/>
            <a:chOff x="0" y="-3727"/>
            <a:chExt cx="9144000" cy="850394"/>
          </a:xfrm>
        </p:grpSpPr>
        <p:sp>
          <p:nvSpPr>
            <p:cNvPr id="9" name="Rectangle 6"/>
            <p:cNvSpPr/>
            <p:nvPr userDrawn="1"/>
          </p:nvSpPr>
          <p:spPr>
            <a:xfrm>
              <a:off x="0" y="0"/>
              <a:ext cx="9144000" cy="846667"/>
            </a:xfrm>
            <a:prstGeom prst="rect">
              <a:avLst/>
            </a:prstGeom>
            <a:solidFill>
              <a:srgbClr val="DC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rapezoid 3"/>
            <p:cNvSpPr/>
            <p:nvPr userDrawn="1"/>
          </p:nvSpPr>
          <p:spPr>
            <a:xfrm>
              <a:off x="0" y="-3727"/>
              <a:ext cx="248471" cy="850394"/>
            </a:xfrm>
            <a:custGeom>
              <a:avLst/>
              <a:gdLst>
                <a:gd name="connsiteX0" fmla="*/ 0 w 6524427"/>
                <a:gd name="connsiteY0" fmla="*/ 5143500 h 5143500"/>
                <a:gd name="connsiteX1" fmla="*/ 1285875 w 6524427"/>
                <a:gd name="connsiteY1" fmla="*/ 0 h 5143500"/>
                <a:gd name="connsiteX2" fmla="*/ 5238552 w 6524427"/>
                <a:gd name="connsiteY2" fmla="*/ 0 h 5143500"/>
                <a:gd name="connsiteX3" fmla="*/ 6524427 w 6524427"/>
                <a:gd name="connsiteY3" fmla="*/ 5143500 h 5143500"/>
                <a:gd name="connsiteX4" fmla="*/ 0 w 6524427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330290 w 5238552"/>
                <a:gd name="connsiteY3" fmla="*/ 5130974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38429 w 5276981"/>
                <a:gd name="connsiteY0" fmla="*/ 5159266 h 5159266"/>
                <a:gd name="connsiteX1" fmla="*/ 0 w 5276981"/>
                <a:gd name="connsiteY1" fmla="*/ 0 h 5159266"/>
                <a:gd name="connsiteX2" fmla="*/ 5276981 w 5276981"/>
                <a:gd name="connsiteY2" fmla="*/ 15766 h 5159266"/>
                <a:gd name="connsiteX3" fmla="*/ 3606713 w 5276981"/>
                <a:gd name="connsiteY3" fmla="*/ 5159266 h 5159266"/>
                <a:gd name="connsiteX4" fmla="*/ 38429 w 5276981"/>
                <a:gd name="connsiteY4" fmla="*/ 5159266 h 5159266"/>
                <a:gd name="connsiteX0" fmla="*/ 23914 w 5262466"/>
                <a:gd name="connsiteY0" fmla="*/ 5159266 h 5159266"/>
                <a:gd name="connsiteX1" fmla="*/ 0 w 5262466"/>
                <a:gd name="connsiteY1" fmla="*/ 0 h 5159266"/>
                <a:gd name="connsiteX2" fmla="*/ 5262466 w 5262466"/>
                <a:gd name="connsiteY2" fmla="*/ 15766 h 5159266"/>
                <a:gd name="connsiteX3" fmla="*/ 3592198 w 5262466"/>
                <a:gd name="connsiteY3" fmla="*/ 5159266 h 5159266"/>
                <a:gd name="connsiteX4" fmla="*/ 23914 w 5262466"/>
                <a:gd name="connsiteY4" fmla="*/ 5159266 h 5159266"/>
                <a:gd name="connsiteX0" fmla="*/ 9399 w 5247951"/>
                <a:gd name="connsiteY0" fmla="*/ 5166524 h 5166524"/>
                <a:gd name="connsiteX1" fmla="*/ 0 w 5247951"/>
                <a:gd name="connsiteY1" fmla="*/ 0 h 5166524"/>
                <a:gd name="connsiteX2" fmla="*/ 5247951 w 5247951"/>
                <a:gd name="connsiteY2" fmla="*/ 23024 h 5166524"/>
                <a:gd name="connsiteX3" fmla="*/ 3577683 w 5247951"/>
                <a:gd name="connsiteY3" fmla="*/ 5166524 h 5166524"/>
                <a:gd name="connsiteX4" fmla="*/ 9399 w 5247951"/>
                <a:gd name="connsiteY4" fmla="*/ 5166524 h 5166524"/>
                <a:gd name="connsiteX0" fmla="*/ 0 w 5238552"/>
                <a:gd name="connsiteY0" fmla="*/ 5143500 h 5143500"/>
                <a:gd name="connsiteX1" fmla="*/ 1642937 w 5238552"/>
                <a:gd name="connsiteY1" fmla="*/ 3138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13547 w 5238552"/>
                <a:gd name="connsiteY1" fmla="*/ 90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465816 w 5238552"/>
                <a:gd name="connsiteY1" fmla="*/ 211427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43527 w 5238552"/>
                <a:gd name="connsiteY1" fmla="*/ 1565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715253 w 4095025"/>
                <a:gd name="connsiteY0" fmla="*/ 5038569 h 5143500"/>
                <a:gd name="connsiteX1" fmla="*/ 0 w 4095025"/>
                <a:gd name="connsiteY1" fmla="*/ 1565 h 5143500"/>
                <a:gd name="connsiteX2" fmla="*/ 4095025 w 4095025"/>
                <a:gd name="connsiteY2" fmla="*/ 0 h 5143500"/>
                <a:gd name="connsiteX3" fmla="*/ 2424757 w 4095025"/>
                <a:gd name="connsiteY3" fmla="*/ 5143500 h 5143500"/>
                <a:gd name="connsiteX4" fmla="*/ 715253 w 4095025"/>
                <a:gd name="connsiteY4" fmla="*/ 5038569 h 5143500"/>
                <a:gd name="connsiteX0" fmla="*/ 0 w 4106795"/>
                <a:gd name="connsiteY0" fmla="*/ 5128510 h 5143500"/>
                <a:gd name="connsiteX1" fmla="*/ 11770 w 4106795"/>
                <a:gd name="connsiteY1" fmla="*/ 1565 h 5143500"/>
                <a:gd name="connsiteX2" fmla="*/ 4106795 w 4106795"/>
                <a:gd name="connsiteY2" fmla="*/ 0 h 5143500"/>
                <a:gd name="connsiteX3" fmla="*/ 2436527 w 4106795"/>
                <a:gd name="connsiteY3" fmla="*/ 5143500 h 5143500"/>
                <a:gd name="connsiteX4" fmla="*/ 0 w 4106795"/>
                <a:gd name="connsiteY4" fmla="*/ 5128510 h 514350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28006 w 4106795"/>
                <a:gd name="connsiteY3" fmla="*/ 829917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50491 w 4106795"/>
                <a:gd name="connsiteY3" fmla="*/ 807431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60016 w 4106795"/>
                <a:gd name="connsiteY3" fmla="*/ 794731 h 5128510"/>
                <a:gd name="connsiteX4" fmla="*/ 0 w 4106795"/>
                <a:gd name="connsiteY4" fmla="*/ 5128510 h 5128510"/>
                <a:gd name="connsiteX0" fmla="*/ 2121836 w 4095031"/>
                <a:gd name="connsiteY0" fmla="*/ 1352377 h 1352377"/>
                <a:gd name="connsiteX1" fmla="*/ 6 w 4095031"/>
                <a:gd name="connsiteY1" fmla="*/ 1565 h 1352377"/>
                <a:gd name="connsiteX2" fmla="*/ 4095031 w 4095031"/>
                <a:gd name="connsiteY2" fmla="*/ 0 h 1352377"/>
                <a:gd name="connsiteX3" fmla="*/ 3848252 w 4095031"/>
                <a:gd name="connsiteY3" fmla="*/ 794731 h 1352377"/>
                <a:gd name="connsiteX4" fmla="*/ 2121836 w 4095031"/>
                <a:gd name="connsiteY4" fmla="*/ 1352377 h 1352377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2054102 w 4095031"/>
                <a:gd name="connsiteY0" fmla="*/ 1724910 h 1736687"/>
                <a:gd name="connsiteX1" fmla="*/ 6 w 4095031"/>
                <a:gd name="connsiteY1" fmla="*/ 1565 h 1736687"/>
                <a:gd name="connsiteX2" fmla="*/ 4095031 w 4095031"/>
                <a:gd name="connsiteY2" fmla="*/ 0 h 1736687"/>
                <a:gd name="connsiteX3" fmla="*/ 3848252 w 4095031"/>
                <a:gd name="connsiteY3" fmla="*/ 794731 h 1736687"/>
                <a:gd name="connsiteX4" fmla="*/ 2054102 w 4095031"/>
                <a:gd name="connsiteY4" fmla="*/ 1724910 h 1736687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3848638 w 4095417"/>
                <a:gd name="connsiteY0" fmla="*/ 794731 h 794731"/>
                <a:gd name="connsiteX1" fmla="*/ 392 w 4095417"/>
                <a:gd name="connsiteY1" fmla="*/ 1565 h 794731"/>
                <a:gd name="connsiteX2" fmla="*/ 4095417 w 4095417"/>
                <a:gd name="connsiteY2" fmla="*/ 0 h 794731"/>
                <a:gd name="connsiteX3" fmla="*/ 3848638 w 4095417"/>
                <a:gd name="connsiteY3" fmla="*/ 794731 h 794731"/>
                <a:gd name="connsiteX0" fmla="*/ 537134 w 783913"/>
                <a:gd name="connsiteY0" fmla="*/ 794731 h 794731"/>
                <a:gd name="connsiteX1" fmla="*/ 41688 w 783913"/>
                <a:gd name="connsiteY1" fmla="*/ 69298 h 794731"/>
                <a:gd name="connsiteX2" fmla="*/ 783913 w 783913"/>
                <a:gd name="connsiteY2" fmla="*/ 0 h 794731"/>
                <a:gd name="connsiteX3" fmla="*/ 537134 w 783913"/>
                <a:gd name="connsiteY3" fmla="*/ 794731 h 794731"/>
                <a:gd name="connsiteX0" fmla="*/ 311860 w 558639"/>
                <a:gd name="connsiteY0" fmla="*/ 801633 h 801633"/>
                <a:gd name="connsiteX1" fmla="*/ 314889 w 558639"/>
                <a:gd name="connsiteY1" fmla="*/ 0 h 801633"/>
                <a:gd name="connsiteX2" fmla="*/ 558639 w 558639"/>
                <a:gd name="connsiteY2" fmla="*/ 6902 h 801633"/>
                <a:gd name="connsiteX3" fmla="*/ 311860 w 558639"/>
                <a:gd name="connsiteY3" fmla="*/ 801633 h 801633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8458 h 798458"/>
                <a:gd name="connsiteX1" fmla="*/ 312577 w 559502"/>
                <a:gd name="connsiteY1" fmla="*/ 0 h 798458"/>
                <a:gd name="connsiteX2" fmla="*/ 559502 w 559502"/>
                <a:gd name="connsiteY2" fmla="*/ 3727 h 798458"/>
                <a:gd name="connsiteX3" fmla="*/ 312723 w 559502"/>
                <a:gd name="connsiteY3" fmla="*/ 798458 h 798458"/>
                <a:gd name="connsiteX0" fmla="*/ 302637 w 549416"/>
                <a:gd name="connsiteY0" fmla="*/ 798458 h 798458"/>
                <a:gd name="connsiteX1" fmla="*/ 302491 w 549416"/>
                <a:gd name="connsiteY1" fmla="*/ 0 h 798458"/>
                <a:gd name="connsiteX2" fmla="*/ 549416 w 549416"/>
                <a:gd name="connsiteY2" fmla="*/ 3727 h 798458"/>
                <a:gd name="connsiteX3" fmla="*/ 302637 w 549416"/>
                <a:gd name="connsiteY3" fmla="*/ 798458 h 798458"/>
                <a:gd name="connsiteX0" fmla="*/ 146 w 246925"/>
                <a:gd name="connsiteY0" fmla="*/ 798458 h 798547"/>
                <a:gd name="connsiteX1" fmla="*/ 0 w 246925"/>
                <a:gd name="connsiteY1" fmla="*/ 0 h 798547"/>
                <a:gd name="connsiteX2" fmla="*/ 246925 w 246925"/>
                <a:gd name="connsiteY2" fmla="*/ 3727 h 798547"/>
                <a:gd name="connsiteX3" fmla="*/ 146 w 246925"/>
                <a:gd name="connsiteY3" fmla="*/ 798458 h 79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925" h="798547">
                  <a:moveTo>
                    <a:pt x="146" y="798458"/>
                  </a:moveTo>
                  <a:cubicBezTo>
                    <a:pt x="267" y="808244"/>
                    <a:pt x="3320" y="11805"/>
                    <a:pt x="0" y="0"/>
                  </a:cubicBezTo>
                  <a:lnTo>
                    <a:pt x="246925" y="3727"/>
                  </a:lnTo>
                  <a:lnTo>
                    <a:pt x="146" y="798458"/>
                  </a:lnTo>
                  <a:close/>
                </a:path>
              </a:pathLst>
            </a:custGeom>
            <a:solidFill>
              <a:srgbClr val="1F3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ubtitle 2"/>
            <p:cNvSpPr txBox="1">
              <a:spLocks/>
            </p:cNvSpPr>
            <p:nvPr userDrawn="1"/>
          </p:nvSpPr>
          <p:spPr>
            <a:xfrm>
              <a:off x="240851" y="191601"/>
              <a:ext cx="7386450" cy="541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 userDrawn="1"/>
        </p:nvSpPr>
        <p:spPr>
          <a:xfrm>
            <a:off x="628650" y="191601"/>
            <a:ext cx="7217647" cy="456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Группа 9"/>
          <p:cNvGrpSpPr/>
          <p:nvPr userDrawn="1"/>
        </p:nvGrpSpPr>
        <p:grpSpPr>
          <a:xfrm>
            <a:off x="0" y="-3727"/>
            <a:ext cx="9144000" cy="850394"/>
            <a:chOff x="0" y="-3727"/>
            <a:chExt cx="9144000" cy="850394"/>
          </a:xfrm>
        </p:grpSpPr>
        <p:sp>
          <p:nvSpPr>
            <p:cNvPr id="11" name="Rectangle 6"/>
            <p:cNvSpPr/>
            <p:nvPr userDrawn="1"/>
          </p:nvSpPr>
          <p:spPr>
            <a:xfrm>
              <a:off x="0" y="0"/>
              <a:ext cx="9144000" cy="846667"/>
            </a:xfrm>
            <a:prstGeom prst="rect">
              <a:avLst/>
            </a:prstGeom>
            <a:solidFill>
              <a:srgbClr val="DC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rapezoid 3"/>
            <p:cNvSpPr/>
            <p:nvPr userDrawn="1"/>
          </p:nvSpPr>
          <p:spPr>
            <a:xfrm>
              <a:off x="0" y="-3727"/>
              <a:ext cx="248471" cy="850394"/>
            </a:xfrm>
            <a:custGeom>
              <a:avLst/>
              <a:gdLst>
                <a:gd name="connsiteX0" fmla="*/ 0 w 6524427"/>
                <a:gd name="connsiteY0" fmla="*/ 5143500 h 5143500"/>
                <a:gd name="connsiteX1" fmla="*/ 1285875 w 6524427"/>
                <a:gd name="connsiteY1" fmla="*/ 0 h 5143500"/>
                <a:gd name="connsiteX2" fmla="*/ 5238552 w 6524427"/>
                <a:gd name="connsiteY2" fmla="*/ 0 h 5143500"/>
                <a:gd name="connsiteX3" fmla="*/ 6524427 w 6524427"/>
                <a:gd name="connsiteY3" fmla="*/ 5143500 h 5143500"/>
                <a:gd name="connsiteX4" fmla="*/ 0 w 6524427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330290 w 5238552"/>
                <a:gd name="connsiteY3" fmla="*/ 5130974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38429 w 5276981"/>
                <a:gd name="connsiteY0" fmla="*/ 5159266 h 5159266"/>
                <a:gd name="connsiteX1" fmla="*/ 0 w 5276981"/>
                <a:gd name="connsiteY1" fmla="*/ 0 h 5159266"/>
                <a:gd name="connsiteX2" fmla="*/ 5276981 w 5276981"/>
                <a:gd name="connsiteY2" fmla="*/ 15766 h 5159266"/>
                <a:gd name="connsiteX3" fmla="*/ 3606713 w 5276981"/>
                <a:gd name="connsiteY3" fmla="*/ 5159266 h 5159266"/>
                <a:gd name="connsiteX4" fmla="*/ 38429 w 5276981"/>
                <a:gd name="connsiteY4" fmla="*/ 5159266 h 5159266"/>
                <a:gd name="connsiteX0" fmla="*/ 23914 w 5262466"/>
                <a:gd name="connsiteY0" fmla="*/ 5159266 h 5159266"/>
                <a:gd name="connsiteX1" fmla="*/ 0 w 5262466"/>
                <a:gd name="connsiteY1" fmla="*/ 0 h 5159266"/>
                <a:gd name="connsiteX2" fmla="*/ 5262466 w 5262466"/>
                <a:gd name="connsiteY2" fmla="*/ 15766 h 5159266"/>
                <a:gd name="connsiteX3" fmla="*/ 3592198 w 5262466"/>
                <a:gd name="connsiteY3" fmla="*/ 5159266 h 5159266"/>
                <a:gd name="connsiteX4" fmla="*/ 23914 w 5262466"/>
                <a:gd name="connsiteY4" fmla="*/ 5159266 h 5159266"/>
                <a:gd name="connsiteX0" fmla="*/ 9399 w 5247951"/>
                <a:gd name="connsiteY0" fmla="*/ 5166524 h 5166524"/>
                <a:gd name="connsiteX1" fmla="*/ 0 w 5247951"/>
                <a:gd name="connsiteY1" fmla="*/ 0 h 5166524"/>
                <a:gd name="connsiteX2" fmla="*/ 5247951 w 5247951"/>
                <a:gd name="connsiteY2" fmla="*/ 23024 h 5166524"/>
                <a:gd name="connsiteX3" fmla="*/ 3577683 w 5247951"/>
                <a:gd name="connsiteY3" fmla="*/ 5166524 h 5166524"/>
                <a:gd name="connsiteX4" fmla="*/ 9399 w 5247951"/>
                <a:gd name="connsiteY4" fmla="*/ 5166524 h 5166524"/>
                <a:gd name="connsiteX0" fmla="*/ 0 w 5238552"/>
                <a:gd name="connsiteY0" fmla="*/ 5143500 h 5143500"/>
                <a:gd name="connsiteX1" fmla="*/ 1642937 w 5238552"/>
                <a:gd name="connsiteY1" fmla="*/ 3138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13547 w 5238552"/>
                <a:gd name="connsiteY1" fmla="*/ 90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465816 w 5238552"/>
                <a:gd name="connsiteY1" fmla="*/ 211427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43527 w 5238552"/>
                <a:gd name="connsiteY1" fmla="*/ 1565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715253 w 4095025"/>
                <a:gd name="connsiteY0" fmla="*/ 5038569 h 5143500"/>
                <a:gd name="connsiteX1" fmla="*/ 0 w 4095025"/>
                <a:gd name="connsiteY1" fmla="*/ 1565 h 5143500"/>
                <a:gd name="connsiteX2" fmla="*/ 4095025 w 4095025"/>
                <a:gd name="connsiteY2" fmla="*/ 0 h 5143500"/>
                <a:gd name="connsiteX3" fmla="*/ 2424757 w 4095025"/>
                <a:gd name="connsiteY3" fmla="*/ 5143500 h 5143500"/>
                <a:gd name="connsiteX4" fmla="*/ 715253 w 4095025"/>
                <a:gd name="connsiteY4" fmla="*/ 5038569 h 5143500"/>
                <a:gd name="connsiteX0" fmla="*/ 0 w 4106795"/>
                <a:gd name="connsiteY0" fmla="*/ 5128510 h 5143500"/>
                <a:gd name="connsiteX1" fmla="*/ 11770 w 4106795"/>
                <a:gd name="connsiteY1" fmla="*/ 1565 h 5143500"/>
                <a:gd name="connsiteX2" fmla="*/ 4106795 w 4106795"/>
                <a:gd name="connsiteY2" fmla="*/ 0 h 5143500"/>
                <a:gd name="connsiteX3" fmla="*/ 2436527 w 4106795"/>
                <a:gd name="connsiteY3" fmla="*/ 5143500 h 5143500"/>
                <a:gd name="connsiteX4" fmla="*/ 0 w 4106795"/>
                <a:gd name="connsiteY4" fmla="*/ 5128510 h 514350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28006 w 4106795"/>
                <a:gd name="connsiteY3" fmla="*/ 829917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50491 w 4106795"/>
                <a:gd name="connsiteY3" fmla="*/ 807431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60016 w 4106795"/>
                <a:gd name="connsiteY3" fmla="*/ 794731 h 5128510"/>
                <a:gd name="connsiteX4" fmla="*/ 0 w 4106795"/>
                <a:gd name="connsiteY4" fmla="*/ 5128510 h 5128510"/>
                <a:gd name="connsiteX0" fmla="*/ 2121836 w 4095031"/>
                <a:gd name="connsiteY0" fmla="*/ 1352377 h 1352377"/>
                <a:gd name="connsiteX1" fmla="*/ 6 w 4095031"/>
                <a:gd name="connsiteY1" fmla="*/ 1565 h 1352377"/>
                <a:gd name="connsiteX2" fmla="*/ 4095031 w 4095031"/>
                <a:gd name="connsiteY2" fmla="*/ 0 h 1352377"/>
                <a:gd name="connsiteX3" fmla="*/ 3848252 w 4095031"/>
                <a:gd name="connsiteY3" fmla="*/ 794731 h 1352377"/>
                <a:gd name="connsiteX4" fmla="*/ 2121836 w 4095031"/>
                <a:gd name="connsiteY4" fmla="*/ 1352377 h 1352377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2054102 w 4095031"/>
                <a:gd name="connsiteY0" fmla="*/ 1724910 h 1736687"/>
                <a:gd name="connsiteX1" fmla="*/ 6 w 4095031"/>
                <a:gd name="connsiteY1" fmla="*/ 1565 h 1736687"/>
                <a:gd name="connsiteX2" fmla="*/ 4095031 w 4095031"/>
                <a:gd name="connsiteY2" fmla="*/ 0 h 1736687"/>
                <a:gd name="connsiteX3" fmla="*/ 3848252 w 4095031"/>
                <a:gd name="connsiteY3" fmla="*/ 794731 h 1736687"/>
                <a:gd name="connsiteX4" fmla="*/ 2054102 w 4095031"/>
                <a:gd name="connsiteY4" fmla="*/ 1724910 h 1736687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3848638 w 4095417"/>
                <a:gd name="connsiteY0" fmla="*/ 794731 h 794731"/>
                <a:gd name="connsiteX1" fmla="*/ 392 w 4095417"/>
                <a:gd name="connsiteY1" fmla="*/ 1565 h 794731"/>
                <a:gd name="connsiteX2" fmla="*/ 4095417 w 4095417"/>
                <a:gd name="connsiteY2" fmla="*/ 0 h 794731"/>
                <a:gd name="connsiteX3" fmla="*/ 3848638 w 4095417"/>
                <a:gd name="connsiteY3" fmla="*/ 794731 h 794731"/>
                <a:gd name="connsiteX0" fmla="*/ 537134 w 783913"/>
                <a:gd name="connsiteY0" fmla="*/ 794731 h 794731"/>
                <a:gd name="connsiteX1" fmla="*/ 41688 w 783913"/>
                <a:gd name="connsiteY1" fmla="*/ 69298 h 794731"/>
                <a:gd name="connsiteX2" fmla="*/ 783913 w 783913"/>
                <a:gd name="connsiteY2" fmla="*/ 0 h 794731"/>
                <a:gd name="connsiteX3" fmla="*/ 537134 w 783913"/>
                <a:gd name="connsiteY3" fmla="*/ 794731 h 794731"/>
                <a:gd name="connsiteX0" fmla="*/ 311860 w 558639"/>
                <a:gd name="connsiteY0" fmla="*/ 801633 h 801633"/>
                <a:gd name="connsiteX1" fmla="*/ 314889 w 558639"/>
                <a:gd name="connsiteY1" fmla="*/ 0 h 801633"/>
                <a:gd name="connsiteX2" fmla="*/ 558639 w 558639"/>
                <a:gd name="connsiteY2" fmla="*/ 6902 h 801633"/>
                <a:gd name="connsiteX3" fmla="*/ 311860 w 558639"/>
                <a:gd name="connsiteY3" fmla="*/ 801633 h 801633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8458 h 798458"/>
                <a:gd name="connsiteX1" fmla="*/ 312577 w 559502"/>
                <a:gd name="connsiteY1" fmla="*/ 0 h 798458"/>
                <a:gd name="connsiteX2" fmla="*/ 559502 w 559502"/>
                <a:gd name="connsiteY2" fmla="*/ 3727 h 798458"/>
                <a:gd name="connsiteX3" fmla="*/ 312723 w 559502"/>
                <a:gd name="connsiteY3" fmla="*/ 798458 h 798458"/>
                <a:gd name="connsiteX0" fmla="*/ 302637 w 549416"/>
                <a:gd name="connsiteY0" fmla="*/ 798458 h 798458"/>
                <a:gd name="connsiteX1" fmla="*/ 302491 w 549416"/>
                <a:gd name="connsiteY1" fmla="*/ 0 h 798458"/>
                <a:gd name="connsiteX2" fmla="*/ 549416 w 549416"/>
                <a:gd name="connsiteY2" fmla="*/ 3727 h 798458"/>
                <a:gd name="connsiteX3" fmla="*/ 302637 w 549416"/>
                <a:gd name="connsiteY3" fmla="*/ 798458 h 798458"/>
                <a:gd name="connsiteX0" fmla="*/ 146 w 246925"/>
                <a:gd name="connsiteY0" fmla="*/ 798458 h 798547"/>
                <a:gd name="connsiteX1" fmla="*/ 0 w 246925"/>
                <a:gd name="connsiteY1" fmla="*/ 0 h 798547"/>
                <a:gd name="connsiteX2" fmla="*/ 246925 w 246925"/>
                <a:gd name="connsiteY2" fmla="*/ 3727 h 798547"/>
                <a:gd name="connsiteX3" fmla="*/ 146 w 246925"/>
                <a:gd name="connsiteY3" fmla="*/ 798458 h 79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925" h="798547">
                  <a:moveTo>
                    <a:pt x="146" y="798458"/>
                  </a:moveTo>
                  <a:cubicBezTo>
                    <a:pt x="267" y="808244"/>
                    <a:pt x="3320" y="11805"/>
                    <a:pt x="0" y="0"/>
                  </a:cubicBezTo>
                  <a:lnTo>
                    <a:pt x="246925" y="3727"/>
                  </a:lnTo>
                  <a:lnTo>
                    <a:pt x="146" y="798458"/>
                  </a:lnTo>
                  <a:close/>
                </a:path>
              </a:pathLst>
            </a:custGeom>
            <a:solidFill>
              <a:srgbClr val="1F3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ubtitle 2"/>
            <p:cNvSpPr txBox="1">
              <a:spLocks/>
            </p:cNvSpPr>
            <p:nvPr userDrawn="1"/>
          </p:nvSpPr>
          <p:spPr>
            <a:xfrm>
              <a:off x="240851" y="191601"/>
              <a:ext cx="7386450" cy="541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191601"/>
            <a:ext cx="7217647" cy="4563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0" y="-3727"/>
            <a:ext cx="9144000" cy="850394"/>
            <a:chOff x="0" y="-3727"/>
            <a:chExt cx="9144000" cy="850394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9144000" cy="846667"/>
            </a:xfrm>
            <a:prstGeom prst="rect">
              <a:avLst/>
            </a:prstGeom>
            <a:solidFill>
              <a:srgbClr val="DC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rapezoid 3"/>
            <p:cNvSpPr/>
            <p:nvPr userDrawn="1"/>
          </p:nvSpPr>
          <p:spPr>
            <a:xfrm>
              <a:off x="0" y="-3727"/>
              <a:ext cx="248471" cy="850394"/>
            </a:xfrm>
            <a:custGeom>
              <a:avLst/>
              <a:gdLst>
                <a:gd name="connsiteX0" fmla="*/ 0 w 6524427"/>
                <a:gd name="connsiteY0" fmla="*/ 5143500 h 5143500"/>
                <a:gd name="connsiteX1" fmla="*/ 1285875 w 6524427"/>
                <a:gd name="connsiteY1" fmla="*/ 0 h 5143500"/>
                <a:gd name="connsiteX2" fmla="*/ 5238552 w 6524427"/>
                <a:gd name="connsiteY2" fmla="*/ 0 h 5143500"/>
                <a:gd name="connsiteX3" fmla="*/ 6524427 w 6524427"/>
                <a:gd name="connsiteY3" fmla="*/ 5143500 h 5143500"/>
                <a:gd name="connsiteX4" fmla="*/ 0 w 6524427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330290 w 5238552"/>
                <a:gd name="connsiteY3" fmla="*/ 5130974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285875 w 5238552"/>
                <a:gd name="connsiteY1" fmla="*/ 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38429 w 5276981"/>
                <a:gd name="connsiteY0" fmla="*/ 5159266 h 5159266"/>
                <a:gd name="connsiteX1" fmla="*/ 0 w 5276981"/>
                <a:gd name="connsiteY1" fmla="*/ 0 h 5159266"/>
                <a:gd name="connsiteX2" fmla="*/ 5276981 w 5276981"/>
                <a:gd name="connsiteY2" fmla="*/ 15766 h 5159266"/>
                <a:gd name="connsiteX3" fmla="*/ 3606713 w 5276981"/>
                <a:gd name="connsiteY3" fmla="*/ 5159266 h 5159266"/>
                <a:gd name="connsiteX4" fmla="*/ 38429 w 5276981"/>
                <a:gd name="connsiteY4" fmla="*/ 5159266 h 5159266"/>
                <a:gd name="connsiteX0" fmla="*/ 23914 w 5262466"/>
                <a:gd name="connsiteY0" fmla="*/ 5159266 h 5159266"/>
                <a:gd name="connsiteX1" fmla="*/ 0 w 5262466"/>
                <a:gd name="connsiteY1" fmla="*/ 0 h 5159266"/>
                <a:gd name="connsiteX2" fmla="*/ 5262466 w 5262466"/>
                <a:gd name="connsiteY2" fmla="*/ 15766 h 5159266"/>
                <a:gd name="connsiteX3" fmla="*/ 3592198 w 5262466"/>
                <a:gd name="connsiteY3" fmla="*/ 5159266 h 5159266"/>
                <a:gd name="connsiteX4" fmla="*/ 23914 w 5262466"/>
                <a:gd name="connsiteY4" fmla="*/ 5159266 h 5159266"/>
                <a:gd name="connsiteX0" fmla="*/ 9399 w 5247951"/>
                <a:gd name="connsiteY0" fmla="*/ 5166524 h 5166524"/>
                <a:gd name="connsiteX1" fmla="*/ 0 w 5247951"/>
                <a:gd name="connsiteY1" fmla="*/ 0 h 5166524"/>
                <a:gd name="connsiteX2" fmla="*/ 5247951 w 5247951"/>
                <a:gd name="connsiteY2" fmla="*/ 23024 h 5166524"/>
                <a:gd name="connsiteX3" fmla="*/ 3577683 w 5247951"/>
                <a:gd name="connsiteY3" fmla="*/ 5166524 h 5166524"/>
                <a:gd name="connsiteX4" fmla="*/ 9399 w 5247951"/>
                <a:gd name="connsiteY4" fmla="*/ 5166524 h 5166524"/>
                <a:gd name="connsiteX0" fmla="*/ 0 w 5238552"/>
                <a:gd name="connsiteY0" fmla="*/ 5143500 h 5143500"/>
                <a:gd name="connsiteX1" fmla="*/ 1642937 w 5238552"/>
                <a:gd name="connsiteY1" fmla="*/ 3138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13547 w 5238552"/>
                <a:gd name="connsiteY1" fmla="*/ 9060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465816 w 5238552"/>
                <a:gd name="connsiteY1" fmla="*/ 211427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0 w 5238552"/>
                <a:gd name="connsiteY0" fmla="*/ 5143500 h 5143500"/>
                <a:gd name="connsiteX1" fmla="*/ 1143527 w 5238552"/>
                <a:gd name="connsiteY1" fmla="*/ 1565 h 5143500"/>
                <a:gd name="connsiteX2" fmla="*/ 5238552 w 5238552"/>
                <a:gd name="connsiteY2" fmla="*/ 0 h 5143500"/>
                <a:gd name="connsiteX3" fmla="*/ 3568284 w 5238552"/>
                <a:gd name="connsiteY3" fmla="*/ 5143500 h 5143500"/>
                <a:gd name="connsiteX4" fmla="*/ 0 w 5238552"/>
                <a:gd name="connsiteY4" fmla="*/ 5143500 h 5143500"/>
                <a:gd name="connsiteX0" fmla="*/ 715253 w 4095025"/>
                <a:gd name="connsiteY0" fmla="*/ 5038569 h 5143500"/>
                <a:gd name="connsiteX1" fmla="*/ 0 w 4095025"/>
                <a:gd name="connsiteY1" fmla="*/ 1565 h 5143500"/>
                <a:gd name="connsiteX2" fmla="*/ 4095025 w 4095025"/>
                <a:gd name="connsiteY2" fmla="*/ 0 h 5143500"/>
                <a:gd name="connsiteX3" fmla="*/ 2424757 w 4095025"/>
                <a:gd name="connsiteY3" fmla="*/ 5143500 h 5143500"/>
                <a:gd name="connsiteX4" fmla="*/ 715253 w 4095025"/>
                <a:gd name="connsiteY4" fmla="*/ 5038569 h 5143500"/>
                <a:gd name="connsiteX0" fmla="*/ 0 w 4106795"/>
                <a:gd name="connsiteY0" fmla="*/ 5128510 h 5143500"/>
                <a:gd name="connsiteX1" fmla="*/ 11770 w 4106795"/>
                <a:gd name="connsiteY1" fmla="*/ 1565 h 5143500"/>
                <a:gd name="connsiteX2" fmla="*/ 4106795 w 4106795"/>
                <a:gd name="connsiteY2" fmla="*/ 0 h 5143500"/>
                <a:gd name="connsiteX3" fmla="*/ 2436527 w 4106795"/>
                <a:gd name="connsiteY3" fmla="*/ 5143500 h 5143500"/>
                <a:gd name="connsiteX4" fmla="*/ 0 w 4106795"/>
                <a:gd name="connsiteY4" fmla="*/ 5128510 h 514350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28006 w 4106795"/>
                <a:gd name="connsiteY3" fmla="*/ 829917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50491 w 4106795"/>
                <a:gd name="connsiteY3" fmla="*/ 807431 h 5128510"/>
                <a:gd name="connsiteX4" fmla="*/ 0 w 4106795"/>
                <a:gd name="connsiteY4" fmla="*/ 5128510 h 5128510"/>
                <a:gd name="connsiteX0" fmla="*/ 0 w 4106795"/>
                <a:gd name="connsiteY0" fmla="*/ 5128510 h 5128510"/>
                <a:gd name="connsiteX1" fmla="*/ 11770 w 4106795"/>
                <a:gd name="connsiteY1" fmla="*/ 1565 h 5128510"/>
                <a:gd name="connsiteX2" fmla="*/ 4106795 w 4106795"/>
                <a:gd name="connsiteY2" fmla="*/ 0 h 5128510"/>
                <a:gd name="connsiteX3" fmla="*/ 3860016 w 4106795"/>
                <a:gd name="connsiteY3" fmla="*/ 794731 h 5128510"/>
                <a:gd name="connsiteX4" fmla="*/ 0 w 4106795"/>
                <a:gd name="connsiteY4" fmla="*/ 5128510 h 5128510"/>
                <a:gd name="connsiteX0" fmla="*/ 2121836 w 4095031"/>
                <a:gd name="connsiteY0" fmla="*/ 1352377 h 1352377"/>
                <a:gd name="connsiteX1" fmla="*/ 6 w 4095031"/>
                <a:gd name="connsiteY1" fmla="*/ 1565 h 1352377"/>
                <a:gd name="connsiteX2" fmla="*/ 4095031 w 4095031"/>
                <a:gd name="connsiteY2" fmla="*/ 0 h 1352377"/>
                <a:gd name="connsiteX3" fmla="*/ 3848252 w 4095031"/>
                <a:gd name="connsiteY3" fmla="*/ 794731 h 1352377"/>
                <a:gd name="connsiteX4" fmla="*/ 2121836 w 4095031"/>
                <a:gd name="connsiteY4" fmla="*/ 1352377 h 1352377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121836 w 4095031"/>
                <a:gd name="connsiteY0" fmla="*/ 1352377 h 1406568"/>
                <a:gd name="connsiteX1" fmla="*/ 6 w 4095031"/>
                <a:gd name="connsiteY1" fmla="*/ 1565 h 1406568"/>
                <a:gd name="connsiteX2" fmla="*/ 4095031 w 4095031"/>
                <a:gd name="connsiteY2" fmla="*/ 0 h 1406568"/>
                <a:gd name="connsiteX3" fmla="*/ 3848252 w 4095031"/>
                <a:gd name="connsiteY3" fmla="*/ 794731 h 1406568"/>
                <a:gd name="connsiteX4" fmla="*/ 2121836 w 4095031"/>
                <a:gd name="connsiteY4" fmla="*/ 1352377 h 1406568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2054102 w 4095031"/>
                <a:gd name="connsiteY0" fmla="*/ 1724910 h 1736687"/>
                <a:gd name="connsiteX1" fmla="*/ 6 w 4095031"/>
                <a:gd name="connsiteY1" fmla="*/ 1565 h 1736687"/>
                <a:gd name="connsiteX2" fmla="*/ 4095031 w 4095031"/>
                <a:gd name="connsiteY2" fmla="*/ 0 h 1736687"/>
                <a:gd name="connsiteX3" fmla="*/ 3848252 w 4095031"/>
                <a:gd name="connsiteY3" fmla="*/ 794731 h 1736687"/>
                <a:gd name="connsiteX4" fmla="*/ 2054102 w 4095031"/>
                <a:gd name="connsiteY4" fmla="*/ 1724910 h 1736687"/>
                <a:gd name="connsiteX0" fmla="*/ 2054102 w 4095031"/>
                <a:gd name="connsiteY0" fmla="*/ 1724910 h 1735913"/>
                <a:gd name="connsiteX1" fmla="*/ 6 w 4095031"/>
                <a:gd name="connsiteY1" fmla="*/ 1565 h 1735913"/>
                <a:gd name="connsiteX2" fmla="*/ 4095031 w 4095031"/>
                <a:gd name="connsiteY2" fmla="*/ 0 h 1735913"/>
                <a:gd name="connsiteX3" fmla="*/ 3848252 w 4095031"/>
                <a:gd name="connsiteY3" fmla="*/ 794731 h 1735913"/>
                <a:gd name="connsiteX4" fmla="*/ 2054102 w 4095031"/>
                <a:gd name="connsiteY4" fmla="*/ 1724910 h 1735913"/>
                <a:gd name="connsiteX0" fmla="*/ 3848638 w 4095417"/>
                <a:gd name="connsiteY0" fmla="*/ 794731 h 794731"/>
                <a:gd name="connsiteX1" fmla="*/ 392 w 4095417"/>
                <a:gd name="connsiteY1" fmla="*/ 1565 h 794731"/>
                <a:gd name="connsiteX2" fmla="*/ 4095417 w 4095417"/>
                <a:gd name="connsiteY2" fmla="*/ 0 h 794731"/>
                <a:gd name="connsiteX3" fmla="*/ 3848638 w 4095417"/>
                <a:gd name="connsiteY3" fmla="*/ 794731 h 794731"/>
                <a:gd name="connsiteX0" fmla="*/ 537134 w 783913"/>
                <a:gd name="connsiteY0" fmla="*/ 794731 h 794731"/>
                <a:gd name="connsiteX1" fmla="*/ 41688 w 783913"/>
                <a:gd name="connsiteY1" fmla="*/ 69298 h 794731"/>
                <a:gd name="connsiteX2" fmla="*/ 783913 w 783913"/>
                <a:gd name="connsiteY2" fmla="*/ 0 h 794731"/>
                <a:gd name="connsiteX3" fmla="*/ 537134 w 783913"/>
                <a:gd name="connsiteY3" fmla="*/ 794731 h 794731"/>
                <a:gd name="connsiteX0" fmla="*/ 311860 w 558639"/>
                <a:gd name="connsiteY0" fmla="*/ 801633 h 801633"/>
                <a:gd name="connsiteX1" fmla="*/ 314889 w 558639"/>
                <a:gd name="connsiteY1" fmla="*/ 0 h 801633"/>
                <a:gd name="connsiteX2" fmla="*/ 558639 w 558639"/>
                <a:gd name="connsiteY2" fmla="*/ 6902 h 801633"/>
                <a:gd name="connsiteX3" fmla="*/ 311860 w 558639"/>
                <a:gd name="connsiteY3" fmla="*/ 801633 h 801633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4731 h 794731"/>
                <a:gd name="connsiteX1" fmla="*/ 312577 w 559502"/>
                <a:gd name="connsiteY1" fmla="*/ 5798 h 794731"/>
                <a:gd name="connsiteX2" fmla="*/ 559502 w 559502"/>
                <a:gd name="connsiteY2" fmla="*/ 0 h 794731"/>
                <a:gd name="connsiteX3" fmla="*/ 312723 w 559502"/>
                <a:gd name="connsiteY3" fmla="*/ 794731 h 794731"/>
                <a:gd name="connsiteX0" fmla="*/ 312723 w 559502"/>
                <a:gd name="connsiteY0" fmla="*/ 798458 h 798458"/>
                <a:gd name="connsiteX1" fmla="*/ 312577 w 559502"/>
                <a:gd name="connsiteY1" fmla="*/ 0 h 798458"/>
                <a:gd name="connsiteX2" fmla="*/ 559502 w 559502"/>
                <a:gd name="connsiteY2" fmla="*/ 3727 h 798458"/>
                <a:gd name="connsiteX3" fmla="*/ 312723 w 559502"/>
                <a:gd name="connsiteY3" fmla="*/ 798458 h 798458"/>
                <a:gd name="connsiteX0" fmla="*/ 302637 w 549416"/>
                <a:gd name="connsiteY0" fmla="*/ 798458 h 798458"/>
                <a:gd name="connsiteX1" fmla="*/ 302491 w 549416"/>
                <a:gd name="connsiteY1" fmla="*/ 0 h 798458"/>
                <a:gd name="connsiteX2" fmla="*/ 549416 w 549416"/>
                <a:gd name="connsiteY2" fmla="*/ 3727 h 798458"/>
                <a:gd name="connsiteX3" fmla="*/ 302637 w 549416"/>
                <a:gd name="connsiteY3" fmla="*/ 798458 h 798458"/>
                <a:gd name="connsiteX0" fmla="*/ 146 w 246925"/>
                <a:gd name="connsiteY0" fmla="*/ 798458 h 798547"/>
                <a:gd name="connsiteX1" fmla="*/ 0 w 246925"/>
                <a:gd name="connsiteY1" fmla="*/ 0 h 798547"/>
                <a:gd name="connsiteX2" fmla="*/ 246925 w 246925"/>
                <a:gd name="connsiteY2" fmla="*/ 3727 h 798547"/>
                <a:gd name="connsiteX3" fmla="*/ 146 w 246925"/>
                <a:gd name="connsiteY3" fmla="*/ 798458 h 79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925" h="798547">
                  <a:moveTo>
                    <a:pt x="146" y="798458"/>
                  </a:moveTo>
                  <a:cubicBezTo>
                    <a:pt x="267" y="808244"/>
                    <a:pt x="3320" y="11805"/>
                    <a:pt x="0" y="0"/>
                  </a:cubicBezTo>
                  <a:lnTo>
                    <a:pt x="246925" y="3727"/>
                  </a:lnTo>
                  <a:lnTo>
                    <a:pt x="146" y="798458"/>
                  </a:lnTo>
                  <a:close/>
                </a:path>
              </a:pathLst>
            </a:custGeom>
            <a:solidFill>
              <a:srgbClr val="1F32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btitle 2"/>
            <p:cNvSpPr txBox="1">
              <a:spLocks/>
            </p:cNvSpPr>
            <p:nvPr userDrawn="1"/>
          </p:nvSpPr>
          <p:spPr>
            <a:xfrm>
              <a:off x="240851" y="191601"/>
              <a:ext cx="7386450" cy="541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endParaRPr 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1601"/>
            <a:ext cx="7217647" cy="4563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18002" r="16134" b="17294"/>
          <a:stretch/>
        </p:blipFill>
        <p:spPr>
          <a:xfrm>
            <a:off x="8050556" y="0"/>
            <a:ext cx="1093444" cy="73535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62C9-8DF8-6A43-9E99-7B6BB5971426}" type="datetimeFigureOut">
              <a:rPr lang="en-US" smtClean="0"/>
              <a:pPr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941AF-F266-5F47-830C-4C42C749A0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7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hyperlink" Target="https://evercare.ru/kak-rabotaet-telemeditsina-v-arktike-telemeditsins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geramail@rambler.ru" TargetMode="External"/><Relationship Id="rId4" Type="http://schemas.openxmlformats.org/officeDocument/2006/relationships/hyperlink" Target="mailto:timef@yandex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957"/>
            <a:ext cx="9144000" cy="5143500"/>
          </a:xfrm>
          <a:prstGeom prst="rect">
            <a:avLst/>
          </a:prstGeom>
        </p:spPr>
      </p:pic>
      <p:sp>
        <p:nvSpPr>
          <p:cNvPr id="4" name="Trapezoid 3"/>
          <p:cNvSpPr/>
          <p:nvPr/>
        </p:nvSpPr>
        <p:spPr>
          <a:xfrm>
            <a:off x="0" y="0"/>
            <a:ext cx="4106795" cy="5143500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6795" h="5143500">
                <a:moveTo>
                  <a:pt x="0" y="5128510"/>
                </a:moveTo>
                <a:cubicBezTo>
                  <a:pt x="3923" y="3419528"/>
                  <a:pt x="7847" y="1710547"/>
                  <a:pt x="11770" y="1565"/>
                </a:cubicBezTo>
                <a:lnTo>
                  <a:pt x="4106795" y="0"/>
                </a:lnTo>
                <a:lnTo>
                  <a:pt x="2436527" y="5143500"/>
                </a:lnTo>
                <a:lnTo>
                  <a:pt x="0" y="5128510"/>
                </a:lnTo>
                <a:close/>
              </a:path>
            </a:pathLst>
          </a:custGeom>
          <a:solidFill>
            <a:srgbClr val="1F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6" y="209057"/>
            <a:ext cx="3271016" cy="2312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66" y="209057"/>
            <a:ext cx="1021968" cy="619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984" y="335507"/>
            <a:ext cx="1152525" cy="647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00" y="335507"/>
            <a:ext cx="675694" cy="5212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858" y="1061806"/>
            <a:ext cx="1998503" cy="607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57" y="1774703"/>
            <a:ext cx="4284238" cy="321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67596"/>
            <a:ext cx="2990634" cy="526507"/>
          </a:xfrm>
          <a:prstGeom prst="rect">
            <a:avLst/>
          </a:prstGeom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dirty="0" err="1" smtClean="0">
                <a:solidFill>
                  <a:schemeClr val="bg1"/>
                </a:solidFill>
              </a:rPr>
              <a:t>Телемедицинский</a:t>
            </a:r>
            <a:r>
              <a:rPr lang="ru-RU" sz="2800" dirty="0" smtClean="0">
                <a:solidFill>
                  <a:schemeClr val="bg1"/>
                </a:solidFill>
              </a:rPr>
              <a:t> кабинет для сельских северных территорий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30695" r="4445" b="13888"/>
          <a:stretch/>
        </p:blipFill>
        <p:spPr>
          <a:xfrm>
            <a:off x="6504109" y="3019116"/>
            <a:ext cx="2590931" cy="2102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46" y="738565"/>
            <a:ext cx="3196715" cy="2397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11262" y="796094"/>
            <a:ext cx="1538441" cy="15927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900" b="1" dirty="0" smtClean="0">
                <a:solidFill>
                  <a:srgbClr val="0070C0"/>
                </a:solidFill>
              </a:rPr>
              <a:t>Демонстрация Онлайн телемедицинской консультации на прототипе «Телемедицинского кабинета» между врачом поликлиники п.Искателей  и профессором Сеченовского Университета</a:t>
            </a:r>
            <a:endParaRPr lang="ru-RU" sz="900" b="1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92773" y="3984715"/>
            <a:ext cx="2178550" cy="10387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900" b="1" dirty="0" smtClean="0">
                <a:solidFill>
                  <a:srgbClr val="0070C0"/>
                </a:solidFill>
              </a:rPr>
              <a:t>Презентация «Телемедицинского кабинета» на Международном форуме по Цифровой медицине 2019 в</a:t>
            </a:r>
          </a:p>
          <a:p>
            <a:pPr algn="r"/>
            <a:r>
              <a:rPr lang="ru-RU" sz="900" b="1" dirty="0" smtClean="0">
                <a:solidFill>
                  <a:srgbClr val="0070C0"/>
                </a:solidFill>
              </a:rPr>
              <a:t>совместно с Институтом цифровой медицины Сеченовского Университета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r="1852" b="278"/>
          <a:stretch/>
        </p:blipFill>
        <p:spPr>
          <a:xfrm>
            <a:off x="225264" y="3095429"/>
            <a:ext cx="1683009" cy="189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5306" y="3223338"/>
            <a:ext cx="2067773" cy="170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30000" r="10417"/>
          <a:stretch/>
        </p:blipFill>
        <p:spPr>
          <a:xfrm>
            <a:off x="6197336" y="796094"/>
            <a:ext cx="2849081" cy="187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9" r="13021"/>
          <a:stretch/>
        </p:blipFill>
        <p:spPr>
          <a:xfrm>
            <a:off x="4392773" y="2339871"/>
            <a:ext cx="2548134" cy="164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3078" y="877528"/>
            <a:ext cx="1179929" cy="21467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900" b="1" dirty="0" smtClean="0">
                <a:solidFill>
                  <a:srgbClr val="0070C0"/>
                </a:solidFill>
              </a:rPr>
              <a:t>Презентация «Телемедицинского кабинета» на </a:t>
            </a:r>
          </a:p>
          <a:p>
            <a:pPr algn="r"/>
            <a:r>
              <a:rPr lang="ru-RU" sz="900" b="1" dirty="0" smtClean="0">
                <a:solidFill>
                  <a:srgbClr val="0070C0"/>
                </a:solidFill>
              </a:rPr>
              <a:t>4 Международной практической конференции «Арктическая телемедицина» 2018 в</a:t>
            </a:r>
          </a:p>
          <a:p>
            <a:pPr algn="r"/>
            <a:r>
              <a:rPr lang="ru-RU" sz="900" b="1" dirty="0" smtClean="0">
                <a:solidFill>
                  <a:srgbClr val="0070C0"/>
                </a:solidFill>
              </a:rPr>
              <a:t>совместно с Институтом цифровой медицины Сеченовского Университета</a:t>
            </a: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Презентация продукта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24167" r="8519"/>
          <a:stretch/>
        </p:blipFill>
        <p:spPr>
          <a:xfrm>
            <a:off x="1296728" y="3027098"/>
            <a:ext cx="1567270" cy="203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98" y="2993775"/>
            <a:ext cx="2753875" cy="206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766455"/>
            <a:ext cx="3406855" cy="2035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87" y="2388635"/>
            <a:ext cx="1938242" cy="244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5329" y="833565"/>
            <a:ext cx="5612711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900" b="1" dirty="0" smtClean="0">
                <a:solidFill>
                  <a:srgbClr val="0070C0"/>
                </a:solidFill>
              </a:rPr>
              <a:t>Онлайн телемедицинская консультация Ненецкая окружная больница и Сеченовский Университет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6527" r="5729" b="-695"/>
          <a:stretch/>
        </p:blipFill>
        <p:spPr>
          <a:xfrm>
            <a:off x="214852" y="990337"/>
            <a:ext cx="2560892" cy="198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7641097" y="2655251"/>
            <a:ext cx="1347692" cy="24699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900" b="1" dirty="0" smtClean="0">
                <a:solidFill>
                  <a:srgbClr val="0070C0"/>
                </a:solidFill>
              </a:rPr>
              <a:t>Онлайн телемедицинская консультация поликлиника п.Искатели и амбулатория п.Нельмин-Нос, совместно с Сеченовским Университетом.</a:t>
            </a:r>
          </a:p>
          <a:p>
            <a:pPr algn="r"/>
            <a:r>
              <a:rPr lang="ru-RU" sz="900" b="1" i="1" u="sng" dirty="0" smtClean="0">
                <a:solidFill>
                  <a:srgbClr val="0070C0"/>
                </a:solidFill>
              </a:rPr>
              <a:t>Подробный материал по ссылке:</a:t>
            </a:r>
          </a:p>
          <a:p>
            <a:pPr algn="r"/>
            <a:r>
              <a:rPr lang="en-US" sz="900" b="1" dirty="0" smtClean="0">
                <a:solidFill>
                  <a:srgbClr val="0070C0"/>
                </a:solidFill>
                <a:hlinkClick r:id="rId7"/>
              </a:rPr>
              <a:t>https://evercare.ru/kak-rabotaet-telemeditsina-v-arktike-telemeditsins</a:t>
            </a:r>
            <a:r>
              <a:rPr lang="ru-RU" sz="900" b="1" dirty="0" smtClean="0">
                <a:solidFill>
                  <a:srgbClr val="0070C0"/>
                </a:solidFill>
              </a:rPr>
              <a:t>  </a:t>
            </a:r>
            <a:endParaRPr lang="ru-RU" sz="9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12568" r="9022" b="7042"/>
          <a:stretch/>
        </p:blipFill>
        <p:spPr>
          <a:xfrm>
            <a:off x="2896007" y="1052050"/>
            <a:ext cx="2228384" cy="167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/>
          <p:cNvSpPr/>
          <p:nvPr/>
        </p:nvSpPr>
        <p:spPr>
          <a:xfrm>
            <a:off x="155329" y="3366997"/>
            <a:ext cx="1259134" cy="10387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900" b="1" dirty="0" smtClean="0">
                <a:solidFill>
                  <a:srgbClr val="0070C0"/>
                </a:solidFill>
              </a:rPr>
              <a:t>Онлайн телемедицинская консультация Ненецкая окружная больница и амбулатория п. Оксино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Применение и опытная эксплуатация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8650" y="0"/>
            <a:ext cx="7217647" cy="456351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Демонстрация онлайн телемедицинской консультации в Совете Федерации РФ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88" y="764714"/>
            <a:ext cx="2812881" cy="210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46" y="2990183"/>
            <a:ext cx="2722823" cy="204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799" y="2976883"/>
            <a:ext cx="2888823" cy="2166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00" y="648905"/>
            <a:ext cx="3121702" cy="234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9307" y="854654"/>
            <a:ext cx="27377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1F325D"/>
              </a:solidFill>
            </a:endParaRPr>
          </a:p>
          <a:p>
            <a:r>
              <a:rPr lang="ru-RU" sz="1100" b="1" dirty="0">
                <a:solidFill>
                  <a:srgbClr val="0070C0"/>
                </a:solidFill>
              </a:rPr>
              <a:t>Дата:  03 марта 2020 года</a:t>
            </a:r>
          </a:p>
          <a:p>
            <a:r>
              <a:rPr lang="ru-RU" sz="1100" b="1" dirty="0">
                <a:solidFill>
                  <a:srgbClr val="0070C0"/>
                </a:solidFill>
              </a:rPr>
              <a:t>Место: Совет Федерации ФС </a:t>
            </a:r>
            <a:r>
              <a:rPr lang="ru-RU" sz="1100" b="1" dirty="0">
                <a:solidFill>
                  <a:srgbClr val="0070C0"/>
                </a:solidFill>
              </a:rPr>
              <a:t>РФ</a:t>
            </a:r>
            <a:endParaRPr lang="ru-RU" sz="11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4045"/>
            <a:ext cx="3334214" cy="25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9902" y="4247765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b="1" dirty="0">
                <a:solidFill>
                  <a:srgbClr val="0070C0"/>
                </a:solidFill>
              </a:rPr>
              <a:t>Демонстрация телемедицинского решения.</a:t>
            </a:r>
          </a:p>
          <a:p>
            <a:r>
              <a:rPr lang="ru-RU" sz="1100" b="1" dirty="0">
                <a:solidFill>
                  <a:srgbClr val="0070C0"/>
                </a:solidFill>
              </a:rPr>
              <a:t>Обслуживания пациентов </a:t>
            </a:r>
            <a:endParaRPr lang="ru-RU" sz="1100" b="1" dirty="0">
              <a:solidFill>
                <a:srgbClr val="0070C0"/>
              </a:solidFill>
            </a:endParaRPr>
          </a:p>
          <a:p>
            <a:r>
              <a:rPr lang="ru-RU" sz="1100" b="1" dirty="0">
                <a:solidFill>
                  <a:srgbClr val="0070C0"/>
                </a:solidFill>
              </a:rPr>
              <a:t>в </a:t>
            </a:r>
            <a:r>
              <a:rPr lang="ru-RU" sz="1100" b="1" dirty="0">
                <a:solidFill>
                  <a:srgbClr val="0070C0"/>
                </a:solidFill>
              </a:rPr>
              <a:t>сельской местности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846667"/>
          </a:xfrm>
          <a:prstGeom prst="rect">
            <a:avLst/>
          </a:prstGeom>
          <a:solidFill>
            <a:srgbClr val="DC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rapezoid 3"/>
          <p:cNvSpPr/>
          <p:nvPr/>
        </p:nvSpPr>
        <p:spPr>
          <a:xfrm>
            <a:off x="0" y="-3727"/>
            <a:ext cx="248471" cy="850394"/>
          </a:xfrm>
          <a:custGeom>
            <a:avLst/>
            <a:gdLst>
              <a:gd name="connsiteX0" fmla="*/ 0 w 6524427"/>
              <a:gd name="connsiteY0" fmla="*/ 5143500 h 5143500"/>
              <a:gd name="connsiteX1" fmla="*/ 1285875 w 6524427"/>
              <a:gd name="connsiteY1" fmla="*/ 0 h 5143500"/>
              <a:gd name="connsiteX2" fmla="*/ 5238552 w 6524427"/>
              <a:gd name="connsiteY2" fmla="*/ 0 h 5143500"/>
              <a:gd name="connsiteX3" fmla="*/ 6524427 w 6524427"/>
              <a:gd name="connsiteY3" fmla="*/ 5143500 h 5143500"/>
              <a:gd name="connsiteX4" fmla="*/ 0 w 6524427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330290 w 5238552"/>
              <a:gd name="connsiteY3" fmla="*/ 5130974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285875 w 5238552"/>
              <a:gd name="connsiteY1" fmla="*/ 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38429 w 5276981"/>
              <a:gd name="connsiteY0" fmla="*/ 5159266 h 5159266"/>
              <a:gd name="connsiteX1" fmla="*/ 0 w 5276981"/>
              <a:gd name="connsiteY1" fmla="*/ 0 h 5159266"/>
              <a:gd name="connsiteX2" fmla="*/ 5276981 w 5276981"/>
              <a:gd name="connsiteY2" fmla="*/ 15766 h 5159266"/>
              <a:gd name="connsiteX3" fmla="*/ 3606713 w 5276981"/>
              <a:gd name="connsiteY3" fmla="*/ 5159266 h 5159266"/>
              <a:gd name="connsiteX4" fmla="*/ 38429 w 5276981"/>
              <a:gd name="connsiteY4" fmla="*/ 5159266 h 5159266"/>
              <a:gd name="connsiteX0" fmla="*/ 23914 w 5262466"/>
              <a:gd name="connsiteY0" fmla="*/ 5159266 h 5159266"/>
              <a:gd name="connsiteX1" fmla="*/ 0 w 5262466"/>
              <a:gd name="connsiteY1" fmla="*/ 0 h 5159266"/>
              <a:gd name="connsiteX2" fmla="*/ 5262466 w 5262466"/>
              <a:gd name="connsiteY2" fmla="*/ 15766 h 5159266"/>
              <a:gd name="connsiteX3" fmla="*/ 3592198 w 5262466"/>
              <a:gd name="connsiteY3" fmla="*/ 5159266 h 5159266"/>
              <a:gd name="connsiteX4" fmla="*/ 23914 w 5262466"/>
              <a:gd name="connsiteY4" fmla="*/ 5159266 h 5159266"/>
              <a:gd name="connsiteX0" fmla="*/ 9399 w 5247951"/>
              <a:gd name="connsiteY0" fmla="*/ 5166524 h 5166524"/>
              <a:gd name="connsiteX1" fmla="*/ 0 w 5247951"/>
              <a:gd name="connsiteY1" fmla="*/ 0 h 5166524"/>
              <a:gd name="connsiteX2" fmla="*/ 5247951 w 5247951"/>
              <a:gd name="connsiteY2" fmla="*/ 23024 h 5166524"/>
              <a:gd name="connsiteX3" fmla="*/ 3577683 w 5247951"/>
              <a:gd name="connsiteY3" fmla="*/ 5166524 h 5166524"/>
              <a:gd name="connsiteX4" fmla="*/ 9399 w 5247951"/>
              <a:gd name="connsiteY4" fmla="*/ 5166524 h 5166524"/>
              <a:gd name="connsiteX0" fmla="*/ 0 w 5238552"/>
              <a:gd name="connsiteY0" fmla="*/ 5143500 h 5143500"/>
              <a:gd name="connsiteX1" fmla="*/ 1642937 w 5238552"/>
              <a:gd name="connsiteY1" fmla="*/ 3138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13547 w 5238552"/>
              <a:gd name="connsiteY1" fmla="*/ 9060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465816 w 5238552"/>
              <a:gd name="connsiteY1" fmla="*/ 211427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0 w 5238552"/>
              <a:gd name="connsiteY0" fmla="*/ 5143500 h 5143500"/>
              <a:gd name="connsiteX1" fmla="*/ 1143527 w 5238552"/>
              <a:gd name="connsiteY1" fmla="*/ 1565 h 5143500"/>
              <a:gd name="connsiteX2" fmla="*/ 5238552 w 5238552"/>
              <a:gd name="connsiteY2" fmla="*/ 0 h 5143500"/>
              <a:gd name="connsiteX3" fmla="*/ 3568284 w 5238552"/>
              <a:gd name="connsiteY3" fmla="*/ 5143500 h 5143500"/>
              <a:gd name="connsiteX4" fmla="*/ 0 w 5238552"/>
              <a:gd name="connsiteY4" fmla="*/ 5143500 h 5143500"/>
              <a:gd name="connsiteX0" fmla="*/ 715253 w 4095025"/>
              <a:gd name="connsiteY0" fmla="*/ 5038569 h 5143500"/>
              <a:gd name="connsiteX1" fmla="*/ 0 w 4095025"/>
              <a:gd name="connsiteY1" fmla="*/ 1565 h 5143500"/>
              <a:gd name="connsiteX2" fmla="*/ 4095025 w 4095025"/>
              <a:gd name="connsiteY2" fmla="*/ 0 h 5143500"/>
              <a:gd name="connsiteX3" fmla="*/ 2424757 w 4095025"/>
              <a:gd name="connsiteY3" fmla="*/ 5143500 h 5143500"/>
              <a:gd name="connsiteX4" fmla="*/ 715253 w 4095025"/>
              <a:gd name="connsiteY4" fmla="*/ 5038569 h 5143500"/>
              <a:gd name="connsiteX0" fmla="*/ 0 w 4106795"/>
              <a:gd name="connsiteY0" fmla="*/ 5128510 h 5143500"/>
              <a:gd name="connsiteX1" fmla="*/ 11770 w 4106795"/>
              <a:gd name="connsiteY1" fmla="*/ 1565 h 5143500"/>
              <a:gd name="connsiteX2" fmla="*/ 4106795 w 4106795"/>
              <a:gd name="connsiteY2" fmla="*/ 0 h 5143500"/>
              <a:gd name="connsiteX3" fmla="*/ 2436527 w 4106795"/>
              <a:gd name="connsiteY3" fmla="*/ 5143500 h 5143500"/>
              <a:gd name="connsiteX4" fmla="*/ 0 w 4106795"/>
              <a:gd name="connsiteY4" fmla="*/ 5128510 h 514350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28006 w 4106795"/>
              <a:gd name="connsiteY3" fmla="*/ 829917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50491 w 4106795"/>
              <a:gd name="connsiteY3" fmla="*/ 807431 h 5128510"/>
              <a:gd name="connsiteX4" fmla="*/ 0 w 4106795"/>
              <a:gd name="connsiteY4" fmla="*/ 5128510 h 5128510"/>
              <a:gd name="connsiteX0" fmla="*/ 0 w 4106795"/>
              <a:gd name="connsiteY0" fmla="*/ 5128510 h 5128510"/>
              <a:gd name="connsiteX1" fmla="*/ 11770 w 4106795"/>
              <a:gd name="connsiteY1" fmla="*/ 1565 h 5128510"/>
              <a:gd name="connsiteX2" fmla="*/ 4106795 w 4106795"/>
              <a:gd name="connsiteY2" fmla="*/ 0 h 5128510"/>
              <a:gd name="connsiteX3" fmla="*/ 3860016 w 4106795"/>
              <a:gd name="connsiteY3" fmla="*/ 794731 h 5128510"/>
              <a:gd name="connsiteX4" fmla="*/ 0 w 4106795"/>
              <a:gd name="connsiteY4" fmla="*/ 5128510 h 5128510"/>
              <a:gd name="connsiteX0" fmla="*/ 2121836 w 4095031"/>
              <a:gd name="connsiteY0" fmla="*/ 1352377 h 1352377"/>
              <a:gd name="connsiteX1" fmla="*/ 6 w 4095031"/>
              <a:gd name="connsiteY1" fmla="*/ 1565 h 1352377"/>
              <a:gd name="connsiteX2" fmla="*/ 4095031 w 4095031"/>
              <a:gd name="connsiteY2" fmla="*/ 0 h 1352377"/>
              <a:gd name="connsiteX3" fmla="*/ 3848252 w 4095031"/>
              <a:gd name="connsiteY3" fmla="*/ 794731 h 1352377"/>
              <a:gd name="connsiteX4" fmla="*/ 2121836 w 4095031"/>
              <a:gd name="connsiteY4" fmla="*/ 1352377 h 1352377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121836 w 4095031"/>
              <a:gd name="connsiteY0" fmla="*/ 1352377 h 1406568"/>
              <a:gd name="connsiteX1" fmla="*/ 6 w 4095031"/>
              <a:gd name="connsiteY1" fmla="*/ 1565 h 1406568"/>
              <a:gd name="connsiteX2" fmla="*/ 4095031 w 4095031"/>
              <a:gd name="connsiteY2" fmla="*/ 0 h 1406568"/>
              <a:gd name="connsiteX3" fmla="*/ 3848252 w 4095031"/>
              <a:gd name="connsiteY3" fmla="*/ 794731 h 1406568"/>
              <a:gd name="connsiteX4" fmla="*/ 2121836 w 4095031"/>
              <a:gd name="connsiteY4" fmla="*/ 1352377 h 1406568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2054102 w 4095031"/>
              <a:gd name="connsiteY0" fmla="*/ 1724910 h 1736687"/>
              <a:gd name="connsiteX1" fmla="*/ 6 w 4095031"/>
              <a:gd name="connsiteY1" fmla="*/ 1565 h 1736687"/>
              <a:gd name="connsiteX2" fmla="*/ 4095031 w 4095031"/>
              <a:gd name="connsiteY2" fmla="*/ 0 h 1736687"/>
              <a:gd name="connsiteX3" fmla="*/ 3848252 w 4095031"/>
              <a:gd name="connsiteY3" fmla="*/ 794731 h 1736687"/>
              <a:gd name="connsiteX4" fmla="*/ 2054102 w 4095031"/>
              <a:gd name="connsiteY4" fmla="*/ 1724910 h 1736687"/>
              <a:gd name="connsiteX0" fmla="*/ 2054102 w 4095031"/>
              <a:gd name="connsiteY0" fmla="*/ 1724910 h 1735913"/>
              <a:gd name="connsiteX1" fmla="*/ 6 w 4095031"/>
              <a:gd name="connsiteY1" fmla="*/ 1565 h 1735913"/>
              <a:gd name="connsiteX2" fmla="*/ 4095031 w 4095031"/>
              <a:gd name="connsiteY2" fmla="*/ 0 h 1735913"/>
              <a:gd name="connsiteX3" fmla="*/ 3848252 w 4095031"/>
              <a:gd name="connsiteY3" fmla="*/ 794731 h 1735913"/>
              <a:gd name="connsiteX4" fmla="*/ 2054102 w 4095031"/>
              <a:gd name="connsiteY4" fmla="*/ 1724910 h 1735913"/>
              <a:gd name="connsiteX0" fmla="*/ 3848638 w 4095417"/>
              <a:gd name="connsiteY0" fmla="*/ 794731 h 794731"/>
              <a:gd name="connsiteX1" fmla="*/ 392 w 4095417"/>
              <a:gd name="connsiteY1" fmla="*/ 1565 h 794731"/>
              <a:gd name="connsiteX2" fmla="*/ 4095417 w 4095417"/>
              <a:gd name="connsiteY2" fmla="*/ 0 h 794731"/>
              <a:gd name="connsiteX3" fmla="*/ 3848638 w 4095417"/>
              <a:gd name="connsiteY3" fmla="*/ 794731 h 794731"/>
              <a:gd name="connsiteX0" fmla="*/ 537134 w 783913"/>
              <a:gd name="connsiteY0" fmla="*/ 794731 h 794731"/>
              <a:gd name="connsiteX1" fmla="*/ 41688 w 783913"/>
              <a:gd name="connsiteY1" fmla="*/ 69298 h 794731"/>
              <a:gd name="connsiteX2" fmla="*/ 783913 w 783913"/>
              <a:gd name="connsiteY2" fmla="*/ 0 h 794731"/>
              <a:gd name="connsiteX3" fmla="*/ 537134 w 783913"/>
              <a:gd name="connsiteY3" fmla="*/ 794731 h 794731"/>
              <a:gd name="connsiteX0" fmla="*/ 311860 w 558639"/>
              <a:gd name="connsiteY0" fmla="*/ 801633 h 801633"/>
              <a:gd name="connsiteX1" fmla="*/ 314889 w 558639"/>
              <a:gd name="connsiteY1" fmla="*/ 0 h 801633"/>
              <a:gd name="connsiteX2" fmla="*/ 558639 w 558639"/>
              <a:gd name="connsiteY2" fmla="*/ 6902 h 801633"/>
              <a:gd name="connsiteX3" fmla="*/ 311860 w 558639"/>
              <a:gd name="connsiteY3" fmla="*/ 801633 h 801633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4731 h 794731"/>
              <a:gd name="connsiteX1" fmla="*/ 312577 w 559502"/>
              <a:gd name="connsiteY1" fmla="*/ 5798 h 794731"/>
              <a:gd name="connsiteX2" fmla="*/ 559502 w 559502"/>
              <a:gd name="connsiteY2" fmla="*/ 0 h 794731"/>
              <a:gd name="connsiteX3" fmla="*/ 312723 w 559502"/>
              <a:gd name="connsiteY3" fmla="*/ 794731 h 794731"/>
              <a:gd name="connsiteX0" fmla="*/ 312723 w 559502"/>
              <a:gd name="connsiteY0" fmla="*/ 798458 h 798458"/>
              <a:gd name="connsiteX1" fmla="*/ 312577 w 559502"/>
              <a:gd name="connsiteY1" fmla="*/ 0 h 798458"/>
              <a:gd name="connsiteX2" fmla="*/ 559502 w 559502"/>
              <a:gd name="connsiteY2" fmla="*/ 3727 h 798458"/>
              <a:gd name="connsiteX3" fmla="*/ 312723 w 559502"/>
              <a:gd name="connsiteY3" fmla="*/ 798458 h 798458"/>
              <a:gd name="connsiteX0" fmla="*/ 302637 w 549416"/>
              <a:gd name="connsiteY0" fmla="*/ 798458 h 798458"/>
              <a:gd name="connsiteX1" fmla="*/ 302491 w 549416"/>
              <a:gd name="connsiteY1" fmla="*/ 0 h 798458"/>
              <a:gd name="connsiteX2" fmla="*/ 549416 w 549416"/>
              <a:gd name="connsiteY2" fmla="*/ 3727 h 798458"/>
              <a:gd name="connsiteX3" fmla="*/ 302637 w 549416"/>
              <a:gd name="connsiteY3" fmla="*/ 798458 h 798458"/>
              <a:gd name="connsiteX0" fmla="*/ 146 w 246925"/>
              <a:gd name="connsiteY0" fmla="*/ 798458 h 798547"/>
              <a:gd name="connsiteX1" fmla="*/ 0 w 246925"/>
              <a:gd name="connsiteY1" fmla="*/ 0 h 798547"/>
              <a:gd name="connsiteX2" fmla="*/ 246925 w 246925"/>
              <a:gd name="connsiteY2" fmla="*/ 3727 h 798547"/>
              <a:gd name="connsiteX3" fmla="*/ 146 w 246925"/>
              <a:gd name="connsiteY3" fmla="*/ 798458 h 79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925" h="798547">
                <a:moveTo>
                  <a:pt x="146" y="798458"/>
                </a:moveTo>
                <a:cubicBezTo>
                  <a:pt x="267" y="808244"/>
                  <a:pt x="3320" y="11805"/>
                  <a:pt x="0" y="0"/>
                </a:cubicBezTo>
                <a:lnTo>
                  <a:pt x="246925" y="3727"/>
                </a:lnTo>
                <a:lnTo>
                  <a:pt x="146" y="798458"/>
                </a:lnTo>
                <a:close/>
              </a:path>
            </a:pathLst>
          </a:custGeom>
          <a:solidFill>
            <a:srgbClr val="1F3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40851" y="125901"/>
            <a:ext cx="6688452" cy="54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Контакты</a:t>
            </a:r>
            <a:endParaRPr lang="en-US" sz="2400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2" descr="C:\Users\koshechkin\Downloads\Sechenov_logo_английский-синий-вертикальный-одна-строка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6297" y="0"/>
            <a:ext cx="1163088" cy="8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24235" y="4471155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4416" y="384790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ТИМОШИН ЕВГЕНИЙ ФЕДОРОВИЧ </a:t>
            </a:r>
          </a:p>
          <a:p>
            <a:r>
              <a:rPr lang="ru-RU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Директор по развитию ГК «</a:t>
            </a:r>
            <a:r>
              <a:rPr lang="ru-RU" i="1" dirty="0" err="1" smtClean="0">
                <a:solidFill>
                  <a:srgbClr val="1C5173"/>
                </a:solidFill>
                <a:latin typeface="Arial Narrow" panose="020B0606020202030204" pitchFamily="34" charset="0"/>
              </a:rPr>
              <a:t>М-АйТи</a:t>
            </a:r>
            <a:r>
              <a:rPr lang="ru-RU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» (г. Нарьян-Мар)</a:t>
            </a:r>
          </a:p>
          <a:p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Телефон: +7 (911)  652-00-52</a:t>
            </a:r>
          </a:p>
          <a:p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Эл. почта: </a:t>
            </a:r>
            <a:r>
              <a:rPr lang="ru-RU" b="1" i="1" dirty="0" err="1" smtClean="0">
                <a:solidFill>
                  <a:srgbClr val="1C5173"/>
                </a:solidFill>
                <a:latin typeface="Arial Narrow" panose="020B0606020202030204" pitchFamily="34" charset="0"/>
                <a:hlinkClick r:id="rId4"/>
              </a:rPr>
              <a:t>timef@yandex.ru</a:t>
            </a:r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4416" y="2745143"/>
            <a:ext cx="5367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ЛЕБЕДЕВ ГЕОРГИЙ СТАНИСЛАВОВИЧ</a:t>
            </a:r>
          </a:p>
          <a:p>
            <a:r>
              <a:rPr lang="ru-RU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Директор института цифровой медицины </a:t>
            </a:r>
            <a:r>
              <a:rPr lang="ru-RU" i="1" dirty="0" err="1" smtClean="0">
                <a:solidFill>
                  <a:srgbClr val="1C5173"/>
                </a:solidFill>
                <a:latin typeface="Arial Narrow" panose="020B0606020202030204" pitchFamily="34" charset="0"/>
              </a:rPr>
              <a:t>Сеченовского</a:t>
            </a:r>
            <a:r>
              <a:rPr lang="ru-RU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 Университета</a:t>
            </a:r>
          </a:p>
          <a:p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Телефон: +7 (903)  722-23-93</a:t>
            </a:r>
          </a:p>
          <a:p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Эл. почта: </a:t>
            </a:r>
            <a:r>
              <a:rPr lang="en-US" b="1" i="1" dirty="0" err="1" smtClean="0">
                <a:solidFill>
                  <a:srgbClr val="1C5173"/>
                </a:solidFill>
                <a:latin typeface="Arial Narrow" panose="020B0606020202030204" pitchFamily="34" charset="0"/>
                <a:hlinkClick r:id="rId5"/>
              </a:rPr>
              <a:t>geramail</a:t>
            </a:r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  <a:hlinkClick r:id="rId5"/>
              </a:rPr>
              <a:t>@</a:t>
            </a:r>
            <a:r>
              <a:rPr lang="en-US" b="1" i="1" dirty="0" smtClean="0">
                <a:solidFill>
                  <a:srgbClr val="1C5173"/>
                </a:solidFill>
                <a:latin typeface="Arial Narrow" panose="020B0606020202030204" pitchFamily="34" charset="0"/>
                <a:hlinkClick r:id="rId5"/>
              </a:rPr>
              <a:t>rambler</a:t>
            </a:r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  <a:hlinkClick r:id="rId5"/>
              </a:rPr>
              <a:t>.</a:t>
            </a:r>
            <a:r>
              <a:rPr lang="ru-RU" b="1" i="1" dirty="0" err="1" smtClean="0">
                <a:solidFill>
                  <a:srgbClr val="1C5173"/>
                </a:solidFill>
                <a:latin typeface="Arial Narrow" panose="020B0606020202030204" pitchFamily="34" charset="0"/>
                <a:hlinkClick r:id="rId5"/>
              </a:rPr>
              <a:t>ru</a:t>
            </a:r>
            <a:r>
              <a:rPr lang="en-US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 </a:t>
            </a:r>
            <a:r>
              <a:rPr lang="ru-RU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 </a:t>
            </a:r>
            <a:r>
              <a:rPr lang="en-US" b="1" i="1" dirty="0" smtClean="0">
                <a:solidFill>
                  <a:srgbClr val="1C5173"/>
                </a:solidFill>
                <a:latin typeface="Arial Narrow" panose="020B0606020202030204" pitchFamily="34" charset="0"/>
              </a:rPr>
              <a:t> </a:t>
            </a:r>
            <a:endParaRPr lang="ru-RU" b="1" i="1" dirty="0" smtClean="0">
              <a:solidFill>
                <a:srgbClr val="1C5173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63617" y="1316654"/>
            <a:ext cx="6216766" cy="95410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1F325D"/>
                </a:solidFill>
                <a:latin typeface="Arial Narrow" panose="020B0606020202030204" pitchFamily="34" charset="0"/>
              </a:rPr>
              <a:t>Спасибо за внимание!</a:t>
            </a:r>
          </a:p>
          <a:p>
            <a:pPr algn="ctr"/>
            <a:r>
              <a:rPr lang="ru-RU" sz="2800" b="1" dirty="0" smtClean="0">
                <a:solidFill>
                  <a:srgbClr val="1F325D"/>
                </a:solidFill>
                <a:latin typeface="Arial Narrow" panose="020B0606020202030204" pitchFamily="34" charset="0"/>
              </a:rPr>
              <a:t>Будем </a:t>
            </a:r>
            <a:r>
              <a:rPr lang="ru-RU" sz="2800" b="1" dirty="0" smtClean="0">
                <a:solidFill>
                  <a:srgbClr val="1F325D"/>
                </a:solidFill>
                <a:latin typeface="Arial Narrow" panose="020B0606020202030204" pitchFamily="34" charset="0"/>
              </a:rPr>
              <a:t>рады ответить на Ваши </a:t>
            </a:r>
            <a:r>
              <a:rPr lang="ru-RU" sz="2800" b="1" dirty="0" smtClean="0">
                <a:solidFill>
                  <a:srgbClr val="1F325D"/>
                </a:solidFill>
                <a:latin typeface="Arial Narrow" panose="020B0606020202030204" pitchFamily="34" charset="0"/>
              </a:rPr>
              <a:t>вопросы.</a:t>
            </a:r>
            <a:endParaRPr lang="ru-RU" sz="2800" b="1" dirty="0">
              <a:solidFill>
                <a:srgbClr val="1F325D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9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849" y="3804028"/>
            <a:ext cx="2219720" cy="674453"/>
          </a:xfrm>
          <a:prstGeom prst="rect">
            <a:avLst/>
          </a:prstGeom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273070" y="1641055"/>
            <a:ext cx="5353982" cy="2766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качестве инициатора проекта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Телемедицинский кабинет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для северных территорий России»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проектной организации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4413" y="830263"/>
            <a:ext cx="920055" cy="735543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3268890" y="1009696"/>
            <a:ext cx="4831442" cy="2766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качестве основного методолога и научного руководителя проекта   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3287864" y="4008077"/>
            <a:ext cx="5324393" cy="1990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качестве Куратора проекта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«Телемедицинский кабинет для северных территорий России»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4775" y="3804027"/>
            <a:ext cx="8591520" cy="677550"/>
          </a:xfrm>
          <a:prstGeom prst="rect">
            <a:avLst/>
          </a:prstGeom>
          <a:noFill/>
          <a:ln w="57150">
            <a:solidFill>
              <a:srgbClr val="FF7C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1" name="Содержимое 2"/>
          <p:cNvSpPr txBox="1">
            <a:spLocks/>
          </p:cNvSpPr>
          <p:nvPr/>
        </p:nvSpPr>
        <p:spPr>
          <a:xfrm>
            <a:off x="3273069" y="2995623"/>
            <a:ext cx="5353983" cy="3625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качестве основного поставщика телемедицинского оборудования (медицинское, компьютерное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ВКС оборудование) для проекта </a:t>
            </a:r>
            <a:endParaRPr lang="ru-RU" sz="12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44" y="1659399"/>
            <a:ext cx="766476" cy="4649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3285" y="2362829"/>
            <a:ext cx="864394" cy="485775"/>
          </a:xfrm>
          <a:prstGeom prst="rect">
            <a:avLst/>
          </a:prstGeom>
        </p:spPr>
      </p:pic>
      <p:sp>
        <p:nvSpPr>
          <p:cNvPr id="24" name="Содержимое 2"/>
          <p:cNvSpPr txBox="1">
            <a:spLocks/>
          </p:cNvSpPr>
          <p:nvPr/>
        </p:nvSpPr>
        <p:spPr>
          <a:xfrm>
            <a:off x="3273070" y="2325357"/>
            <a:ext cx="5353982" cy="39578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качестве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Ц</a:t>
            </a:r>
            <a:r>
              <a:rPr lang="ru-RU" sz="12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ентра применения и эксплуатации результатов проекта </a:t>
            </a:r>
            <a:r>
              <a:rPr lang="ru-RU" sz="12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«Телемедицинский кабинет для северных территорий России»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33" y="3022501"/>
            <a:ext cx="506771" cy="390938"/>
          </a:xfrm>
          <a:prstGeom prst="rect">
            <a:avLst/>
          </a:prstGeom>
        </p:spPr>
      </p:pic>
      <p:sp>
        <p:nvSpPr>
          <p:cNvPr id="25" name="Содержимое 2"/>
          <p:cNvSpPr txBox="1">
            <a:spLocks/>
          </p:cNvSpPr>
          <p:nvPr/>
        </p:nvSpPr>
        <p:spPr>
          <a:xfrm>
            <a:off x="205361" y="1059733"/>
            <a:ext cx="1664772" cy="2766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Первый 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МГМУ им. И.М. Сеченова Минздрава России г. Москва</a:t>
            </a: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>
          <a:xfrm>
            <a:off x="205361" y="1864904"/>
            <a:ext cx="1664772" cy="2766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ООО «М-</a:t>
            </a:r>
            <a:r>
              <a:rPr lang="ru-RU" sz="8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АйТи</a:t>
            </a:r>
            <a:r>
              <a:rPr lang="ru-RU" sz="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НАО» г.Нарьян-Мар</a:t>
            </a:r>
            <a:endParaRPr lang="ru-RU" sz="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Содержимое 2"/>
          <p:cNvSpPr txBox="1">
            <a:spLocks/>
          </p:cNvSpPr>
          <p:nvPr/>
        </p:nvSpPr>
        <p:spPr>
          <a:xfrm>
            <a:off x="205361" y="2520650"/>
            <a:ext cx="1664772" cy="2766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ГБУЗ НАО «Ненецкая окружная больница» г.Нарьян-Мар</a:t>
            </a:r>
            <a:endParaRPr lang="ru-RU" sz="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>
          <a:xfrm>
            <a:off x="214775" y="3193831"/>
            <a:ext cx="1664772" cy="2766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50"/>
              </a:spcBef>
              <a:spcAft>
                <a:spcPts val="450"/>
              </a:spcAft>
              <a:defRPr/>
            </a:pPr>
            <a:r>
              <a:rPr lang="ru-RU" sz="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ООО «</a:t>
            </a:r>
            <a:r>
              <a:rPr lang="ru-RU" sz="800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АйСиЭль</a:t>
            </a:r>
            <a:r>
              <a:rPr lang="ru-RU" sz="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-ТЕХНО» г. Казань</a:t>
            </a:r>
            <a:endParaRPr lang="ru-RU" sz="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Участники проекта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824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28650" y="880532"/>
            <a:ext cx="7886700" cy="412044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Концепция проекта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предусматривала создание «</a:t>
            </a:r>
            <a:r>
              <a:rPr lang="ru-RU" b="1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Телемедицинского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кабинета для северных территорий России», как законченного продукта: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(1-й уровень оказания медицинской помощи) </a:t>
            </a:r>
            <a:r>
              <a:rPr lang="ru-RU" b="1" dirty="0" smtClean="0">
                <a:latin typeface="Arial Narrow" panose="020B0606020202030204" pitchFamily="34" charset="0"/>
              </a:rPr>
              <a:t>– </a:t>
            </a:r>
            <a:r>
              <a:rPr lang="ru-RU" dirty="0" smtClean="0">
                <a:latin typeface="Arial Narrow" panose="020B0606020202030204" pitchFamily="34" charset="0"/>
              </a:rPr>
              <a:t>для  ФЗП, ФАП и домовых хозяйств, медицинских кабинетов организаций, вахтовых поселков, иных объектов удаленного производства имеющих медицинские кабинеты или кабинеты врачей общей практики  </a:t>
            </a:r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(2-й уровень оказания медицинской помощи) </a:t>
            </a:r>
            <a:r>
              <a:rPr lang="ru-RU" b="1" dirty="0" smtClean="0">
                <a:latin typeface="Arial Narrow" panose="020B0606020202030204" pitchFamily="34" charset="0"/>
              </a:rPr>
              <a:t>–</a:t>
            </a:r>
            <a:r>
              <a:rPr lang="ru-RU" dirty="0" smtClean="0">
                <a:latin typeface="Arial Narrow" panose="020B0606020202030204" pitchFamily="34" charset="0"/>
              </a:rPr>
              <a:t>для медицинских организаций, любых форм собственности муниципального или регионального уровня </a:t>
            </a:r>
            <a:endParaRPr lang="ru-RU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(3-й уровень оказания медицинской помощи) </a:t>
            </a:r>
            <a:r>
              <a:rPr lang="ru-RU" b="1" dirty="0" smtClean="0">
                <a:latin typeface="Arial Narrow" panose="020B0606020202030204" pitchFamily="34" charset="0"/>
              </a:rPr>
              <a:t>– </a:t>
            </a:r>
            <a:r>
              <a:rPr lang="ru-RU" dirty="0" smtClean="0">
                <a:latin typeface="Arial Narrow" panose="020B0606020202030204" pitchFamily="34" charset="0"/>
              </a:rPr>
              <a:t>для медицинский организаций федерального уровня, крупных профильных диагностических центров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 smtClean="0"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</a:rPr>
              <a:t>ТМК – МЕДИЦИНСКИЙ КАБИНЕТ</a:t>
            </a:r>
            <a:r>
              <a:rPr lang="ru-RU" b="1" dirty="0" smtClean="0">
                <a:solidFill>
                  <a:srgbClr val="002060"/>
                </a:solidFill>
              </a:rPr>
              <a:t>, ПОЗВОЛЯЮЩИЙ ПАЦИЕНТАМ ОБЩАТЬСЯ С ШИРОКИМ СПЕКТРОМ СПЕЦИАЛИСТОВ В РЕЖИМЕ РЕАЛЬНОГО ВРЕМЕНИ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Режим консультаций</a:t>
            </a:r>
            <a:r>
              <a:rPr lang="ru-RU" dirty="0" smtClean="0">
                <a:latin typeface="Arial Narrow" panose="020B0606020202030204" pitchFamily="34" charset="0"/>
              </a:rPr>
              <a:t>: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Врач </a:t>
            </a:r>
            <a:r>
              <a:rPr lang="ru-RU" b="1" dirty="0" smtClean="0">
                <a:latin typeface="Arial Narrow" panose="020B0606020202030204" pitchFamily="34" charset="0"/>
              </a:rPr>
              <a:t>(фельдшер)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–Врач, Врач </a:t>
            </a:r>
            <a:r>
              <a:rPr lang="ru-RU" b="1" dirty="0" smtClean="0">
                <a:latin typeface="Arial Narrow" panose="020B0606020202030204" pitchFamily="34" charset="0"/>
              </a:rPr>
              <a:t>(фельдшер)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Комиссия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или команда специалистов, Врач- Пациент </a:t>
            </a:r>
            <a:r>
              <a:rPr lang="ru-RU" b="1" dirty="0" smtClean="0">
                <a:latin typeface="Arial Narrow" panose="020B0606020202030204" pitchFamily="34" charset="0"/>
              </a:rPr>
              <a:t>(дополнительный сервис по обслуживанию прикрепленного населения)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Функции: </a:t>
            </a:r>
            <a:r>
              <a:rPr lang="ru-RU" dirty="0" smtClean="0">
                <a:latin typeface="Arial Narrow" panose="020B0606020202030204" pitchFamily="34" charset="0"/>
              </a:rPr>
              <a:t>Видео- и аудио связь высокого разрешения позволяет врачу-консультанту получить достаточное представление о симптомах болезни и провести совместно с пациентом необходимые замеры и исследования в режиме </a:t>
            </a:r>
            <a:r>
              <a:rPr lang="en-US" dirty="0" smtClean="0">
                <a:latin typeface="Arial Narrow" panose="020B0606020202030204" pitchFamily="34" charset="0"/>
              </a:rPr>
              <a:t>on-line</a:t>
            </a:r>
            <a:r>
              <a:rPr lang="ru-RU" dirty="0" smtClean="0">
                <a:latin typeface="Arial Narrow" panose="020B0606020202030204" pitchFamily="34" charset="0"/>
              </a:rPr>
              <a:t> (</a:t>
            </a:r>
            <a:r>
              <a:rPr lang="en-US" dirty="0" smtClean="0">
                <a:latin typeface="Arial Narrow" panose="020B0606020202030204" pitchFamily="34" charset="0"/>
              </a:rPr>
              <a:t>Point-of-Care</a:t>
            </a:r>
            <a:r>
              <a:rPr lang="ru-RU" dirty="0" smtClean="0">
                <a:latin typeface="Arial Narrow" panose="020B060602020203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Врач (фельдшер) может сразу на месте, произвести необходимые исследования и обследование, назначить/ скорректировать схему лечения, выписать пациенту рецепт, провести дистанционную консультацию с необходимым специалистом, а так же реализовать повторный дистанционный прием и т.п.</a:t>
            </a: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 smtClean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Концепция проекта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8955" y="2704093"/>
            <a:ext cx="551285" cy="48023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32" y="1941507"/>
            <a:ext cx="1771650" cy="199310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6" y="3885847"/>
            <a:ext cx="428849" cy="428849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60832" y="742726"/>
            <a:ext cx="8976019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ТМК – может встраиваться в существующую модель функционирования Организации,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либо существовать, как отдельное полноценное решение</a:t>
            </a:r>
            <a:endParaRPr lang="ru-RU" sz="1200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6021" y="2513207"/>
            <a:ext cx="840197" cy="73191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62" name="Прямоугольник 61"/>
          <p:cNvSpPr/>
          <p:nvPr/>
        </p:nvSpPr>
        <p:spPr>
          <a:xfrm>
            <a:off x="789170" y="2888087"/>
            <a:ext cx="686726" cy="27699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 smtClean="0"/>
              <a:t>«ТМК»</a:t>
            </a:r>
            <a:endParaRPr lang="ru-RU" b="1" dirty="0"/>
          </a:p>
        </p:txBody>
      </p:sp>
      <p:sp>
        <p:nvSpPr>
          <p:cNvPr id="67" name="Овал 66"/>
          <p:cNvSpPr/>
          <p:nvPr/>
        </p:nvSpPr>
        <p:spPr>
          <a:xfrm>
            <a:off x="242240" y="4419226"/>
            <a:ext cx="1164056" cy="433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 smtClean="0"/>
              <a:t>Пациент</a:t>
            </a:r>
            <a:endParaRPr lang="ru-RU" dirty="0"/>
          </a:p>
        </p:txBody>
      </p:sp>
      <p:sp>
        <p:nvSpPr>
          <p:cNvPr id="85" name="Стрелка вверх 84"/>
          <p:cNvSpPr/>
          <p:nvPr/>
        </p:nvSpPr>
        <p:spPr>
          <a:xfrm>
            <a:off x="544817" y="3814159"/>
            <a:ext cx="261753" cy="6649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88" name="Выноска со стрелкой вниз 87"/>
          <p:cNvSpPr/>
          <p:nvPr/>
        </p:nvSpPr>
        <p:spPr>
          <a:xfrm>
            <a:off x="171450" y="1084472"/>
            <a:ext cx="1609048" cy="1448391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Подключение ТМК к основным системам МО: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МИС</a:t>
            </a:r>
            <a:r>
              <a:rPr lang="en-US" sz="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</a:t>
            </a:r>
            <a:r>
              <a:rPr lang="ru-RU" sz="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ЭМК, история болезни и </a:t>
            </a:r>
            <a:r>
              <a:rPr lang="ru-RU" sz="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тд</a:t>
            </a:r>
            <a:r>
              <a:rPr lang="ru-RU" sz="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</a:p>
          <a:p>
            <a:pPr algn="ctr"/>
            <a:r>
              <a:rPr lang="ru-RU" sz="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ЛИС </a:t>
            </a:r>
            <a:r>
              <a:rPr lang="ru-RU" sz="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(лаборатория)</a:t>
            </a:r>
          </a:p>
          <a:p>
            <a:pPr algn="ctr"/>
            <a:r>
              <a:rPr lang="en-US" sz="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PAKS</a:t>
            </a:r>
            <a:r>
              <a:rPr lang="ru-RU" sz="9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(данные медицинских исследований)</a:t>
            </a:r>
            <a:endParaRPr lang="ru-RU" sz="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4114800" y="2354345"/>
            <a:ext cx="1032235" cy="10322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3464351" y="1845335"/>
            <a:ext cx="2297783" cy="19688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2849252" y="1326225"/>
            <a:ext cx="3478491" cy="29936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060867" y="1145357"/>
            <a:ext cx="5094077" cy="370745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308115" y="2904846"/>
            <a:ext cx="686726" cy="27699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 smtClean="0"/>
              <a:t>«ТМК»</a:t>
            </a:r>
            <a:endParaRPr lang="ru-RU" b="1" dirty="0"/>
          </a:p>
        </p:txBody>
      </p:sp>
      <p:sp>
        <p:nvSpPr>
          <p:cNvPr id="3" name="Овал 2"/>
          <p:cNvSpPr/>
          <p:nvPr/>
        </p:nvSpPr>
        <p:spPr>
          <a:xfrm>
            <a:off x="4308115" y="3245117"/>
            <a:ext cx="603726" cy="247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4308115" y="3665497"/>
            <a:ext cx="603726" cy="247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4305791" y="4167449"/>
            <a:ext cx="603726" cy="247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4303466" y="4709430"/>
            <a:ext cx="603726" cy="247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34777" y="1928591"/>
            <a:ext cx="140695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Внутренние </a:t>
            </a:r>
          </a:p>
          <a:p>
            <a:pPr algn="ctr"/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врачи-консультанты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01854" y="1417579"/>
            <a:ext cx="140695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Внешние </a:t>
            </a:r>
          </a:p>
          <a:p>
            <a:pPr algn="ctr"/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врачи-консультанты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34777" y="1133968"/>
            <a:ext cx="1406951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Личный кабинет пациента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0" name="Shape 670"/>
          <p:cNvSpPr/>
          <p:nvPr/>
        </p:nvSpPr>
        <p:spPr>
          <a:xfrm>
            <a:off x="5196776" y="2651296"/>
            <a:ext cx="472197" cy="466044"/>
          </a:xfrm>
          <a:prstGeom prst="ellipse">
            <a:avLst/>
          </a:prstGeom>
          <a:solidFill>
            <a:srgbClr val="1DAFEC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3200">
                <a:solidFill>
                  <a:srgbClr val="1DAFE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73" name="Без-имени-3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271868" y="2714920"/>
            <a:ext cx="329852" cy="314838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TextBox 73"/>
          <p:cNvSpPr txBox="1"/>
          <p:nvPr/>
        </p:nvSpPr>
        <p:spPr>
          <a:xfrm>
            <a:off x="3859433" y="2343162"/>
            <a:ext cx="155417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Врач /</a:t>
            </a:r>
          </a:p>
          <a:p>
            <a:pPr algn="ctr"/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фельдшер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5" name="Shape 674"/>
          <p:cNvSpPr/>
          <p:nvPr/>
        </p:nvSpPr>
        <p:spPr>
          <a:xfrm>
            <a:off x="5830105" y="2651296"/>
            <a:ext cx="455471" cy="466044"/>
          </a:xfrm>
          <a:prstGeom prst="ellipse">
            <a:avLst/>
          </a:prstGeom>
          <a:solidFill>
            <a:srgbClr val="1DAFEC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3200">
                <a:solidFill>
                  <a:srgbClr val="1DAFE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76" name="Без-имени-2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919565" y="2709894"/>
            <a:ext cx="274692" cy="31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os-naz-day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6419893" y="2395424"/>
            <a:ext cx="592070" cy="1191624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692"/>
          <p:cNvSpPr/>
          <p:nvPr/>
        </p:nvSpPr>
        <p:spPr>
          <a:xfrm>
            <a:off x="6668429" y="1172418"/>
            <a:ext cx="417764" cy="429505"/>
          </a:xfrm>
          <a:prstGeom prst="ellipse">
            <a:avLst/>
          </a:prstGeom>
          <a:solidFill>
            <a:srgbClr val="1DAFEC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3200">
                <a:solidFill>
                  <a:srgbClr val="1DAFE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90" name="Без-имени-4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6714036" y="1297954"/>
            <a:ext cx="326551" cy="172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50" y="2487596"/>
            <a:ext cx="674712" cy="4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80" y="1694407"/>
            <a:ext cx="710531" cy="48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701" y="3236260"/>
            <a:ext cx="432048" cy="43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553" y="3842180"/>
            <a:ext cx="813197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Shape 6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>
              <a:defRPr>
                <a:solidFill>
                  <a:srgbClr val="40A2DA"/>
                </a:solidFill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Архитектура работы ТМК</a:t>
            </a:r>
            <a:endParaRPr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96" name="Shape 694"/>
          <p:cNvSpPr/>
          <p:nvPr/>
        </p:nvSpPr>
        <p:spPr>
          <a:xfrm>
            <a:off x="7131799" y="1220843"/>
            <a:ext cx="2192942" cy="27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>
            <a:spAutoFit/>
          </a:bodyPr>
          <a:lstStyle>
            <a:lvl1pPr defTabSz="914400">
              <a:defRPr sz="2400">
                <a:solidFill>
                  <a:srgbClr val="373B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100" dirty="0">
                <a:latin typeface="Arial Narrow" panose="020B0606020202030204" pitchFamily="34" charset="0"/>
              </a:rPr>
              <a:t>Видеоконсультации</a:t>
            </a:r>
          </a:p>
        </p:txBody>
      </p:sp>
      <p:sp>
        <p:nvSpPr>
          <p:cNvPr id="97" name="Shape 694"/>
          <p:cNvSpPr/>
          <p:nvPr/>
        </p:nvSpPr>
        <p:spPr>
          <a:xfrm>
            <a:off x="7702050" y="1776127"/>
            <a:ext cx="2192942" cy="277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>
            <a:spAutoFit/>
          </a:bodyPr>
          <a:lstStyle>
            <a:lvl1pPr defTabSz="914400">
              <a:defRPr sz="2400">
                <a:solidFill>
                  <a:srgbClr val="373B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100" dirty="0" smtClean="0">
                <a:latin typeface="Arial Narrow" panose="020B0606020202030204" pitchFamily="34" charset="0"/>
              </a:rPr>
              <a:t>Безопасность</a:t>
            </a:r>
            <a:endParaRPr sz="1100" dirty="0">
              <a:latin typeface="Arial Narrow" panose="020B0606020202030204" pitchFamily="34" charset="0"/>
            </a:endParaRPr>
          </a:p>
        </p:txBody>
      </p:sp>
      <p:sp>
        <p:nvSpPr>
          <p:cNvPr id="98" name="Shape 694"/>
          <p:cNvSpPr/>
          <p:nvPr/>
        </p:nvSpPr>
        <p:spPr>
          <a:xfrm>
            <a:off x="7911079" y="2414960"/>
            <a:ext cx="1011392" cy="61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>
            <a:spAutoFit/>
          </a:bodyPr>
          <a:lstStyle>
            <a:lvl1pPr defTabSz="914400">
              <a:defRPr sz="2400">
                <a:solidFill>
                  <a:srgbClr val="373B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100" dirty="0" smtClean="0">
                <a:latin typeface="Arial Narrow" panose="020B0606020202030204" pitchFamily="34" charset="0"/>
              </a:rPr>
              <a:t>Комплексное </a:t>
            </a:r>
          </a:p>
          <a:p>
            <a:r>
              <a:rPr lang="ru-RU" sz="1100" dirty="0" smtClean="0">
                <a:latin typeface="Arial Narrow" panose="020B0606020202030204" pitchFamily="34" charset="0"/>
              </a:rPr>
              <a:t>медицинское </a:t>
            </a:r>
          </a:p>
          <a:p>
            <a:r>
              <a:rPr lang="ru-RU" sz="1100" dirty="0" smtClean="0">
                <a:latin typeface="Arial Narrow" panose="020B0606020202030204" pitchFamily="34" charset="0"/>
              </a:rPr>
              <a:t>обследование</a:t>
            </a:r>
            <a:endParaRPr sz="1100" dirty="0">
              <a:latin typeface="Arial Narrow" panose="020B0606020202030204" pitchFamily="34" charset="0"/>
            </a:endParaRPr>
          </a:p>
        </p:txBody>
      </p:sp>
      <p:sp>
        <p:nvSpPr>
          <p:cNvPr id="99" name="Shape 694"/>
          <p:cNvSpPr/>
          <p:nvPr/>
        </p:nvSpPr>
        <p:spPr>
          <a:xfrm>
            <a:off x="7888807" y="3186005"/>
            <a:ext cx="1011392" cy="446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>
            <a:spAutoFit/>
          </a:bodyPr>
          <a:lstStyle>
            <a:lvl1pPr defTabSz="914400">
              <a:defRPr sz="2400">
                <a:solidFill>
                  <a:srgbClr val="373B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100" dirty="0" smtClean="0">
                <a:latin typeface="Arial Narrow" panose="020B0606020202030204" pitchFamily="34" charset="0"/>
              </a:rPr>
              <a:t>Лабораторные исследования</a:t>
            </a:r>
            <a:endParaRPr sz="1100" dirty="0">
              <a:latin typeface="Arial Narrow" panose="020B0606020202030204" pitchFamily="34" charset="0"/>
            </a:endParaRPr>
          </a:p>
        </p:txBody>
      </p:sp>
      <p:sp>
        <p:nvSpPr>
          <p:cNvPr id="100" name="Shape 694"/>
          <p:cNvSpPr/>
          <p:nvPr/>
        </p:nvSpPr>
        <p:spPr>
          <a:xfrm>
            <a:off x="7749718" y="3850143"/>
            <a:ext cx="1145579" cy="785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3578" tIns="53578" rIns="53578" bIns="53578">
            <a:spAutoFit/>
          </a:bodyPr>
          <a:lstStyle>
            <a:lvl1pPr defTabSz="914400">
              <a:defRPr sz="2400">
                <a:solidFill>
                  <a:srgbClr val="373B4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1100" dirty="0" smtClean="0">
                <a:latin typeface="Arial Narrow" panose="020B0606020202030204" pitchFamily="34" charset="0"/>
              </a:rPr>
              <a:t>Удаленный мониторинг состояния здоровья</a:t>
            </a:r>
            <a:endParaRPr sz="1100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3367" y="4310155"/>
            <a:ext cx="1465786" cy="5770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диагностика и лечение </a:t>
            </a:r>
            <a:endParaRPr lang="ru-RU" sz="11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на </a:t>
            </a:r>
            <a:r>
              <a:rPr lang="ru-RU" sz="1100" dirty="0">
                <a:solidFill>
                  <a:srgbClr val="FF0000"/>
                </a:solidFill>
                <a:latin typeface="Arial Narrow" panose="020B0606020202030204" pitchFamily="34" charset="0"/>
              </a:rPr>
              <a:t>месте приема </a:t>
            </a:r>
            <a:endParaRPr lang="ru-RU" sz="1100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(модель «</a:t>
            </a:r>
            <a:r>
              <a:rPr lang="en-US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Point-of-Care</a:t>
            </a:r>
            <a:r>
              <a:rPr lang="ru-RU" sz="11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»)</a:t>
            </a:r>
            <a:endParaRPr lang="ru-RU" sz="11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" y="985623"/>
            <a:ext cx="2379302" cy="1682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7" y="2695450"/>
            <a:ext cx="1079834" cy="10798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36427" y="1338127"/>
            <a:ext cx="6834228" cy="31162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Медицинские организации государственных форм собственности (страховая медицина)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endParaRPr lang="ru-RU" sz="900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Медицинские организации частных форм собственности (коммерческая медицина) 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endParaRPr lang="ru-RU" sz="900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ФЗП, ФАП и домовые хозяйства 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endParaRPr lang="ru-RU" sz="900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Медицинские кабинеты организаций 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endParaRPr lang="ru-RU" sz="900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Вахтовые поселки, объекты удалённого производства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endParaRPr lang="ru-RU" sz="900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Дома престарелых, детские дома, дома интернаты и </a:t>
            </a:r>
            <a:r>
              <a:rPr lang="ru-RU" dirty="0" err="1" smtClean="0">
                <a:latin typeface="Arial Narrow" panose="020B0606020202030204" pitchFamily="34" charset="0"/>
              </a:rPr>
              <a:t>тп</a:t>
            </a:r>
            <a:endParaRPr lang="ru-RU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endParaRPr lang="ru-RU" sz="900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Частный сектор</a:t>
            </a:r>
          </a:p>
          <a:p>
            <a:pPr marL="128588" indent="-128588">
              <a:buFont typeface="Wingdings" panose="05000000000000000000" pitchFamily="2" charset="2"/>
              <a:buChar char="ü"/>
            </a:pPr>
            <a:endParaRPr lang="ru-RU" sz="900" dirty="0" smtClean="0">
              <a:latin typeface="Arial Narrow" panose="020B0606020202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Иные объекты и организации имеющие медицинские кабинеты или кабинеты врачей общей практики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0" y="3775284"/>
            <a:ext cx="1682747" cy="126206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Модель реализации ТМК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4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61" y="907441"/>
            <a:ext cx="2573152" cy="3982643"/>
          </a:xfrm>
          <a:prstGeom prst="rect">
            <a:avLst/>
          </a:prstGeom>
        </p:spPr>
      </p:pic>
      <p:pic>
        <p:nvPicPr>
          <p:cNvPr id="10" name="Рисунок 9" descr="00_Sonosite_M-Turbo_open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86" y="1064299"/>
            <a:ext cx="1057275" cy="11735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7" y="2235050"/>
            <a:ext cx="2070566" cy="218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39" y="3085456"/>
            <a:ext cx="616245" cy="968409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22" y="2153918"/>
            <a:ext cx="1091738" cy="107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04" y="3724572"/>
            <a:ext cx="1235236" cy="514835"/>
          </a:xfrm>
          <a:prstGeom prst="rect">
            <a:avLst/>
          </a:prstGeom>
          <a:noFill/>
          <a:extLst/>
        </p:spPr>
      </p:pic>
      <p:pic>
        <p:nvPicPr>
          <p:cNvPr id="17" name="Рисунок 16" descr="C:\Users\Misha\Desktop\IMG_6566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86618" y="1372760"/>
            <a:ext cx="3963524" cy="2724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ТМК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C:\Users\Misha\Desktop\komplekt-unitkit-trueconf-terminal-2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70" y="1031357"/>
            <a:ext cx="5897243" cy="39973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225040" y="2895600"/>
            <a:ext cx="609600" cy="144780"/>
          </a:xfrm>
          <a:prstGeom prst="rect">
            <a:avLst/>
          </a:prstGeom>
          <a:solidFill>
            <a:srgbClr val="1A1919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17520" y="4259580"/>
            <a:ext cx="266700" cy="182880"/>
          </a:xfrm>
          <a:prstGeom prst="rect">
            <a:avLst/>
          </a:prstGeom>
          <a:solidFill>
            <a:srgbClr val="464646"/>
          </a:solidFill>
          <a:ln>
            <a:solidFill>
              <a:srgbClr val="3030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err="1" smtClean="0">
                <a:solidFill>
                  <a:srgbClr val="002060"/>
                </a:solidFill>
              </a:rPr>
              <a:t>Телемедицинский</a:t>
            </a:r>
            <a:r>
              <a:rPr lang="ru-RU" sz="2400" dirty="0" smtClean="0">
                <a:solidFill>
                  <a:srgbClr val="002060"/>
                </a:solidFill>
              </a:rPr>
              <a:t> диспетчерский пункт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00" y="1345412"/>
            <a:ext cx="689360" cy="1025004"/>
          </a:xfrm>
          <a:prstGeom prst="rect">
            <a:avLst/>
          </a:prstGeom>
        </p:spPr>
      </p:pic>
      <p:pic>
        <p:nvPicPr>
          <p:cNvPr id="35" name="Рисунок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42" y="1323818"/>
            <a:ext cx="813197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0" y="1496569"/>
            <a:ext cx="689360" cy="1025004"/>
          </a:xfrm>
          <a:prstGeom prst="rect">
            <a:avLst/>
          </a:prstGeom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7" y="1951170"/>
            <a:ext cx="674712" cy="4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476" r="13654" b="490"/>
          <a:stretch/>
        </p:blipFill>
        <p:spPr>
          <a:xfrm>
            <a:off x="7265194" y="2035754"/>
            <a:ext cx="1307306" cy="144325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" r="45" b="-1"/>
          <a:stretch/>
        </p:blipFill>
        <p:spPr>
          <a:xfrm>
            <a:off x="3914134" y="2371725"/>
            <a:ext cx="1079348" cy="104530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660" y="2528424"/>
            <a:ext cx="840197" cy="73191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798288" y="2510225"/>
            <a:ext cx="840615" cy="27699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 smtClean="0"/>
              <a:t>«ТМК-1»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044738" y="2371725"/>
            <a:ext cx="840615" cy="27699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 smtClean="0"/>
              <a:t>«ТМК-2»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428360" y="2005267"/>
            <a:ext cx="840615" cy="27699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 smtClean="0"/>
              <a:t>«ТМК-3»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9629" y="3574915"/>
            <a:ext cx="2616465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900" b="1" dirty="0" smtClean="0">
                <a:latin typeface="Arial Narrow" panose="020B0606020202030204" pitchFamily="34" charset="0"/>
              </a:rPr>
              <a:t>Комплексное решение «Телемедицинский кабинет I-типа» для учреждений 1 уровня</a:t>
            </a:r>
            <a:r>
              <a:rPr lang="ru-RU" sz="900" dirty="0" smtClean="0">
                <a:latin typeface="Arial Narrow" panose="020B0606020202030204" pitchFamily="34" charset="0"/>
              </a:rPr>
              <a:t>, ориентированные на первичный прием, профилактику и амбулаторное лечение и в условиях дневного стационара</a:t>
            </a:r>
            <a:r>
              <a:rPr lang="ru-RU" sz="800" dirty="0" smtClean="0">
                <a:latin typeface="Arial Narrow" panose="020B0606020202030204" pitchFamily="34" charset="0"/>
              </a:rPr>
              <a:t>: 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ФАП и ФЗП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медицинских участковых больниц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медицинских участковых амбулаторий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медицинских кабинетов организаций, вахтовых поселков, иных объектов удаленного производства, имеющих медицинские кабинеты или кабинеты врачей общей практики</a:t>
            </a:r>
            <a:endParaRPr lang="ru-RU" sz="8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1589" y="3960527"/>
            <a:ext cx="2657724" cy="11156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900" b="1" dirty="0" smtClean="0">
                <a:latin typeface="Arial Narrow" panose="020B0606020202030204" pitchFamily="34" charset="0"/>
              </a:rPr>
              <a:t>Комплексное решение «Телемедицинский кабинет II-типа» для учреждений 2 уровня</a:t>
            </a:r>
            <a:r>
              <a:rPr lang="ru-RU" sz="900" dirty="0" smtClean="0">
                <a:latin typeface="Arial Narrow" panose="020B0606020202030204" pitchFamily="34" charset="0"/>
              </a:rPr>
              <a:t>, ориентированные на специализированную медицинскую помощь, оказываемую в условиях стационара: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медицинских учреждений стационарного типа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медицинских учреждений амбулаторного типа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экстренных служб и служб скорой и неотложной помощи</a:t>
            </a:r>
            <a:endParaRPr lang="ru-RU" sz="800" dirty="0">
              <a:latin typeface="Arial Narrow" panose="020B0606020202030204" pitchFamily="34" charset="0"/>
            </a:endParaRPr>
          </a:p>
        </p:txBody>
      </p:sp>
      <p:sp>
        <p:nvSpPr>
          <p:cNvPr id="15" name="Стрелка влево 14"/>
          <p:cNvSpPr/>
          <p:nvPr/>
        </p:nvSpPr>
        <p:spPr>
          <a:xfrm>
            <a:off x="1663293" y="2427129"/>
            <a:ext cx="2143353" cy="5353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latin typeface="Arial Narrow" panose="020B0606020202030204" pitchFamily="34" charset="0"/>
              </a:rPr>
              <a:t>Консультация Врача специалиста (комиссии)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66592" y="3570561"/>
            <a:ext cx="2709355" cy="165429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900" b="1" dirty="0" smtClean="0">
                <a:latin typeface="Arial Narrow" panose="020B0606020202030204" pitchFamily="34" charset="0"/>
              </a:rPr>
              <a:t>Комплексное решение «Телемедицинский кабинет III-типа» для учреждений 3 уровня</a:t>
            </a:r>
            <a:r>
              <a:rPr lang="ru-RU" sz="900" dirty="0" smtClean="0">
                <a:latin typeface="Arial Narrow" panose="020B0606020202030204" pitchFamily="34" charset="0"/>
              </a:rPr>
              <a:t>, ориентированные на специализированную и высокотехнологичную медицинскую помощь, а также диспетчерских и консультационных центров: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</a:t>
            </a:r>
            <a:r>
              <a:rPr lang="ru-RU" sz="800" dirty="0" err="1" smtClean="0">
                <a:latin typeface="Arial Narrow" panose="020B0606020202030204" pitchFamily="34" charset="0"/>
              </a:rPr>
              <a:t>монопрофильных</a:t>
            </a:r>
            <a:r>
              <a:rPr lang="ru-RU" sz="800" dirty="0" smtClean="0">
                <a:latin typeface="Arial Narrow" panose="020B0606020202030204" pitchFamily="34" charset="0"/>
              </a:rPr>
              <a:t> и многопрофильных медицинских центров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научных и образовательных медицинских организаций 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Телемедицинского узла (центра)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диспетчерских служб медицинских организаций </a:t>
            </a:r>
          </a:p>
          <a:p>
            <a:r>
              <a:rPr lang="ru-RU" sz="800" dirty="0" smtClean="0">
                <a:latin typeface="Arial Narrow" panose="020B0606020202030204" pitchFamily="34" charset="0"/>
              </a:rPr>
              <a:t>Оснащение органов управления здравоохранением</a:t>
            </a:r>
            <a:endParaRPr lang="ru-RU" sz="800" dirty="0"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78" y="777183"/>
            <a:ext cx="660166" cy="660166"/>
          </a:xfrm>
          <a:prstGeom prst="rect">
            <a:avLst/>
          </a:prstGeom>
        </p:spPr>
      </p:pic>
      <p:sp>
        <p:nvSpPr>
          <p:cNvPr id="18" name="Двойная стрелка влево/вправо 17"/>
          <p:cNvSpPr/>
          <p:nvPr/>
        </p:nvSpPr>
        <p:spPr>
          <a:xfrm rot="2448125">
            <a:off x="2611190" y="1563245"/>
            <a:ext cx="1726738" cy="517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/>
              <a:t>Врач на дом, </a:t>
            </a:r>
            <a:r>
              <a:rPr lang="ru-RU" sz="600" dirty="0" smtClean="0"/>
              <a:t>с мобильным ТМК (ВКС, История болезни, консультация и </a:t>
            </a:r>
            <a:r>
              <a:rPr lang="ru-RU" sz="600" dirty="0" err="1" smtClean="0"/>
              <a:t>тд</a:t>
            </a:r>
            <a:r>
              <a:rPr lang="ru-RU" sz="600" dirty="0" smtClean="0"/>
              <a:t>.)</a:t>
            </a:r>
            <a:endParaRPr lang="ru-RU" sz="600" dirty="0"/>
          </a:p>
        </p:txBody>
      </p:sp>
      <p:sp>
        <p:nvSpPr>
          <p:cNvPr id="19" name="Двойная стрелка влево/вправо 18"/>
          <p:cNvSpPr/>
          <p:nvPr/>
        </p:nvSpPr>
        <p:spPr>
          <a:xfrm rot="18892670">
            <a:off x="828633" y="1599756"/>
            <a:ext cx="1726738" cy="5172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/>
              <a:t>Врач на дом, </a:t>
            </a:r>
            <a:r>
              <a:rPr lang="ru-RU" sz="600" dirty="0" smtClean="0"/>
              <a:t>с мобильным ТМК (ВКС, История болезни, консультация и </a:t>
            </a:r>
            <a:r>
              <a:rPr lang="ru-RU" sz="600" dirty="0" err="1" smtClean="0"/>
              <a:t>тд</a:t>
            </a:r>
            <a:r>
              <a:rPr lang="ru-RU" sz="600" dirty="0" smtClean="0"/>
              <a:t>.)</a:t>
            </a:r>
            <a:endParaRPr lang="ru-RU" sz="600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1714169" y="2989840"/>
            <a:ext cx="2119523" cy="51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>
                <a:latin typeface="Arial Narrow" panose="020B0606020202030204" pitchFamily="34" charset="0"/>
              </a:rPr>
              <a:t>История болезни, данные исследований,  лабораторные исследования</a:t>
            </a:r>
            <a:endParaRPr lang="ru-RU" sz="800" dirty="0">
              <a:latin typeface="Arial Narrow" panose="020B0606020202030204" pitchFamily="34" charset="0"/>
            </a:endParaRPr>
          </a:p>
        </p:txBody>
      </p:sp>
      <p:sp>
        <p:nvSpPr>
          <p:cNvPr id="21" name="Стрелка влево 20"/>
          <p:cNvSpPr/>
          <p:nvPr/>
        </p:nvSpPr>
        <p:spPr>
          <a:xfrm>
            <a:off x="5037645" y="2333949"/>
            <a:ext cx="2143353" cy="5353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latin typeface="Arial Narrow" panose="020B0606020202030204" pitchFamily="34" charset="0"/>
              </a:rPr>
              <a:t>Консультация Врача специалиста (комиссии)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081377" y="2896660"/>
            <a:ext cx="2119523" cy="51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dirty="0" smtClean="0">
                <a:latin typeface="Arial Narrow" panose="020B0606020202030204" pitchFamily="34" charset="0"/>
              </a:rPr>
              <a:t>История болезни, данные исследований,  лабораторные исследования</a:t>
            </a:r>
            <a:endParaRPr lang="ru-RU" sz="800" dirty="0">
              <a:latin typeface="Arial Narrow" panose="020B0606020202030204" pitchFamily="34" charset="0"/>
            </a:endParaRPr>
          </a:p>
        </p:txBody>
      </p:sp>
      <p:pic>
        <p:nvPicPr>
          <p:cNvPr id="25" name="Рисунок 24" descr="C:\Users\Misha\Desktop\komplekt-unitkit-trueconf-terminal-22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01" y="1089409"/>
            <a:ext cx="1378491" cy="8959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Овал 30"/>
          <p:cNvSpPr/>
          <p:nvPr/>
        </p:nvSpPr>
        <p:spPr>
          <a:xfrm>
            <a:off x="235744" y="816814"/>
            <a:ext cx="8658224" cy="3139826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848245" y="827200"/>
            <a:ext cx="1378418" cy="345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ts val="1050"/>
              </a:lnSpc>
            </a:pPr>
            <a:r>
              <a:rPr lang="ru-RU" b="1" dirty="0" smtClean="0"/>
              <a:t>ВСК</a:t>
            </a:r>
            <a:r>
              <a:rPr lang="ru-RU" dirty="0" smtClean="0"/>
              <a:t> </a:t>
            </a:r>
            <a:endParaRPr lang="en-US" dirty="0" smtClean="0"/>
          </a:p>
          <a:p>
            <a:pPr algn="ctr">
              <a:lnSpc>
                <a:spcPts val="1050"/>
              </a:lnSpc>
            </a:pPr>
            <a:r>
              <a:rPr lang="en-US" dirty="0" smtClean="0"/>
              <a:t>on-line</a:t>
            </a:r>
            <a:endParaRPr lang="ru-RU" dirty="0"/>
          </a:p>
        </p:txBody>
      </p:sp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23" y="1838174"/>
            <a:ext cx="674712" cy="47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Схема применения ТМК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938" y="880973"/>
            <a:ext cx="1136962" cy="74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721451" y="1041135"/>
            <a:ext cx="712713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ПОЛИГОН ВНЕДРЕНИЯ СОВРЕМЕННЫХ ТЕХНОЛОГИЙ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1" name="Рисунок 20" descr="83-region-na-kar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2259" y="1745017"/>
            <a:ext cx="4919279" cy="2797484"/>
          </a:xfrm>
          <a:prstGeom prst="rect">
            <a:avLst/>
          </a:prstGeom>
        </p:spPr>
      </p:pic>
      <p:pic>
        <p:nvPicPr>
          <p:cNvPr id="22" name="Picture 2" descr="G:\map_neneckij_a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78596">
            <a:off x="1285621" y="1721521"/>
            <a:ext cx="2307431" cy="1528763"/>
          </a:xfrm>
          <a:prstGeom prst="rect">
            <a:avLst/>
          </a:prstGeom>
          <a:noFill/>
        </p:spPr>
      </p:pic>
      <p:sp>
        <p:nvSpPr>
          <p:cNvPr id="23" name="Овал 22"/>
          <p:cNvSpPr/>
          <p:nvPr/>
        </p:nvSpPr>
        <p:spPr>
          <a:xfrm>
            <a:off x="1989522" y="1959749"/>
            <a:ext cx="151339" cy="158651"/>
          </a:xfrm>
          <a:prstGeom prst="ellipse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943795" y="2921073"/>
            <a:ext cx="107825" cy="9940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808402" y="3732139"/>
            <a:ext cx="107825" cy="99401"/>
          </a:xfrm>
          <a:prstGeom prst="ellipse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719248" y="3225907"/>
            <a:ext cx="107825" cy="9940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237402" y="2475428"/>
            <a:ext cx="108012" cy="10801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568581" y="2961482"/>
            <a:ext cx="108012" cy="10801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65192" y="1769053"/>
            <a:ext cx="689932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Arial Narrow" panose="020B0606020202030204" pitchFamily="34" charset="0"/>
              </a:rPr>
              <a:t>о</a:t>
            </a:r>
            <a:r>
              <a:rPr lang="ru-RU" sz="11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  <a:r>
              <a:rPr lang="ru-RU" sz="11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Колгуев</a:t>
            </a:r>
            <a:endParaRPr lang="ru-RU" sz="11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69681" y="2730650"/>
            <a:ext cx="830997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Калининград</a:t>
            </a:r>
            <a:endParaRPr lang="ru-RU" sz="11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02736" y="3028344"/>
            <a:ext cx="645048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п. </a:t>
            </a:r>
            <a:r>
              <a:rPr lang="ru-RU" sz="1100" dirty="0" err="1" smtClean="0">
                <a:solidFill>
                  <a:srgbClr val="002060"/>
                </a:solidFill>
                <a:latin typeface="Arial Narrow" panose="020B0606020202030204" pitchFamily="34" charset="0"/>
              </a:rPr>
              <a:t>Харута</a:t>
            </a:r>
            <a:endParaRPr lang="ru-RU" sz="11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Ненецкий автономный округ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0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Сеченвский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F325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930</Words>
  <Application>Microsoft Office PowerPoint</Application>
  <PresentationFormat>Экран (16:9)</PresentationFormat>
  <Paragraphs>138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Narrow</vt:lpstr>
      <vt:lpstr>Calibri</vt:lpstr>
      <vt:lpstr>Helvetica</vt:lpstr>
      <vt:lpstr>Wingdings</vt:lpstr>
      <vt:lpstr>Сеченвский</vt:lpstr>
      <vt:lpstr>Телемедицинский кабинет для сельских северных территорий</vt:lpstr>
      <vt:lpstr>Участники проекта</vt:lpstr>
      <vt:lpstr>Концепция проекта</vt:lpstr>
      <vt:lpstr>Архитектура работы ТМК</vt:lpstr>
      <vt:lpstr>Модель реализации ТМК</vt:lpstr>
      <vt:lpstr>ТМК</vt:lpstr>
      <vt:lpstr>Телемедицинский диспетчерский пункт</vt:lpstr>
      <vt:lpstr>Схема применения ТМК</vt:lpstr>
      <vt:lpstr>Ненецкий автономный округ</vt:lpstr>
      <vt:lpstr>Презентация продукта</vt:lpstr>
      <vt:lpstr>Применение и опытная эксплуатация</vt:lpstr>
      <vt:lpstr>Демонстрация онлайн телемедицинской консультации в Совете Федерации РФ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Цифровое здравоохранение в РФ</dc:title>
  <dc:creator>КИИТ</dc:creator>
  <cp:lastModifiedBy>Электронные сервисы</cp:lastModifiedBy>
  <cp:revision>21</cp:revision>
  <dcterms:created xsi:type="dcterms:W3CDTF">2019-02-06T07:23:19Z</dcterms:created>
  <dcterms:modified xsi:type="dcterms:W3CDTF">2020-04-20T14:46:15Z</dcterms:modified>
</cp:coreProperties>
</file>