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1" r:id="rId7"/>
    <p:sldId id="267" r:id="rId8"/>
    <p:sldId id="268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>
        <p:scale>
          <a:sx n="65" d="100"/>
          <a:sy n="65" d="100"/>
        </p:scale>
        <p:origin x="723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1631A1-EB33-4F65-903B-284CA68DFC49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E1C26DA-954F-4145-A914-0897CA281F36}">
      <dgm:prSet phldrT="[Текст]" custT="1"/>
      <dgm:spPr/>
      <dgm:t>
        <a:bodyPr vert="vert270"/>
        <a:lstStyle/>
        <a:p>
          <a:r>
            <a:rPr lang="ru-RU" sz="2000" dirty="0" smtClean="0"/>
            <a:t>Конфиденциальность </a:t>
          </a:r>
          <a:r>
            <a:rPr lang="ru-RU" sz="2000" dirty="0" err="1" smtClean="0"/>
            <a:t>телеконсультаций</a:t>
          </a:r>
          <a:endParaRPr lang="ru-RU" sz="2000" dirty="0"/>
        </a:p>
      </dgm:t>
    </dgm:pt>
    <dgm:pt modelId="{EBB1787C-6BF1-4F05-9921-77BB782BA52E}" type="parTrans" cxnId="{E5305733-F772-424F-B73E-EF7D17EFE066}">
      <dgm:prSet/>
      <dgm:spPr/>
      <dgm:t>
        <a:bodyPr/>
        <a:lstStyle/>
        <a:p>
          <a:endParaRPr lang="ru-RU"/>
        </a:p>
      </dgm:t>
    </dgm:pt>
    <dgm:pt modelId="{37CCB1E9-490F-48EA-8A43-395F0B389165}" type="sibTrans" cxnId="{E5305733-F772-424F-B73E-EF7D17EFE066}">
      <dgm:prSet/>
      <dgm:spPr/>
      <dgm:t>
        <a:bodyPr/>
        <a:lstStyle/>
        <a:p>
          <a:endParaRPr lang="ru-RU"/>
        </a:p>
      </dgm:t>
    </dgm:pt>
    <dgm:pt modelId="{F1077CE5-5F8D-46F8-924A-9BE929ADF28A}">
      <dgm:prSet phldrT="[Текст]" custT="1"/>
      <dgm:spPr/>
      <dgm:t>
        <a:bodyPr vert="vert270"/>
        <a:lstStyle/>
        <a:p>
          <a:r>
            <a:rPr lang="ru-RU" sz="2000" dirty="0" smtClean="0"/>
            <a:t>Трансграничная передача данных</a:t>
          </a:r>
          <a:endParaRPr lang="ru-RU" sz="2000" dirty="0"/>
        </a:p>
      </dgm:t>
    </dgm:pt>
    <dgm:pt modelId="{9050F9C8-8329-416C-B70C-1EAC38138590}" type="parTrans" cxnId="{B02920DF-D33B-4F43-ABCD-76A5A879D25A}">
      <dgm:prSet/>
      <dgm:spPr/>
      <dgm:t>
        <a:bodyPr/>
        <a:lstStyle/>
        <a:p>
          <a:endParaRPr lang="ru-RU"/>
        </a:p>
      </dgm:t>
    </dgm:pt>
    <dgm:pt modelId="{3622F356-5878-4CCE-B33C-81AB4AED74BA}" type="sibTrans" cxnId="{B02920DF-D33B-4F43-ABCD-76A5A879D25A}">
      <dgm:prSet/>
      <dgm:spPr/>
      <dgm:t>
        <a:bodyPr/>
        <a:lstStyle/>
        <a:p>
          <a:endParaRPr lang="ru-RU"/>
        </a:p>
      </dgm:t>
    </dgm:pt>
    <dgm:pt modelId="{190E2221-8327-4291-BA14-9FBA7AE3E25B}">
      <dgm:prSet phldrT="[Текст]" custT="1"/>
      <dgm:spPr/>
      <dgm:t>
        <a:bodyPr vert="vert270"/>
        <a:lstStyle/>
        <a:p>
          <a:r>
            <a:rPr lang="ru-RU" sz="2000" dirty="0" smtClean="0"/>
            <a:t>Эффективность затрат на технические средства</a:t>
          </a:r>
          <a:endParaRPr lang="ru-RU" sz="2000" dirty="0"/>
        </a:p>
      </dgm:t>
    </dgm:pt>
    <dgm:pt modelId="{CEE78467-3432-461F-B7EB-F358015044C9}" type="parTrans" cxnId="{1C6AFF32-5BAC-467C-9AB1-750D8457436A}">
      <dgm:prSet/>
      <dgm:spPr/>
      <dgm:t>
        <a:bodyPr/>
        <a:lstStyle/>
        <a:p>
          <a:endParaRPr lang="ru-RU"/>
        </a:p>
      </dgm:t>
    </dgm:pt>
    <dgm:pt modelId="{82947435-0CFD-47F4-91A0-BEDBC9A8D953}" type="sibTrans" cxnId="{1C6AFF32-5BAC-467C-9AB1-750D8457436A}">
      <dgm:prSet/>
      <dgm:spPr/>
      <dgm:t>
        <a:bodyPr/>
        <a:lstStyle/>
        <a:p>
          <a:endParaRPr lang="ru-RU"/>
        </a:p>
      </dgm:t>
    </dgm:pt>
    <dgm:pt modelId="{793053E4-D7E9-49C4-BACD-3D14EF29B27D}">
      <dgm:prSet phldrT="[Текст]" custT="1"/>
      <dgm:spPr/>
      <dgm:t>
        <a:bodyPr vert="vert270"/>
        <a:lstStyle/>
        <a:p>
          <a:r>
            <a:rPr lang="ru-RU" sz="2000" dirty="0" smtClean="0"/>
            <a:t>Доступ пациентов к собственным данным</a:t>
          </a:r>
          <a:endParaRPr lang="ru-RU" sz="2000" dirty="0"/>
        </a:p>
      </dgm:t>
    </dgm:pt>
    <dgm:pt modelId="{F0FC9472-33CB-4C3C-ABCC-7C605C479BEB}" type="parTrans" cxnId="{13BA4FCC-21B9-48FF-8B81-CD709B40DD8F}">
      <dgm:prSet/>
      <dgm:spPr/>
      <dgm:t>
        <a:bodyPr/>
        <a:lstStyle/>
        <a:p>
          <a:endParaRPr lang="ru-RU"/>
        </a:p>
      </dgm:t>
    </dgm:pt>
    <dgm:pt modelId="{92FE5FF4-F87A-476C-B918-414144D017D8}" type="sibTrans" cxnId="{13BA4FCC-21B9-48FF-8B81-CD709B40DD8F}">
      <dgm:prSet/>
      <dgm:spPr/>
      <dgm:t>
        <a:bodyPr/>
        <a:lstStyle/>
        <a:p>
          <a:endParaRPr lang="ru-RU"/>
        </a:p>
      </dgm:t>
    </dgm:pt>
    <dgm:pt modelId="{E6E08E43-BFC8-475B-88EA-61B2F40BBBB0}">
      <dgm:prSet phldrT="[Текст]" custT="1"/>
      <dgm:spPr/>
      <dgm:t>
        <a:bodyPr vert="vert270"/>
        <a:lstStyle/>
        <a:p>
          <a:r>
            <a:rPr lang="ru-RU" sz="2000" dirty="0" smtClean="0"/>
            <a:t>Наличие государственной политики</a:t>
          </a:r>
          <a:endParaRPr lang="ru-RU" sz="2000" dirty="0"/>
        </a:p>
      </dgm:t>
    </dgm:pt>
    <dgm:pt modelId="{435619E5-4027-4689-8608-1246439D6962}" type="parTrans" cxnId="{B71FBC51-EDA7-4396-99A3-33B4F7F1B5C8}">
      <dgm:prSet/>
      <dgm:spPr/>
      <dgm:t>
        <a:bodyPr/>
        <a:lstStyle/>
        <a:p>
          <a:endParaRPr lang="ru-RU"/>
        </a:p>
      </dgm:t>
    </dgm:pt>
    <dgm:pt modelId="{FCF4E227-2F81-4BEA-BC9D-A434A22DD58A}" type="sibTrans" cxnId="{B71FBC51-EDA7-4396-99A3-33B4F7F1B5C8}">
      <dgm:prSet/>
      <dgm:spPr/>
      <dgm:t>
        <a:bodyPr/>
        <a:lstStyle/>
        <a:p>
          <a:endParaRPr lang="ru-RU"/>
        </a:p>
      </dgm:t>
    </dgm:pt>
    <dgm:pt modelId="{40C324DE-C5EE-4B64-8E5E-2EB6F4948483}">
      <dgm:prSet phldrT="[Текст]" custT="1"/>
      <dgm:spPr/>
      <dgm:t>
        <a:bodyPr vert="vert270"/>
        <a:lstStyle/>
        <a:p>
          <a:r>
            <a:rPr lang="ru-RU" sz="2000" dirty="0" smtClean="0"/>
            <a:t>Наличие научной и методологической основы</a:t>
          </a:r>
          <a:endParaRPr lang="ru-RU" sz="2000" dirty="0"/>
        </a:p>
      </dgm:t>
    </dgm:pt>
    <dgm:pt modelId="{FBF413CA-C660-4DD5-92B9-C4FB0D7422FC}" type="parTrans" cxnId="{AE630506-DB90-4BF6-B294-F8F817E60C74}">
      <dgm:prSet/>
      <dgm:spPr/>
      <dgm:t>
        <a:bodyPr/>
        <a:lstStyle/>
        <a:p>
          <a:endParaRPr lang="ru-RU"/>
        </a:p>
      </dgm:t>
    </dgm:pt>
    <dgm:pt modelId="{CA6937EE-BCC9-497C-BFC1-83C616BEEEF7}" type="sibTrans" cxnId="{AE630506-DB90-4BF6-B294-F8F817E60C74}">
      <dgm:prSet/>
      <dgm:spPr/>
      <dgm:t>
        <a:bodyPr/>
        <a:lstStyle/>
        <a:p>
          <a:endParaRPr lang="ru-RU"/>
        </a:p>
      </dgm:t>
    </dgm:pt>
    <dgm:pt modelId="{7174C578-1410-4AB8-B22E-D2D48702F15E}" type="pres">
      <dgm:prSet presAssocID="{FB1631A1-EB33-4F65-903B-284CA68DFC49}" presName="Name0" presStyleCnt="0">
        <dgm:presLayoutVars>
          <dgm:dir/>
          <dgm:resizeHandles val="exact"/>
        </dgm:presLayoutVars>
      </dgm:prSet>
      <dgm:spPr/>
    </dgm:pt>
    <dgm:pt modelId="{AF7E08F4-00EC-45C3-BE2D-4D98B1330D74}" type="pres">
      <dgm:prSet presAssocID="{3E1C26DA-954F-4145-A914-0897CA281F3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18BBED-B8FD-48A8-A5AB-DCECBFF30FB2}" type="pres">
      <dgm:prSet presAssocID="{37CCB1E9-490F-48EA-8A43-395F0B389165}" presName="sibTrans" presStyleCnt="0"/>
      <dgm:spPr/>
    </dgm:pt>
    <dgm:pt modelId="{A1F492DC-8462-444E-8995-72B1657B797F}" type="pres">
      <dgm:prSet presAssocID="{F1077CE5-5F8D-46F8-924A-9BE929ADF28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F85B0-1FFB-4D98-A7E0-88BED949157A}" type="pres">
      <dgm:prSet presAssocID="{3622F356-5878-4CCE-B33C-81AB4AED74BA}" presName="sibTrans" presStyleCnt="0"/>
      <dgm:spPr/>
    </dgm:pt>
    <dgm:pt modelId="{EBF5DCF5-06D4-4DF2-A221-90D493582E11}" type="pres">
      <dgm:prSet presAssocID="{190E2221-8327-4291-BA14-9FBA7AE3E25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31EF6-16C1-4E25-BBD4-75DCE138B3B3}" type="pres">
      <dgm:prSet presAssocID="{82947435-0CFD-47F4-91A0-BEDBC9A8D953}" presName="sibTrans" presStyleCnt="0"/>
      <dgm:spPr/>
    </dgm:pt>
    <dgm:pt modelId="{969DD0D3-8E66-4F8A-8323-4926038C9DA3}" type="pres">
      <dgm:prSet presAssocID="{793053E4-D7E9-49C4-BACD-3D14EF29B27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D13D3-CD3E-4255-8857-669141A8304B}" type="pres">
      <dgm:prSet presAssocID="{92FE5FF4-F87A-476C-B918-414144D017D8}" presName="sibTrans" presStyleCnt="0"/>
      <dgm:spPr/>
    </dgm:pt>
    <dgm:pt modelId="{D61D5FB7-69D0-45A4-BFB4-79932A9F0248}" type="pres">
      <dgm:prSet presAssocID="{E6E08E43-BFC8-475B-88EA-61B2F40BBBB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F750C-4B55-4308-9318-B66C9B48BF6A}" type="pres">
      <dgm:prSet presAssocID="{FCF4E227-2F81-4BEA-BC9D-A434A22DD58A}" presName="sibTrans" presStyleCnt="0"/>
      <dgm:spPr/>
    </dgm:pt>
    <dgm:pt modelId="{A285D0C0-3B56-4752-BEDA-CEDB94ECA0AB}" type="pres">
      <dgm:prSet presAssocID="{40C324DE-C5EE-4B64-8E5E-2EB6F494848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6AFF32-5BAC-467C-9AB1-750D8457436A}" srcId="{FB1631A1-EB33-4F65-903B-284CA68DFC49}" destId="{190E2221-8327-4291-BA14-9FBA7AE3E25B}" srcOrd="2" destOrd="0" parTransId="{CEE78467-3432-461F-B7EB-F358015044C9}" sibTransId="{82947435-0CFD-47F4-91A0-BEDBC9A8D953}"/>
    <dgm:cxn modelId="{4E994D7C-591B-4F69-9170-8287D881FB37}" type="presOf" srcId="{793053E4-D7E9-49C4-BACD-3D14EF29B27D}" destId="{969DD0D3-8E66-4F8A-8323-4926038C9DA3}" srcOrd="0" destOrd="0" presId="urn:microsoft.com/office/officeart/2005/8/layout/hList6"/>
    <dgm:cxn modelId="{13BA4FCC-21B9-48FF-8B81-CD709B40DD8F}" srcId="{FB1631A1-EB33-4F65-903B-284CA68DFC49}" destId="{793053E4-D7E9-49C4-BACD-3D14EF29B27D}" srcOrd="3" destOrd="0" parTransId="{F0FC9472-33CB-4C3C-ABCC-7C605C479BEB}" sibTransId="{92FE5FF4-F87A-476C-B918-414144D017D8}"/>
    <dgm:cxn modelId="{676BE294-E460-4689-B2C4-6F88D52AE023}" type="presOf" srcId="{40C324DE-C5EE-4B64-8E5E-2EB6F4948483}" destId="{A285D0C0-3B56-4752-BEDA-CEDB94ECA0AB}" srcOrd="0" destOrd="0" presId="urn:microsoft.com/office/officeart/2005/8/layout/hList6"/>
    <dgm:cxn modelId="{365D575B-851D-40F1-922B-5653A53B00E1}" type="presOf" srcId="{E6E08E43-BFC8-475B-88EA-61B2F40BBBB0}" destId="{D61D5FB7-69D0-45A4-BFB4-79932A9F0248}" srcOrd="0" destOrd="0" presId="urn:microsoft.com/office/officeart/2005/8/layout/hList6"/>
    <dgm:cxn modelId="{B4986C42-54FF-4155-B972-4CF40976B78E}" type="presOf" srcId="{FB1631A1-EB33-4F65-903B-284CA68DFC49}" destId="{7174C578-1410-4AB8-B22E-D2D48702F15E}" srcOrd="0" destOrd="0" presId="urn:microsoft.com/office/officeart/2005/8/layout/hList6"/>
    <dgm:cxn modelId="{F517120F-EEEC-4069-815D-CD9C9DB7B206}" type="presOf" srcId="{3E1C26DA-954F-4145-A914-0897CA281F36}" destId="{AF7E08F4-00EC-45C3-BE2D-4D98B1330D74}" srcOrd="0" destOrd="0" presId="urn:microsoft.com/office/officeart/2005/8/layout/hList6"/>
    <dgm:cxn modelId="{66C1A02F-7380-4760-8AEE-A4F884BDC65D}" type="presOf" srcId="{190E2221-8327-4291-BA14-9FBA7AE3E25B}" destId="{EBF5DCF5-06D4-4DF2-A221-90D493582E11}" srcOrd="0" destOrd="0" presId="urn:microsoft.com/office/officeart/2005/8/layout/hList6"/>
    <dgm:cxn modelId="{AE630506-DB90-4BF6-B294-F8F817E60C74}" srcId="{FB1631A1-EB33-4F65-903B-284CA68DFC49}" destId="{40C324DE-C5EE-4B64-8E5E-2EB6F4948483}" srcOrd="5" destOrd="0" parTransId="{FBF413CA-C660-4DD5-92B9-C4FB0D7422FC}" sibTransId="{CA6937EE-BCC9-497C-BFC1-83C616BEEEF7}"/>
    <dgm:cxn modelId="{E5305733-F772-424F-B73E-EF7D17EFE066}" srcId="{FB1631A1-EB33-4F65-903B-284CA68DFC49}" destId="{3E1C26DA-954F-4145-A914-0897CA281F36}" srcOrd="0" destOrd="0" parTransId="{EBB1787C-6BF1-4F05-9921-77BB782BA52E}" sibTransId="{37CCB1E9-490F-48EA-8A43-395F0B389165}"/>
    <dgm:cxn modelId="{B71FBC51-EDA7-4396-99A3-33B4F7F1B5C8}" srcId="{FB1631A1-EB33-4F65-903B-284CA68DFC49}" destId="{E6E08E43-BFC8-475B-88EA-61B2F40BBBB0}" srcOrd="4" destOrd="0" parTransId="{435619E5-4027-4689-8608-1246439D6962}" sibTransId="{FCF4E227-2F81-4BEA-BC9D-A434A22DD58A}"/>
    <dgm:cxn modelId="{B02920DF-D33B-4F43-ABCD-76A5A879D25A}" srcId="{FB1631A1-EB33-4F65-903B-284CA68DFC49}" destId="{F1077CE5-5F8D-46F8-924A-9BE929ADF28A}" srcOrd="1" destOrd="0" parTransId="{9050F9C8-8329-416C-B70C-1EAC38138590}" sibTransId="{3622F356-5878-4CCE-B33C-81AB4AED74BA}"/>
    <dgm:cxn modelId="{F8E909DE-66C7-4744-AB6A-08B03B0C6D7B}" type="presOf" srcId="{F1077CE5-5F8D-46F8-924A-9BE929ADF28A}" destId="{A1F492DC-8462-444E-8995-72B1657B797F}" srcOrd="0" destOrd="0" presId="urn:microsoft.com/office/officeart/2005/8/layout/hList6"/>
    <dgm:cxn modelId="{5340C540-0863-4E9B-A420-FFB7560AB74E}" type="presParOf" srcId="{7174C578-1410-4AB8-B22E-D2D48702F15E}" destId="{AF7E08F4-00EC-45C3-BE2D-4D98B1330D74}" srcOrd="0" destOrd="0" presId="urn:microsoft.com/office/officeart/2005/8/layout/hList6"/>
    <dgm:cxn modelId="{B91016F9-5394-4E38-B9C5-C5C82D419E54}" type="presParOf" srcId="{7174C578-1410-4AB8-B22E-D2D48702F15E}" destId="{5418BBED-B8FD-48A8-A5AB-DCECBFF30FB2}" srcOrd="1" destOrd="0" presId="urn:microsoft.com/office/officeart/2005/8/layout/hList6"/>
    <dgm:cxn modelId="{DEABD529-C44A-47DE-A707-A372504FB0CC}" type="presParOf" srcId="{7174C578-1410-4AB8-B22E-D2D48702F15E}" destId="{A1F492DC-8462-444E-8995-72B1657B797F}" srcOrd="2" destOrd="0" presId="urn:microsoft.com/office/officeart/2005/8/layout/hList6"/>
    <dgm:cxn modelId="{140D1054-9EE4-4B0B-80D6-4E7D94075548}" type="presParOf" srcId="{7174C578-1410-4AB8-B22E-D2D48702F15E}" destId="{0ABF85B0-1FFB-4D98-A7E0-88BED949157A}" srcOrd="3" destOrd="0" presId="urn:microsoft.com/office/officeart/2005/8/layout/hList6"/>
    <dgm:cxn modelId="{29F24A3D-D548-4E6D-9474-255410B48521}" type="presParOf" srcId="{7174C578-1410-4AB8-B22E-D2D48702F15E}" destId="{EBF5DCF5-06D4-4DF2-A221-90D493582E11}" srcOrd="4" destOrd="0" presId="urn:microsoft.com/office/officeart/2005/8/layout/hList6"/>
    <dgm:cxn modelId="{AC264DD1-75D7-4856-A2B0-34C1C2373498}" type="presParOf" srcId="{7174C578-1410-4AB8-B22E-D2D48702F15E}" destId="{2C031EF6-16C1-4E25-BBD4-75DCE138B3B3}" srcOrd="5" destOrd="0" presId="urn:microsoft.com/office/officeart/2005/8/layout/hList6"/>
    <dgm:cxn modelId="{7470A3D1-015E-4BAE-8D9A-D9085F058697}" type="presParOf" srcId="{7174C578-1410-4AB8-B22E-D2D48702F15E}" destId="{969DD0D3-8E66-4F8A-8323-4926038C9DA3}" srcOrd="6" destOrd="0" presId="urn:microsoft.com/office/officeart/2005/8/layout/hList6"/>
    <dgm:cxn modelId="{DC1CC9A0-12D9-482A-B584-4FD39564BCE7}" type="presParOf" srcId="{7174C578-1410-4AB8-B22E-D2D48702F15E}" destId="{ADDD13D3-CD3E-4255-8857-669141A8304B}" srcOrd="7" destOrd="0" presId="urn:microsoft.com/office/officeart/2005/8/layout/hList6"/>
    <dgm:cxn modelId="{E97A8C5D-6C7C-4D08-A576-3B9E45DEF859}" type="presParOf" srcId="{7174C578-1410-4AB8-B22E-D2D48702F15E}" destId="{D61D5FB7-69D0-45A4-BFB4-79932A9F0248}" srcOrd="8" destOrd="0" presId="urn:microsoft.com/office/officeart/2005/8/layout/hList6"/>
    <dgm:cxn modelId="{F93B54A3-C408-4D96-9EB5-9FCC6436E5ED}" type="presParOf" srcId="{7174C578-1410-4AB8-B22E-D2D48702F15E}" destId="{E50F750C-4B55-4308-9318-B66C9B48BF6A}" srcOrd="9" destOrd="0" presId="urn:microsoft.com/office/officeart/2005/8/layout/hList6"/>
    <dgm:cxn modelId="{8C4C1A42-60B3-48B9-88D4-973E67A71C88}" type="presParOf" srcId="{7174C578-1410-4AB8-B22E-D2D48702F15E}" destId="{A285D0C0-3B56-4752-BEDA-CEDB94ECA0AB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1631A1-EB33-4F65-903B-284CA68DFC49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E1C26DA-954F-4145-A914-0897CA281F36}">
      <dgm:prSet phldrT="[Текст]" custT="1"/>
      <dgm:spPr/>
      <dgm:t>
        <a:bodyPr vert="vert270"/>
        <a:lstStyle/>
        <a:p>
          <a:r>
            <a:rPr lang="ru-RU" sz="2000" dirty="0" smtClean="0"/>
            <a:t>Отсутствие возможности </a:t>
          </a:r>
          <a:r>
            <a:rPr lang="ru-RU" sz="2000" dirty="0" err="1" smtClean="0"/>
            <a:t>физикального</a:t>
          </a:r>
          <a:r>
            <a:rPr lang="ru-RU" sz="2000" dirty="0" smtClean="0"/>
            <a:t> обследования</a:t>
          </a:r>
          <a:endParaRPr lang="ru-RU" sz="2000" dirty="0"/>
        </a:p>
      </dgm:t>
    </dgm:pt>
    <dgm:pt modelId="{EBB1787C-6BF1-4F05-9921-77BB782BA52E}" type="parTrans" cxnId="{E5305733-F772-424F-B73E-EF7D17EFE066}">
      <dgm:prSet/>
      <dgm:spPr/>
      <dgm:t>
        <a:bodyPr/>
        <a:lstStyle/>
        <a:p>
          <a:endParaRPr lang="ru-RU"/>
        </a:p>
      </dgm:t>
    </dgm:pt>
    <dgm:pt modelId="{37CCB1E9-490F-48EA-8A43-395F0B389165}" type="sibTrans" cxnId="{E5305733-F772-424F-B73E-EF7D17EFE066}">
      <dgm:prSet/>
      <dgm:spPr/>
      <dgm:t>
        <a:bodyPr/>
        <a:lstStyle/>
        <a:p>
          <a:endParaRPr lang="ru-RU"/>
        </a:p>
      </dgm:t>
    </dgm:pt>
    <dgm:pt modelId="{E4E36EA6-2A27-48D8-B94E-CA0604D3E618}">
      <dgm:prSet phldrT="[Текст]" custT="1"/>
      <dgm:spPr/>
      <dgm:t>
        <a:bodyPr vert="vert270"/>
        <a:lstStyle/>
        <a:p>
          <a:r>
            <a:rPr lang="ru-RU" sz="2000" dirty="0" smtClean="0"/>
            <a:t>Контроль восприятия рекомендаций</a:t>
          </a:r>
          <a:endParaRPr lang="ru-RU" sz="2000" dirty="0"/>
        </a:p>
      </dgm:t>
    </dgm:pt>
    <dgm:pt modelId="{2FFDE525-A225-4F15-8AE5-B71E391D30A3}" type="parTrans" cxnId="{E29FD26A-382D-4DB8-BCF3-BE7CF6351F7C}">
      <dgm:prSet/>
      <dgm:spPr/>
      <dgm:t>
        <a:bodyPr/>
        <a:lstStyle/>
        <a:p>
          <a:endParaRPr lang="ru-RU"/>
        </a:p>
      </dgm:t>
    </dgm:pt>
    <dgm:pt modelId="{C671319B-B6D1-42B3-8E7A-528E5ECFC374}" type="sibTrans" cxnId="{E29FD26A-382D-4DB8-BCF3-BE7CF6351F7C}">
      <dgm:prSet/>
      <dgm:spPr/>
      <dgm:t>
        <a:bodyPr/>
        <a:lstStyle/>
        <a:p>
          <a:endParaRPr lang="ru-RU"/>
        </a:p>
      </dgm:t>
    </dgm:pt>
    <dgm:pt modelId="{123A0F26-0357-4A4C-ABEC-50F78EA7372F}">
      <dgm:prSet phldrT="[Текст]" custT="1"/>
      <dgm:spPr/>
      <dgm:t>
        <a:bodyPr vert="vert270"/>
        <a:lstStyle/>
        <a:p>
          <a:r>
            <a:rPr lang="ru-RU" sz="2000" dirty="0" smtClean="0"/>
            <a:t>Контроль </a:t>
          </a:r>
          <a:r>
            <a:rPr lang="ru-RU" sz="2000" dirty="0" err="1" smtClean="0"/>
            <a:t>комплаентности</a:t>
          </a:r>
          <a:endParaRPr lang="ru-RU" sz="2000" dirty="0"/>
        </a:p>
      </dgm:t>
    </dgm:pt>
    <dgm:pt modelId="{7103E0DF-AED2-4C6B-BB50-46FE7AD63E08}" type="parTrans" cxnId="{E0B55F51-F991-4663-BF50-7DFFB37C716A}">
      <dgm:prSet/>
      <dgm:spPr/>
      <dgm:t>
        <a:bodyPr/>
        <a:lstStyle/>
        <a:p>
          <a:endParaRPr lang="ru-RU"/>
        </a:p>
      </dgm:t>
    </dgm:pt>
    <dgm:pt modelId="{3FA8C54B-E7C1-41EA-8973-E42E1F19B380}" type="sibTrans" cxnId="{E0B55F51-F991-4663-BF50-7DFFB37C716A}">
      <dgm:prSet/>
      <dgm:spPr/>
      <dgm:t>
        <a:bodyPr/>
        <a:lstStyle/>
        <a:p>
          <a:endParaRPr lang="ru-RU"/>
        </a:p>
      </dgm:t>
    </dgm:pt>
    <dgm:pt modelId="{2DFAE7A6-D387-4B79-B4FD-94032BDB96DF}">
      <dgm:prSet phldrT="[Текст]" custT="1"/>
      <dgm:spPr/>
      <dgm:t>
        <a:bodyPr vert="vert270"/>
        <a:lstStyle/>
        <a:p>
          <a:r>
            <a:rPr lang="ru-RU" sz="2000" dirty="0" smtClean="0"/>
            <a:t>Сложности коммуникаций</a:t>
          </a:r>
          <a:endParaRPr lang="ru-RU" sz="2000" dirty="0"/>
        </a:p>
      </dgm:t>
    </dgm:pt>
    <dgm:pt modelId="{502C11A3-C79F-4FA6-A75A-AC17078A6D24}" type="parTrans" cxnId="{9377579D-10B6-4F89-A789-312C7AAB4E40}">
      <dgm:prSet/>
      <dgm:spPr/>
      <dgm:t>
        <a:bodyPr/>
        <a:lstStyle/>
        <a:p>
          <a:endParaRPr lang="ru-RU"/>
        </a:p>
      </dgm:t>
    </dgm:pt>
    <dgm:pt modelId="{87AA2BC3-0B78-4856-889B-E256C52667F2}" type="sibTrans" cxnId="{9377579D-10B6-4F89-A789-312C7AAB4E40}">
      <dgm:prSet/>
      <dgm:spPr/>
      <dgm:t>
        <a:bodyPr/>
        <a:lstStyle/>
        <a:p>
          <a:endParaRPr lang="ru-RU"/>
        </a:p>
      </dgm:t>
    </dgm:pt>
    <dgm:pt modelId="{F820BDB1-9C76-43E2-8233-4D96F5F722BF}">
      <dgm:prSet phldrT="[Текст]" custT="1"/>
      <dgm:spPr/>
      <dgm:t>
        <a:bodyPr vert="vert270"/>
        <a:lstStyle/>
        <a:p>
          <a:r>
            <a:rPr lang="ru-RU" sz="2000" dirty="0" smtClean="0"/>
            <a:t>Технические проблемы</a:t>
          </a:r>
          <a:endParaRPr lang="ru-RU" sz="2000" dirty="0"/>
        </a:p>
      </dgm:t>
    </dgm:pt>
    <dgm:pt modelId="{17A109FA-6876-4A86-A4C0-3BCF604126A6}" type="parTrans" cxnId="{96AA1326-F934-4069-B4DF-9E21909385CD}">
      <dgm:prSet/>
      <dgm:spPr/>
      <dgm:t>
        <a:bodyPr/>
        <a:lstStyle/>
        <a:p>
          <a:endParaRPr lang="ru-RU"/>
        </a:p>
      </dgm:t>
    </dgm:pt>
    <dgm:pt modelId="{919258E5-8B74-4254-B98B-7DB397909D09}" type="sibTrans" cxnId="{96AA1326-F934-4069-B4DF-9E21909385CD}">
      <dgm:prSet/>
      <dgm:spPr/>
      <dgm:t>
        <a:bodyPr/>
        <a:lstStyle/>
        <a:p>
          <a:endParaRPr lang="ru-RU"/>
        </a:p>
      </dgm:t>
    </dgm:pt>
    <dgm:pt modelId="{1E75C168-EA2E-4913-9460-5D74B9BC12C0}">
      <dgm:prSet phldrT="[Текст]" custT="1"/>
      <dgm:spPr/>
      <dgm:t>
        <a:bodyPr vert="vert270"/>
        <a:lstStyle/>
        <a:p>
          <a:r>
            <a:rPr lang="ru-RU" sz="2000" dirty="0" smtClean="0"/>
            <a:t>Проблемы доверия</a:t>
          </a:r>
          <a:endParaRPr lang="ru-RU" sz="2000" dirty="0"/>
        </a:p>
      </dgm:t>
    </dgm:pt>
    <dgm:pt modelId="{7B28E947-FB72-480F-839F-BE7639F56533}" type="parTrans" cxnId="{C4743066-863E-43C4-9AE9-972438841EFE}">
      <dgm:prSet/>
      <dgm:spPr/>
      <dgm:t>
        <a:bodyPr/>
        <a:lstStyle/>
        <a:p>
          <a:endParaRPr lang="ru-RU"/>
        </a:p>
      </dgm:t>
    </dgm:pt>
    <dgm:pt modelId="{2E7D9739-A73C-4164-B0D1-4E44CFB74BEA}" type="sibTrans" cxnId="{C4743066-863E-43C4-9AE9-972438841EFE}">
      <dgm:prSet/>
      <dgm:spPr/>
      <dgm:t>
        <a:bodyPr/>
        <a:lstStyle/>
        <a:p>
          <a:endParaRPr lang="ru-RU"/>
        </a:p>
      </dgm:t>
    </dgm:pt>
    <dgm:pt modelId="{7174C578-1410-4AB8-B22E-D2D48702F15E}" type="pres">
      <dgm:prSet presAssocID="{FB1631A1-EB33-4F65-903B-284CA68DFC49}" presName="Name0" presStyleCnt="0">
        <dgm:presLayoutVars>
          <dgm:dir/>
          <dgm:resizeHandles val="exact"/>
        </dgm:presLayoutVars>
      </dgm:prSet>
      <dgm:spPr/>
    </dgm:pt>
    <dgm:pt modelId="{AF7E08F4-00EC-45C3-BE2D-4D98B1330D74}" type="pres">
      <dgm:prSet presAssocID="{3E1C26DA-954F-4145-A914-0897CA281F3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18BBED-B8FD-48A8-A5AB-DCECBFF30FB2}" type="pres">
      <dgm:prSet presAssocID="{37CCB1E9-490F-48EA-8A43-395F0B389165}" presName="sibTrans" presStyleCnt="0"/>
      <dgm:spPr/>
    </dgm:pt>
    <dgm:pt modelId="{62FD347F-A677-40FB-8E0D-AAF925A09789}" type="pres">
      <dgm:prSet presAssocID="{E4E36EA6-2A27-48D8-B94E-CA0604D3E61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8BBA1E-B501-4915-87AF-94426355781A}" type="pres">
      <dgm:prSet presAssocID="{C671319B-B6D1-42B3-8E7A-528E5ECFC374}" presName="sibTrans" presStyleCnt="0"/>
      <dgm:spPr/>
    </dgm:pt>
    <dgm:pt modelId="{0D5433A0-573E-45EC-B4EB-BBFAEB82A76F}" type="pres">
      <dgm:prSet presAssocID="{123A0F26-0357-4A4C-ABEC-50F78EA7372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13BADB-7E08-4437-A7C6-9495CC3BD11C}" type="pres">
      <dgm:prSet presAssocID="{3FA8C54B-E7C1-41EA-8973-E42E1F19B380}" presName="sibTrans" presStyleCnt="0"/>
      <dgm:spPr/>
    </dgm:pt>
    <dgm:pt modelId="{E8370ACE-54FE-4944-8BEC-A1DA137B5878}" type="pres">
      <dgm:prSet presAssocID="{2DFAE7A6-D387-4B79-B4FD-94032BDB96D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2E5AE-A7D0-431C-8E67-6FA899FF070A}" type="pres">
      <dgm:prSet presAssocID="{87AA2BC3-0B78-4856-889B-E256C52667F2}" presName="sibTrans" presStyleCnt="0"/>
      <dgm:spPr/>
    </dgm:pt>
    <dgm:pt modelId="{D789D7A8-802E-48A6-960E-1B22163B89CB}" type="pres">
      <dgm:prSet presAssocID="{F820BDB1-9C76-43E2-8233-4D96F5F722B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91D1C9-33F1-4FDD-929B-4EAEC5099578}" type="pres">
      <dgm:prSet presAssocID="{919258E5-8B74-4254-B98B-7DB397909D09}" presName="sibTrans" presStyleCnt="0"/>
      <dgm:spPr/>
    </dgm:pt>
    <dgm:pt modelId="{83236C9F-16CC-4D8E-B68D-1616229ABC47}" type="pres">
      <dgm:prSet presAssocID="{1E75C168-EA2E-4913-9460-5D74B9BC12C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305733-F772-424F-B73E-EF7D17EFE066}" srcId="{FB1631A1-EB33-4F65-903B-284CA68DFC49}" destId="{3E1C26DA-954F-4145-A914-0897CA281F36}" srcOrd="0" destOrd="0" parTransId="{EBB1787C-6BF1-4F05-9921-77BB782BA52E}" sibTransId="{37CCB1E9-490F-48EA-8A43-395F0B389165}"/>
    <dgm:cxn modelId="{F517120F-EEEC-4069-815D-CD9C9DB7B206}" type="presOf" srcId="{3E1C26DA-954F-4145-A914-0897CA281F36}" destId="{AF7E08F4-00EC-45C3-BE2D-4D98B1330D74}" srcOrd="0" destOrd="0" presId="urn:microsoft.com/office/officeart/2005/8/layout/hList6"/>
    <dgm:cxn modelId="{9F1E59D8-9371-4CC3-A902-D0AA28F54D51}" type="presOf" srcId="{2DFAE7A6-D387-4B79-B4FD-94032BDB96DF}" destId="{E8370ACE-54FE-4944-8BEC-A1DA137B5878}" srcOrd="0" destOrd="0" presId="urn:microsoft.com/office/officeart/2005/8/layout/hList6"/>
    <dgm:cxn modelId="{1E582CC3-2A6D-4AC5-949E-E86098F5224D}" type="presOf" srcId="{F820BDB1-9C76-43E2-8233-4D96F5F722BF}" destId="{D789D7A8-802E-48A6-960E-1B22163B89CB}" srcOrd="0" destOrd="0" presId="urn:microsoft.com/office/officeart/2005/8/layout/hList6"/>
    <dgm:cxn modelId="{B4986C42-54FF-4155-B972-4CF40976B78E}" type="presOf" srcId="{FB1631A1-EB33-4F65-903B-284CA68DFC49}" destId="{7174C578-1410-4AB8-B22E-D2D48702F15E}" srcOrd="0" destOrd="0" presId="urn:microsoft.com/office/officeart/2005/8/layout/hList6"/>
    <dgm:cxn modelId="{9377579D-10B6-4F89-A789-312C7AAB4E40}" srcId="{FB1631A1-EB33-4F65-903B-284CA68DFC49}" destId="{2DFAE7A6-D387-4B79-B4FD-94032BDB96DF}" srcOrd="3" destOrd="0" parTransId="{502C11A3-C79F-4FA6-A75A-AC17078A6D24}" sibTransId="{87AA2BC3-0B78-4856-889B-E256C52667F2}"/>
    <dgm:cxn modelId="{1FA5D97E-8CC7-4F5C-96D6-063A158F72A6}" type="presOf" srcId="{E4E36EA6-2A27-48D8-B94E-CA0604D3E618}" destId="{62FD347F-A677-40FB-8E0D-AAF925A09789}" srcOrd="0" destOrd="0" presId="urn:microsoft.com/office/officeart/2005/8/layout/hList6"/>
    <dgm:cxn modelId="{E29FD26A-382D-4DB8-BCF3-BE7CF6351F7C}" srcId="{FB1631A1-EB33-4F65-903B-284CA68DFC49}" destId="{E4E36EA6-2A27-48D8-B94E-CA0604D3E618}" srcOrd="1" destOrd="0" parTransId="{2FFDE525-A225-4F15-8AE5-B71E391D30A3}" sibTransId="{C671319B-B6D1-42B3-8E7A-528E5ECFC374}"/>
    <dgm:cxn modelId="{C4743066-863E-43C4-9AE9-972438841EFE}" srcId="{FB1631A1-EB33-4F65-903B-284CA68DFC49}" destId="{1E75C168-EA2E-4913-9460-5D74B9BC12C0}" srcOrd="5" destOrd="0" parTransId="{7B28E947-FB72-480F-839F-BE7639F56533}" sibTransId="{2E7D9739-A73C-4164-B0D1-4E44CFB74BEA}"/>
    <dgm:cxn modelId="{A24076B5-59A7-4DA3-B950-5D9F90973E10}" type="presOf" srcId="{1E75C168-EA2E-4913-9460-5D74B9BC12C0}" destId="{83236C9F-16CC-4D8E-B68D-1616229ABC47}" srcOrd="0" destOrd="0" presId="urn:microsoft.com/office/officeart/2005/8/layout/hList6"/>
    <dgm:cxn modelId="{E0B55F51-F991-4663-BF50-7DFFB37C716A}" srcId="{FB1631A1-EB33-4F65-903B-284CA68DFC49}" destId="{123A0F26-0357-4A4C-ABEC-50F78EA7372F}" srcOrd="2" destOrd="0" parTransId="{7103E0DF-AED2-4C6B-BB50-46FE7AD63E08}" sibTransId="{3FA8C54B-E7C1-41EA-8973-E42E1F19B380}"/>
    <dgm:cxn modelId="{F5F4BEC3-EBF4-4805-9EB5-BD45089B99C2}" type="presOf" srcId="{123A0F26-0357-4A4C-ABEC-50F78EA7372F}" destId="{0D5433A0-573E-45EC-B4EB-BBFAEB82A76F}" srcOrd="0" destOrd="0" presId="urn:microsoft.com/office/officeart/2005/8/layout/hList6"/>
    <dgm:cxn modelId="{96AA1326-F934-4069-B4DF-9E21909385CD}" srcId="{FB1631A1-EB33-4F65-903B-284CA68DFC49}" destId="{F820BDB1-9C76-43E2-8233-4D96F5F722BF}" srcOrd="4" destOrd="0" parTransId="{17A109FA-6876-4A86-A4C0-3BCF604126A6}" sibTransId="{919258E5-8B74-4254-B98B-7DB397909D09}"/>
    <dgm:cxn modelId="{5340C540-0863-4E9B-A420-FFB7560AB74E}" type="presParOf" srcId="{7174C578-1410-4AB8-B22E-D2D48702F15E}" destId="{AF7E08F4-00EC-45C3-BE2D-4D98B1330D74}" srcOrd="0" destOrd="0" presId="urn:microsoft.com/office/officeart/2005/8/layout/hList6"/>
    <dgm:cxn modelId="{5F592399-2E46-4450-AC73-8D4BB22EAD79}" type="presParOf" srcId="{7174C578-1410-4AB8-B22E-D2D48702F15E}" destId="{5418BBED-B8FD-48A8-A5AB-DCECBFF30FB2}" srcOrd="1" destOrd="0" presId="urn:microsoft.com/office/officeart/2005/8/layout/hList6"/>
    <dgm:cxn modelId="{1F2D1234-FB48-41C0-9F80-C1FAFC89C8D4}" type="presParOf" srcId="{7174C578-1410-4AB8-B22E-D2D48702F15E}" destId="{62FD347F-A677-40FB-8E0D-AAF925A09789}" srcOrd="2" destOrd="0" presId="urn:microsoft.com/office/officeart/2005/8/layout/hList6"/>
    <dgm:cxn modelId="{83B4FC82-DB45-44E3-8F36-F6353277212D}" type="presParOf" srcId="{7174C578-1410-4AB8-B22E-D2D48702F15E}" destId="{5F8BBA1E-B501-4915-87AF-94426355781A}" srcOrd="3" destOrd="0" presId="urn:microsoft.com/office/officeart/2005/8/layout/hList6"/>
    <dgm:cxn modelId="{F7DBA2B1-CEBA-4654-A0DB-B629EDFC452A}" type="presParOf" srcId="{7174C578-1410-4AB8-B22E-D2D48702F15E}" destId="{0D5433A0-573E-45EC-B4EB-BBFAEB82A76F}" srcOrd="4" destOrd="0" presId="urn:microsoft.com/office/officeart/2005/8/layout/hList6"/>
    <dgm:cxn modelId="{EE418791-D42D-4025-B844-03D2C5AA9E40}" type="presParOf" srcId="{7174C578-1410-4AB8-B22E-D2D48702F15E}" destId="{FB13BADB-7E08-4437-A7C6-9495CC3BD11C}" srcOrd="5" destOrd="0" presId="urn:microsoft.com/office/officeart/2005/8/layout/hList6"/>
    <dgm:cxn modelId="{C4B8554D-D15F-4BCF-A01F-27B509D50FF4}" type="presParOf" srcId="{7174C578-1410-4AB8-B22E-D2D48702F15E}" destId="{E8370ACE-54FE-4944-8BEC-A1DA137B5878}" srcOrd="6" destOrd="0" presId="urn:microsoft.com/office/officeart/2005/8/layout/hList6"/>
    <dgm:cxn modelId="{6ABF9327-D994-4212-930C-EA55D0A932E4}" type="presParOf" srcId="{7174C578-1410-4AB8-B22E-D2D48702F15E}" destId="{41F2E5AE-A7D0-431C-8E67-6FA899FF070A}" srcOrd="7" destOrd="0" presId="urn:microsoft.com/office/officeart/2005/8/layout/hList6"/>
    <dgm:cxn modelId="{5A6D2DEB-ED75-40F6-9D85-CFE68E743465}" type="presParOf" srcId="{7174C578-1410-4AB8-B22E-D2D48702F15E}" destId="{D789D7A8-802E-48A6-960E-1B22163B89CB}" srcOrd="8" destOrd="0" presId="urn:microsoft.com/office/officeart/2005/8/layout/hList6"/>
    <dgm:cxn modelId="{34E811AF-3F2B-42C1-89AC-9E2E2C447EE8}" type="presParOf" srcId="{7174C578-1410-4AB8-B22E-D2D48702F15E}" destId="{1591D1C9-33F1-4FDD-929B-4EAEC5099578}" srcOrd="9" destOrd="0" presId="urn:microsoft.com/office/officeart/2005/8/layout/hList6"/>
    <dgm:cxn modelId="{99ECB90D-9EC5-4190-ACE2-95BA7340E332}" type="presParOf" srcId="{7174C578-1410-4AB8-B22E-D2D48702F15E}" destId="{83236C9F-16CC-4D8E-B68D-1616229ABC47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E08F4-00EC-45C3-BE2D-4D98B1330D74}">
      <dsp:nvSpPr>
        <dsp:cNvPr id="0" name=""/>
        <dsp:cNvSpPr/>
      </dsp:nvSpPr>
      <dsp:spPr>
        <a:xfrm rot="16200000">
          <a:off x="-1496072" y="1500318"/>
          <a:ext cx="4678243" cy="1677606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Конфиденциальность </a:t>
          </a:r>
          <a:r>
            <a:rPr lang="ru-RU" sz="2000" kern="1200" dirty="0" err="1" smtClean="0"/>
            <a:t>телеконсультаций</a:t>
          </a:r>
          <a:endParaRPr lang="ru-RU" sz="2000" kern="1200" dirty="0"/>
        </a:p>
      </dsp:txBody>
      <dsp:txXfrm rot="5400000">
        <a:off x="4246" y="935649"/>
        <a:ext cx="1677606" cy="2806945"/>
      </dsp:txXfrm>
    </dsp:sp>
    <dsp:sp modelId="{A1F492DC-8462-444E-8995-72B1657B797F}">
      <dsp:nvSpPr>
        <dsp:cNvPr id="0" name=""/>
        <dsp:cNvSpPr/>
      </dsp:nvSpPr>
      <dsp:spPr>
        <a:xfrm rot="16200000">
          <a:off x="307354" y="1500318"/>
          <a:ext cx="4678243" cy="1677606"/>
        </a:xfrm>
        <a:prstGeom prst="flowChartManualOperation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Трансграничная передача данных</a:t>
          </a:r>
          <a:endParaRPr lang="ru-RU" sz="2000" kern="1200" dirty="0"/>
        </a:p>
      </dsp:txBody>
      <dsp:txXfrm rot="5400000">
        <a:off x="1807672" y="935649"/>
        <a:ext cx="1677606" cy="2806945"/>
      </dsp:txXfrm>
    </dsp:sp>
    <dsp:sp modelId="{EBF5DCF5-06D4-4DF2-A221-90D493582E11}">
      <dsp:nvSpPr>
        <dsp:cNvPr id="0" name=""/>
        <dsp:cNvSpPr/>
      </dsp:nvSpPr>
      <dsp:spPr>
        <a:xfrm rot="16200000">
          <a:off x="2110781" y="1500318"/>
          <a:ext cx="4678243" cy="1677606"/>
        </a:xfrm>
        <a:prstGeom prst="flowChartManualOperation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Эффективность затрат на технические средства</a:t>
          </a:r>
          <a:endParaRPr lang="ru-RU" sz="2000" kern="1200" dirty="0"/>
        </a:p>
      </dsp:txBody>
      <dsp:txXfrm rot="5400000">
        <a:off x="3611099" y="935649"/>
        <a:ext cx="1677606" cy="2806945"/>
      </dsp:txXfrm>
    </dsp:sp>
    <dsp:sp modelId="{969DD0D3-8E66-4F8A-8323-4926038C9DA3}">
      <dsp:nvSpPr>
        <dsp:cNvPr id="0" name=""/>
        <dsp:cNvSpPr/>
      </dsp:nvSpPr>
      <dsp:spPr>
        <a:xfrm rot="16200000">
          <a:off x="3914207" y="1500318"/>
          <a:ext cx="4678243" cy="1677606"/>
        </a:xfrm>
        <a:prstGeom prst="flowChartManualOperation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Доступ пациентов к собственным данным</a:t>
          </a:r>
          <a:endParaRPr lang="ru-RU" sz="2000" kern="1200" dirty="0"/>
        </a:p>
      </dsp:txBody>
      <dsp:txXfrm rot="5400000">
        <a:off x="5414525" y="935649"/>
        <a:ext cx="1677606" cy="2806945"/>
      </dsp:txXfrm>
    </dsp:sp>
    <dsp:sp modelId="{D61D5FB7-69D0-45A4-BFB4-79932A9F0248}">
      <dsp:nvSpPr>
        <dsp:cNvPr id="0" name=""/>
        <dsp:cNvSpPr/>
      </dsp:nvSpPr>
      <dsp:spPr>
        <a:xfrm rot="16200000">
          <a:off x="5717634" y="1500318"/>
          <a:ext cx="4678243" cy="1677606"/>
        </a:xfrm>
        <a:prstGeom prst="flowChartManualOperation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Наличие государственной политики</a:t>
          </a:r>
          <a:endParaRPr lang="ru-RU" sz="2000" kern="1200" dirty="0"/>
        </a:p>
      </dsp:txBody>
      <dsp:txXfrm rot="5400000">
        <a:off x="7217952" y="935649"/>
        <a:ext cx="1677606" cy="2806945"/>
      </dsp:txXfrm>
    </dsp:sp>
    <dsp:sp modelId="{A285D0C0-3B56-4752-BEDA-CEDB94ECA0AB}">
      <dsp:nvSpPr>
        <dsp:cNvPr id="0" name=""/>
        <dsp:cNvSpPr/>
      </dsp:nvSpPr>
      <dsp:spPr>
        <a:xfrm rot="16200000">
          <a:off x="7521061" y="1500318"/>
          <a:ext cx="4678243" cy="1677606"/>
        </a:xfrm>
        <a:prstGeom prst="flowChartManualOperati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Наличие научной и методологической основы</a:t>
          </a:r>
          <a:endParaRPr lang="ru-RU" sz="2000" kern="1200" dirty="0"/>
        </a:p>
      </dsp:txBody>
      <dsp:txXfrm rot="5400000">
        <a:off x="9021379" y="935649"/>
        <a:ext cx="1677606" cy="28069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E08F4-00EC-45C3-BE2D-4D98B1330D74}">
      <dsp:nvSpPr>
        <dsp:cNvPr id="0" name=""/>
        <dsp:cNvSpPr/>
      </dsp:nvSpPr>
      <dsp:spPr>
        <a:xfrm rot="16200000">
          <a:off x="-1496072" y="1500318"/>
          <a:ext cx="4678243" cy="1677606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Отсутствие возможности </a:t>
          </a:r>
          <a:r>
            <a:rPr lang="ru-RU" sz="2000" kern="1200" dirty="0" err="1" smtClean="0"/>
            <a:t>физикального</a:t>
          </a:r>
          <a:r>
            <a:rPr lang="ru-RU" sz="2000" kern="1200" dirty="0" smtClean="0"/>
            <a:t> обследования</a:t>
          </a:r>
          <a:endParaRPr lang="ru-RU" sz="2000" kern="1200" dirty="0"/>
        </a:p>
      </dsp:txBody>
      <dsp:txXfrm rot="5400000">
        <a:off x="4246" y="935649"/>
        <a:ext cx="1677606" cy="2806945"/>
      </dsp:txXfrm>
    </dsp:sp>
    <dsp:sp modelId="{62FD347F-A677-40FB-8E0D-AAF925A09789}">
      <dsp:nvSpPr>
        <dsp:cNvPr id="0" name=""/>
        <dsp:cNvSpPr/>
      </dsp:nvSpPr>
      <dsp:spPr>
        <a:xfrm rot="16200000">
          <a:off x="307354" y="1500318"/>
          <a:ext cx="4678243" cy="1677606"/>
        </a:xfrm>
        <a:prstGeom prst="flowChartManualOperation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Контроль восприятия рекомендаций</a:t>
          </a:r>
          <a:endParaRPr lang="ru-RU" sz="2000" kern="1200" dirty="0"/>
        </a:p>
      </dsp:txBody>
      <dsp:txXfrm rot="5400000">
        <a:off x="1807672" y="935649"/>
        <a:ext cx="1677606" cy="2806945"/>
      </dsp:txXfrm>
    </dsp:sp>
    <dsp:sp modelId="{0D5433A0-573E-45EC-B4EB-BBFAEB82A76F}">
      <dsp:nvSpPr>
        <dsp:cNvPr id="0" name=""/>
        <dsp:cNvSpPr/>
      </dsp:nvSpPr>
      <dsp:spPr>
        <a:xfrm rot="16200000">
          <a:off x="2110781" y="1500318"/>
          <a:ext cx="4678243" cy="1677606"/>
        </a:xfrm>
        <a:prstGeom prst="flowChartManualOperation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Контроль </a:t>
          </a:r>
          <a:r>
            <a:rPr lang="ru-RU" sz="2000" kern="1200" dirty="0" err="1" smtClean="0"/>
            <a:t>комплаентности</a:t>
          </a:r>
          <a:endParaRPr lang="ru-RU" sz="2000" kern="1200" dirty="0"/>
        </a:p>
      </dsp:txBody>
      <dsp:txXfrm rot="5400000">
        <a:off x="3611099" y="935649"/>
        <a:ext cx="1677606" cy="2806945"/>
      </dsp:txXfrm>
    </dsp:sp>
    <dsp:sp modelId="{E8370ACE-54FE-4944-8BEC-A1DA137B5878}">
      <dsp:nvSpPr>
        <dsp:cNvPr id="0" name=""/>
        <dsp:cNvSpPr/>
      </dsp:nvSpPr>
      <dsp:spPr>
        <a:xfrm rot="16200000">
          <a:off x="3914207" y="1500318"/>
          <a:ext cx="4678243" cy="1677606"/>
        </a:xfrm>
        <a:prstGeom prst="flowChartManualOperation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Сложности коммуникаций</a:t>
          </a:r>
          <a:endParaRPr lang="ru-RU" sz="2000" kern="1200" dirty="0"/>
        </a:p>
      </dsp:txBody>
      <dsp:txXfrm rot="5400000">
        <a:off x="5414525" y="935649"/>
        <a:ext cx="1677606" cy="2806945"/>
      </dsp:txXfrm>
    </dsp:sp>
    <dsp:sp modelId="{D789D7A8-802E-48A6-960E-1B22163B89CB}">
      <dsp:nvSpPr>
        <dsp:cNvPr id="0" name=""/>
        <dsp:cNvSpPr/>
      </dsp:nvSpPr>
      <dsp:spPr>
        <a:xfrm rot="16200000">
          <a:off x="5717634" y="1500318"/>
          <a:ext cx="4678243" cy="1677606"/>
        </a:xfrm>
        <a:prstGeom prst="flowChartManualOperation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Технические проблемы</a:t>
          </a:r>
          <a:endParaRPr lang="ru-RU" sz="2000" kern="1200" dirty="0"/>
        </a:p>
      </dsp:txBody>
      <dsp:txXfrm rot="5400000">
        <a:off x="7217952" y="935649"/>
        <a:ext cx="1677606" cy="2806945"/>
      </dsp:txXfrm>
    </dsp:sp>
    <dsp:sp modelId="{83236C9F-16CC-4D8E-B68D-1616229ABC47}">
      <dsp:nvSpPr>
        <dsp:cNvPr id="0" name=""/>
        <dsp:cNvSpPr/>
      </dsp:nvSpPr>
      <dsp:spPr>
        <a:xfrm rot="16200000">
          <a:off x="7521061" y="1500318"/>
          <a:ext cx="4678243" cy="1677606"/>
        </a:xfrm>
        <a:prstGeom prst="flowChartManualOperati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Проблемы доверия</a:t>
          </a:r>
          <a:endParaRPr lang="ru-RU" sz="2000" kern="1200" dirty="0"/>
        </a:p>
      </dsp:txBody>
      <dsp:txXfrm rot="5400000">
        <a:off x="9021379" y="935649"/>
        <a:ext cx="1677606" cy="2806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80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26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6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06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80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9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92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90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25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45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CA8D9-8FAC-411C-8E10-A9D48356C733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F869D-16A9-4630-B7DC-40A3B1D3F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94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28667"/>
          <p:cNvGrpSpPr/>
          <p:nvPr/>
        </p:nvGrpSpPr>
        <p:grpSpPr>
          <a:xfrm>
            <a:off x="0" y="0"/>
            <a:ext cx="12192000" cy="6857365"/>
            <a:chOff x="0" y="0"/>
            <a:chExt cx="12192000" cy="6857999"/>
          </a:xfrm>
        </p:grpSpPr>
        <p:sp>
          <p:nvSpPr>
            <p:cNvPr id="6" name="Shape 22"/>
            <p:cNvSpPr/>
            <p:nvPr/>
          </p:nvSpPr>
          <p:spPr>
            <a:xfrm>
              <a:off x="2510028" y="777240"/>
              <a:ext cx="8981440" cy="0"/>
            </a:xfrm>
            <a:custGeom>
              <a:avLst/>
              <a:gdLst/>
              <a:ahLst/>
              <a:cxnLst/>
              <a:rect l="0" t="0" r="0" b="0"/>
              <a:pathLst>
                <a:path w="8981440">
                  <a:moveTo>
                    <a:pt x="0" y="0"/>
                  </a:moveTo>
                  <a:lnTo>
                    <a:pt x="8981440" y="0"/>
                  </a:lnTo>
                </a:path>
              </a:pathLst>
            </a:custGeom>
            <a:ln w="6096" cap="flat">
              <a:miter lim="127000"/>
            </a:ln>
          </p:spPr>
          <p:style>
            <a:lnRef idx="1">
              <a:srgbClr val="0097A9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" name="Shape 38189"/>
            <p:cNvSpPr/>
            <p:nvPr/>
          </p:nvSpPr>
          <p:spPr>
            <a:xfrm>
              <a:off x="0" y="0"/>
              <a:ext cx="12192000" cy="6857999"/>
            </a:xfrm>
            <a:custGeom>
              <a:avLst/>
              <a:gdLst/>
              <a:ahLst/>
              <a:cxnLst/>
              <a:rect l="0" t="0" r="0" b="0"/>
              <a:pathLst>
                <a:path w="12192000" h="6857999">
                  <a:moveTo>
                    <a:pt x="0" y="0"/>
                  </a:moveTo>
                  <a:lnTo>
                    <a:pt x="12192000" y="0"/>
                  </a:lnTo>
                  <a:lnTo>
                    <a:pt x="12192000" y="6857999"/>
                  </a:lnTo>
                  <a:lnTo>
                    <a:pt x="0" y="6857999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97A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" name="Shape 25"/>
            <p:cNvSpPr/>
            <p:nvPr/>
          </p:nvSpPr>
          <p:spPr>
            <a:xfrm>
              <a:off x="2514886" y="580662"/>
              <a:ext cx="344119" cy="798647"/>
            </a:xfrm>
            <a:custGeom>
              <a:avLst/>
              <a:gdLst/>
              <a:ahLst/>
              <a:cxnLst/>
              <a:rect l="0" t="0" r="0" b="0"/>
              <a:pathLst>
                <a:path w="344119" h="798647">
                  <a:moveTo>
                    <a:pt x="161029" y="0"/>
                  </a:moveTo>
                  <a:lnTo>
                    <a:pt x="344119" y="0"/>
                  </a:lnTo>
                  <a:lnTo>
                    <a:pt x="183090" y="798647"/>
                  </a:lnTo>
                  <a:lnTo>
                    <a:pt x="0" y="798647"/>
                  </a:lnTo>
                  <a:lnTo>
                    <a:pt x="16102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" name="Shape 27"/>
            <p:cNvSpPr/>
            <p:nvPr/>
          </p:nvSpPr>
          <p:spPr>
            <a:xfrm>
              <a:off x="515112" y="580662"/>
              <a:ext cx="344143" cy="798647"/>
            </a:xfrm>
            <a:custGeom>
              <a:avLst/>
              <a:gdLst/>
              <a:ahLst/>
              <a:cxnLst/>
              <a:rect l="0" t="0" r="0" b="0"/>
              <a:pathLst>
                <a:path w="344143" h="798647">
                  <a:moveTo>
                    <a:pt x="161043" y="0"/>
                  </a:moveTo>
                  <a:lnTo>
                    <a:pt x="344143" y="0"/>
                  </a:lnTo>
                  <a:lnTo>
                    <a:pt x="183090" y="798647"/>
                  </a:lnTo>
                  <a:lnTo>
                    <a:pt x="0" y="798647"/>
                  </a:lnTo>
                  <a:lnTo>
                    <a:pt x="0" y="798646"/>
                  </a:lnTo>
                  <a:lnTo>
                    <a:pt x="1610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Shape 29"/>
            <p:cNvSpPr/>
            <p:nvPr/>
          </p:nvSpPr>
          <p:spPr>
            <a:xfrm>
              <a:off x="1799209" y="580662"/>
              <a:ext cx="814808" cy="798647"/>
            </a:xfrm>
            <a:custGeom>
              <a:avLst/>
              <a:gdLst/>
              <a:ahLst/>
              <a:cxnLst/>
              <a:rect l="0" t="0" r="0" b="0"/>
              <a:pathLst>
                <a:path w="814808" h="798647">
                  <a:moveTo>
                    <a:pt x="0" y="0"/>
                  </a:moveTo>
                  <a:lnTo>
                    <a:pt x="184857" y="0"/>
                  </a:lnTo>
                  <a:lnTo>
                    <a:pt x="290836" y="551833"/>
                  </a:lnTo>
                  <a:lnTo>
                    <a:pt x="631704" y="0"/>
                  </a:lnTo>
                  <a:lnTo>
                    <a:pt x="814808" y="0"/>
                  </a:lnTo>
                  <a:lnTo>
                    <a:pt x="324597" y="798647"/>
                  </a:lnTo>
                  <a:lnTo>
                    <a:pt x="155722" y="79864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Shape 31"/>
            <p:cNvSpPr/>
            <p:nvPr/>
          </p:nvSpPr>
          <p:spPr>
            <a:xfrm>
              <a:off x="2916509" y="580662"/>
              <a:ext cx="630465" cy="798647"/>
            </a:xfrm>
            <a:custGeom>
              <a:avLst/>
              <a:gdLst/>
              <a:ahLst/>
              <a:cxnLst/>
              <a:rect l="0" t="0" r="0" b="0"/>
              <a:pathLst>
                <a:path w="630465" h="798647">
                  <a:moveTo>
                    <a:pt x="31300" y="0"/>
                  </a:moveTo>
                  <a:lnTo>
                    <a:pt x="630465" y="0"/>
                  </a:lnTo>
                  <a:lnTo>
                    <a:pt x="599165" y="162199"/>
                  </a:lnTo>
                  <a:lnTo>
                    <a:pt x="391151" y="162199"/>
                  </a:lnTo>
                  <a:lnTo>
                    <a:pt x="264874" y="798647"/>
                  </a:lnTo>
                  <a:lnTo>
                    <a:pt x="80078" y="798647"/>
                  </a:lnTo>
                  <a:lnTo>
                    <a:pt x="208014" y="162199"/>
                  </a:lnTo>
                  <a:lnTo>
                    <a:pt x="0" y="162199"/>
                  </a:lnTo>
                  <a:lnTo>
                    <a:pt x="3130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Shape 33"/>
            <p:cNvSpPr/>
            <p:nvPr/>
          </p:nvSpPr>
          <p:spPr>
            <a:xfrm>
              <a:off x="861746" y="580662"/>
              <a:ext cx="884504" cy="798647"/>
            </a:xfrm>
            <a:custGeom>
              <a:avLst/>
              <a:gdLst/>
              <a:ahLst/>
              <a:cxnLst/>
              <a:rect l="0" t="0" r="0" b="0"/>
              <a:pathLst>
                <a:path w="884504" h="798647">
                  <a:moveTo>
                    <a:pt x="161029" y="0"/>
                  </a:moveTo>
                  <a:lnTo>
                    <a:pt x="321844" y="0"/>
                  </a:lnTo>
                  <a:lnTo>
                    <a:pt x="602576" y="527146"/>
                  </a:lnTo>
                  <a:lnTo>
                    <a:pt x="708525" y="0"/>
                  </a:lnTo>
                  <a:lnTo>
                    <a:pt x="884504" y="0"/>
                  </a:lnTo>
                  <a:lnTo>
                    <a:pt x="723452" y="798647"/>
                  </a:lnTo>
                  <a:lnTo>
                    <a:pt x="565262" y="798647"/>
                  </a:lnTo>
                  <a:lnTo>
                    <a:pt x="284396" y="264441"/>
                  </a:lnTo>
                  <a:lnTo>
                    <a:pt x="177759" y="798647"/>
                  </a:lnTo>
                  <a:lnTo>
                    <a:pt x="0" y="798647"/>
                  </a:lnTo>
                  <a:lnTo>
                    <a:pt x="16102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Shape 35"/>
            <p:cNvSpPr/>
            <p:nvPr/>
          </p:nvSpPr>
          <p:spPr>
            <a:xfrm>
              <a:off x="3485349" y="580662"/>
              <a:ext cx="774069" cy="798647"/>
            </a:xfrm>
            <a:custGeom>
              <a:avLst/>
              <a:gdLst/>
              <a:ahLst/>
              <a:cxnLst/>
              <a:rect l="0" t="0" r="0" b="0"/>
              <a:pathLst>
                <a:path w="774069" h="798647">
                  <a:moveTo>
                    <a:pt x="161100" y="0"/>
                  </a:moveTo>
                  <a:lnTo>
                    <a:pt x="540571" y="0"/>
                  </a:lnTo>
                  <a:lnTo>
                    <a:pt x="557395" y="1457"/>
                  </a:lnTo>
                  <a:cubicBezTo>
                    <a:pt x="686536" y="24505"/>
                    <a:pt x="774069" y="125178"/>
                    <a:pt x="766192" y="260921"/>
                  </a:cubicBezTo>
                  <a:cubicBezTo>
                    <a:pt x="760980" y="398434"/>
                    <a:pt x="673793" y="500700"/>
                    <a:pt x="533302" y="523603"/>
                  </a:cubicBezTo>
                  <a:lnTo>
                    <a:pt x="648917" y="798647"/>
                  </a:lnTo>
                  <a:lnTo>
                    <a:pt x="464122" y="798647"/>
                  </a:lnTo>
                  <a:lnTo>
                    <a:pt x="291645" y="384331"/>
                  </a:lnTo>
                  <a:lnTo>
                    <a:pt x="426689" y="384331"/>
                  </a:lnTo>
                  <a:cubicBezTo>
                    <a:pt x="510320" y="384331"/>
                    <a:pt x="574288" y="345541"/>
                    <a:pt x="581396" y="266201"/>
                  </a:cubicBezTo>
                  <a:cubicBezTo>
                    <a:pt x="583054" y="237995"/>
                    <a:pt x="574288" y="211548"/>
                    <a:pt x="558178" y="193925"/>
                  </a:cubicBezTo>
                  <a:cubicBezTo>
                    <a:pt x="538750" y="174542"/>
                    <a:pt x="508425" y="162199"/>
                    <a:pt x="471229" y="162199"/>
                  </a:cubicBezTo>
                  <a:lnTo>
                    <a:pt x="312968" y="162199"/>
                  </a:lnTo>
                  <a:lnTo>
                    <a:pt x="185032" y="798647"/>
                  </a:lnTo>
                  <a:lnTo>
                    <a:pt x="0" y="798647"/>
                  </a:lnTo>
                  <a:lnTo>
                    <a:pt x="16110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Shape 37"/>
            <p:cNvSpPr/>
            <p:nvPr/>
          </p:nvSpPr>
          <p:spPr>
            <a:xfrm>
              <a:off x="4272863" y="580662"/>
              <a:ext cx="435469" cy="810988"/>
            </a:xfrm>
            <a:custGeom>
              <a:avLst/>
              <a:gdLst/>
              <a:ahLst/>
              <a:cxnLst/>
              <a:rect l="0" t="0" r="0" b="0"/>
              <a:pathLst>
                <a:path w="435469" h="810988">
                  <a:moveTo>
                    <a:pt x="345748" y="0"/>
                  </a:moveTo>
                  <a:lnTo>
                    <a:pt x="435469" y="0"/>
                  </a:lnTo>
                  <a:lnTo>
                    <a:pt x="435469" y="145916"/>
                  </a:lnTo>
                  <a:lnTo>
                    <a:pt x="396348" y="149673"/>
                  </a:lnTo>
                  <a:cubicBezTo>
                    <a:pt x="276735" y="173177"/>
                    <a:pt x="192674" y="274811"/>
                    <a:pt x="184796" y="396674"/>
                  </a:cubicBezTo>
                  <a:cubicBezTo>
                    <a:pt x="176030" y="534186"/>
                    <a:pt x="273877" y="647026"/>
                    <a:pt x="421240" y="647026"/>
                  </a:cubicBezTo>
                  <a:lnTo>
                    <a:pt x="435469" y="645682"/>
                  </a:lnTo>
                  <a:lnTo>
                    <a:pt x="435469" y="808904"/>
                  </a:lnTo>
                  <a:lnTo>
                    <a:pt x="410578" y="810988"/>
                  </a:lnTo>
                  <a:cubicBezTo>
                    <a:pt x="165369" y="810988"/>
                    <a:pt x="0" y="625869"/>
                    <a:pt x="14215" y="396674"/>
                  </a:cubicBezTo>
                  <a:cubicBezTo>
                    <a:pt x="23633" y="226098"/>
                    <a:pt x="131934" y="79334"/>
                    <a:pt x="288943" y="16613"/>
                  </a:cubicBezTo>
                  <a:lnTo>
                    <a:pt x="34574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Shape 38"/>
            <p:cNvSpPr/>
            <p:nvPr/>
          </p:nvSpPr>
          <p:spPr>
            <a:xfrm>
              <a:off x="4708331" y="580662"/>
              <a:ext cx="412459" cy="808904"/>
            </a:xfrm>
            <a:custGeom>
              <a:avLst/>
              <a:gdLst/>
              <a:ahLst/>
              <a:cxnLst/>
              <a:rect l="0" t="0" r="0" b="0"/>
              <a:pathLst>
                <a:path w="412459" h="808904">
                  <a:moveTo>
                    <a:pt x="0" y="0"/>
                  </a:moveTo>
                  <a:lnTo>
                    <a:pt x="138428" y="0"/>
                  </a:lnTo>
                  <a:lnTo>
                    <a:pt x="192378" y="16118"/>
                  </a:lnTo>
                  <a:cubicBezTo>
                    <a:pt x="291972" y="57382"/>
                    <a:pt x="365328" y="135778"/>
                    <a:pt x="400007" y="234781"/>
                  </a:cubicBezTo>
                  <a:lnTo>
                    <a:pt x="412459" y="287010"/>
                  </a:lnTo>
                  <a:lnTo>
                    <a:pt x="412459" y="455149"/>
                  </a:lnTo>
                  <a:lnTo>
                    <a:pt x="408667" y="479775"/>
                  </a:lnTo>
                  <a:cubicBezTo>
                    <a:pt x="366531" y="644390"/>
                    <a:pt x="229351" y="774514"/>
                    <a:pt x="52949" y="804472"/>
                  </a:cubicBezTo>
                  <a:lnTo>
                    <a:pt x="0" y="808904"/>
                  </a:lnTo>
                  <a:lnTo>
                    <a:pt x="0" y="645682"/>
                  </a:lnTo>
                  <a:lnTo>
                    <a:pt x="39170" y="641981"/>
                  </a:lnTo>
                  <a:cubicBezTo>
                    <a:pt x="158939" y="618816"/>
                    <a:pt x="242974" y="518537"/>
                    <a:pt x="250645" y="396674"/>
                  </a:cubicBezTo>
                  <a:cubicBezTo>
                    <a:pt x="259648" y="259162"/>
                    <a:pt x="161801" y="144552"/>
                    <a:pt x="14201" y="144552"/>
                  </a:cubicBezTo>
                  <a:lnTo>
                    <a:pt x="0" y="14591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Rectangle 39"/>
            <p:cNvSpPr/>
            <p:nvPr/>
          </p:nvSpPr>
          <p:spPr>
            <a:xfrm>
              <a:off x="12044172" y="6638497"/>
              <a:ext cx="74149" cy="13189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800">
                  <a:solidFill>
                    <a:srgbClr val="898989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7" name="Rectangle 40"/>
            <p:cNvSpPr/>
            <p:nvPr/>
          </p:nvSpPr>
          <p:spPr>
            <a:xfrm>
              <a:off x="833323" y="2813413"/>
              <a:ext cx="9638032" cy="65591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4000" b="1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</a:rPr>
                <a:t>Некоторые аспекты медицинской этики и деонтологии в телемедицине</a:t>
              </a:r>
              <a:endParaRPr lang="ru-R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8" name="Rectangle 41"/>
            <p:cNvSpPr/>
            <p:nvPr/>
          </p:nvSpPr>
          <p:spPr>
            <a:xfrm>
              <a:off x="833323" y="5917290"/>
              <a:ext cx="3812419" cy="10798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400" b="1" dirty="0" smtClean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Дмитрий Фадин</a:t>
              </a:r>
              <a:endParaRPr lang="ru-R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0" name="Rectangle 43"/>
            <p:cNvSpPr/>
            <p:nvPr/>
          </p:nvSpPr>
          <p:spPr>
            <a:xfrm>
              <a:off x="833323" y="6215257"/>
              <a:ext cx="1595681" cy="18110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Москва, </a:t>
              </a:r>
              <a:r>
                <a:rPr lang="ru-RU" sz="110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</a:rPr>
                <a:t> </a:t>
              </a:r>
              <a:r>
                <a:rPr lang="ru-RU" sz="1100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</a:rPr>
                <a:t>26 мая  2020г.</a:t>
              </a:r>
              <a:endParaRPr lang="ru-R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3" name="Rectangle 27"/>
          <p:cNvSpPr>
            <a:spLocks noChangeArrowheads="1"/>
          </p:cNvSpPr>
          <p:nvPr/>
        </p:nvSpPr>
        <p:spPr bwMode="auto">
          <a:xfrm>
            <a:off x="-2159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22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3793" y="1250830"/>
            <a:ext cx="1116207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1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Любые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медицинские или медицинские рекомендации,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будут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предоставляться только обученными с медицинской точки зрения и квалифицированными специалистами, если только не будет сделано четкого заявления о том, что совет предоставляется от лица или организации, не имеющих медицинской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квалификации.</a:t>
            </a:r>
            <a:endParaRPr lang="ru-RU" sz="1400" dirty="0">
              <a:solidFill>
                <a:srgbClr val="333333"/>
              </a:solidFill>
              <a:latin typeface="Open Sans"/>
            </a:endParaRPr>
          </a:p>
          <a:p>
            <a:pPr algn="just"/>
            <a:endParaRPr lang="en-US" sz="1400" b="1" dirty="0" smtClean="0">
              <a:solidFill>
                <a:srgbClr val="333333"/>
              </a:solidFill>
              <a:latin typeface="Open Sans"/>
            </a:endParaRPr>
          </a:p>
          <a:p>
            <a:pPr algn="just"/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2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Информация предназначена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для поддержки, а не замены отношений, существующих между пациентом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и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его / ее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лечащим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врачом.</a:t>
            </a:r>
          </a:p>
          <a:p>
            <a:pPr algn="just"/>
            <a:endParaRPr lang="en-US" sz="1400" b="1" dirty="0" smtClean="0">
              <a:solidFill>
                <a:srgbClr val="333333"/>
              </a:solidFill>
              <a:latin typeface="Open Sans"/>
            </a:endParaRPr>
          </a:p>
          <a:p>
            <a:pPr algn="just"/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3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Конфиденциальность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данных, относящихся к отдельным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пациентам,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включая их личность,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соблюдается.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 </a:t>
            </a:r>
            <a:endParaRPr lang="ru-RU" sz="1400" dirty="0" smtClean="0">
              <a:solidFill>
                <a:srgbClr val="333333"/>
              </a:solidFill>
              <a:latin typeface="Open Sans"/>
            </a:endParaRPr>
          </a:p>
          <a:p>
            <a:pPr algn="just"/>
            <a:endParaRPr lang="en-US" sz="1400" b="1" dirty="0" smtClean="0">
              <a:solidFill>
                <a:srgbClr val="333333"/>
              </a:solidFill>
              <a:latin typeface="Open Sans"/>
            </a:endParaRPr>
          </a:p>
          <a:p>
            <a:pPr algn="just"/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4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Где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это уместно,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информация поддерживается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четкими ссылками на исходные данные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с указанием даты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последнего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обновления клинических рекомендаций. </a:t>
            </a:r>
            <a:endParaRPr lang="ru-RU" sz="1400" dirty="0">
              <a:solidFill>
                <a:srgbClr val="333333"/>
              </a:solidFill>
              <a:latin typeface="Open Sans"/>
            </a:endParaRPr>
          </a:p>
          <a:p>
            <a:pPr algn="just"/>
            <a:endParaRPr lang="en-US" sz="1400" b="1" dirty="0" smtClean="0">
              <a:solidFill>
                <a:srgbClr val="333333"/>
              </a:solidFill>
              <a:latin typeface="Open Sans"/>
            </a:endParaRPr>
          </a:p>
          <a:p>
            <a:pPr algn="just"/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5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Рекомендации показывающие преимущества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/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эффективность конкретного способа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лечения, коммерческого продукта или услуги,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подтверждены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соответствующими сбалансированными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доказательствами.</a:t>
            </a:r>
          </a:p>
          <a:p>
            <a:pPr algn="just"/>
            <a:endParaRPr lang="ru-RU" sz="1400" b="1" dirty="0">
              <a:solidFill>
                <a:srgbClr val="333333"/>
              </a:solidFill>
              <a:latin typeface="Open Sans"/>
            </a:endParaRPr>
          </a:p>
          <a:p>
            <a:pPr algn="just"/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6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Необходимо стремиться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предоставить информацию в максимально понятной форме и предоставить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ссылки на дополнительную информацию пациентам,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которые ищут дополнительную информацию или поддержку. 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Всегда предоставлять возможность обратной связи.</a:t>
            </a:r>
            <a:endParaRPr lang="ru-RU" sz="1400" dirty="0">
              <a:solidFill>
                <a:srgbClr val="333333"/>
              </a:solidFill>
              <a:latin typeface="Open Sans"/>
            </a:endParaRPr>
          </a:p>
          <a:p>
            <a:pPr algn="just"/>
            <a:endParaRPr lang="en-US" sz="1400" dirty="0" smtClean="0">
              <a:solidFill>
                <a:srgbClr val="333333"/>
              </a:solidFill>
              <a:latin typeface="Open Sans"/>
            </a:endParaRPr>
          </a:p>
          <a:p>
            <a:pPr algn="just"/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7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Необходимо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предоставлять информацию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о коммерческих и некоммерческих организациях, которые предоставили финансирование, услуги или материалы для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консультации.</a:t>
            </a:r>
            <a:endParaRPr lang="ru-RU" sz="1400" dirty="0">
              <a:solidFill>
                <a:srgbClr val="333333"/>
              </a:solidFill>
              <a:latin typeface="Open Sans"/>
            </a:endParaRPr>
          </a:p>
          <a:p>
            <a:pPr algn="just"/>
            <a:endParaRPr lang="en-US" sz="1400" b="1" dirty="0" smtClean="0">
              <a:solidFill>
                <a:srgbClr val="333333"/>
              </a:solidFill>
              <a:latin typeface="Open Sans"/>
            </a:endParaRPr>
          </a:p>
          <a:p>
            <a:pPr algn="just"/>
            <a:r>
              <a:rPr lang="ru-RU" sz="1400" b="1" dirty="0" smtClean="0">
                <a:solidFill>
                  <a:srgbClr val="333333"/>
                </a:solidFill>
                <a:latin typeface="Open Sans"/>
              </a:rPr>
              <a:t>8</a:t>
            </a:r>
            <a:r>
              <a:rPr lang="ru-RU" sz="1400" b="1" dirty="0">
                <a:solidFill>
                  <a:srgbClr val="333333"/>
                </a:solidFill>
                <a:latin typeface="Open Sans"/>
              </a:rPr>
              <a:t>.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Если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реклама является источником финансирования, это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должно быть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четко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указанно. Необходимо  предоставлять информацию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таким образом и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в таком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контексте, которые облегчают различие между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рекламными </a:t>
            </a:r>
            <a:r>
              <a:rPr lang="ru-RU" sz="1400" dirty="0">
                <a:solidFill>
                  <a:srgbClr val="333333"/>
                </a:solidFill>
                <a:latin typeface="Open Sans"/>
              </a:rPr>
              <a:t>и </a:t>
            </a:r>
            <a:r>
              <a:rPr lang="ru-RU" sz="1400" dirty="0" smtClean="0">
                <a:solidFill>
                  <a:srgbClr val="333333"/>
                </a:solidFill>
                <a:latin typeface="Open Sans"/>
              </a:rPr>
              <a:t>клиническими рекомендациями.</a:t>
            </a:r>
            <a:endParaRPr lang="ru-RU" sz="1400" dirty="0">
              <a:solidFill>
                <a:srgbClr val="333333"/>
              </a:solidFill>
              <a:latin typeface="Open Sans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94277" y="204327"/>
            <a:ext cx="355282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2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6" name="Rectangle 4420"/>
          <p:cNvSpPr/>
          <p:nvPr/>
        </p:nvSpPr>
        <p:spPr>
          <a:xfrm>
            <a:off x="741526" y="2970751"/>
            <a:ext cx="7803515" cy="65532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b="1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Спасибо за внимание!</a:t>
            </a:r>
            <a:endParaRPr lang="ru-RU" sz="11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7" name="Picture 4419"/>
          <p:cNvPicPr/>
          <p:nvPr/>
        </p:nvPicPr>
        <p:blipFill>
          <a:blip r:embed="rId4"/>
          <a:stretch>
            <a:fillRect/>
          </a:stretch>
        </p:blipFill>
        <p:spPr>
          <a:xfrm rot="16200000">
            <a:off x="8569643" y="3486868"/>
            <a:ext cx="5111115" cy="18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" name="Group 26270"/>
          <p:cNvGrpSpPr/>
          <p:nvPr/>
        </p:nvGrpSpPr>
        <p:grpSpPr>
          <a:xfrm>
            <a:off x="0" y="0"/>
            <a:ext cx="12192000" cy="6857365"/>
            <a:chOff x="0" y="0"/>
            <a:chExt cx="12192000" cy="6857999"/>
          </a:xfrm>
        </p:grpSpPr>
        <p:sp>
          <p:nvSpPr>
            <p:cNvPr id="7" name="Shape 38191"/>
            <p:cNvSpPr/>
            <p:nvPr/>
          </p:nvSpPr>
          <p:spPr>
            <a:xfrm>
              <a:off x="0" y="0"/>
              <a:ext cx="12192000" cy="6857999"/>
            </a:xfrm>
            <a:custGeom>
              <a:avLst/>
              <a:gdLst/>
              <a:ahLst/>
              <a:cxnLst/>
              <a:rect l="0" t="0" r="0" b="0"/>
              <a:pathLst>
                <a:path w="12192000" h="6857999">
                  <a:moveTo>
                    <a:pt x="0" y="0"/>
                  </a:moveTo>
                  <a:lnTo>
                    <a:pt x="12192000" y="0"/>
                  </a:lnTo>
                  <a:lnTo>
                    <a:pt x="12192000" y="6857999"/>
                  </a:lnTo>
                  <a:lnTo>
                    <a:pt x="0" y="6857999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6A13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" name="Rectangle 50"/>
            <p:cNvSpPr/>
            <p:nvPr/>
          </p:nvSpPr>
          <p:spPr>
            <a:xfrm>
              <a:off x="777015" y="2673751"/>
              <a:ext cx="7607443" cy="65591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4000" b="1" dirty="0" smtClean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Почему нужны специальные требования ?</a:t>
              </a:r>
              <a:endParaRPr lang="ru-R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" name="Shape 53"/>
            <p:cNvSpPr/>
            <p:nvPr/>
          </p:nvSpPr>
          <p:spPr>
            <a:xfrm>
              <a:off x="9355280" y="4314453"/>
              <a:ext cx="1803334" cy="1796449"/>
            </a:xfrm>
            <a:custGeom>
              <a:avLst/>
              <a:gdLst/>
              <a:ahLst/>
              <a:cxnLst/>
              <a:rect l="0" t="0" r="0" b="0"/>
              <a:pathLst>
                <a:path w="1803334" h="1796449">
                  <a:moveTo>
                    <a:pt x="1803334" y="898227"/>
                  </a:moveTo>
                  <a:lnTo>
                    <a:pt x="1803334" y="898227"/>
                  </a:lnTo>
                  <a:cubicBezTo>
                    <a:pt x="1803334" y="1394382"/>
                    <a:pt x="1399738" y="1796449"/>
                    <a:pt x="901660" y="1796449"/>
                  </a:cubicBezTo>
                  <a:cubicBezTo>
                    <a:pt x="403608" y="1796449"/>
                    <a:pt x="0" y="1394382"/>
                    <a:pt x="0" y="898227"/>
                  </a:cubicBezTo>
                  <a:cubicBezTo>
                    <a:pt x="0" y="402083"/>
                    <a:pt x="403608" y="0"/>
                    <a:pt x="901660" y="0"/>
                  </a:cubicBezTo>
                  <a:cubicBezTo>
                    <a:pt x="1399738" y="0"/>
                    <a:pt x="1803334" y="402083"/>
                    <a:pt x="1803334" y="898227"/>
                  </a:cubicBezTo>
                  <a:lnTo>
                    <a:pt x="1803334" y="898227"/>
                  </a:lnTo>
                  <a:close/>
                </a:path>
              </a:pathLst>
            </a:custGeom>
            <a:ln w="17109" cap="rnd">
              <a:round/>
            </a:ln>
          </p:spPr>
          <p:style>
            <a:lnRef idx="1">
              <a:srgbClr val="FEFEFE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Shape 55"/>
            <p:cNvSpPr/>
            <p:nvPr/>
          </p:nvSpPr>
          <p:spPr>
            <a:xfrm>
              <a:off x="9789415" y="4314453"/>
              <a:ext cx="1745067" cy="1274619"/>
            </a:xfrm>
            <a:custGeom>
              <a:avLst/>
              <a:gdLst/>
              <a:ahLst/>
              <a:cxnLst/>
              <a:rect l="0" t="0" r="0" b="0"/>
              <a:pathLst>
                <a:path w="1745067" h="1274619">
                  <a:moveTo>
                    <a:pt x="0" y="669151"/>
                  </a:moveTo>
                  <a:lnTo>
                    <a:pt x="0" y="669151"/>
                  </a:lnTo>
                  <a:lnTo>
                    <a:pt x="551501" y="1274619"/>
                  </a:lnTo>
                  <a:lnTo>
                    <a:pt x="1745067" y="0"/>
                  </a:lnTo>
                </a:path>
              </a:pathLst>
            </a:custGeom>
            <a:ln w="17109" cap="rnd">
              <a:round/>
            </a:ln>
          </p:spPr>
          <p:style>
            <a:lnRef idx="1">
              <a:srgbClr val="FEFEFE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-2159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33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86969355"/>
              </p:ext>
            </p:extLst>
          </p:nvPr>
        </p:nvGraphicFramePr>
        <p:xfrm>
          <a:off x="704645" y="1460090"/>
          <a:ext cx="10703232" cy="4678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835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07541883"/>
              </p:ext>
            </p:extLst>
          </p:nvPr>
        </p:nvGraphicFramePr>
        <p:xfrm>
          <a:off x="704645" y="1460090"/>
          <a:ext cx="10703232" cy="4678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695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sp>
        <p:nvSpPr>
          <p:cNvPr id="2" name="Rectangle 2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30304"/>
          <p:cNvGrpSpPr/>
          <p:nvPr/>
        </p:nvGrpSpPr>
        <p:grpSpPr>
          <a:xfrm>
            <a:off x="0" y="19685"/>
            <a:ext cx="12192000" cy="6837680"/>
            <a:chOff x="0" y="0"/>
            <a:chExt cx="12192000" cy="6838188"/>
          </a:xfrm>
        </p:grpSpPr>
        <p:sp>
          <p:nvSpPr>
            <p:cNvPr id="6" name="Shape 38215"/>
            <p:cNvSpPr/>
            <p:nvPr/>
          </p:nvSpPr>
          <p:spPr>
            <a:xfrm>
              <a:off x="0" y="0"/>
              <a:ext cx="12192000" cy="6838188"/>
            </a:xfrm>
            <a:custGeom>
              <a:avLst/>
              <a:gdLst/>
              <a:ahLst/>
              <a:cxnLst/>
              <a:rect l="0" t="0" r="0" b="0"/>
              <a:pathLst>
                <a:path w="12192000" h="6838188">
                  <a:moveTo>
                    <a:pt x="0" y="0"/>
                  </a:moveTo>
                  <a:lnTo>
                    <a:pt x="12192000" y="0"/>
                  </a:lnTo>
                  <a:lnTo>
                    <a:pt x="12192000" y="6838188"/>
                  </a:lnTo>
                  <a:lnTo>
                    <a:pt x="0" y="6838188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97A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" name="Rectangle 2198"/>
            <p:cNvSpPr/>
            <p:nvPr/>
          </p:nvSpPr>
          <p:spPr>
            <a:xfrm>
              <a:off x="762265" y="1906688"/>
              <a:ext cx="7364095" cy="65552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4000" b="1" dirty="0" smtClean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Концепция применения телемедицинских сервисов </a:t>
              </a:r>
              <a:endParaRPr lang="ru-RU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9" name="Shape 2201"/>
            <p:cNvSpPr/>
            <p:nvPr/>
          </p:nvSpPr>
          <p:spPr>
            <a:xfrm>
              <a:off x="9278029" y="5351113"/>
              <a:ext cx="1600611" cy="755716"/>
            </a:xfrm>
            <a:custGeom>
              <a:avLst/>
              <a:gdLst/>
              <a:ahLst/>
              <a:cxnLst/>
              <a:rect l="0" t="0" r="0" b="0"/>
              <a:pathLst>
                <a:path w="1600611" h="755716">
                  <a:moveTo>
                    <a:pt x="800291" y="755716"/>
                  </a:moveTo>
                  <a:lnTo>
                    <a:pt x="800291" y="755716"/>
                  </a:lnTo>
                  <a:lnTo>
                    <a:pt x="0" y="384694"/>
                  </a:lnTo>
                  <a:lnTo>
                    <a:pt x="800291" y="0"/>
                  </a:lnTo>
                  <a:lnTo>
                    <a:pt x="1600611" y="384694"/>
                  </a:lnTo>
                  <a:lnTo>
                    <a:pt x="800291" y="755716"/>
                  </a:lnTo>
                  <a:lnTo>
                    <a:pt x="800291" y="755716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Shape 2203"/>
            <p:cNvSpPr/>
            <p:nvPr/>
          </p:nvSpPr>
          <p:spPr>
            <a:xfrm>
              <a:off x="9278029" y="4368324"/>
              <a:ext cx="1600611" cy="670630"/>
            </a:xfrm>
            <a:custGeom>
              <a:avLst/>
              <a:gdLst/>
              <a:ahLst/>
              <a:cxnLst/>
              <a:rect l="0" t="0" r="0" b="0"/>
              <a:pathLst>
                <a:path w="1600611" h="670630">
                  <a:moveTo>
                    <a:pt x="800291" y="670630"/>
                  </a:moveTo>
                  <a:lnTo>
                    <a:pt x="800291" y="670630"/>
                  </a:lnTo>
                  <a:lnTo>
                    <a:pt x="0" y="299636"/>
                  </a:lnTo>
                  <a:lnTo>
                    <a:pt x="800291" y="0"/>
                  </a:lnTo>
                  <a:lnTo>
                    <a:pt x="1600611" y="299636"/>
                  </a:lnTo>
                  <a:lnTo>
                    <a:pt x="800291" y="670630"/>
                  </a:lnTo>
                  <a:lnTo>
                    <a:pt x="800291" y="670630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Shape 2205"/>
            <p:cNvSpPr/>
            <p:nvPr/>
          </p:nvSpPr>
          <p:spPr>
            <a:xfrm>
              <a:off x="9278029" y="4667960"/>
              <a:ext cx="800291" cy="1438868"/>
            </a:xfrm>
            <a:custGeom>
              <a:avLst/>
              <a:gdLst/>
              <a:ahLst/>
              <a:cxnLst/>
              <a:rect l="0" t="0" r="0" b="0"/>
              <a:pathLst>
                <a:path w="800291" h="1438868">
                  <a:moveTo>
                    <a:pt x="800291" y="1438868"/>
                  </a:moveTo>
                  <a:lnTo>
                    <a:pt x="800291" y="1438868"/>
                  </a:lnTo>
                  <a:lnTo>
                    <a:pt x="0" y="1067847"/>
                  </a:lnTo>
                  <a:lnTo>
                    <a:pt x="0" y="0"/>
                  </a:lnTo>
                  <a:lnTo>
                    <a:pt x="800291" y="370994"/>
                  </a:lnTo>
                  <a:lnTo>
                    <a:pt x="800291" y="1438868"/>
                  </a:lnTo>
                  <a:lnTo>
                    <a:pt x="800291" y="1438868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Shape 2207"/>
            <p:cNvSpPr/>
            <p:nvPr/>
          </p:nvSpPr>
          <p:spPr>
            <a:xfrm>
              <a:off x="10078320" y="4667960"/>
              <a:ext cx="800320" cy="1438868"/>
            </a:xfrm>
            <a:custGeom>
              <a:avLst/>
              <a:gdLst/>
              <a:ahLst/>
              <a:cxnLst/>
              <a:rect l="0" t="0" r="0" b="0"/>
              <a:pathLst>
                <a:path w="800320" h="1438868">
                  <a:moveTo>
                    <a:pt x="0" y="1438868"/>
                  </a:moveTo>
                  <a:lnTo>
                    <a:pt x="0" y="1438868"/>
                  </a:lnTo>
                  <a:lnTo>
                    <a:pt x="800320" y="1067847"/>
                  </a:lnTo>
                  <a:lnTo>
                    <a:pt x="800320" y="0"/>
                  </a:lnTo>
                  <a:lnTo>
                    <a:pt x="0" y="370994"/>
                  </a:lnTo>
                  <a:lnTo>
                    <a:pt x="0" y="1438868"/>
                  </a:lnTo>
                  <a:lnTo>
                    <a:pt x="0" y="1438868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Shape 2209"/>
            <p:cNvSpPr/>
            <p:nvPr/>
          </p:nvSpPr>
          <p:spPr>
            <a:xfrm>
              <a:off x="9154988" y="5609677"/>
              <a:ext cx="248183" cy="249108"/>
            </a:xfrm>
            <a:custGeom>
              <a:avLst/>
              <a:gdLst/>
              <a:ahLst/>
              <a:cxnLst/>
              <a:rect l="0" t="0" r="0" b="0"/>
              <a:pathLst>
                <a:path w="248183" h="249108">
                  <a:moveTo>
                    <a:pt x="124093" y="0"/>
                  </a:moveTo>
                  <a:cubicBezTo>
                    <a:pt x="193497" y="0"/>
                    <a:pt x="248183" y="55711"/>
                    <a:pt x="248183" y="124028"/>
                  </a:cubicBezTo>
                  <a:cubicBezTo>
                    <a:pt x="248183" y="193398"/>
                    <a:pt x="193497" y="249108"/>
                    <a:pt x="124093" y="249108"/>
                  </a:cubicBezTo>
                  <a:cubicBezTo>
                    <a:pt x="55737" y="249108"/>
                    <a:pt x="0" y="193398"/>
                    <a:pt x="0" y="124028"/>
                  </a:cubicBezTo>
                  <a:cubicBezTo>
                    <a:pt x="0" y="55711"/>
                    <a:pt x="55737" y="0"/>
                    <a:pt x="124093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Shape 2211"/>
            <p:cNvSpPr/>
            <p:nvPr/>
          </p:nvSpPr>
          <p:spPr>
            <a:xfrm>
              <a:off x="9154988" y="5609677"/>
              <a:ext cx="248183" cy="249108"/>
            </a:xfrm>
            <a:custGeom>
              <a:avLst/>
              <a:gdLst/>
              <a:ahLst/>
              <a:cxnLst/>
              <a:rect l="0" t="0" r="0" b="0"/>
              <a:pathLst>
                <a:path w="248183" h="249108">
                  <a:moveTo>
                    <a:pt x="248183" y="124028"/>
                  </a:moveTo>
                  <a:lnTo>
                    <a:pt x="248183" y="124028"/>
                  </a:lnTo>
                  <a:cubicBezTo>
                    <a:pt x="248183" y="193398"/>
                    <a:pt x="193497" y="249108"/>
                    <a:pt x="124093" y="249108"/>
                  </a:cubicBezTo>
                  <a:cubicBezTo>
                    <a:pt x="55737" y="249108"/>
                    <a:pt x="0" y="193398"/>
                    <a:pt x="0" y="124028"/>
                  </a:cubicBezTo>
                  <a:cubicBezTo>
                    <a:pt x="0" y="55711"/>
                    <a:pt x="55737" y="0"/>
                    <a:pt x="124093" y="0"/>
                  </a:cubicBezTo>
                  <a:cubicBezTo>
                    <a:pt x="193497" y="0"/>
                    <a:pt x="248183" y="55711"/>
                    <a:pt x="248183" y="124028"/>
                  </a:cubicBezTo>
                  <a:lnTo>
                    <a:pt x="248183" y="124028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Shape 2213"/>
            <p:cNvSpPr/>
            <p:nvPr/>
          </p:nvSpPr>
          <p:spPr>
            <a:xfrm>
              <a:off x="10753454" y="5610728"/>
              <a:ext cx="249250" cy="248058"/>
            </a:xfrm>
            <a:custGeom>
              <a:avLst/>
              <a:gdLst/>
              <a:ahLst/>
              <a:cxnLst/>
              <a:rect l="0" t="0" r="0" b="0"/>
              <a:pathLst>
                <a:path w="249250" h="248058">
                  <a:moveTo>
                    <a:pt x="125185" y="0"/>
                  </a:moveTo>
                  <a:cubicBezTo>
                    <a:pt x="193456" y="0"/>
                    <a:pt x="249250" y="55711"/>
                    <a:pt x="249250" y="124029"/>
                  </a:cubicBezTo>
                  <a:cubicBezTo>
                    <a:pt x="249250" y="193398"/>
                    <a:pt x="193456" y="248058"/>
                    <a:pt x="125185" y="248058"/>
                  </a:cubicBezTo>
                  <a:cubicBezTo>
                    <a:pt x="55793" y="248058"/>
                    <a:pt x="0" y="193398"/>
                    <a:pt x="0" y="124029"/>
                  </a:cubicBezTo>
                  <a:cubicBezTo>
                    <a:pt x="0" y="55711"/>
                    <a:pt x="55793" y="0"/>
                    <a:pt x="125185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Shape 2215"/>
            <p:cNvSpPr/>
            <p:nvPr/>
          </p:nvSpPr>
          <p:spPr>
            <a:xfrm>
              <a:off x="10753454" y="5610728"/>
              <a:ext cx="249250" cy="248058"/>
            </a:xfrm>
            <a:custGeom>
              <a:avLst/>
              <a:gdLst/>
              <a:ahLst/>
              <a:cxnLst/>
              <a:rect l="0" t="0" r="0" b="0"/>
              <a:pathLst>
                <a:path w="249250" h="248058">
                  <a:moveTo>
                    <a:pt x="249250" y="124029"/>
                  </a:moveTo>
                  <a:lnTo>
                    <a:pt x="249250" y="124029"/>
                  </a:lnTo>
                  <a:cubicBezTo>
                    <a:pt x="249250" y="193398"/>
                    <a:pt x="193456" y="248058"/>
                    <a:pt x="125185" y="248058"/>
                  </a:cubicBezTo>
                  <a:cubicBezTo>
                    <a:pt x="55793" y="248058"/>
                    <a:pt x="0" y="193398"/>
                    <a:pt x="0" y="124029"/>
                  </a:cubicBezTo>
                  <a:cubicBezTo>
                    <a:pt x="0" y="55711"/>
                    <a:pt x="55793" y="0"/>
                    <a:pt x="125185" y="0"/>
                  </a:cubicBezTo>
                  <a:cubicBezTo>
                    <a:pt x="193456" y="0"/>
                    <a:pt x="249250" y="55711"/>
                    <a:pt x="249250" y="124029"/>
                  </a:cubicBezTo>
                  <a:lnTo>
                    <a:pt x="249250" y="124029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Shape 2217"/>
            <p:cNvSpPr/>
            <p:nvPr/>
          </p:nvSpPr>
          <p:spPr>
            <a:xfrm>
              <a:off x="9954227" y="5982800"/>
              <a:ext cx="248185" cy="248053"/>
            </a:xfrm>
            <a:custGeom>
              <a:avLst/>
              <a:gdLst/>
              <a:ahLst/>
              <a:cxnLst/>
              <a:rect l="0" t="0" r="0" b="0"/>
              <a:pathLst>
                <a:path w="248185" h="248053">
                  <a:moveTo>
                    <a:pt x="124092" y="0"/>
                  </a:moveTo>
                  <a:cubicBezTo>
                    <a:pt x="192447" y="0"/>
                    <a:pt x="248185" y="54660"/>
                    <a:pt x="248185" y="124028"/>
                  </a:cubicBezTo>
                  <a:cubicBezTo>
                    <a:pt x="248185" y="192347"/>
                    <a:pt x="192447" y="248053"/>
                    <a:pt x="124092" y="248053"/>
                  </a:cubicBezTo>
                  <a:cubicBezTo>
                    <a:pt x="55738" y="248053"/>
                    <a:pt x="0" y="192347"/>
                    <a:pt x="0" y="124028"/>
                  </a:cubicBezTo>
                  <a:cubicBezTo>
                    <a:pt x="0" y="54660"/>
                    <a:pt x="55738" y="0"/>
                    <a:pt x="124092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Shape 2219"/>
            <p:cNvSpPr/>
            <p:nvPr/>
          </p:nvSpPr>
          <p:spPr>
            <a:xfrm>
              <a:off x="9954227" y="5982800"/>
              <a:ext cx="248185" cy="248053"/>
            </a:xfrm>
            <a:custGeom>
              <a:avLst/>
              <a:gdLst/>
              <a:ahLst/>
              <a:cxnLst/>
              <a:rect l="0" t="0" r="0" b="0"/>
              <a:pathLst>
                <a:path w="248185" h="248053">
                  <a:moveTo>
                    <a:pt x="248185" y="124028"/>
                  </a:moveTo>
                  <a:lnTo>
                    <a:pt x="248185" y="124028"/>
                  </a:lnTo>
                  <a:cubicBezTo>
                    <a:pt x="248185" y="192347"/>
                    <a:pt x="192447" y="248053"/>
                    <a:pt x="124092" y="248053"/>
                  </a:cubicBezTo>
                  <a:cubicBezTo>
                    <a:pt x="55738" y="248053"/>
                    <a:pt x="0" y="192347"/>
                    <a:pt x="0" y="124028"/>
                  </a:cubicBezTo>
                  <a:cubicBezTo>
                    <a:pt x="0" y="54660"/>
                    <a:pt x="55738" y="0"/>
                    <a:pt x="124092" y="0"/>
                  </a:cubicBezTo>
                  <a:cubicBezTo>
                    <a:pt x="192447" y="0"/>
                    <a:pt x="248185" y="54660"/>
                    <a:pt x="248185" y="124028"/>
                  </a:cubicBezTo>
                  <a:lnTo>
                    <a:pt x="248185" y="124028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Shape 2221"/>
            <p:cNvSpPr/>
            <p:nvPr/>
          </p:nvSpPr>
          <p:spPr>
            <a:xfrm>
              <a:off x="9154988" y="4541746"/>
              <a:ext cx="248183" cy="249206"/>
            </a:xfrm>
            <a:custGeom>
              <a:avLst/>
              <a:gdLst/>
              <a:ahLst/>
              <a:cxnLst/>
              <a:rect l="0" t="0" r="0" b="0"/>
              <a:pathLst>
                <a:path w="248183" h="249206">
                  <a:moveTo>
                    <a:pt x="124093" y="0"/>
                  </a:moveTo>
                  <a:cubicBezTo>
                    <a:pt x="193497" y="0"/>
                    <a:pt x="248183" y="55752"/>
                    <a:pt x="248183" y="124113"/>
                  </a:cubicBezTo>
                  <a:cubicBezTo>
                    <a:pt x="248183" y="193453"/>
                    <a:pt x="193497" y="249206"/>
                    <a:pt x="124093" y="249206"/>
                  </a:cubicBezTo>
                  <a:cubicBezTo>
                    <a:pt x="55737" y="249206"/>
                    <a:pt x="0" y="193453"/>
                    <a:pt x="0" y="124113"/>
                  </a:cubicBezTo>
                  <a:cubicBezTo>
                    <a:pt x="0" y="55752"/>
                    <a:pt x="55737" y="0"/>
                    <a:pt x="124093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Shape 2223"/>
            <p:cNvSpPr/>
            <p:nvPr/>
          </p:nvSpPr>
          <p:spPr>
            <a:xfrm>
              <a:off x="9154988" y="4541746"/>
              <a:ext cx="248183" cy="249206"/>
            </a:xfrm>
            <a:custGeom>
              <a:avLst/>
              <a:gdLst/>
              <a:ahLst/>
              <a:cxnLst/>
              <a:rect l="0" t="0" r="0" b="0"/>
              <a:pathLst>
                <a:path w="248183" h="249206">
                  <a:moveTo>
                    <a:pt x="248183" y="124113"/>
                  </a:moveTo>
                  <a:lnTo>
                    <a:pt x="248183" y="124113"/>
                  </a:lnTo>
                  <a:cubicBezTo>
                    <a:pt x="248183" y="193453"/>
                    <a:pt x="193497" y="249206"/>
                    <a:pt x="124093" y="249206"/>
                  </a:cubicBezTo>
                  <a:cubicBezTo>
                    <a:pt x="55737" y="249206"/>
                    <a:pt x="0" y="193453"/>
                    <a:pt x="0" y="124113"/>
                  </a:cubicBezTo>
                  <a:cubicBezTo>
                    <a:pt x="0" y="55752"/>
                    <a:pt x="55737" y="0"/>
                    <a:pt x="124093" y="0"/>
                  </a:cubicBezTo>
                  <a:cubicBezTo>
                    <a:pt x="193497" y="0"/>
                    <a:pt x="248183" y="55752"/>
                    <a:pt x="248183" y="124113"/>
                  </a:cubicBezTo>
                  <a:lnTo>
                    <a:pt x="248183" y="124113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Shape 2225"/>
            <p:cNvSpPr/>
            <p:nvPr/>
          </p:nvSpPr>
          <p:spPr>
            <a:xfrm>
              <a:off x="9954227" y="4244352"/>
              <a:ext cx="248185" cy="249066"/>
            </a:xfrm>
            <a:custGeom>
              <a:avLst/>
              <a:gdLst/>
              <a:ahLst/>
              <a:cxnLst/>
              <a:rect l="0" t="0" r="0" b="0"/>
              <a:pathLst>
                <a:path w="248185" h="249066">
                  <a:moveTo>
                    <a:pt x="124089" y="0"/>
                  </a:moveTo>
                  <a:lnTo>
                    <a:pt x="124096" y="0"/>
                  </a:lnTo>
                  <a:lnTo>
                    <a:pt x="149050" y="2531"/>
                  </a:lnTo>
                  <a:cubicBezTo>
                    <a:pt x="205511" y="14150"/>
                    <a:pt x="248185" y="64420"/>
                    <a:pt x="248185" y="125093"/>
                  </a:cubicBezTo>
                  <a:cubicBezTo>
                    <a:pt x="248185" y="193453"/>
                    <a:pt x="192447" y="249066"/>
                    <a:pt x="124092" y="249066"/>
                  </a:cubicBezTo>
                  <a:cubicBezTo>
                    <a:pt x="55738" y="249066"/>
                    <a:pt x="0" y="193453"/>
                    <a:pt x="0" y="125093"/>
                  </a:cubicBezTo>
                  <a:cubicBezTo>
                    <a:pt x="0" y="64420"/>
                    <a:pt x="42674" y="14150"/>
                    <a:pt x="99135" y="2531"/>
                  </a:cubicBezTo>
                  <a:lnTo>
                    <a:pt x="12408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Shape 2227"/>
            <p:cNvSpPr/>
            <p:nvPr/>
          </p:nvSpPr>
          <p:spPr>
            <a:xfrm>
              <a:off x="9954227" y="4244352"/>
              <a:ext cx="248185" cy="249066"/>
            </a:xfrm>
            <a:custGeom>
              <a:avLst/>
              <a:gdLst/>
              <a:ahLst/>
              <a:cxnLst/>
              <a:rect l="0" t="0" r="0" b="0"/>
              <a:pathLst>
                <a:path w="248185" h="249066">
                  <a:moveTo>
                    <a:pt x="248185" y="125094"/>
                  </a:moveTo>
                  <a:lnTo>
                    <a:pt x="248185" y="125094"/>
                  </a:lnTo>
                  <a:cubicBezTo>
                    <a:pt x="248185" y="193454"/>
                    <a:pt x="192447" y="249066"/>
                    <a:pt x="124092" y="249066"/>
                  </a:cubicBezTo>
                  <a:cubicBezTo>
                    <a:pt x="55738" y="249066"/>
                    <a:pt x="0" y="193454"/>
                    <a:pt x="0" y="125094"/>
                  </a:cubicBezTo>
                  <a:cubicBezTo>
                    <a:pt x="0" y="55753"/>
                    <a:pt x="55738" y="0"/>
                    <a:pt x="124092" y="0"/>
                  </a:cubicBezTo>
                  <a:cubicBezTo>
                    <a:pt x="192447" y="0"/>
                    <a:pt x="248185" y="55753"/>
                    <a:pt x="248185" y="125094"/>
                  </a:cubicBezTo>
                  <a:lnTo>
                    <a:pt x="248185" y="125094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Shape 2229"/>
            <p:cNvSpPr/>
            <p:nvPr/>
          </p:nvSpPr>
          <p:spPr>
            <a:xfrm>
              <a:off x="10753454" y="4542867"/>
              <a:ext cx="249250" cy="248085"/>
            </a:xfrm>
            <a:custGeom>
              <a:avLst/>
              <a:gdLst/>
              <a:ahLst/>
              <a:cxnLst/>
              <a:rect l="0" t="0" r="0" b="0"/>
              <a:pathLst>
                <a:path w="249250" h="248085">
                  <a:moveTo>
                    <a:pt x="125185" y="0"/>
                  </a:moveTo>
                  <a:cubicBezTo>
                    <a:pt x="193456" y="0"/>
                    <a:pt x="249250" y="55752"/>
                    <a:pt x="249250" y="123972"/>
                  </a:cubicBezTo>
                  <a:cubicBezTo>
                    <a:pt x="249250" y="192332"/>
                    <a:pt x="193456" y="248085"/>
                    <a:pt x="125185" y="248085"/>
                  </a:cubicBezTo>
                  <a:cubicBezTo>
                    <a:pt x="55793" y="248085"/>
                    <a:pt x="0" y="192332"/>
                    <a:pt x="0" y="123972"/>
                  </a:cubicBezTo>
                  <a:cubicBezTo>
                    <a:pt x="0" y="55752"/>
                    <a:pt x="55793" y="0"/>
                    <a:pt x="125185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Shape 2231"/>
            <p:cNvSpPr/>
            <p:nvPr/>
          </p:nvSpPr>
          <p:spPr>
            <a:xfrm>
              <a:off x="10753454" y="4542867"/>
              <a:ext cx="249250" cy="248085"/>
            </a:xfrm>
            <a:custGeom>
              <a:avLst/>
              <a:gdLst/>
              <a:ahLst/>
              <a:cxnLst/>
              <a:rect l="0" t="0" r="0" b="0"/>
              <a:pathLst>
                <a:path w="249250" h="248085">
                  <a:moveTo>
                    <a:pt x="249250" y="123972"/>
                  </a:moveTo>
                  <a:lnTo>
                    <a:pt x="249250" y="123972"/>
                  </a:lnTo>
                  <a:cubicBezTo>
                    <a:pt x="249250" y="192332"/>
                    <a:pt x="193456" y="248085"/>
                    <a:pt x="125185" y="248085"/>
                  </a:cubicBezTo>
                  <a:cubicBezTo>
                    <a:pt x="55793" y="248085"/>
                    <a:pt x="0" y="192332"/>
                    <a:pt x="0" y="123972"/>
                  </a:cubicBezTo>
                  <a:cubicBezTo>
                    <a:pt x="0" y="55752"/>
                    <a:pt x="55793" y="0"/>
                    <a:pt x="125185" y="0"/>
                  </a:cubicBezTo>
                  <a:cubicBezTo>
                    <a:pt x="193456" y="0"/>
                    <a:pt x="249250" y="55752"/>
                    <a:pt x="249250" y="123972"/>
                  </a:cubicBezTo>
                  <a:lnTo>
                    <a:pt x="249250" y="123972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Shape 2233"/>
            <p:cNvSpPr/>
            <p:nvPr/>
          </p:nvSpPr>
          <p:spPr>
            <a:xfrm>
              <a:off x="9954227" y="4913875"/>
              <a:ext cx="248185" cy="249108"/>
            </a:xfrm>
            <a:custGeom>
              <a:avLst/>
              <a:gdLst/>
              <a:ahLst/>
              <a:cxnLst/>
              <a:rect l="0" t="0" r="0" b="0"/>
              <a:pathLst>
                <a:path w="248185" h="249108">
                  <a:moveTo>
                    <a:pt x="124092" y="0"/>
                  </a:moveTo>
                  <a:cubicBezTo>
                    <a:pt x="192447" y="0"/>
                    <a:pt x="248185" y="55711"/>
                    <a:pt x="248185" y="125079"/>
                  </a:cubicBezTo>
                  <a:cubicBezTo>
                    <a:pt x="248185" y="193398"/>
                    <a:pt x="192447" y="249108"/>
                    <a:pt x="124092" y="249108"/>
                  </a:cubicBezTo>
                  <a:cubicBezTo>
                    <a:pt x="55738" y="249108"/>
                    <a:pt x="0" y="193398"/>
                    <a:pt x="0" y="125079"/>
                  </a:cubicBezTo>
                  <a:cubicBezTo>
                    <a:pt x="0" y="55711"/>
                    <a:pt x="55738" y="0"/>
                    <a:pt x="124092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Shape 2235"/>
            <p:cNvSpPr/>
            <p:nvPr/>
          </p:nvSpPr>
          <p:spPr>
            <a:xfrm>
              <a:off x="9954227" y="4913875"/>
              <a:ext cx="248185" cy="249108"/>
            </a:xfrm>
            <a:custGeom>
              <a:avLst/>
              <a:gdLst/>
              <a:ahLst/>
              <a:cxnLst/>
              <a:rect l="0" t="0" r="0" b="0"/>
              <a:pathLst>
                <a:path w="248185" h="249108">
                  <a:moveTo>
                    <a:pt x="248185" y="125079"/>
                  </a:moveTo>
                  <a:lnTo>
                    <a:pt x="248185" y="125079"/>
                  </a:lnTo>
                  <a:cubicBezTo>
                    <a:pt x="248185" y="193398"/>
                    <a:pt x="192447" y="249108"/>
                    <a:pt x="124092" y="249108"/>
                  </a:cubicBezTo>
                  <a:cubicBezTo>
                    <a:pt x="55738" y="249108"/>
                    <a:pt x="0" y="193398"/>
                    <a:pt x="0" y="125079"/>
                  </a:cubicBezTo>
                  <a:cubicBezTo>
                    <a:pt x="0" y="55711"/>
                    <a:pt x="55738" y="0"/>
                    <a:pt x="124092" y="0"/>
                  </a:cubicBezTo>
                  <a:cubicBezTo>
                    <a:pt x="192447" y="0"/>
                    <a:pt x="248185" y="55711"/>
                    <a:pt x="248185" y="125079"/>
                  </a:cubicBezTo>
                  <a:lnTo>
                    <a:pt x="248185" y="125079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Shape 2237"/>
            <p:cNvSpPr/>
            <p:nvPr/>
          </p:nvSpPr>
          <p:spPr>
            <a:xfrm>
              <a:off x="9954227" y="5228149"/>
              <a:ext cx="248185" cy="249094"/>
            </a:xfrm>
            <a:custGeom>
              <a:avLst/>
              <a:gdLst/>
              <a:ahLst/>
              <a:cxnLst/>
              <a:rect l="0" t="0" r="0" b="0"/>
              <a:pathLst>
                <a:path w="248185" h="249094">
                  <a:moveTo>
                    <a:pt x="124092" y="0"/>
                  </a:moveTo>
                  <a:cubicBezTo>
                    <a:pt x="192447" y="0"/>
                    <a:pt x="248185" y="55697"/>
                    <a:pt x="248185" y="125066"/>
                  </a:cubicBezTo>
                  <a:cubicBezTo>
                    <a:pt x="248185" y="193384"/>
                    <a:pt x="192447" y="249094"/>
                    <a:pt x="124092" y="249094"/>
                  </a:cubicBezTo>
                  <a:cubicBezTo>
                    <a:pt x="55738" y="249094"/>
                    <a:pt x="0" y="193384"/>
                    <a:pt x="0" y="125066"/>
                  </a:cubicBezTo>
                  <a:cubicBezTo>
                    <a:pt x="0" y="55697"/>
                    <a:pt x="55738" y="0"/>
                    <a:pt x="124092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Shape 2239"/>
            <p:cNvSpPr/>
            <p:nvPr/>
          </p:nvSpPr>
          <p:spPr>
            <a:xfrm>
              <a:off x="9954227" y="5228149"/>
              <a:ext cx="248185" cy="249094"/>
            </a:xfrm>
            <a:custGeom>
              <a:avLst/>
              <a:gdLst/>
              <a:ahLst/>
              <a:cxnLst/>
              <a:rect l="0" t="0" r="0" b="0"/>
              <a:pathLst>
                <a:path w="248185" h="249094">
                  <a:moveTo>
                    <a:pt x="248185" y="125066"/>
                  </a:moveTo>
                  <a:lnTo>
                    <a:pt x="248185" y="125066"/>
                  </a:lnTo>
                  <a:cubicBezTo>
                    <a:pt x="248185" y="193384"/>
                    <a:pt x="192447" y="249094"/>
                    <a:pt x="124092" y="249094"/>
                  </a:cubicBezTo>
                  <a:cubicBezTo>
                    <a:pt x="55738" y="249094"/>
                    <a:pt x="0" y="193384"/>
                    <a:pt x="0" y="125066"/>
                  </a:cubicBezTo>
                  <a:cubicBezTo>
                    <a:pt x="0" y="55697"/>
                    <a:pt x="55738" y="0"/>
                    <a:pt x="124092" y="0"/>
                  </a:cubicBezTo>
                  <a:cubicBezTo>
                    <a:pt x="192447" y="0"/>
                    <a:pt x="248185" y="55697"/>
                    <a:pt x="248185" y="125066"/>
                  </a:cubicBezTo>
                  <a:lnTo>
                    <a:pt x="248185" y="125066"/>
                  </a:lnTo>
                  <a:close/>
                </a:path>
              </a:pathLst>
            </a:custGeom>
            <a:ln w="1892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-8255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20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pic>
        <p:nvPicPr>
          <p:cNvPr id="5124" name="Picture 4" descr="Карта России Oscla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065" y="1358881"/>
            <a:ext cx="8524875" cy="509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55608" y="2411361"/>
            <a:ext cx="871046" cy="125007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38594" y="2494244"/>
            <a:ext cx="860048" cy="1168963"/>
          </a:xfrm>
          <a:prstGeom prst="rect">
            <a:avLst/>
          </a:prstGeom>
        </p:spPr>
      </p:pic>
      <p:sp>
        <p:nvSpPr>
          <p:cNvPr id="6" name="Дуга 5"/>
          <p:cNvSpPr/>
          <p:nvPr/>
        </p:nvSpPr>
        <p:spPr>
          <a:xfrm>
            <a:off x="3406877" y="2934929"/>
            <a:ext cx="5451494" cy="287594"/>
          </a:xfrm>
          <a:prstGeom prst="arc">
            <a:avLst>
              <a:gd name="adj1" fmla="val 10818482"/>
              <a:gd name="adj2" fmla="val 0"/>
            </a:avLst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48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pic>
        <p:nvPicPr>
          <p:cNvPr id="5124" name="Picture 4" descr="Карта России Oscla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065" y="1358881"/>
            <a:ext cx="8524875" cy="509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55608" y="2411361"/>
            <a:ext cx="871046" cy="125007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94894" y="2518440"/>
            <a:ext cx="860048" cy="1168963"/>
          </a:xfrm>
          <a:prstGeom prst="rect">
            <a:avLst/>
          </a:prstGeom>
        </p:spPr>
      </p:pic>
      <p:sp>
        <p:nvSpPr>
          <p:cNvPr id="6" name="Дуга 5"/>
          <p:cNvSpPr/>
          <p:nvPr/>
        </p:nvSpPr>
        <p:spPr>
          <a:xfrm>
            <a:off x="3406877" y="2934929"/>
            <a:ext cx="5451494" cy="287594"/>
          </a:xfrm>
          <a:prstGeom prst="arc">
            <a:avLst>
              <a:gd name="adj1" fmla="val 10818482"/>
              <a:gd name="adj2" fmla="val 0"/>
            </a:avLst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23848" y="2453686"/>
            <a:ext cx="871046" cy="125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2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28737" y="167610"/>
            <a:ext cx="9534525" cy="65817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55446" y="3082412"/>
            <a:ext cx="871046" cy="12500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71529" y="3163528"/>
            <a:ext cx="860048" cy="1168963"/>
          </a:xfrm>
          <a:prstGeom prst="rect">
            <a:avLst/>
          </a:prstGeom>
        </p:spPr>
      </p:pic>
      <p:sp>
        <p:nvSpPr>
          <p:cNvPr id="7" name="Дуга 6"/>
          <p:cNvSpPr/>
          <p:nvPr/>
        </p:nvSpPr>
        <p:spPr>
          <a:xfrm rot="10800000">
            <a:off x="377463" y="4026307"/>
            <a:ext cx="11251640" cy="1231491"/>
          </a:xfrm>
          <a:prstGeom prst="arc">
            <a:avLst>
              <a:gd name="adj1" fmla="val 10601523"/>
              <a:gd name="adj2" fmla="val 238764"/>
            </a:avLst>
          </a:prstGeom>
          <a:ln w="76200">
            <a:solidFill>
              <a:schemeClr val="accent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133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0336" t="31443" r="20895" b="59567"/>
          <a:stretch/>
        </p:blipFill>
        <p:spPr>
          <a:xfrm>
            <a:off x="0" y="0"/>
            <a:ext cx="12192000" cy="104916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5" name="Rectangle 2947"/>
          <p:cNvSpPr/>
          <p:nvPr/>
        </p:nvSpPr>
        <p:spPr>
          <a:xfrm>
            <a:off x="1606867" y="3101340"/>
            <a:ext cx="8978265" cy="65532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b="1" dirty="0" smtClean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Как?</a:t>
            </a:r>
            <a:endParaRPr lang="ru-RU" sz="1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Picture 3701"/>
          <p:cNvPicPr/>
          <p:nvPr/>
        </p:nvPicPr>
        <p:blipFill>
          <a:blip r:embed="rId4"/>
          <a:stretch>
            <a:fillRect/>
          </a:stretch>
        </p:blipFill>
        <p:spPr>
          <a:xfrm>
            <a:off x="8299276" y="4453347"/>
            <a:ext cx="3395345" cy="188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1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286</Words>
  <Application>Microsoft Office PowerPoint</Application>
  <PresentationFormat>Широкоэкранный</PresentationFormat>
  <Paragraphs>41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Фадин</dc:creator>
  <cp:lastModifiedBy>Дмитрий Фадин</cp:lastModifiedBy>
  <cp:revision>24</cp:revision>
  <dcterms:created xsi:type="dcterms:W3CDTF">2020-05-07T21:49:05Z</dcterms:created>
  <dcterms:modified xsi:type="dcterms:W3CDTF">2020-05-24T21:13:13Z</dcterms:modified>
</cp:coreProperties>
</file>