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3266" r:id="rId2"/>
    <p:sldId id="3279" r:id="rId3"/>
    <p:sldId id="3281" r:id="rId4"/>
    <p:sldId id="3280" r:id="rId5"/>
    <p:sldId id="3285" r:id="rId6"/>
    <p:sldId id="3275" r:id="rId7"/>
    <p:sldId id="3268" r:id="rId8"/>
    <p:sldId id="3283" r:id="rId9"/>
    <p:sldId id="3284" r:id="rId10"/>
    <p:sldId id="3271" r:id="rId11"/>
  </p:sldIdLst>
  <p:sldSz cx="12192000" cy="6858000"/>
  <p:notesSz cx="6797675" cy="9928225"/>
  <p:custDataLst>
    <p:tags r:id="rId13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74" userDrawn="1">
          <p15:clr>
            <a:srgbClr val="A4A3A4"/>
          </p15:clr>
        </p15:guide>
        <p15:guide id="2" pos="75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9E2D"/>
    <a:srgbClr val="FF6700"/>
    <a:srgbClr val="314452"/>
    <a:srgbClr val="E3E6E9"/>
    <a:srgbClr val="78CE56"/>
    <a:srgbClr val="F6F7F8"/>
    <a:srgbClr val="F7AF7E"/>
    <a:srgbClr val="6FBDD7"/>
    <a:srgbClr val="6FBE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pos="574"/>
        <p:guide pos="756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F3A1F-BA0E-4E2A-B735-04315C2B78F5}" type="datetimeFigureOut">
              <a:rPr lang="ru-RU" smtClean="0"/>
              <a:t>02.04.2020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9D599-6DDF-4694-97B9-F876963D8F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827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B74AB-D89A-E14D-AC63-246D6000970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629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5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1450" y="1463675"/>
            <a:ext cx="7021513" cy="3949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20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2F4BA4-9FEA-4F4B-9DC8-3D72C64C4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C0BD4C-981A-AC4D-B7F8-A40670CCA7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7B8073-66E0-DA41-A0D6-997C5F750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AF465-2DC7-A744-A35B-E3CD92CA6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133377-CC3E-6E49-95E8-67023CE26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7953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61AC8-22DF-1347-806D-3A5AF1416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574154F-473F-1649-AA2F-6E526A848A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83E012-CBC8-7C4B-9C95-47EC7028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45D356-C69B-6640-8A59-F84163C7C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2FE264-AAF3-C949-B970-2752462C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6032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A9ADDE5-8637-3947-8371-6C8E24B96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C6B70-34C5-9C4E-A21C-D78381F0B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392975-1C67-B84D-B8F8-A86A7E1FE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9E7145-5BA6-7248-B564-48C7140FE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6095F2-71B4-5745-9A78-59D10D9D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872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27080" y="540949"/>
            <a:ext cx="4371660" cy="5424407"/>
          </a:xfrm>
          <a:solidFill>
            <a:srgbClr val="F3F3F5"/>
          </a:solid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042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C35B1-1809-8A48-B2CA-A0D65D37E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AA3CD7-7D3E-6A47-8E09-6E5125320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CEE81A-2E9F-4849-B611-4532D3C55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CBB79A-25DF-4A44-802D-C48CB9BF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971592-ADD2-704D-829E-4A6E52F74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502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39B4F0-5F8C-924B-B2DE-FD6714ABB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5C4D47-0A01-3349-AEE9-AB1E841FF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810F59-F285-FF46-AE15-91D4722B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CDEB95-B0E5-8C4A-83CB-0FF361FB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37091-683E-544E-8F47-3EC63D56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645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19B584-6848-DB4C-B714-02012C0C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7EEBF3-951C-0E41-B1C3-224862DE3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255F6E-7835-B844-88FF-25EBA7A72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238DF1-384B-BD42-960F-A84D56C16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C332B-76F1-1F46-8439-C19582BC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A91B97-6212-7C40-910E-713FD8F91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1967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6E4A6-58A3-4F43-BBB6-8DB92623A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F813FE-1456-BC44-B52C-368132A94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18D175C-4398-3C43-9F10-1103DEF13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E1BB00-8DCF-C346-8D15-485D639D19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0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0C7861-B7D2-6D4E-9A75-6C27AE1EC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A8E463-B1F5-1643-A5FE-06B090347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43EAF0C-904F-924A-ABBC-E3A894C0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2B912D9-54C7-5449-ADFB-2321308F2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3047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64E5A-02C7-A149-81B2-74AD682E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838DC89-A12D-D04F-BF16-6E8AA5E51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B15B5E-E59D-014A-985E-26C752419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37F044E-2E02-8446-9B2C-9E7037442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78620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3E413EE-98B7-924C-8FC6-A842508A7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2165DA-162E-3C45-943C-1E5F3B014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C3BFB24-28AE-F24A-A187-0F6A3F590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26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90E7AF-2A1B-F543-8C4A-C3DA26384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B7F53C-7340-B549-B9B4-9255A9106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4DABA2-BF10-C24F-8746-EB2BCCBBA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EF87B-7801-054D-AB0F-C31F9D8F8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CF8D61-5F9A-A04C-8F8B-2C6E9062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A04D25-327A-284F-A94A-670917BF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6474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6306E-B4E5-F54F-A135-652BC6BB6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CE2CC3-5816-0340-A52E-C4806F77D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7967DF4-5689-6843-B7D5-1C0B391C5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1" indent="0">
              <a:buNone/>
              <a:defRPr sz="1200"/>
            </a:lvl3pPr>
            <a:lvl4pPr marL="1371617" indent="0">
              <a:buNone/>
              <a:defRPr sz="1000"/>
            </a:lvl4pPr>
            <a:lvl5pPr marL="1828823" indent="0">
              <a:buNone/>
              <a:defRPr sz="1000"/>
            </a:lvl5pPr>
            <a:lvl6pPr marL="2286029" indent="0">
              <a:buNone/>
              <a:defRPr sz="1000"/>
            </a:lvl6pPr>
            <a:lvl7pPr marL="2743234" indent="0">
              <a:buNone/>
              <a:defRPr sz="1000"/>
            </a:lvl7pPr>
            <a:lvl8pPr marL="3200440" indent="0">
              <a:buNone/>
              <a:defRPr sz="1000"/>
            </a:lvl8pPr>
            <a:lvl9pPr marL="3657646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96F586-AE49-5545-B03B-3D58FE01B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F444DE-1BB0-0E43-9E0E-4B0665EAB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0BA24F-3923-7145-8A1F-CF7FCCFF9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7283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3F7CE0F5-7912-4A48-A6BF-9AC5344D406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0875586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5" name="Слайд think-cell" r:id="rId17" imgW="347" imgH="348" progId="TCLayout.ActiveDocument.1">
                  <p:embed/>
                </p:oleObj>
              </mc:Choice>
              <mc:Fallback>
                <p:oleObj name="Слайд think-cell" r:id="rId17" imgW="347" imgH="34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id="{677F35A8-53A2-499F-867A-127800023269}"/>
              </a:ext>
            </a:extLst>
          </p:cNvPr>
          <p:cNvSpPr/>
          <p:nvPr userDrawn="1">
            <p:custDataLst>
              <p:tags r:id="rId16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BC8878-8D04-304A-B235-7F897604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C40DDB-BBC9-A246-9664-803FBE52E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4A1A13-B197-4B41-A5FE-EA1230D9B0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F30E7-2D27-DC42-8D60-EF6315353436}" type="datetimeFigureOut">
              <a:rPr lang="ru-RU" smtClean="0"/>
              <a:t>02.04.2020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8F1DB9-D4EE-C140-8828-6C2BA980DB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49CEA1-CD70-3F47-A8C9-11567700EF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C3CE3-7A6A-5F44-B3AC-B8DE6BA97B3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323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3" indent="-228603" algn="l" defTabSz="91441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4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0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6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tags" Target="../tags/tag5.xml"/><Relationship Id="rId7" Type="http://schemas.openxmlformats.org/officeDocument/2006/relationships/image" Target="../media/image3.pn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13" Type="http://schemas.openxmlformats.org/officeDocument/2006/relationships/image" Target="../media/image18.emf"/><Relationship Id="rId18" Type="http://schemas.openxmlformats.org/officeDocument/2006/relationships/image" Target="../media/image3.png"/><Relationship Id="rId3" Type="http://schemas.openxmlformats.org/officeDocument/2006/relationships/tags" Target="../tags/tag7.xml"/><Relationship Id="rId7" Type="http://schemas.openxmlformats.org/officeDocument/2006/relationships/image" Target="../media/image12.png"/><Relationship Id="rId12" Type="http://schemas.openxmlformats.org/officeDocument/2006/relationships/image" Target="../media/image17.emf"/><Relationship Id="rId17" Type="http://schemas.openxmlformats.org/officeDocument/2006/relationships/image" Target="../media/image5.jpeg"/><Relationship Id="rId2" Type="http://schemas.openxmlformats.org/officeDocument/2006/relationships/tags" Target="../tags/tag6.xml"/><Relationship Id="rId16" Type="http://schemas.openxmlformats.org/officeDocument/2006/relationships/hyperlink" Target="https://veb.dr-telemed.ru/" TargetMode="Externa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.emf"/><Relationship Id="rId10" Type="http://schemas.openxmlformats.org/officeDocument/2006/relationships/image" Target="../media/image15.emf"/><Relationship Id="rId4" Type="http://schemas.openxmlformats.org/officeDocument/2006/relationships/tags" Target="../tags/tag8.xml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008D9F-792F-364A-9E85-8D3CC91AF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r="1"/>
          <a:stretch/>
        </p:blipFill>
        <p:spPr>
          <a:xfrm flipH="1">
            <a:off x="3883884" y="-3836"/>
            <a:ext cx="8308116" cy="6861836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099068B-83B9-3943-BCE8-C2955FEEB054}"/>
              </a:ext>
            </a:extLst>
          </p:cNvPr>
          <p:cNvSpPr/>
          <p:nvPr/>
        </p:nvSpPr>
        <p:spPr>
          <a:xfrm>
            <a:off x="0" y="0"/>
            <a:ext cx="7832992" cy="6858000"/>
          </a:xfrm>
          <a:prstGeom prst="rect">
            <a:avLst/>
          </a:prstGeom>
          <a:gradFill>
            <a:gsLst>
              <a:gs pos="49000">
                <a:srgbClr val="FDFDFD"/>
              </a:gs>
              <a:gs pos="90000">
                <a:srgbClr val="FBFBFC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6" y="530093"/>
            <a:ext cx="3730499" cy="18672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95F575-923E-8F44-AA6A-62B59BD9C4F0}"/>
              </a:ext>
            </a:extLst>
          </p:cNvPr>
          <p:cNvSpPr txBox="1"/>
          <p:nvPr/>
        </p:nvSpPr>
        <p:spPr>
          <a:xfrm>
            <a:off x="710571" y="5482805"/>
            <a:ext cx="56313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>
                <a:solidFill>
                  <a:srgbClr val="31445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 условиях эпидемии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31445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COVID-19</a:t>
            </a:r>
            <a:endParaRPr lang="ru-RU" sz="2000" dirty="0">
              <a:solidFill>
                <a:srgbClr val="31445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C4D387-B495-C540-83F4-D7163A32084C}"/>
              </a:ext>
            </a:extLst>
          </p:cNvPr>
          <p:cNvSpPr/>
          <p:nvPr/>
        </p:nvSpPr>
        <p:spPr>
          <a:xfrm>
            <a:off x="710571" y="2727098"/>
            <a:ext cx="520338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4000" dirty="0">
                <a:solidFill>
                  <a:srgbClr val="069E2D"/>
                </a:solidFill>
                <a:latin typeface="Rotonda Bold" panose="02000803030000020004" pitchFamily="2" charset="0"/>
                <a:ea typeface="Arial"/>
                <a:cs typeface="Arial"/>
                <a:sym typeface="Arial"/>
              </a:rPr>
              <a:t>Бесплатные дистанционные консультации </a:t>
            </a:r>
          </a:p>
          <a:p>
            <a:pPr lvl="0">
              <a:defRPr/>
            </a:pPr>
            <a:r>
              <a:rPr lang="ru-RU" sz="4000" dirty="0">
                <a:solidFill>
                  <a:srgbClr val="314452"/>
                </a:solidFill>
                <a:latin typeface="Rotonda Bold" panose="02000803030000020004" pitchFamily="2" charset="0"/>
                <a:ea typeface="Arial"/>
                <a:cs typeface="Arial"/>
                <a:sym typeface="Arial"/>
              </a:rPr>
              <a:t>для граждан РФ</a:t>
            </a:r>
          </a:p>
        </p:txBody>
      </p:sp>
      <p:pic>
        <p:nvPicPr>
          <p:cNvPr id="26626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84" y="1021252"/>
            <a:ext cx="1157625" cy="9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614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64C369C-BE57-2445-B8C6-58576B82CE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12192000" cy="685703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B95F575-923E-8F44-AA6A-62B59BD9C4F0}"/>
              </a:ext>
            </a:extLst>
          </p:cNvPr>
          <p:cNvSpPr txBox="1"/>
          <p:nvPr/>
        </p:nvSpPr>
        <p:spPr>
          <a:xfrm>
            <a:off x="1" y="1258624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СПАСИБО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ЗА ВНИМАНИЕ!</a:t>
            </a:r>
            <a:endParaRPr lang="ru-RU" sz="3600" spc="120" dirty="0">
              <a:solidFill>
                <a:schemeClr val="tx1">
                  <a:lumMod val="75000"/>
                  <a:lumOff val="25000"/>
                </a:schemeClr>
              </a:solidFill>
              <a:latin typeface="Rotonda Bold" panose="02000803030000020004" pitchFamily="2" charset="0"/>
              <a:ea typeface="Montserrat" charset="0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585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975B94-E97D-4E3E-ABD0-027C211DC7A9}"/>
              </a:ext>
            </a:extLst>
          </p:cNvPr>
          <p:cNvSpPr txBox="1"/>
          <p:nvPr/>
        </p:nvSpPr>
        <p:spPr>
          <a:xfrm>
            <a:off x="2083383" y="413944"/>
            <a:ext cx="4956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АКТУАЛЬНОСТЬ ВОПРОСА</a:t>
            </a:r>
          </a:p>
        </p:txBody>
      </p:sp>
      <p:grpSp>
        <p:nvGrpSpPr>
          <p:cNvPr id="35" name="Группа 34"/>
          <p:cNvGrpSpPr/>
          <p:nvPr/>
        </p:nvGrpSpPr>
        <p:grpSpPr>
          <a:xfrm>
            <a:off x="1213804" y="1512436"/>
            <a:ext cx="6261194" cy="4672626"/>
            <a:chOff x="5473877" y="1512436"/>
            <a:chExt cx="5610688" cy="4672626"/>
          </a:xfrm>
        </p:grpSpPr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1DE493EB-2A3C-4EB7-BBB0-5281458352F6}"/>
                </a:ext>
              </a:extLst>
            </p:cNvPr>
            <p:cNvSpPr/>
            <p:nvPr/>
          </p:nvSpPr>
          <p:spPr>
            <a:xfrm>
              <a:off x="5731759" y="1512436"/>
              <a:ext cx="5352806" cy="46726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На 02.04 в России зарегистрировано </a:t>
              </a:r>
            </a:p>
            <a:p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3548</a:t>
              </a:r>
              <a:r>
                <a:rPr lang="ru-RU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случаев</a:t>
              </a:r>
              <a:r>
                <a:rPr lang="ru-RU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заражения коронавирусом</a:t>
              </a:r>
            </a:p>
            <a:p>
              <a:endParaRPr lang="en-GB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Более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23%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жителей России –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пожилые люди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по данным Минздрава,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45%</a:t>
              </a:r>
              <a:r>
                <a:rPr lang="ru-RU" sz="16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россиян страдают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хроническими заболеваниями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Более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70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 российских субъектов ввели режим частичной или полной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самоизоляции</a:t>
              </a:r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Во многих регионах </a:t>
              </a:r>
              <a:r>
                <a:rPr lang="ru-RU" sz="1600" b="1" dirty="0">
                  <a:solidFill>
                    <a:srgbClr val="FF670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вводятся ограничения на амбулаторные приемы</a:t>
              </a:r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, плановую диспансеризацию и госпитализацию.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en-GB" sz="1600" b="1" dirty="0">
                <a:solidFill>
                  <a:srgbClr val="6FBED8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 dirty="0">
                  <a:solidFill>
                    <a:srgbClr val="069E2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В условиях самоизоляции и карантина многие нуждаются в качественной и удобной дистанционной медицинской помощи!</a:t>
              </a:r>
              <a:endParaRPr lang="ru-RU" sz="1600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Овал 36"/>
            <p:cNvSpPr/>
            <p:nvPr/>
          </p:nvSpPr>
          <p:spPr>
            <a:xfrm>
              <a:off x="5473877" y="1638113"/>
              <a:ext cx="142043" cy="1420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8" name="Овал 37"/>
            <p:cNvSpPr/>
            <p:nvPr/>
          </p:nvSpPr>
          <p:spPr>
            <a:xfrm>
              <a:off x="5473877" y="2360584"/>
              <a:ext cx="142043" cy="1420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39" name="Овал 38"/>
            <p:cNvSpPr/>
            <p:nvPr/>
          </p:nvSpPr>
          <p:spPr>
            <a:xfrm>
              <a:off x="5473877" y="3324517"/>
              <a:ext cx="142043" cy="1420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5473877" y="4303778"/>
              <a:ext cx="142043" cy="1420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5473877" y="5373803"/>
              <a:ext cx="142043" cy="14204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3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04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Рисунок 43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B4CC73A-F4B7-4173-A642-CDEF5AA75A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1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F975B94-E97D-4E3E-ABD0-027C211DC7A9}"/>
              </a:ext>
            </a:extLst>
          </p:cNvPr>
          <p:cNvSpPr txBox="1"/>
          <p:nvPr/>
        </p:nvSpPr>
        <p:spPr>
          <a:xfrm>
            <a:off x="2083383" y="413944"/>
            <a:ext cx="797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РЕШЕНИЕ ОТ ВЭБ.РФ</a:t>
            </a:r>
            <a:r>
              <a:rPr lang="en-GB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И ДОКТОР РЯДОМ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208942" y="1140542"/>
            <a:ext cx="8173924" cy="1916350"/>
          </a:xfrm>
          <a:prstGeom prst="rect">
            <a:avLst/>
          </a:prstGeom>
          <a:noFill/>
          <a:ln w="38100">
            <a:solidFill>
              <a:srgbClr val="E3E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1031696" y="2106061"/>
            <a:ext cx="7591194" cy="11833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3569110" y="937164"/>
            <a:ext cx="6951380" cy="1250192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3D657-389B-427B-BA34-DD7EE9888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6432" y="1536331"/>
            <a:ext cx="7086162" cy="167264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Предоставление доступа гражданам РФ к бесплатным дистанционным консультациям практикующих врачей с помощью телемедицинского сервиса  Доктор рядом по широкому кругу медицинских вопросов.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94C3D657-389B-427B-BA34-DD7EE988891A}"/>
              </a:ext>
            </a:extLst>
          </p:cNvPr>
          <p:cNvSpPr txBox="1">
            <a:spLocks/>
          </p:cNvSpPr>
          <p:nvPr/>
        </p:nvSpPr>
        <p:spPr>
          <a:xfrm>
            <a:off x="3057806" y="3859190"/>
            <a:ext cx="7462684" cy="2655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Повышение доступности медицинской помощи гражданам во всех регионах страны в условиях дистанционной работы и самоизоляции;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Снижение рисков заболевания граждан и противодействие дальнейшему распространению эпидемии.</a:t>
            </a:r>
          </a:p>
          <a:p>
            <a:pPr marL="0" indent="0">
              <a:lnSpc>
                <a:spcPct val="100000"/>
              </a:lnSpc>
              <a:spcBef>
                <a:spcPts val="3000"/>
              </a:spcBef>
              <a:buNone/>
            </a:pPr>
            <a:r>
              <a:rPr lang="ru-RU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Уменьшение нагрузки на лечебные учреждения и снижение риска заражения медицинского персонала</a:t>
            </a:r>
          </a:p>
          <a:p>
            <a:pPr marL="0" indent="0">
              <a:spcBef>
                <a:spcPts val="3000"/>
              </a:spcBef>
              <a:buFont typeface="Arial" panose="020B0604020202020204" pitchFamily="34" charset="0"/>
              <a:buNone/>
            </a:pP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94C3D657-389B-427B-BA34-DD7EE988891A}"/>
              </a:ext>
            </a:extLst>
          </p:cNvPr>
          <p:cNvSpPr txBox="1">
            <a:spLocks/>
          </p:cNvSpPr>
          <p:nvPr/>
        </p:nvSpPr>
        <p:spPr>
          <a:xfrm>
            <a:off x="2222705" y="3083239"/>
            <a:ext cx="4934320" cy="3591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2400" spc="100" dirty="0">
                <a:solidFill>
                  <a:srgbClr val="069E2D"/>
                </a:solidFill>
                <a:latin typeface="Rotonda Bold" panose="02000803030000020004" pitchFamily="2" charset="0"/>
                <a:ea typeface="Verdana" panose="020B0604030504040204" pitchFamily="34" charset="0"/>
                <a:cs typeface="Arial" panose="020B0604020202020204" pitchFamily="34" charset="0"/>
              </a:rPr>
              <a:t>ОСНО</a:t>
            </a:r>
            <a:r>
              <a:rPr lang="ru-RU" sz="2400" spc="120" dirty="0">
                <a:solidFill>
                  <a:srgbClr val="069E2D"/>
                </a:solidFill>
                <a:latin typeface="Rotonda Bold" panose="02000803030000020004" pitchFamily="2" charset="0"/>
                <a:ea typeface="Verdana" panose="020B0604030504040204" pitchFamily="34" charset="0"/>
                <a:cs typeface="Arial" panose="020B0604020202020204" pitchFamily="34" charset="0"/>
              </a:rPr>
              <a:t>ВНЫЕ ЦЕЛИ:</a:t>
            </a:r>
            <a:endParaRPr lang="ru-RU" sz="3200" dirty="0">
              <a:solidFill>
                <a:srgbClr val="069E2D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4400" dirty="0">
              <a:solidFill>
                <a:srgbClr val="069E2D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18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894" y="4769537"/>
            <a:ext cx="393649" cy="3937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192" y="5641369"/>
            <a:ext cx="425052" cy="325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1994" y="3914348"/>
            <a:ext cx="345448" cy="47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8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0F975B94-E97D-4E3E-ABD0-027C211DC7A9}"/>
              </a:ext>
            </a:extLst>
          </p:cNvPr>
          <p:cNvSpPr txBox="1"/>
          <p:nvPr/>
        </p:nvSpPr>
        <p:spPr>
          <a:xfrm>
            <a:off x="2083382" y="395647"/>
            <a:ext cx="599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ПЛАТФОРМА ДОКТОР РЯДОМ</a:t>
            </a:r>
          </a:p>
        </p:txBody>
      </p:sp>
      <p:pic>
        <p:nvPicPr>
          <p:cNvPr id="35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04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Рисунок 36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  <p:graphicFrame>
        <p:nvGraphicFramePr>
          <p:cNvPr id="6" name="Объект 5" hidden="1">
            <a:extLst>
              <a:ext uri="{FF2B5EF4-FFF2-40B4-BE49-F238E27FC236}">
                <a16:creationId xmlns:a16="http://schemas.microsoft.com/office/drawing/2014/main" id="{22ACEFDC-3A94-4131-9E6E-3E6B1DA5855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25" name="Слайд think-cell" r:id="rId8" imgW="347" imgH="348" progId="TCLayout.ActiveDocument.1">
                  <p:embed/>
                </p:oleObj>
              </mc:Choice>
              <mc:Fallback>
                <p:oleObj name="Слайд think-cell" r:id="rId8" imgW="347" imgH="348" progId="TCLayout.ActiveDocument.1">
                  <p:embed/>
                  <p:pic>
                    <p:nvPicPr>
                      <p:cNvPr id="6" name="Объект 5" hidden="1">
                        <a:extLst>
                          <a:ext uri="{FF2B5EF4-FFF2-40B4-BE49-F238E27FC236}">
                            <a16:creationId xmlns:a16="http://schemas.microsoft.com/office/drawing/2014/main" id="{22ACEFDC-3A94-4131-9E6E-3E6B1DA585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FCC00600-7015-464B-ABAB-3C26BBB84C6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9" name="object 39">
            <a:extLst>
              <a:ext uri="{FF2B5EF4-FFF2-40B4-BE49-F238E27FC236}">
                <a16:creationId xmlns:a16="http://schemas.microsoft.com/office/drawing/2014/main" id="{B25DE650-E323-3542-BA9A-D9EFDA9B5BD4}"/>
              </a:ext>
            </a:extLst>
          </p:cNvPr>
          <p:cNvSpPr txBox="1"/>
          <p:nvPr/>
        </p:nvSpPr>
        <p:spPr>
          <a:xfrm>
            <a:off x="739941" y="2962414"/>
            <a:ext cx="2521183" cy="565539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98755" marR="0" lvl="0" indent="0" defTabSz="914400" rtl="0" eaLnBrk="1" fontAlgn="auto" latinLnBrk="0" hangingPunct="1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&gt; </a:t>
            </a:r>
            <a:r>
              <a:rPr kumimoji="0" lang="ru-RU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10</a:t>
            </a:r>
            <a:r>
              <a:rPr kumimoji="0" lang="en-US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0 </a:t>
            </a:r>
            <a:r>
              <a:rPr kumimoji="0" lang="ru-RU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тыс </a:t>
            </a:r>
            <a:endParaRPr kumimoji="0" sz="2400" u="none" strike="noStrike" kern="1200" cap="none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Rotonda Bold" panose="0200080303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9BED17-300C-004C-BA4A-A3D57A7A2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463" y="1529605"/>
            <a:ext cx="2884687" cy="753994"/>
          </a:xfrm>
        </p:spPr>
        <p:txBody>
          <a:bodyPr>
            <a:noAutofit/>
          </a:bodyPr>
          <a:lstStyle/>
          <a:p>
            <a:r>
              <a:rPr lang="ru-RU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Первая в России медицинская организация,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CB1E07E-71E3-DA48-943C-5E7EC32F90F7}"/>
              </a:ext>
            </a:extLst>
          </p:cNvPr>
          <p:cNvSpPr/>
          <p:nvPr/>
        </p:nvSpPr>
        <p:spPr>
          <a:xfrm>
            <a:off x="3881480" y="2302340"/>
            <a:ext cx="3312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запустившая собственный проект видео-консультаций с врачами</a:t>
            </a:r>
          </a:p>
        </p:txBody>
      </p:sp>
      <p:sp>
        <p:nvSpPr>
          <p:cNvPr id="10" name="object 24">
            <a:extLst>
              <a:ext uri="{FF2B5EF4-FFF2-40B4-BE49-F238E27FC236}">
                <a16:creationId xmlns:a16="http://schemas.microsoft.com/office/drawing/2014/main" id="{4D6F9529-9F4E-5B43-B5E1-51E88882D11C}"/>
              </a:ext>
            </a:extLst>
          </p:cNvPr>
          <p:cNvSpPr txBox="1"/>
          <p:nvPr/>
        </p:nvSpPr>
        <p:spPr>
          <a:xfrm>
            <a:off x="4233149" y="5195423"/>
            <a:ext cx="1419944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Средняя оценка качества консультаций нашими клиентами</a:t>
            </a:r>
          </a:p>
        </p:txBody>
      </p:sp>
      <p:sp>
        <p:nvSpPr>
          <p:cNvPr id="11" name="object 39">
            <a:extLst>
              <a:ext uri="{FF2B5EF4-FFF2-40B4-BE49-F238E27FC236}">
                <a16:creationId xmlns:a16="http://schemas.microsoft.com/office/drawing/2014/main" id="{A98DB468-3612-2945-A83A-8FBA8A1FA1B5}"/>
              </a:ext>
            </a:extLst>
          </p:cNvPr>
          <p:cNvSpPr txBox="1"/>
          <p:nvPr/>
        </p:nvSpPr>
        <p:spPr>
          <a:xfrm>
            <a:off x="4033403" y="4561549"/>
            <a:ext cx="1048413" cy="565539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98755" marR="0" lvl="0" indent="0" defTabSz="914400" rtl="0" eaLnBrk="1" fontAlgn="auto" latinLnBrk="0" hangingPunct="1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4,8</a:t>
            </a:r>
          </a:p>
        </p:txBody>
      </p:sp>
      <p:sp>
        <p:nvSpPr>
          <p:cNvPr id="16" name="object 24">
            <a:extLst>
              <a:ext uri="{FF2B5EF4-FFF2-40B4-BE49-F238E27FC236}">
                <a16:creationId xmlns:a16="http://schemas.microsoft.com/office/drawing/2014/main" id="{19A31A0E-34B1-354B-BE30-85C96EA58361}"/>
              </a:ext>
            </a:extLst>
          </p:cNvPr>
          <p:cNvSpPr txBox="1"/>
          <p:nvPr/>
        </p:nvSpPr>
        <p:spPr>
          <a:xfrm>
            <a:off x="1126620" y="5195423"/>
            <a:ext cx="775560" cy="56618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defTabSz="914400" rtl="0" eaLnBrk="1" fontAlgn="auto" latinLnBrk="0" hangingPunct="1">
              <a:lnSpc>
                <a:spcPct val="1201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Стандарт работы сервиса</a:t>
            </a:r>
            <a:endParaRPr kumimoji="0" sz="1000" u="none" strike="noStrike" kern="1200" cap="none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ject 39">
            <a:extLst>
              <a:ext uri="{FF2B5EF4-FFF2-40B4-BE49-F238E27FC236}">
                <a16:creationId xmlns:a16="http://schemas.microsoft.com/office/drawing/2014/main" id="{62B73BAA-A9A8-E949-B1D2-04635C26C425}"/>
              </a:ext>
            </a:extLst>
          </p:cNvPr>
          <p:cNvSpPr txBox="1"/>
          <p:nvPr/>
        </p:nvSpPr>
        <p:spPr>
          <a:xfrm>
            <a:off x="820460" y="4561549"/>
            <a:ext cx="1338197" cy="565539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98755" marR="0" lvl="0" indent="0" defTabSz="914400" rtl="0" eaLnBrk="1" fontAlgn="auto" latinLnBrk="0" hangingPunct="1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FF6700"/>
                </a:solidFill>
                <a:latin typeface="Rotonda Bold" panose="02000803030000020004" pitchFamily="2" charset="0"/>
                <a:cs typeface="Arial Black" panose="020B0604020202020204" pitchFamily="34" charset="0"/>
              </a:rPr>
              <a:t>24х7</a:t>
            </a:r>
            <a:endParaRPr kumimoji="0" sz="2400" u="none" strike="noStrike" kern="1200" cap="none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Rotonda Bold" panose="0200080303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0DBFCE0A-27CE-3A41-86A7-01E820A37B7B}"/>
              </a:ext>
            </a:extLst>
          </p:cNvPr>
          <p:cNvSpPr txBox="1"/>
          <p:nvPr/>
        </p:nvSpPr>
        <p:spPr>
          <a:xfrm>
            <a:off x="1038616" y="3662893"/>
            <a:ext cx="1564552" cy="76371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Онлайн консультаций уже проведено в сервисе </a:t>
            </a:r>
          </a:p>
          <a:p>
            <a:pPr marL="12700" marR="5080" lvl="0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Доктор рядом</a:t>
            </a:r>
          </a:p>
        </p:txBody>
      </p:sp>
      <p:sp>
        <p:nvSpPr>
          <p:cNvPr id="31" name="object 24">
            <a:extLst>
              <a:ext uri="{FF2B5EF4-FFF2-40B4-BE49-F238E27FC236}">
                <a16:creationId xmlns:a16="http://schemas.microsoft.com/office/drawing/2014/main" id="{4299787F-46A5-4550-BC61-1F418564FFD8}"/>
              </a:ext>
            </a:extLst>
          </p:cNvPr>
          <p:cNvSpPr txBox="1"/>
          <p:nvPr/>
        </p:nvSpPr>
        <p:spPr>
          <a:xfrm>
            <a:off x="4316386" y="3662893"/>
            <a:ext cx="126922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ru-RU"/>
            </a:defPPr>
            <a:lvl1pPr marL="12700" marR="5080" lvl="0">
              <a:lnSpc>
                <a:spcPct val="120100"/>
              </a:lnSpc>
              <a:spcBef>
                <a:spcPts val="95"/>
              </a:spcBef>
              <a:defRPr sz="14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Пользователей имеет подписку на сервисы Доктор рядом</a:t>
            </a:r>
          </a:p>
        </p:txBody>
      </p:sp>
      <p:sp>
        <p:nvSpPr>
          <p:cNvPr id="32" name="object 39">
            <a:extLst>
              <a:ext uri="{FF2B5EF4-FFF2-40B4-BE49-F238E27FC236}">
                <a16:creationId xmlns:a16="http://schemas.microsoft.com/office/drawing/2014/main" id="{4640070D-F34D-4509-99FA-F26B11606934}"/>
              </a:ext>
            </a:extLst>
          </p:cNvPr>
          <p:cNvSpPr txBox="1"/>
          <p:nvPr/>
        </p:nvSpPr>
        <p:spPr>
          <a:xfrm>
            <a:off x="3965767" y="2962414"/>
            <a:ext cx="2221539" cy="565539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98755" marR="0" lvl="0" indent="0" defTabSz="914400" rtl="0" eaLnBrk="1" fontAlgn="auto" latinLnBrk="0" hangingPunct="1">
              <a:lnSpc>
                <a:spcPct val="100000"/>
              </a:lnSpc>
              <a:spcBef>
                <a:spcPts val="13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&gt; </a:t>
            </a:r>
            <a:r>
              <a:rPr kumimoji="0" lang="ru-RU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5,</a:t>
            </a:r>
            <a:r>
              <a:rPr kumimoji="0" lang="en-US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4</a:t>
            </a:r>
            <a:r>
              <a:rPr kumimoji="0" lang="ru-RU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 млн</a:t>
            </a:r>
            <a:r>
              <a:rPr kumimoji="0" lang="en-US" sz="2400" u="none" strike="noStrike" kern="1200" cap="none" normalizeH="0" baseline="0" noProof="0" dirty="0">
                <a:ln>
                  <a:noFill/>
                </a:ln>
                <a:solidFill>
                  <a:srgbClr val="FF6700"/>
                </a:solidFill>
                <a:effectLst/>
                <a:uLnTx/>
                <a:uFillTx/>
                <a:latin typeface="Rotonda Bold" panose="02000803030000020004" pitchFamily="2" charset="0"/>
                <a:cs typeface="Arial Black" panose="020B0604020202020204" pitchFamily="34" charset="0"/>
              </a:rPr>
              <a:t> </a:t>
            </a:r>
            <a:endParaRPr kumimoji="0" sz="2400" u="none" strike="noStrike" kern="1200" cap="none" normalizeH="0" baseline="0" noProof="0" dirty="0">
              <a:ln>
                <a:noFill/>
              </a:ln>
              <a:solidFill>
                <a:srgbClr val="FF6700"/>
              </a:solidFill>
              <a:effectLst/>
              <a:uLnTx/>
              <a:uFillTx/>
              <a:latin typeface="Rotonda Bold" panose="02000803030000020004" pitchFamily="2" charset="0"/>
              <a:cs typeface="Arial Black" panose="020B060402020202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EB0E3527-F6BF-456E-9233-39FA0F76007F}"/>
              </a:ext>
            </a:extLst>
          </p:cNvPr>
          <p:cNvSpPr/>
          <p:nvPr/>
        </p:nvSpPr>
        <p:spPr>
          <a:xfrm>
            <a:off x="820460" y="1491353"/>
            <a:ext cx="2285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 рынка телемедицинских услуг в Рос</a:t>
            </a:r>
            <a:r>
              <a:rPr lang="en-US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ru-RU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ии</a:t>
            </a:r>
            <a:endParaRPr lang="ru-RU" sz="2000" dirty="0">
              <a:solidFill>
                <a:srgbClr val="069E2D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V="1">
            <a:off x="925428" y="3662893"/>
            <a:ext cx="0" cy="75084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4141139" y="3662893"/>
            <a:ext cx="0" cy="75084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V="1">
            <a:off x="987617" y="5195423"/>
            <a:ext cx="0" cy="75084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V="1">
            <a:off x="4129275" y="5195423"/>
            <a:ext cx="0" cy="750847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7" name="Picture 5" descr="https://sgkhaberajansi.com/wp-content/uploads/2018/04/ozel-hastane-ucretleri-tarihe-karisiyo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2" r="50430"/>
          <a:stretch/>
        </p:blipFill>
        <p:spPr bwMode="auto">
          <a:xfrm>
            <a:off x="8001000" y="0"/>
            <a:ext cx="41975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Картинки по запросу &quot;вэб.рф&quot;">
            <a:extLst>
              <a:ext uri="{FF2B5EF4-FFF2-40B4-BE49-F238E27FC236}">
                <a16:creationId xmlns:a16="http://schemas.microsoft.com/office/drawing/2014/main" id="{0D3655DA-F243-4563-A1E5-F64D5686C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6" y="1075021"/>
            <a:ext cx="2086080" cy="162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03892B1A-C085-42F3-BF53-305029EB0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2790825" y="834398"/>
            <a:ext cx="1896783" cy="195202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47F159D-9FBE-45DE-ABD8-C6980AC973ED}"/>
              </a:ext>
            </a:extLst>
          </p:cNvPr>
          <p:cNvSpPr/>
          <p:nvPr/>
        </p:nvSpPr>
        <p:spPr>
          <a:xfrm>
            <a:off x="2790825" y="3462635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предоставляют</a:t>
            </a:r>
            <a:endParaRPr lang="ru-RU" sz="20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04FCB94-2875-4657-8046-744B4FD981D2}"/>
              </a:ext>
            </a:extLst>
          </p:cNvPr>
          <p:cNvSpPr/>
          <p:nvPr/>
        </p:nvSpPr>
        <p:spPr>
          <a:xfrm>
            <a:off x="1219200" y="4603445"/>
            <a:ext cx="10382250" cy="1051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БЕСПЛАТНЫЕ</a:t>
            </a:r>
            <a:r>
              <a:rPr lang="ru-RU" sz="2000" b="1" dirty="0">
                <a:solidFill>
                  <a:srgbClr val="31445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ДИСТАНЦИОННЫЕ МЕДИЦИНСКИЕ КОНСУЛЬТАЦИИ С ТЕРАВТАМИ, ПЕДИАТРАМИ И ВРАЧАМИ </a:t>
            </a:r>
            <a:r>
              <a:rPr lang="ru-RU" sz="2000" b="1" dirty="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КЛЮЧЕВЫХ </a:t>
            </a:r>
            <a:r>
              <a:rPr lang="ru-RU" sz="2000" b="1" dirty="0">
                <a:solidFill>
                  <a:srgbClr val="314452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УЗКИХ</a:t>
            </a:r>
            <a:r>
              <a:rPr lang="ru-RU" sz="2000" b="1" dirty="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СПЕЦИАЛЬНОСТЕЙ</a:t>
            </a:r>
          </a:p>
        </p:txBody>
      </p:sp>
    </p:spTree>
    <p:extLst>
      <p:ext uri="{BB962C8B-B14F-4D97-AF65-F5344CB8AC3E}">
        <p14:creationId xmlns:p14="http://schemas.microsoft.com/office/powerpoint/2010/main" val="2900879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E99D7A4-2D7E-5D42-B5FD-1285C49EBF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05696">
            <a:off x="4313178" y="903718"/>
            <a:ext cx="5483544" cy="639309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D939B42-9878-2540-8E1F-BCC8C278A207}"/>
              </a:ext>
            </a:extLst>
          </p:cNvPr>
          <p:cNvSpPr/>
          <p:nvPr/>
        </p:nvSpPr>
        <p:spPr>
          <a:xfrm>
            <a:off x="1217650" y="1144941"/>
            <a:ext cx="36646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120" dirty="0">
                <a:solidFill>
                  <a:srgbClr val="069E2D"/>
                </a:solidFill>
                <a:latin typeface="Rotonda Bold" panose="02000803030000020004" pitchFamily="2" charset="0"/>
                <a:cs typeface="Arial Black" panose="020B0604020202020204" pitchFamily="34" charset="0"/>
              </a:rPr>
              <a:t>ВСЕ ВОЗМОЖНОСТИ ПРЕДОСТАЛЯЮТСЯ </a:t>
            </a:r>
            <a:r>
              <a:rPr lang="ru-RU" sz="1600" b="1" spc="120" dirty="0">
                <a:solidFill>
                  <a:srgbClr val="069E2D"/>
                </a:solidFill>
                <a:latin typeface="Rotonda Bold" panose="02000803030000020004" pitchFamily="2" charset="0"/>
                <a:cs typeface="Arial Black" panose="020B0604020202020204" pitchFamily="34" charset="0"/>
              </a:rPr>
              <a:t>БЕСПЛАТНО</a:t>
            </a:r>
            <a:r>
              <a:rPr lang="ru-RU" sz="1600" spc="120" dirty="0">
                <a:solidFill>
                  <a:srgbClr val="069E2D"/>
                </a:solidFill>
                <a:latin typeface="Rotonda Bold" panose="02000803030000020004" pitchFamily="2" charset="0"/>
                <a:cs typeface="Arial Black" panose="020B0604020202020204" pitchFamily="34" charset="0"/>
              </a:rPr>
              <a:t>:</a:t>
            </a:r>
          </a:p>
        </p:txBody>
      </p:sp>
      <p:cxnSp>
        <p:nvCxnSpPr>
          <p:cNvPr id="26" name="Straight Connector 28">
            <a:extLst>
              <a:ext uri="{FF2B5EF4-FFF2-40B4-BE49-F238E27FC236}">
                <a16:creationId xmlns:a16="http://schemas.microsoft.com/office/drawing/2014/main" id="{E9474DF6-F32C-8441-A245-7200749DD7FD}"/>
              </a:ext>
            </a:extLst>
          </p:cNvPr>
          <p:cNvCxnSpPr>
            <a:cxnSpLocks/>
            <a:stCxn id="34" idx="4"/>
            <a:endCxn id="45" idx="0"/>
          </p:cNvCxnSpPr>
          <p:nvPr/>
        </p:nvCxnSpPr>
        <p:spPr>
          <a:xfrm>
            <a:off x="1394099" y="4800194"/>
            <a:ext cx="0" cy="284019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86AFF09-B807-5243-B954-98B364CDC728}"/>
              </a:ext>
            </a:extLst>
          </p:cNvPr>
          <p:cNvSpPr/>
          <p:nvPr/>
        </p:nvSpPr>
        <p:spPr>
          <a:xfrm>
            <a:off x="1661204" y="1789060"/>
            <a:ext cx="32991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Консультируем по вопросам коронавируса</a:t>
            </a:r>
            <a:endParaRPr lang="en-GB" sz="10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любым вопросам, связанным со здоровьем, включая профилактику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C6E6DA39-1CD9-3C4F-9637-0D93594432FF}"/>
              </a:ext>
            </a:extLst>
          </p:cNvPr>
          <p:cNvSpPr/>
          <p:nvPr/>
        </p:nvSpPr>
        <p:spPr>
          <a:xfrm>
            <a:off x="1661204" y="2491872"/>
            <a:ext cx="2441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Доступ к терапевтам и педиатрам в режиме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online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24/7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AF931BDB-1322-804C-BFAA-272861BDCD64}"/>
              </a:ext>
            </a:extLst>
          </p:cNvPr>
          <p:cNvSpPr/>
          <p:nvPr/>
        </p:nvSpPr>
        <p:spPr>
          <a:xfrm>
            <a:off x="1661204" y="3128179"/>
            <a:ext cx="2788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Доступ к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TOP10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узким специальностям врачей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 предварительной записи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50222EB7-92F8-564C-A3BE-F851AC237C5B}"/>
              </a:ext>
            </a:extLst>
          </p:cNvPr>
          <p:cNvSpPr/>
          <p:nvPr/>
        </p:nvSpPr>
        <p:spPr>
          <a:xfrm>
            <a:off x="1661204" y="3710834"/>
            <a:ext cx="2953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Возможность приложить любые медицинские документы к консультации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9E675BC-45D9-4F48-9797-52C3574B22E7}"/>
              </a:ext>
            </a:extLst>
          </p:cNvPr>
          <p:cNvSpPr/>
          <p:nvPr/>
        </p:nvSpPr>
        <p:spPr>
          <a:xfrm>
            <a:off x="9334712" y="1133661"/>
            <a:ext cx="2490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120" dirty="0">
                <a:solidFill>
                  <a:srgbClr val="069E2D"/>
                </a:solidFill>
                <a:latin typeface="Rotonda Bold" panose="02000803030000020004" pitchFamily="2" charset="0"/>
                <a:cs typeface="Arial Black" panose="020B0604020202020204" pitchFamily="34" charset="0"/>
              </a:rPr>
              <a:t>СПЕЦИАЛЬНОСТИ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0985ECA-BA76-4273-A996-EB93ADBA69B8}"/>
              </a:ext>
            </a:extLst>
          </p:cNvPr>
          <p:cNvSpPr/>
          <p:nvPr/>
        </p:nvSpPr>
        <p:spPr>
          <a:xfrm>
            <a:off x="9346114" y="1617638"/>
            <a:ext cx="2812985" cy="3105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ВОП/терапевт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Педиатр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Гинеколог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Гастроэнтеролог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Дерматолог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Невролог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Эндокринолог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ЛОР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Уролог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Аллерголог-иммунолог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Травматолог-ортопед</a:t>
            </a:r>
          </a:p>
          <a:p>
            <a:pPr marL="171450" indent="-171450">
              <a:lnSpc>
                <a:spcPct val="150000"/>
              </a:lnSpc>
              <a:buClr>
                <a:srgbClr val="FF6700"/>
              </a:buClr>
              <a:buSzPct val="130000"/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Кардиолог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50438" y="4960540"/>
            <a:ext cx="279904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Высокотехнологичная инфраструктура (моб. приложение, </a:t>
            </a:r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web 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платформа, </a:t>
            </a:r>
          </a:p>
          <a:p>
            <a:r>
              <a:rPr lang="ru-RU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фед</a:t>
            </a:r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номер) дающая доступ к продукту гражданам из любого уголка страны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30594E83-C976-A348-BAE1-E87EED90F4E3}"/>
              </a:ext>
            </a:extLst>
          </p:cNvPr>
          <p:cNvSpPr/>
          <p:nvPr/>
        </p:nvSpPr>
        <p:spPr>
          <a:xfrm>
            <a:off x="1194044" y="5084213"/>
            <a:ext cx="400110" cy="400110"/>
          </a:xfrm>
          <a:prstGeom prst="ellipse">
            <a:avLst/>
          </a:prstGeom>
          <a:solidFill>
            <a:schemeClr val="bg1">
              <a:alpha val="50000"/>
            </a:schemeClr>
          </a:solidFill>
          <a:ln w="28575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FF6700"/>
                </a:solidFill>
                <a:latin typeface="Rotonda Bold" panose="02000803030000020004" pitchFamily="2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8" name="Straight Connector 28">
            <a:extLst>
              <a:ext uri="{FF2B5EF4-FFF2-40B4-BE49-F238E27FC236}">
                <a16:creationId xmlns:a16="http://schemas.microsoft.com/office/drawing/2014/main" id="{3805C1A0-CE3B-764A-8846-AA42BB08570F}"/>
              </a:ext>
            </a:extLst>
          </p:cNvPr>
          <p:cNvCxnSpPr>
            <a:cxnSpLocks/>
            <a:stCxn id="41" idx="4"/>
            <a:endCxn id="43" idx="0"/>
          </p:cNvCxnSpPr>
          <p:nvPr/>
        </p:nvCxnSpPr>
        <p:spPr>
          <a:xfrm>
            <a:off x="1394099" y="3534109"/>
            <a:ext cx="0" cy="244585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28">
            <a:extLst>
              <a:ext uri="{FF2B5EF4-FFF2-40B4-BE49-F238E27FC236}">
                <a16:creationId xmlns:a16="http://schemas.microsoft.com/office/drawing/2014/main" id="{7487BF28-32BF-594C-A1E8-E9CEF674DD8C}"/>
              </a:ext>
            </a:extLst>
          </p:cNvPr>
          <p:cNvCxnSpPr>
            <a:cxnSpLocks/>
            <a:stCxn id="40" idx="4"/>
            <a:endCxn id="41" idx="0"/>
          </p:cNvCxnSpPr>
          <p:nvPr/>
        </p:nvCxnSpPr>
        <p:spPr>
          <a:xfrm>
            <a:off x="1394099" y="2889414"/>
            <a:ext cx="0" cy="244585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28">
            <a:extLst>
              <a:ext uri="{FF2B5EF4-FFF2-40B4-BE49-F238E27FC236}">
                <a16:creationId xmlns:a16="http://schemas.microsoft.com/office/drawing/2014/main" id="{F30851FB-A660-644B-9F15-09F47D3D108E}"/>
              </a:ext>
            </a:extLst>
          </p:cNvPr>
          <p:cNvCxnSpPr>
            <a:cxnSpLocks/>
            <a:stCxn id="3" idx="4"/>
            <a:endCxn id="40" idx="0"/>
          </p:cNvCxnSpPr>
          <p:nvPr/>
        </p:nvCxnSpPr>
        <p:spPr>
          <a:xfrm>
            <a:off x="1394099" y="2251895"/>
            <a:ext cx="0" cy="237409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A39202FE-E90F-B746-A450-A47F104EA9B1}"/>
              </a:ext>
            </a:extLst>
          </p:cNvPr>
          <p:cNvSpPr/>
          <p:nvPr/>
        </p:nvSpPr>
        <p:spPr>
          <a:xfrm>
            <a:off x="1661204" y="4335687"/>
            <a:ext cx="2953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Доступ к заключениям и рекомендациям врачей из телефона и компьютера</a:t>
            </a:r>
          </a:p>
        </p:txBody>
      </p:sp>
      <p:cxnSp>
        <p:nvCxnSpPr>
          <p:cNvPr id="39" name="Straight Connector 28">
            <a:extLst>
              <a:ext uri="{FF2B5EF4-FFF2-40B4-BE49-F238E27FC236}">
                <a16:creationId xmlns:a16="http://schemas.microsoft.com/office/drawing/2014/main" id="{EC8ECF18-927E-B04A-83E6-BF2995D773C7}"/>
              </a:ext>
            </a:extLst>
          </p:cNvPr>
          <p:cNvCxnSpPr>
            <a:cxnSpLocks/>
            <a:stCxn id="43" idx="4"/>
            <a:endCxn id="34" idx="0"/>
          </p:cNvCxnSpPr>
          <p:nvPr/>
        </p:nvCxnSpPr>
        <p:spPr>
          <a:xfrm>
            <a:off x="1394099" y="4178804"/>
            <a:ext cx="0" cy="221280"/>
          </a:xfrm>
          <a:prstGeom prst="line">
            <a:avLst/>
          </a:prstGeom>
          <a:ln w="28575" cap="rnd">
            <a:solidFill>
              <a:schemeClr val="bg1">
                <a:lumMod val="8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F975B94-E97D-4E3E-ABD0-027C211DC7A9}"/>
              </a:ext>
            </a:extLst>
          </p:cNvPr>
          <p:cNvSpPr txBox="1"/>
          <p:nvPr/>
        </p:nvSpPr>
        <p:spPr>
          <a:xfrm>
            <a:off x="2083382" y="395647"/>
            <a:ext cx="472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spc="120" dirty="0">
                <a:solidFill>
                  <a:srgbClr val="314452"/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ОПИСАНИЕ РЕШЕНИЯ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E9E675BC-45D9-4F48-9797-52C3574B22E7}"/>
              </a:ext>
            </a:extLst>
          </p:cNvPr>
          <p:cNvSpPr/>
          <p:nvPr/>
        </p:nvSpPr>
        <p:spPr>
          <a:xfrm>
            <a:off x="9379473" y="4942120"/>
            <a:ext cx="21985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2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Данный список специальностей закрывает более 97% всех обращений*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DB362DC4-1D90-A645-A948-016BAEEB23F0}"/>
              </a:ext>
            </a:extLst>
          </p:cNvPr>
          <p:cNvSpPr/>
          <p:nvPr/>
        </p:nvSpPr>
        <p:spPr>
          <a:xfrm>
            <a:off x="1194044" y="2489304"/>
            <a:ext cx="400110" cy="400110"/>
          </a:xfrm>
          <a:prstGeom prst="ellipse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39DCA564-3D7B-BC41-B244-0A46CBBE38CB}"/>
              </a:ext>
            </a:extLst>
          </p:cNvPr>
          <p:cNvSpPr/>
          <p:nvPr/>
        </p:nvSpPr>
        <p:spPr>
          <a:xfrm>
            <a:off x="1194044" y="3133999"/>
            <a:ext cx="400110" cy="400110"/>
          </a:xfrm>
          <a:prstGeom prst="ellipse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F181DD76-0792-9444-A3B5-FFC84592E5A9}"/>
              </a:ext>
            </a:extLst>
          </p:cNvPr>
          <p:cNvSpPr/>
          <p:nvPr/>
        </p:nvSpPr>
        <p:spPr>
          <a:xfrm>
            <a:off x="1194044" y="3778694"/>
            <a:ext cx="400110" cy="400110"/>
          </a:xfrm>
          <a:prstGeom prst="ellipse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23DA99B-E99B-534B-A8CD-03B1CCFD0BEC}"/>
              </a:ext>
            </a:extLst>
          </p:cNvPr>
          <p:cNvSpPr/>
          <p:nvPr/>
        </p:nvSpPr>
        <p:spPr>
          <a:xfrm>
            <a:off x="1194044" y="1851785"/>
            <a:ext cx="400110" cy="400110"/>
          </a:xfrm>
          <a:prstGeom prst="ellipse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E2B8549F-DE71-A34D-A6EC-009D13BDFD1C}"/>
              </a:ext>
            </a:extLst>
          </p:cNvPr>
          <p:cNvSpPr/>
          <p:nvPr/>
        </p:nvSpPr>
        <p:spPr>
          <a:xfrm>
            <a:off x="1194044" y="4400084"/>
            <a:ext cx="400110" cy="400110"/>
          </a:xfrm>
          <a:prstGeom prst="ellipse">
            <a:avLst/>
          </a:prstGeom>
          <a:solidFill>
            <a:schemeClr val="bg1">
              <a:alpha val="50000"/>
            </a:schemeClr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04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D86C0C-2FD0-49EF-997C-251AECD455AC}"/>
              </a:ext>
            </a:extLst>
          </p:cNvPr>
          <p:cNvSpPr txBox="1"/>
          <p:nvPr/>
        </p:nvSpPr>
        <p:spPr>
          <a:xfrm>
            <a:off x="9379473" y="6442502"/>
            <a:ext cx="2513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* - по внутренней статистике платформы Доктор рядом</a:t>
            </a:r>
          </a:p>
        </p:txBody>
      </p:sp>
    </p:spTree>
    <p:extLst>
      <p:ext uri="{BB962C8B-B14F-4D97-AF65-F5344CB8AC3E}">
        <p14:creationId xmlns:p14="http://schemas.microsoft.com/office/powerpoint/2010/main" val="3054528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 flipH="1">
            <a:off x="0" y="-40430"/>
            <a:ext cx="12192342" cy="6898431"/>
            <a:chOff x="0" y="0"/>
            <a:chExt cx="11484347" cy="6497847"/>
          </a:xfrm>
        </p:grpSpPr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BDE9188B-C367-C142-9DDB-E0E4899656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" t="40365" r="41470" b="3206"/>
            <a:stretch/>
          </p:blipFill>
          <p:spPr>
            <a:xfrm flipH="1">
              <a:off x="0" y="0"/>
              <a:ext cx="9760010" cy="6489233"/>
            </a:xfrm>
            <a:prstGeom prst="rect">
              <a:avLst/>
            </a:prstGeom>
          </p:spPr>
        </p:pic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371CFAB3-9F13-764C-9F31-23D612D624AC}"/>
                </a:ext>
              </a:extLst>
            </p:cNvPr>
            <p:cNvSpPr/>
            <p:nvPr/>
          </p:nvSpPr>
          <p:spPr>
            <a:xfrm flipH="1">
              <a:off x="4175825" y="1"/>
              <a:ext cx="7308522" cy="6497846"/>
            </a:xfrm>
            <a:prstGeom prst="rect">
              <a:avLst/>
            </a:prstGeom>
            <a:gradFill>
              <a:gsLst>
                <a:gs pos="39000">
                  <a:srgbClr val="F6F7F8"/>
                </a:gs>
                <a:gs pos="78000">
                  <a:srgbClr val="F6F7F8">
                    <a:alpha val="68000"/>
                  </a:srgbClr>
                </a:gs>
                <a:gs pos="98000">
                  <a:srgbClr val="FBFBFC">
                    <a:alpha val="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7402" y="3722787"/>
            <a:ext cx="738197" cy="7384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1697" y="2198643"/>
            <a:ext cx="738197" cy="7384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22533" y="5300565"/>
            <a:ext cx="738197" cy="738400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44608" y="2204873"/>
            <a:ext cx="738197" cy="7384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4608" y="5300565"/>
            <a:ext cx="738197" cy="7384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39875" y="3722787"/>
            <a:ext cx="747661" cy="738400"/>
          </a:xfrm>
          <a:prstGeom prst="rect">
            <a:avLst/>
          </a:prstGeom>
        </p:spPr>
      </p:pic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6B68A2F1-01EF-4189-9E72-F1D39ED59E9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6" name="Слайд think-cell" r:id="rId14" imgW="347" imgH="348" progId="TCLayout.ActiveDocument.1">
                  <p:embed/>
                </p:oleObj>
              </mc:Choice>
              <mc:Fallback>
                <p:oleObj name="Слайд think-cell" r:id="rId14" imgW="347" imgH="348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6B68A2F1-01EF-4189-9E72-F1D39ED59E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 hidden="1">
            <a:extLst>
              <a:ext uri="{FF2B5EF4-FFF2-40B4-BE49-F238E27FC236}">
                <a16:creationId xmlns:a16="http://schemas.microsoft.com/office/drawing/2014/main" id="{2D6816DE-666D-4A29-8D0E-20EC69057CF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400" dirty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75EB9892-E0A3-4637-AD36-CBE26B11ABF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ru-RU" sz="1400" dirty="0">
              <a:sym typeface="+mn-lt"/>
            </a:endParaRPr>
          </a:p>
        </p:txBody>
      </p:sp>
      <p:sp>
        <p:nvSpPr>
          <p:cNvPr id="18" name="object 24">
            <a:extLst>
              <a:ext uri="{FF2B5EF4-FFF2-40B4-BE49-F238E27FC236}">
                <a16:creationId xmlns:a16="http://schemas.microsoft.com/office/drawing/2014/main" id="{94F1BD0A-3A52-5543-B210-9AA34AC3D5F8}"/>
              </a:ext>
            </a:extLst>
          </p:cNvPr>
          <p:cNvSpPr txBox="1"/>
          <p:nvPr/>
        </p:nvSpPr>
        <p:spPr>
          <a:xfrm>
            <a:off x="187214" y="1504707"/>
            <a:ext cx="7482348" cy="51469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ПОЛЬЗОВАТЕЛЬ УЗНАЕТ О СЕРВИСЕ ИЗ ОДНОГО </a:t>
            </a:r>
            <a:endParaRPr lang="en-GB" sz="1400" b="1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400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 КАНАЛОВ КОММУНИКАЦИЙ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C8A2990-050D-D54F-A21A-FD302969CF7C}"/>
              </a:ext>
            </a:extLst>
          </p:cNvPr>
          <p:cNvSpPr txBox="1"/>
          <p:nvPr/>
        </p:nvSpPr>
        <p:spPr>
          <a:xfrm>
            <a:off x="2074611" y="293761"/>
            <a:ext cx="5228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КАК ПОЛУЧИТЬ ПОМОЩЬ</a:t>
            </a:r>
          </a:p>
        </p:txBody>
      </p:sp>
      <p:sp>
        <p:nvSpPr>
          <p:cNvPr id="24" name="object 24">
            <a:extLst>
              <a:ext uri="{FF2B5EF4-FFF2-40B4-BE49-F238E27FC236}">
                <a16:creationId xmlns:a16="http://schemas.microsoft.com/office/drawing/2014/main" id="{6A4535CA-FC3D-B84A-97A3-4A23423BB8C7}"/>
              </a:ext>
            </a:extLst>
          </p:cNvPr>
          <p:cNvSpPr txBox="1"/>
          <p:nvPr/>
        </p:nvSpPr>
        <p:spPr>
          <a:xfrm>
            <a:off x="739940" y="3002743"/>
            <a:ext cx="2704595" cy="6000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Переходит на страницу 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  <a:hlinkClick r:id="rId16"/>
              </a:rPr>
              <a:t>https://veb.dr-telemed.ru/</a:t>
            </a:r>
            <a:r>
              <a:rPr lang="e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или скачивает мобильное приложение</a:t>
            </a: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AA4A29AD-4797-BF43-9922-DEFEB0AD3297}"/>
              </a:ext>
            </a:extLst>
          </p:cNvPr>
          <p:cNvSpPr txBox="1"/>
          <p:nvPr/>
        </p:nvSpPr>
        <p:spPr>
          <a:xfrm>
            <a:off x="927155" y="4536314"/>
            <a:ext cx="2373104" cy="3969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Регистрируется и вводит 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промокод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</a:t>
            </a:r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VEBMED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28" name="object 24">
            <a:extLst>
              <a:ext uri="{FF2B5EF4-FFF2-40B4-BE49-F238E27FC236}">
                <a16:creationId xmlns:a16="http://schemas.microsoft.com/office/drawing/2014/main" id="{814A478C-4F35-5E47-BED7-B90F6BF22B3A}"/>
              </a:ext>
            </a:extLst>
          </p:cNvPr>
          <p:cNvSpPr txBox="1"/>
          <p:nvPr/>
        </p:nvSpPr>
        <p:spPr>
          <a:xfrm>
            <a:off x="1209719" y="6086477"/>
            <a:ext cx="1807977" cy="6000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Получает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бесплатную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консультацию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на платформе</a:t>
            </a:r>
          </a:p>
        </p:txBody>
      </p:sp>
      <p:cxnSp>
        <p:nvCxnSpPr>
          <p:cNvPr id="33" name="Straight Connector 28">
            <a:extLst>
              <a:ext uri="{FF2B5EF4-FFF2-40B4-BE49-F238E27FC236}">
                <a16:creationId xmlns:a16="http://schemas.microsoft.com/office/drawing/2014/main" id="{12852543-4460-E346-8028-0BAD7AB7BE54}"/>
              </a:ext>
            </a:extLst>
          </p:cNvPr>
          <p:cNvCxnSpPr>
            <a:cxnSpLocks/>
          </p:cNvCxnSpPr>
          <p:nvPr/>
        </p:nvCxnSpPr>
        <p:spPr>
          <a:xfrm flipV="1">
            <a:off x="7149113" y="-707923"/>
            <a:ext cx="0" cy="442861"/>
          </a:xfrm>
          <a:prstGeom prst="line">
            <a:avLst/>
          </a:prstGeom>
          <a:ln w="19050">
            <a:solidFill>
              <a:schemeClr val="bg1">
                <a:lumMod val="85000"/>
                <a:alpha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28">
            <a:extLst>
              <a:ext uri="{FF2B5EF4-FFF2-40B4-BE49-F238E27FC236}">
                <a16:creationId xmlns:a16="http://schemas.microsoft.com/office/drawing/2014/main" id="{88AB3D1F-E2BF-CB48-AA3E-B4E002101425}"/>
              </a:ext>
            </a:extLst>
          </p:cNvPr>
          <p:cNvCxnSpPr>
            <a:cxnSpLocks/>
          </p:cNvCxnSpPr>
          <p:nvPr/>
        </p:nvCxnSpPr>
        <p:spPr>
          <a:xfrm flipH="1">
            <a:off x="4895948" y="-2430851"/>
            <a:ext cx="980768" cy="489617"/>
          </a:xfrm>
          <a:prstGeom prst="line">
            <a:avLst/>
          </a:prstGeom>
          <a:ln w="19050">
            <a:solidFill>
              <a:schemeClr val="bg1">
                <a:lumMod val="85000"/>
                <a:alpha val="50000"/>
              </a:schemeClr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bject 24">
            <a:extLst>
              <a:ext uri="{FF2B5EF4-FFF2-40B4-BE49-F238E27FC236}">
                <a16:creationId xmlns:a16="http://schemas.microsoft.com/office/drawing/2014/main" id="{2C21B71D-0E84-544D-B8FA-E009C78F526A}"/>
              </a:ext>
            </a:extLst>
          </p:cNvPr>
          <p:cNvSpPr txBox="1"/>
          <p:nvPr/>
        </p:nvSpPr>
        <p:spPr>
          <a:xfrm>
            <a:off x="4725697" y="3095652"/>
            <a:ext cx="1931871" cy="6128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Звонит на бесплатный номер </a:t>
            </a:r>
          </a:p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8-800-550-69-17</a:t>
            </a:r>
          </a:p>
        </p:txBody>
      </p:sp>
      <p:sp>
        <p:nvSpPr>
          <p:cNvPr id="42" name="object 24">
            <a:extLst>
              <a:ext uri="{FF2B5EF4-FFF2-40B4-BE49-F238E27FC236}">
                <a16:creationId xmlns:a16="http://schemas.microsoft.com/office/drawing/2014/main" id="{E4380E6E-123B-1D45-AB54-D5C94B51087F}"/>
              </a:ext>
            </a:extLst>
          </p:cNvPr>
          <p:cNvSpPr txBox="1"/>
          <p:nvPr/>
        </p:nvSpPr>
        <p:spPr>
          <a:xfrm>
            <a:off x="4496976" y="4473832"/>
            <a:ext cx="2389310" cy="82881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Оператор КЦ регистрирует Клиента (</a:t>
            </a:r>
            <a:r>
              <a:rPr lang="ru-RU" sz="1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промокод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не нужен) </a:t>
            </a:r>
          </a:p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 записывает</a:t>
            </a:r>
          </a:p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 консультацию</a:t>
            </a:r>
          </a:p>
        </p:txBody>
      </p:sp>
      <p:sp>
        <p:nvSpPr>
          <p:cNvPr id="43" name="object 24">
            <a:extLst>
              <a:ext uri="{FF2B5EF4-FFF2-40B4-BE49-F238E27FC236}">
                <a16:creationId xmlns:a16="http://schemas.microsoft.com/office/drawing/2014/main" id="{3331D5CA-5CF2-6E48-9C39-33D3DA99BF8E}"/>
              </a:ext>
            </a:extLst>
          </p:cNvPr>
          <p:cNvSpPr txBox="1"/>
          <p:nvPr/>
        </p:nvSpPr>
        <p:spPr>
          <a:xfrm>
            <a:off x="4775435" y="6051610"/>
            <a:ext cx="1882133" cy="6000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algn="ctr">
              <a:lnSpc>
                <a:spcPct val="120100"/>
              </a:lnSpc>
              <a:spcBef>
                <a:spcPts val="95"/>
              </a:spcBef>
              <a:defRPr/>
            </a:pP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Получает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бесплатную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консультацию</a:t>
            </a:r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по телефону</a:t>
            </a:r>
          </a:p>
        </p:txBody>
      </p:sp>
      <p:sp>
        <p:nvSpPr>
          <p:cNvPr id="45" name="Нашивка 44">
            <a:extLst>
              <a:ext uri="{FF2B5EF4-FFF2-40B4-BE49-F238E27FC236}">
                <a16:creationId xmlns:a16="http://schemas.microsoft.com/office/drawing/2014/main" id="{7B82C9A2-4140-A84A-9A36-29EBC125DA21}"/>
              </a:ext>
            </a:extLst>
          </p:cNvPr>
          <p:cNvSpPr/>
          <p:nvPr/>
        </p:nvSpPr>
        <p:spPr>
          <a:xfrm rot="5400000">
            <a:off x="3851322" y="5390499"/>
            <a:ext cx="313134" cy="631373"/>
          </a:xfrm>
          <a:prstGeom prst="chevron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Нашивка 44">
            <a:extLst>
              <a:ext uri="{FF2B5EF4-FFF2-40B4-BE49-F238E27FC236}">
                <a16:creationId xmlns:a16="http://schemas.microsoft.com/office/drawing/2014/main" id="{7B82C9A2-4140-A84A-9A36-29EBC125DA21}"/>
              </a:ext>
            </a:extLst>
          </p:cNvPr>
          <p:cNvSpPr/>
          <p:nvPr/>
        </p:nvSpPr>
        <p:spPr>
          <a:xfrm rot="5400000">
            <a:off x="3851320" y="3859387"/>
            <a:ext cx="313135" cy="631373"/>
          </a:xfrm>
          <a:prstGeom prst="chevron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Нашивка 44">
            <a:extLst>
              <a:ext uri="{FF2B5EF4-FFF2-40B4-BE49-F238E27FC236}">
                <a16:creationId xmlns:a16="http://schemas.microsoft.com/office/drawing/2014/main" id="{7B82C9A2-4140-A84A-9A36-29EBC125DA21}"/>
              </a:ext>
            </a:extLst>
          </p:cNvPr>
          <p:cNvSpPr/>
          <p:nvPr/>
        </p:nvSpPr>
        <p:spPr>
          <a:xfrm rot="5400000">
            <a:off x="3851320" y="2281923"/>
            <a:ext cx="313135" cy="631373"/>
          </a:xfrm>
          <a:prstGeom prst="chevron">
            <a:avLst/>
          </a:prstGeom>
          <a:solidFill>
            <a:schemeClr val="bg1">
              <a:lumMod val="6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1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04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66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F975B94-E97D-4E3E-ABD0-027C211DC7A9}"/>
              </a:ext>
            </a:extLst>
          </p:cNvPr>
          <p:cNvSpPr txBox="1"/>
          <p:nvPr/>
        </p:nvSpPr>
        <p:spPr>
          <a:xfrm>
            <a:off x="2083383" y="413944"/>
            <a:ext cx="797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НАШИ ПАРТНЕРЫ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031696" y="2106061"/>
            <a:ext cx="7591194" cy="1183399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18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  <p:sp>
        <p:nvSpPr>
          <p:cNvPr id="17" name="object 39">
            <a:extLst>
              <a:ext uri="{FF2B5EF4-FFF2-40B4-BE49-F238E27FC236}">
                <a16:creationId xmlns:a16="http://schemas.microsoft.com/office/drawing/2014/main" id="{1C2325DC-039E-4C5F-9AD0-7CD59FB9CD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330325"/>
            <a:ext cx="10515600" cy="3878241"/>
          </a:xfrm>
          <a:prstGeom prst="rect">
            <a:avLst/>
          </a:prstGeom>
        </p:spPr>
        <p:txBody>
          <a:bodyPr vert="horz" wrap="square" lIns="0" tIns="194310" rIns="0" bIns="0" rtlCol="0">
            <a:spAutoFit/>
          </a:bodyPr>
          <a:lstStyle/>
          <a:p>
            <a:pPr marL="198755" lvl="0" indent="0" defTabSz="914400">
              <a:lnSpc>
                <a:spcPct val="100000"/>
              </a:lnSpc>
              <a:spcBef>
                <a:spcPts val="1365"/>
              </a:spcBef>
              <a:buNone/>
              <a:defRPr/>
            </a:pPr>
            <a:r>
              <a:rPr lang="en-US" sz="2400" dirty="0">
                <a:solidFill>
                  <a:srgbClr val="FF6700"/>
                </a:solidFill>
                <a:latin typeface="Rotonda Bold" panose="02000803030000020004" pitchFamily="2" charset="0"/>
                <a:cs typeface="Arial Black" panose="020B0604020202020204" pitchFamily="34" charset="0"/>
              </a:rPr>
              <a:t>&gt; </a:t>
            </a:r>
            <a:r>
              <a:rPr lang="en-US" sz="2400" dirty="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2</a:t>
            </a:r>
            <a:r>
              <a:rPr lang="ru-RU" sz="2400" dirty="0">
                <a:solidFill>
                  <a:srgbClr val="FF67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0 московских и региональных клиник</a:t>
            </a:r>
          </a:p>
          <a:p>
            <a:pPr marL="198755" lvl="0" indent="0" defTabSz="914400">
              <a:lnSpc>
                <a:spcPct val="100000"/>
              </a:lnSpc>
              <a:spcBef>
                <a:spcPts val="1365"/>
              </a:spcBef>
              <a:buNone/>
              <a:defRPr/>
            </a:pPr>
            <a:endParaRPr lang="ru-RU" sz="2400" dirty="0">
              <a:solidFill>
                <a:srgbClr val="FF67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 panose="020B060402020202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Московские клиники: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Сеть клиник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Ниармедик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/ Доктор рядом, медицинский центр Тигренок, Скандинавский центр здоровья,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Витбиомед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+,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Регионмедсервис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, ДОК+,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Sante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Clinic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>
              <a:buNone/>
            </a:pPr>
            <a:r>
              <a:rPr lang="ru-RU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Региональные партнеры: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Медэкспресс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(Рязань), Любимый доктор (Пермь), МЕДИС (Пермь), 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Врачъ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ru-R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Ростов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-на-Дону)</a:t>
            </a:r>
          </a:p>
          <a:p>
            <a:pPr marL="0" indent="0"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069E2D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 ближайшее время подключатся клиники: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</a:rPr>
              <a:t>Санкт-Петербурга, Оренбурга, Белгорода, Алтайского края, Екатеринбурга, Краснодара, Башкирии</a:t>
            </a:r>
          </a:p>
          <a:p>
            <a:pPr marL="0" indent="0">
              <a:buNone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618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0F975B94-E97D-4E3E-ABD0-027C211DC7A9}"/>
              </a:ext>
            </a:extLst>
          </p:cNvPr>
          <p:cNvSpPr txBox="1"/>
          <p:nvPr/>
        </p:nvSpPr>
        <p:spPr>
          <a:xfrm>
            <a:off x="2083383" y="413944"/>
            <a:ext cx="797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Rotonda Bold" panose="02000803030000020004" pitchFamily="2" charset="0"/>
                <a:ea typeface="Montserrat" charset="0"/>
                <a:cs typeface="Arial Black" panose="020B0604020202020204" pitchFamily="34" charset="0"/>
              </a:rPr>
              <a:t>ОТЗЫВЫ ПАЦИЕНТОВ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982934" y="1227583"/>
            <a:ext cx="8125683" cy="1394647"/>
          </a:xfrm>
          <a:prstGeom prst="rect">
            <a:avLst/>
          </a:prstGeom>
          <a:noFill/>
          <a:ln w="38100">
            <a:solidFill>
              <a:srgbClr val="E3E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C3D657-389B-427B-BA34-DD7EE9888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2607" y="1393456"/>
            <a:ext cx="7086162" cy="1672642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«Спасибо большое! Сейчас такая ситуация, я боялась идти в клинику. Везде пишут, что есть риск заразиться. Доктор помогла по телефону, ответила  на все вопросы!»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DE493EB-2A3C-4EB7-BBB0-5281458352F6}"/>
              </a:ext>
            </a:extLst>
          </p:cNvPr>
          <p:cNvSpPr/>
          <p:nvPr/>
        </p:nvSpPr>
        <p:spPr>
          <a:xfrm>
            <a:off x="187214" y="6337267"/>
            <a:ext cx="5527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endParaRPr lang="ru-RU" sz="16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Картинки по запросу &quot;вэб.рф&quot;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18" y="453272"/>
            <a:ext cx="557359" cy="43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 descr="Изображение выглядит как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30ACFA06-77ED-48C9-A32A-CF65EEF49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6" t="22688" r="58117" b="21496"/>
          <a:stretch/>
        </p:blipFill>
        <p:spPr>
          <a:xfrm>
            <a:off x="477749" y="395647"/>
            <a:ext cx="553947" cy="5700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1F2CE2F-6421-4AFF-B0EE-30FC8BA1FF8D}"/>
              </a:ext>
            </a:extLst>
          </p:cNvPr>
          <p:cNvSpPr/>
          <p:nvPr/>
        </p:nvSpPr>
        <p:spPr>
          <a:xfrm>
            <a:off x="970691" y="3075623"/>
            <a:ext cx="8192359" cy="1394647"/>
          </a:xfrm>
          <a:prstGeom prst="rect">
            <a:avLst/>
          </a:prstGeom>
          <a:noFill/>
          <a:ln w="38100">
            <a:solidFill>
              <a:srgbClr val="E3E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E550954-7F1C-4D67-89D6-71E435F5A8AB}"/>
              </a:ext>
            </a:extLst>
          </p:cNvPr>
          <p:cNvSpPr txBox="1">
            <a:spLocks/>
          </p:cNvSpPr>
          <p:nvPr/>
        </p:nvSpPr>
        <p:spPr>
          <a:xfrm>
            <a:off x="1488182" y="3250831"/>
            <a:ext cx="7086162" cy="1672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«Очень хороший проект! Получила бесплатную консультацию онлайн, когда ребенок плохо себя почувствовал. Спасибо большое врачу и сервису!»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18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D4B92ADD-D54A-4FE1-BD0C-065E28A4E3F1}"/>
              </a:ext>
            </a:extLst>
          </p:cNvPr>
          <p:cNvSpPr txBox="1">
            <a:spLocks/>
          </p:cNvSpPr>
          <p:nvPr/>
        </p:nvSpPr>
        <p:spPr>
          <a:xfrm>
            <a:off x="4269482" y="5403481"/>
            <a:ext cx="7086162" cy="16726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3" indent="-228603" algn="l" defTabSz="914411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14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20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26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«Спасибо, что есть такая бесплатная помощь в сложившейся ситуации.»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sz="1800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i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A29629E2-90FE-4843-BDD8-8370C482E4F8}"/>
              </a:ext>
            </a:extLst>
          </p:cNvPr>
          <p:cNvSpPr/>
          <p:nvPr/>
        </p:nvSpPr>
        <p:spPr>
          <a:xfrm>
            <a:off x="3437666" y="4903661"/>
            <a:ext cx="8192359" cy="1394647"/>
          </a:xfrm>
          <a:prstGeom prst="rect">
            <a:avLst/>
          </a:prstGeom>
          <a:noFill/>
          <a:ln w="38100">
            <a:solidFill>
              <a:srgbClr val="E3E6E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269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5060&quot;&gt;&lt;version val=&quot;28246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5Y9SPMMnJ9ziSkqFDp9v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7lOkB7ejNREcAOB_ojg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sGq3dzPoPZVxXxTZALHR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piYCGmEK8Vvxcoqd.xRVA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Леонида2" id="{21B26DDE-E356-6E41-AAD7-DB8FF4B2B0D5}" vid="{174D52DB-B81C-564D-8C17-8824314C5CF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14034</TotalTime>
  <Words>560</Words>
  <Application>Microsoft Office PowerPoint</Application>
  <PresentationFormat>Широкоэкранный</PresentationFormat>
  <Paragraphs>106</Paragraphs>
  <Slides>10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Rotonda Bold</vt:lpstr>
      <vt:lpstr>Verdana</vt:lpstr>
      <vt:lpstr>1_Тема Office</vt:lpstr>
      <vt:lpstr>Слайд think-cell</vt:lpstr>
      <vt:lpstr>Презентация PowerPoint</vt:lpstr>
      <vt:lpstr>Презентация PowerPoint</vt:lpstr>
      <vt:lpstr>Презентация PowerPoint</vt:lpstr>
      <vt:lpstr>Первая в России медицинская организация,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Седых Александр</dc:creator>
  <cp:lastModifiedBy>Фефилова Варвара</cp:lastModifiedBy>
  <cp:revision>247</cp:revision>
  <cp:lastPrinted>2019-08-08T07:43:30Z</cp:lastPrinted>
  <dcterms:created xsi:type="dcterms:W3CDTF">2019-08-06T11:56:23Z</dcterms:created>
  <dcterms:modified xsi:type="dcterms:W3CDTF">2020-04-02T19:18:09Z</dcterms:modified>
</cp:coreProperties>
</file>