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" name="Google Shape;9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8" name="Google Shape;11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" name="Google Shape;37;p6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1" name="Google Shape;61;p10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3" name="Google Shape;63;p1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hyperlink" Target="mailto:alex@unim.su" TargetMode="External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20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721" y="2590800"/>
            <a:ext cx="1756172" cy="87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0890" y="1432321"/>
            <a:ext cx="2103834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3567" y="4083851"/>
            <a:ext cx="1228257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6188" y="632963"/>
            <a:ext cx="3702131" cy="3455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Возможности цифрового подхода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34"/>
          <p:cNvSpPr txBox="1"/>
          <p:nvPr>
            <p:ph idx="1" type="body"/>
          </p:nvPr>
        </p:nvSpPr>
        <p:spPr>
          <a:xfrm>
            <a:off x="311700" y="1017725"/>
            <a:ext cx="6774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Случай пациента со всех точек зрения: междисциплинарный подход.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5200" y="1379526"/>
            <a:ext cx="4467100" cy="30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5">
            <a:alphaModFix/>
          </a:blip>
          <a:srcRect b="0" l="23803" r="0" t="0"/>
          <a:stretch/>
        </p:blipFill>
        <p:spPr>
          <a:xfrm>
            <a:off x="1344700" y="1625100"/>
            <a:ext cx="3020501" cy="222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775" y="1238025"/>
            <a:ext cx="6128251" cy="35705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49803"/>
              </a:srgbClr>
            </a:outerShdw>
          </a:effectLst>
        </p:spPr>
      </p:pic>
      <p:sp>
        <p:nvSpPr>
          <p:cNvPr id="226" name="Google Shape;226;p35"/>
          <p:cNvSpPr txBox="1"/>
          <p:nvPr>
            <p:ph type="title"/>
          </p:nvPr>
        </p:nvSpPr>
        <p:spPr>
          <a:xfrm>
            <a:off x="311700" y="445025"/>
            <a:ext cx="856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Непрерывное образование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340000" y="876225"/>
            <a:ext cx="7980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Непрерывный процесс повышения квалификации как бонус за коллегиальность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5">
            <a:alphaModFix/>
          </a:blip>
          <a:srcRect b="11615" l="0" r="42333" t="12367"/>
          <a:stretch/>
        </p:blipFill>
        <p:spPr>
          <a:xfrm>
            <a:off x="5645900" y="2440300"/>
            <a:ext cx="3083472" cy="236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6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Образовательные онлайн-проекты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/>
          <p:nvPr>
            <p:ph idx="1" type="body"/>
          </p:nvPr>
        </p:nvSpPr>
        <p:spPr>
          <a:xfrm>
            <a:off x="340000" y="876225"/>
            <a:ext cx="7980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Распространение знаний и возможность практической отработки навыков для патоморфологов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36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8645" y="1414547"/>
            <a:ext cx="2260600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09245" y="1414547"/>
            <a:ext cx="3227205" cy="323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992" y="1396672"/>
            <a:ext cx="2800403" cy="1744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Новые инструменты патоморфолога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37"/>
          <p:cNvSpPr txBox="1"/>
          <p:nvPr>
            <p:ph idx="1" type="body"/>
          </p:nvPr>
        </p:nvSpPr>
        <p:spPr>
          <a:xfrm>
            <a:off x="311700" y="1017725"/>
            <a:ext cx="6774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Экономия времени врача на рутинных операциях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9" name="Google Shape;24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1500" y="1443725"/>
            <a:ext cx="5997202" cy="33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 rotWithShape="1">
          <a:blip r:embed="rId5">
            <a:alphaModFix/>
          </a:blip>
          <a:srcRect b="0" l="3550" r="-3548" t="1623"/>
          <a:stretch/>
        </p:blipFill>
        <p:spPr>
          <a:xfrm>
            <a:off x="311700" y="1661450"/>
            <a:ext cx="2179250" cy="2622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52" name="Google Shape;252;p37"/>
          <p:cNvCxnSpPr/>
          <p:nvPr/>
        </p:nvCxnSpPr>
        <p:spPr>
          <a:xfrm rot="10800000">
            <a:off x="1210250" y="3664225"/>
            <a:ext cx="2319600" cy="369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Новые инструменты патоморфолога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38"/>
          <p:cNvSpPr txBox="1"/>
          <p:nvPr>
            <p:ph idx="1" type="body"/>
          </p:nvPr>
        </p:nvSpPr>
        <p:spPr>
          <a:xfrm>
            <a:off x="311700" y="1017725"/>
            <a:ext cx="6774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Новые инструменты в работе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" name="Google Shape;26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 rotWithShape="1">
          <a:blip r:embed="rId4">
            <a:alphaModFix/>
          </a:blip>
          <a:srcRect b="1652" l="8850" r="0" t="0"/>
          <a:stretch/>
        </p:blipFill>
        <p:spPr>
          <a:xfrm>
            <a:off x="3370725" y="1486875"/>
            <a:ext cx="5431527" cy="33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924" y="1520438"/>
            <a:ext cx="2649799" cy="23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825" y="1379523"/>
            <a:ext cx="7530351" cy="3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Управление лабораторией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39"/>
          <p:cNvSpPr txBox="1"/>
          <p:nvPr>
            <p:ph idx="1" type="body"/>
          </p:nvPr>
        </p:nvSpPr>
        <p:spPr>
          <a:xfrm>
            <a:off x="311700" y="1017725"/>
            <a:ext cx="7980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Аналитика работы лаборатории в реальном времени: основания для принятия управленческих решений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" name="Google Shape;27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Приглашение к сотрудничеству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311700" y="1017725"/>
            <a:ext cx="7980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В каких направлениях мы готовы к коллаборациям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9" name="Google Shape;27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/>
          <p:nvPr/>
        </p:nvSpPr>
        <p:spPr>
          <a:xfrm>
            <a:off x="437025" y="1379525"/>
            <a:ext cx="8356800" cy="28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Создание сети патоморфологических лабораторий, подключенных к единой платформе 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Стандартизация всех аспектов диагностики  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Формирование принципов системы clinical follow-up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Объединение баз и обогащение данных 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Наука (но не та, которая для докторских :))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314338"/>
            <a:ext cx="9143998" cy="45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1"/>
          <p:cNvSpPr txBox="1"/>
          <p:nvPr/>
        </p:nvSpPr>
        <p:spPr>
          <a:xfrm>
            <a:off x="34075" y="3619500"/>
            <a:ext cx="40158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Спасибо!</a:t>
            </a:r>
            <a:endParaRPr b="0" i="0" sz="1800" u="none" cap="none" strike="noStrike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Алексей Ремез  :)</a:t>
            </a:r>
            <a:endParaRPr b="0" i="0" sz="1800" u="none" cap="none" strike="noStrike">
              <a:solidFill>
                <a:srgbClr val="FFFFFF"/>
              </a:solidFill>
              <a:highlight>
                <a:srgbClr val="FF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alex@unim.su</a:t>
            </a:r>
            <a:r>
              <a:rPr b="0" i="0" lang="en" sz="1800" u="none" cap="none" strike="noStrike">
                <a:solidFill>
                  <a:srgbClr val="ADADAD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none" cap="none" strike="noStrike">
                <a:solidFill>
                  <a:srgbClr val="FFFFFF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| FB: alexey.remez</a:t>
            </a:r>
            <a:endParaRPr b="0" i="0" sz="1800" u="none" cap="none" strike="noStrike">
              <a:solidFill>
                <a:srgbClr val="FFFFFF"/>
              </a:solidFill>
              <a:highlight>
                <a:srgbClr val="FF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Цифровая трансформация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1017725"/>
            <a:ext cx="5617200" cy="3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Мы открыли собственную цифровую клиническую лабораторию в Технопарке Сколково в январе 2018 года.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Наша лаборатория: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Обеспечивает диагностику для более чем 5 200 пациентов в месяц на март 2020 года, из них 97% - первичная диагностика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Успешно доказывает, что оцифровка 100% рабочего потока в гистологии не только в принципе возможна, но и открывает огромный объем новых возможностей для всей индустрии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Полностью использует наши программные решения на каждом этапе пробоподготовки и диагностики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Производительность работы врача в 3,5 раза выше чем в среднем в РФ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Использует управляемую распределенную сеть узкоспециализированных патологов-экспертов в дополнение к локальной команде для диагностики в консилиуме и создания заключений в срок 72/96 часов для поступающих случаев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В 2020 году планируется интеграция технологий UNIM в существующие лаборатории системы здравоохранения РФ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4000"/>
              </a:lnSpc>
              <a:spcBef>
                <a:spcPts val="500"/>
              </a:spcBef>
              <a:spcAft>
                <a:spcPts val="50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3">
            <a:alphaModFix/>
          </a:blip>
          <a:srcRect b="8423" l="0" r="0" t="14290"/>
          <a:stretch/>
        </p:blipFill>
        <p:spPr>
          <a:xfrm>
            <a:off x="6902200" y="639100"/>
            <a:ext cx="2024100" cy="2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8926" y="2787090"/>
            <a:ext cx="2997375" cy="213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Цифровизация не цель, а средство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11700" y="1017725"/>
            <a:ext cx="6774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Что такое цифровизация в патоморфологии?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437025" y="1379525"/>
            <a:ext cx="4389900" cy="28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Упразднение границ в работе специалистов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Коллегиальность и междисциплинарные консилиумы “на потоке” 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Появление новых инструментов в арсенале патолога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Стандартизация всех этапов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3970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Новые возможности в работе с данными на стыке терапии, патоморфологии, молекулярной генетики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2925" y="1471576"/>
            <a:ext cx="3569378" cy="2677004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2095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13111" l="0" r="0" t="0"/>
          <a:stretch/>
        </p:blipFill>
        <p:spPr>
          <a:xfrm>
            <a:off x="311700" y="1379525"/>
            <a:ext cx="8278948" cy="350937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Новый подход к рабочему месту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017725"/>
            <a:ext cx="6774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Новое рабочее место специалиста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3">
            <a:alphaModFix/>
          </a:blip>
          <a:srcRect b="9982" l="0" r="0" t="0"/>
          <a:stretch/>
        </p:blipFill>
        <p:spPr>
          <a:xfrm>
            <a:off x="301900" y="1388225"/>
            <a:ext cx="8520598" cy="348834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latin typeface="Roboto"/>
                <a:ea typeface="Roboto"/>
                <a:cs typeface="Roboto"/>
                <a:sym typeface="Roboto"/>
              </a:rPr>
              <a:t>Новый подход к рабочему месту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311700" y="1017725"/>
            <a:ext cx="67740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Все данные о пациенте в одном окне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Работа с базами данных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311700" y="1017725"/>
            <a:ext cx="85068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Система мгновенного поиска по базе оцифрованных случаев (более 60000) с учетом морфологии русского языка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100" y="1347750"/>
            <a:ext cx="8208673" cy="360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Консилиум на потоке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321125" y="933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Процент проведения консилиумов в онкологических (и сложных) случаях - 100%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Среднее число специалистов, участвующих в случаях - 2.15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За 7 месяцев 2019 года в 21% случаев потребовался консилиум из трех и более узкоспециализированных патологов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 rotWithShape="1">
          <a:blip r:embed="rId4">
            <a:alphaModFix/>
          </a:blip>
          <a:srcRect b="15803" l="1822" r="68333" t="18479"/>
          <a:stretch/>
        </p:blipFill>
        <p:spPr>
          <a:xfrm>
            <a:off x="418850" y="1575900"/>
            <a:ext cx="2715475" cy="3380075"/>
          </a:xfrm>
          <a:prstGeom prst="rect">
            <a:avLst/>
          </a:prstGeom>
          <a:noFill/>
          <a:ln cap="flat" cmpd="sng" w="9525">
            <a:solidFill>
              <a:srgbClr val="029DC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p31"/>
          <p:cNvPicPr preferRelativeResize="0"/>
          <p:nvPr/>
        </p:nvPicPr>
        <p:blipFill rotWithShape="1">
          <a:blip r:embed="rId5">
            <a:alphaModFix/>
          </a:blip>
          <a:srcRect b="16513" l="1245" r="68371" t="17769"/>
          <a:stretch/>
        </p:blipFill>
        <p:spPr>
          <a:xfrm>
            <a:off x="6093550" y="1565375"/>
            <a:ext cx="2787999" cy="3392243"/>
          </a:xfrm>
          <a:prstGeom prst="rect">
            <a:avLst/>
          </a:prstGeom>
          <a:noFill/>
          <a:ln cap="flat" cmpd="sng" w="9525">
            <a:solidFill>
              <a:srgbClr val="029DC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31"/>
          <p:cNvPicPr preferRelativeResize="0"/>
          <p:nvPr/>
        </p:nvPicPr>
        <p:blipFill rotWithShape="1">
          <a:blip r:embed="rId6">
            <a:alphaModFix/>
          </a:blip>
          <a:srcRect b="15826" l="2304" r="67206" t="17842"/>
          <a:stretch/>
        </p:blipFill>
        <p:spPr>
          <a:xfrm>
            <a:off x="3230450" y="1575900"/>
            <a:ext cx="2765051" cy="3380876"/>
          </a:xfrm>
          <a:prstGeom prst="rect">
            <a:avLst/>
          </a:prstGeom>
          <a:noFill/>
          <a:ln cap="flat" cmpd="sng" w="9525">
            <a:solidFill>
              <a:srgbClr val="029DC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2"/>
          <p:cNvSpPr txBox="1"/>
          <p:nvPr>
            <p:ph type="title"/>
          </p:nvPr>
        </p:nvSpPr>
        <p:spPr>
          <a:xfrm>
            <a:off x="311700" y="445025"/>
            <a:ext cx="856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Профессиональные коммуникации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32"/>
          <p:cNvSpPr txBox="1"/>
          <p:nvPr>
            <p:ph idx="1" type="body"/>
          </p:nvPr>
        </p:nvSpPr>
        <p:spPr>
          <a:xfrm>
            <a:off x="311700" y="1017725"/>
            <a:ext cx="2717700" cy="3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Статистика: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Количество сообщений от патологов: 44986 в 7252 случаях (6.2 сообщений на случай)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Количество сообщений от клинических специалистов: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1249 в 446 случаях (2.8 сообщений на случай)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 rotWithShape="1">
          <a:blip r:embed="rId4">
            <a:alphaModFix/>
          </a:blip>
          <a:srcRect b="16851" l="2200" r="67277" t="17651"/>
          <a:stretch/>
        </p:blipFill>
        <p:spPr>
          <a:xfrm>
            <a:off x="3224875" y="1533375"/>
            <a:ext cx="2787999" cy="3368675"/>
          </a:xfrm>
          <a:prstGeom prst="rect">
            <a:avLst/>
          </a:prstGeom>
          <a:noFill/>
          <a:ln cap="flat" cmpd="sng" w="9525">
            <a:solidFill>
              <a:srgbClr val="029DC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p32"/>
          <p:cNvPicPr preferRelativeResize="0"/>
          <p:nvPr/>
        </p:nvPicPr>
        <p:blipFill rotWithShape="1">
          <a:blip r:embed="rId5">
            <a:alphaModFix/>
          </a:blip>
          <a:srcRect b="16454" l="2305" r="67314" t="17646"/>
          <a:stretch/>
        </p:blipFill>
        <p:spPr>
          <a:xfrm>
            <a:off x="6101875" y="1533375"/>
            <a:ext cx="2778001" cy="3380075"/>
          </a:xfrm>
          <a:prstGeom prst="rect">
            <a:avLst/>
          </a:prstGeom>
          <a:noFill/>
          <a:ln cap="flat" cmpd="sng" w="9525">
            <a:solidFill>
              <a:srgbClr val="029DC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/>
          <p:nvPr/>
        </p:nvSpPr>
        <p:spPr>
          <a:xfrm>
            <a:off x="105300" y="99600"/>
            <a:ext cx="8933400" cy="4944300"/>
          </a:xfrm>
          <a:prstGeom prst="rect">
            <a:avLst/>
          </a:prstGeom>
          <a:noFill/>
          <a:ln cap="flat" cmpd="sng" w="76200">
            <a:solidFill>
              <a:srgbClr val="029DC2">
                <a:alpha val="49019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311700" y="445025"/>
            <a:ext cx="856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Стандартизация заключений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311700" y="1017725"/>
            <a:ext cx="2717700" cy="3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В существующем внутри ЛИС конструкторе протоколов созданы сотни протоколов заключений и макроописания на базе стандартов CAP, Royal College of Pathologists, других национальных стандартов и собственного опыта.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0275" y="190375"/>
            <a:ext cx="926025" cy="3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3202" y="1017725"/>
            <a:ext cx="3829149" cy="3713949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152400">
              <a:srgbClr val="000000">
                <a:alpha val="49803"/>
              </a:srgbClr>
            </a:outerShdw>
          </a:effectLst>
        </p:spPr>
      </p:pic>
      <p:pic>
        <p:nvPicPr>
          <p:cNvPr id="210" name="Google Shape;210;p33"/>
          <p:cNvPicPr preferRelativeResize="0"/>
          <p:nvPr/>
        </p:nvPicPr>
        <p:blipFill rotWithShape="1">
          <a:blip r:embed="rId5">
            <a:alphaModFix/>
          </a:blip>
          <a:srcRect b="0" l="2927" r="3840" t="0"/>
          <a:stretch/>
        </p:blipFill>
        <p:spPr>
          <a:xfrm>
            <a:off x="5356100" y="1984925"/>
            <a:ext cx="3570199" cy="2847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700000" dist="85725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