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72" r:id="rId2"/>
    <p:sldId id="283" r:id="rId3"/>
    <p:sldId id="294" r:id="rId4"/>
    <p:sldId id="295" r:id="rId5"/>
    <p:sldId id="285" r:id="rId6"/>
    <p:sldId id="286" r:id="rId7"/>
    <p:sldId id="297" r:id="rId8"/>
    <p:sldId id="287" r:id="rId9"/>
    <p:sldId id="290" r:id="rId10"/>
    <p:sldId id="298" r:id="rId11"/>
    <p:sldId id="299" r:id="rId12"/>
    <p:sldId id="293" r:id="rId13"/>
    <p:sldId id="302" r:id="rId14"/>
    <p:sldId id="300" r:id="rId15"/>
    <p:sldId id="301" r:id="rId16"/>
    <p:sldId id="303" r:id="rId17"/>
    <p:sldId id="304" r:id="rId18"/>
    <p:sldId id="305" r:id="rId19"/>
    <p:sldId id="306" r:id="rId20"/>
    <p:sldId id="307" r:id="rId21"/>
    <p:sldId id="309" r:id="rId22"/>
    <p:sldId id="308" r:id="rId23"/>
    <p:sldId id="282" r:id="rId2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9Bxa0U/owZqVuBKP2/A5pUfvc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605"/>
    <p:restoredTop sz="94681"/>
  </p:normalViewPr>
  <p:slideViewPr>
    <p:cSldViewPr snapToGrid="0">
      <p:cViewPr>
        <p:scale>
          <a:sx n="110" d="100"/>
          <a:sy n="110" d="100"/>
        </p:scale>
        <p:origin x="1552" y="8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8" Type="http://customschemas.google.com/relationships/presentationmetadata" Target="metadata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33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120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 Narrow" charset="0"/>
                <a:ea typeface="Arial Narrow" charset="0"/>
                <a:cs typeface="Arial Narrow" charset="0"/>
              </a:rPr>
              <a:t>10</a:t>
            </a:fld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48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48" name="Google Shape;248;p13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 Narrow" charset="0"/>
                <a:ea typeface="Arial Narrow" charset="0"/>
                <a:cs typeface="Arial Narrow" charset="0"/>
              </a:rPr>
              <a:t>11</a:t>
            </a:fld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4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12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20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13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34056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14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45931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15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09395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FB86B-9768-405B-8163-E13A294794C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3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FB86B-9768-405B-8163-E13A294794C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12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18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4255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19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3200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2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45953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20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8712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21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84782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22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9118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0" name="Google Shape;710;p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11" name="Google Shape;711;p4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 Narrow" charset="0"/>
                <a:ea typeface="Arial Narrow" charset="0"/>
                <a:cs typeface="Arial Narrow" charset="0"/>
              </a:rPr>
              <a:t>23</a:t>
            </a:fld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1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3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196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4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90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5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5196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6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3458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7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9373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8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3900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2" name="Google Shape;232;p10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latin typeface="Arial Narrow"/>
                <a:ea typeface="Arial Narrow"/>
                <a:cs typeface="Arial Narrow"/>
                <a:sym typeface="Arial Narrow"/>
              </a:rPr>
              <a:t>9</a:t>
            </a:fld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0838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5" y="1597821"/>
            <a:ext cx="777240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600"/>
            <a:ext cx="4388644" cy="601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7" y="3305176"/>
            <a:ext cx="7772401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7" y="2180035"/>
            <a:ext cx="7772401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5" y="1200152"/>
            <a:ext cx="403860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4" y="1200152"/>
            <a:ext cx="403860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9" y="1151336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9" y="1631156"/>
            <a:ext cx="4041774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7" y="204790"/>
            <a:ext cx="5111748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5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A44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7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7" y="459582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7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tiff"/><Relationship Id="rId7" Type="http://schemas.openxmlformats.org/officeDocument/2006/relationships/image" Target="../media/image24.tiff"/><Relationship Id="rId8" Type="http://schemas.openxmlformats.org/officeDocument/2006/relationships/image" Target="../media/image25.tiff"/><Relationship Id="rId9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.belomoev@komilfo.pro" TargetMode="External"/><Relationship Id="rId4" Type="http://schemas.openxmlformats.org/officeDocument/2006/relationships/hyperlink" Target="https://facebook.com/4blindpeople" TargetMode="External"/><Relationship Id="rId5" Type="http://schemas.openxmlformats.org/officeDocument/2006/relationships/hyperlink" Target="http://www.instagram.com/4blindpeople" TargetMode="External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47329638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94943171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"/>
          <p:cNvGrpSpPr/>
          <p:nvPr/>
        </p:nvGrpSpPr>
        <p:grpSpPr>
          <a:xfrm>
            <a:off x="-1" y="0"/>
            <a:ext cx="977843" cy="5143500"/>
            <a:chOff x="-1" y="0"/>
            <a:chExt cx="977843" cy="5143500"/>
          </a:xfrm>
        </p:grpSpPr>
        <p:sp>
          <p:nvSpPr>
            <p:cNvPr id="93" name="Google Shape;93;p1"/>
            <p:cNvSpPr/>
            <p:nvPr/>
          </p:nvSpPr>
          <p:spPr>
            <a:xfrm>
              <a:off x="859320" y="1118375"/>
              <a:ext cx="118522" cy="13954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15615" y="0"/>
              <a:ext cx="125192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1" y="1118375"/>
              <a:ext cx="853589" cy="13954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316" y="1118375"/>
            <a:ext cx="2689534" cy="10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1;p1"/>
          <p:cNvSpPr txBox="1"/>
          <p:nvPr/>
        </p:nvSpPr>
        <p:spPr>
          <a:xfrm>
            <a:off x="1869315" y="2513787"/>
            <a:ext cx="6070917" cy="123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ru-RU" sz="18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Помочь социализировать и улучшить здоровье и благополучие людей с нарушениями зрения с помощью технологий</a:t>
            </a:r>
            <a:endParaRPr sz="18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0"/>
          <p:cNvGrpSpPr/>
          <p:nvPr/>
        </p:nvGrpSpPr>
        <p:grpSpPr>
          <a:xfrm>
            <a:off x="-1" y="0"/>
            <a:ext cx="5077975" cy="5143500"/>
            <a:chOff x="-1" y="0"/>
            <a:chExt cx="5077975" cy="5143500"/>
          </a:xfrm>
        </p:grpSpPr>
        <p:grpSp>
          <p:nvGrpSpPr>
            <p:cNvPr id="187" name="Google Shape;187;p20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88" name="Google Shape;188;p20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 Narrow" charset="0"/>
                  <a:ea typeface="Arial Narrow" charset="0"/>
                  <a:cs typeface="Arial Narrow" charset="0"/>
                  <a:sym typeface="Arial"/>
                </a:endParaRPr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 Narrow" charset="0"/>
                  <a:ea typeface="Arial Narrow" charset="0"/>
                  <a:cs typeface="Arial Narrow" charset="0"/>
                  <a:sym typeface="Arial"/>
                </a:endParaRPr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 Narrow" charset="0"/>
                  <a:ea typeface="Arial Narrow" charset="0"/>
                  <a:cs typeface="Arial Narrow" charset="0"/>
                  <a:sym typeface="Arial"/>
                </a:endParaRPr>
              </a:p>
            </p:txBody>
          </p:sp>
        </p:grpSp>
        <p:sp>
          <p:nvSpPr>
            <p:cNvPr id="191" name="Google Shape;191;p20"/>
            <p:cNvSpPr txBox="1"/>
            <p:nvPr/>
          </p:nvSpPr>
          <p:spPr>
            <a:xfrm>
              <a:off x="1808863" y="2001521"/>
              <a:ext cx="3269111" cy="2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ru-RU" sz="1600" b="0" i="0" u="none" strike="noStrike" cap="none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Разработки устройства велись при поддержки компании </a:t>
              </a:r>
              <a:r>
                <a:rPr lang="en-US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Robert Bosch </a:t>
              </a:r>
              <a:r>
                <a:rPr lang="en-US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Company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Бизнес-инкубатор </a:t>
              </a:r>
              <a:r>
                <a:rPr lang="ru-RU" sz="1600" dirty="0" err="1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Ингрии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Сколково и Фонда Содействия Инновациям.</a:t>
              </a:r>
            </a:p>
            <a:p>
              <a:pPr lvl="0"/>
              <a:endPara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Данное устройство не является медицинским изделием и не требует регистрационного удостоверения. </a:t>
              </a:r>
            </a:p>
            <a:p>
              <a:pPr lvl="0"/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endParaRPr sz="16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95" y="1076445"/>
            <a:ext cx="2080779" cy="967804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95" y="1886122"/>
            <a:ext cx="2055643" cy="60165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63" y="2684914"/>
            <a:ext cx="1459153" cy="1057960"/>
          </a:xfrm>
          <a:prstGeom prst="rect">
            <a:avLst/>
          </a:prstGeom>
        </p:spPr>
      </p:pic>
      <p:pic>
        <p:nvPicPr>
          <p:cNvPr id="1026" name="Picture 2" descr="о-единение» - фонд поддержки слепоглухи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15" y="3755132"/>
            <a:ext cx="1930809" cy="7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35;p10"/>
          <p:cNvSpPr txBox="1"/>
          <p:nvPr/>
        </p:nvSpPr>
        <p:spPr>
          <a:xfrm>
            <a:off x="1663899" y="906503"/>
            <a:ext cx="6030941" cy="7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Партнеры</a:t>
            </a:r>
            <a:endParaRPr sz="24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Поддержка компании</a:t>
            </a:r>
            <a:endParaRPr sz="2400" b="1" dirty="0">
              <a:solidFill>
                <a:srgbClr val="7E7E7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938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5"/>
          <p:cNvGrpSpPr/>
          <p:nvPr/>
        </p:nvGrpSpPr>
        <p:grpSpPr>
          <a:xfrm>
            <a:off x="-1" y="0"/>
            <a:ext cx="977843" cy="5143500"/>
            <a:chOff x="-1" y="0"/>
            <a:chExt cx="977843" cy="5143500"/>
          </a:xfrm>
        </p:grpSpPr>
        <p:sp>
          <p:nvSpPr>
            <p:cNvPr id="253" name="Google Shape;253;p25"/>
            <p:cNvSpPr/>
            <p:nvPr/>
          </p:nvSpPr>
          <p:spPr>
            <a:xfrm>
              <a:off x="859320" y="1118375"/>
              <a:ext cx="118522" cy="13954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 Narrow" charset="0"/>
                <a:ea typeface="Arial Narrow" charset="0"/>
                <a:cs typeface="Arial Narrow" charset="0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415615" y="0"/>
              <a:ext cx="125192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 Narrow" charset="0"/>
                <a:ea typeface="Arial Narrow" charset="0"/>
                <a:cs typeface="Arial Narrow" charset="0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-1" y="1118375"/>
              <a:ext cx="853589" cy="13954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 Narrow" charset="0"/>
                <a:ea typeface="Arial Narrow" charset="0"/>
                <a:cs typeface="Arial Narrow" charset="0"/>
                <a:sym typeface="Arial"/>
              </a:endParaRPr>
            </a:p>
          </p:txBody>
        </p:sp>
      </p:grp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17" y="2217434"/>
            <a:ext cx="1178572" cy="476958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9" y="2213893"/>
            <a:ext cx="489106" cy="539911"/>
          </a:xfrm>
          <a:prstGeom prst="rect">
            <a:avLst/>
          </a:prstGeom>
        </p:spPr>
      </p:pic>
      <p:pic>
        <p:nvPicPr>
          <p:cNvPr id="16" name="Picture 4" descr="Ð° Ð´Ð°Ð½Ð½Ð¾Ð¼ Ð¸Ð·Ð¾Ð±ÑÐ°Ð¶ÐµÐ½Ð¸Ð¸ Ð¼Ð¾Ð¶ÐµÑ Ð½Ð°ÑÐ¾Ð´Ð¸ÑÑÑÑ: Ð¾Ð´Ð¸Ð½ Ð¸Ð»Ð¸ Ð½ÐµÑÐºÐ¾Ð»ÑÐºÐ¾ ÑÐµÐ»Ð¾Ð²ÐµÐº, Ð»ÑÐ´Ð¸ ÑÐ¸Ð´ÑÑ Ð¸ Ð² Ð¿Ð¾Ð¼ÐµÑÐµÐ½Ð¸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79" y="2964479"/>
            <a:ext cx="1788549" cy="13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10" y="2033971"/>
            <a:ext cx="2386126" cy="80855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582" y="2964480"/>
            <a:ext cx="2010545" cy="1341411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852" y="2964480"/>
            <a:ext cx="2015265" cy="1341411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31" y="2033971"/>
            <a:ext cx="2217243" cy="757613"/>
          </a:xfrm>
          <a:prstGeom prst="rect">
            <a:avLst/>
          </a:prstGeom>
        </p:spPr>
      </p:pic>
      <p:sp>
        <p:nvSpPr>
          <p:cNvPr id="19" name="Google Shape;235;p10"/>
          <p:cNvSpPr txBox="1"/>
          <p:nvPr/>
        </p:nvSpPr>
        <p:spPr>
          <a:xfrm>
            <a:off x="1663899" y="906503"/>
            <a:ext cx="6030941" cy="7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Конференции</a:t>
            </a:r>
            <a:endParaRPr sz="24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Презентация компании</a:t>
            </a:r>
            <a:endParaRPr sz="2400" b="1" dirty="0">
              <a:solidFill>
                <a:srgbClr val="7E7E7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447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04" y="366637"/>
            <a:ext cx="5791353" cy="4083210"/>
          </a:xfrm>
          <a:prstGeom prst="rect">
            <a:avLst/>
          </a:prstGeom>
        </p:spPr>
      </p:pic>
      <p:grpSp>
        <p:nvGrpSpPr>
          <p:cNvPr id="169" name="Google Shape;169;p6"/>
          <p:cNvGrpSpPr/>
          <p:nvPr/>
        </p:nvGrpSpPr>
        <p:grpSpPr>
          <a:xfrm>
            <a:off x="-1" y="0"/>
            <a:ext cx="8717615" cy="5143500"/>
            <a:chOff x="-1" y="0"/>
            <a:chExt cx="8717615" cy="5143500"/>
          </a:xfrm>
        </p:grpSpPr>
        <p:grpSp>
          <p:nvGrpSpPr>
            <p:cNvPr id="170" name="Google Shape;170;p6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71" name="Google Shape;171;p6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74" name="Google Shape;174;p6"/>
            <p:cNvSpPr txBox="1"/>
            <p:nvPr/>
          </p:nvSpPr>
          <p:spPr>
            <a:xfrm>
              <a:off x="5220182" y="4174616"/>
              <a:ext cx="3497432" cy="757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Дата поставки 1</a:t>
              </a:r>
              <a:r>
                <a:rPr lang="en-US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</a:t>
              </a:r>
              <a:r>
                <a:rPr lang="en-US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июля</a:t>
              </a:r>
              <a:r>
                <a:rPr lang="en-US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en-US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2020</a:t>
              </a:r>
              <a:endParaRPr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r"/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Дата поставки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2: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15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октября,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2020</a:t>
              </a: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4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</a:t>
              </a:r>
              <a:r>
                <a:rPr lang="en-US" sz="3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</a:t>
              </a:r>
              <a:r>
                <a:rPr lang="ru-RU" sz="3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b="1" i="0" u="none" strike="noStrike" cap="none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 медицинском учреждении</a:t>
              </a:r>
              <a:endParaRPr sz="3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10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</a:t>
              </a: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в медицинском учреждении</a:t>
              </a:r>
              <a:endParaRPr sz="2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ru-RU" sz="18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Принципы</a:t>
              </a:r>
              <a:endParaRPr sz="1800" b="1" i="0" u="none" strike="noStrike" cap="none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09" name="Google Shape;109;p2"/>
            <p:cNvSpPr txBox="1"/>
            <p:nvPr/>
          </p:nvSpPr>
          <p:spPr>
            <a:xfrm>
              <a:off x="1663900" y="2021306"/>
              <a:ext cx="3220616" cy="2496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Совершенствуй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Сортируй 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Соблюдай порядок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Содержи в чистоте 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Стандартизируй </a:t>
              </a:r>
              <a:endParaRPr lang="ru-RU" sz="16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B93F5ED-EE24-4066-B526-B0B880E0668D}"/>
              </a:ext>
            </a:extLst>
          </p:cNvPr>
          <p:cNvSpPr/>
          <p:nvPr/>
        </p:nvSpPr>
        <p:spPr>
          <a:xfrm>
            <a:off x="7182207" y="2118109"/>
            <a:ext cx="1071565" cy="10719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Соблюдай порядок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95F6A28-77BB-4F66-A37A-C805C85D7020}"/>
              </a:ext>
            </a:extLst>
          </p:cNvPr>
          <p:cNvSpPr/>
          <p:nvPr/>
        </p:nvSpPr>
        <p:spPr>
          <a:xfrm>
            <a:off x="6184527" y="1413844"/>
            <a:ext cx="1071565" cy="10719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Сортируй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BDC6F1E5-97D7-42E7-BB87-482C8FE38EF1}"/>
              </a:ext>
            </a:extLst>
          </p:cNvPr>
          <p:cNvSpPr/>
          <p:nvPr/>
        </p:nvSpPr>
        <p:spPr>
          <a:xfrm>
            <a:off x="6885708" y="3290658"/>
            <a:ext cx="1071565" cy="10719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Содержи в чистоте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5C54A7E-B9D4-4B62-8A55-5D5EDA79D6F3}"/>
              </a:ext>
            </a:extLst>
          </p:cNvPr>
          <p:cNvSpPr/>
          <p:nvPr/>
        </p:nvSpPr>
        <p:spPr>
          <a:xfrm>
            <a:off x="5628796" y="3290658"/>
            <a:ext cx="1071565" cy="10719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Стандар-тизуй</a:t>
            </a:r>
            <a:endParaRPr lang="ru-RU" sz="100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F3D3229-35CA-46A6-B740-343172BAB7AB}"/>
              </a:ext>
            </a:extLst>
          </p:cNvPr>
          <p:cNvSpPr/>
          <p:nvPr/>
        </p:nvSpPr>
        <p:spPr>
          <a:xfrm>
            <a:off x="5182195" y="2173837"/>
            <a:ext cx="1071565" cy="10719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Совер-шенствуй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471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836061" cy="5143500"/>
            <a:chOff x="-1" y="0"/>
            <a:chExt cx="783606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</a:t>
              </a: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в медицинском учреждении</a:t>
              </a:r>
              <a:endParaRPr sz="2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ru-RU" sz="18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Преимущества внедрения</a:t>
              </a:r>
              <a:endParaRPr sz="1800" b="1" i="0" u="none" strike="noStrike" cap="none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09" name="Google Shape;109;p2"/>
            <p:cNvSpPr txBox="1"/>
            <p:nvPr/>
          </p:nvSpPr>
          <p:spPr>
            <a:xfrm>
              <a:off x="1663899" y="2021306"/>
              <a:ext cx="6172161" cy="2496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Повышение </a:t>
              </a:r>
              <a:r>
                <a:rPr lang="ru-RU" sz="1600" dirty="0">
                  <a:latin typeface="Arial Narrow" charset="0"/>
                  <a:ea typeface="Arial Narrow" charset="0"/>
                  <a:cs typeface="Arial Narrow" charset="0"/>
                </a:rPr>
                <a:t>качества оказания </a:t>
              </a: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услуг 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Создание </a:t>
              </a:r>
              <a:r>
                <a:rPr lang="ru-RU" sz="1600" dirty="0">
                  <a:latin typeface="Arial Narrow" charset="0"/>
                  <a:ea typeface="Arial Narrow" charset="0"/>
                  <a:cs typeface="Arial Narrow" charset="0"/>
                </a:rPr>
                <a:t>комфортного психологического </a:t>
              </a: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климата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Стандартизация </a:t>
              </a:r>
              <a:r>
                <a:rPr lang="ru-RU" sz="1600" dirty="0">
                  <a:latin typeface="Arial Narrow" charset="0"/>
                  <a:ea typeface="Arial Narrow" charset="0"/>
                  <a:cs typeface="Arial Narrow" charset="0"/>
                </a:rPr>
                <a:t>рабочих </a:t>
              </a: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мест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Оптимизация </a:t>
              </a:r>
              <a:r>
                <a:rPr lang="ru-RU" sz="1600" dirty="0">
                  <a:latin typeface="Arial Narrow" charset="0"/>
                  <a:ea typeface="Arial Narrow" charset="0"/>
                  <a:cs typeface="Arial Narrow" charset="0"/>
                </a:rPr>
                <a:t>материальных </a:t>
              </a: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расходов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charset="0"/>
                <a:buChar char="•"/>
              </a:pP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Повышение </a:t>
              </a:r>
              <a:r>
                <a:rPr lang="ru-RU" sz="1600" dirty="0">
                  <a:latin typeface="Arial Narrow" charset="0"/>
                  <a:ea typeface="Arial Narrow" charset="0"/>
                  <a:cs typeface="Arial Narrow" charset="0"/>
                </a:rPr>
                <a:t>производительности </a:t>
              </a: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труда</a:t>
              </a: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532401-7094-409E-BC9F-C5FF608EF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0" t="10130" r="28247" b="5728"/>
          <a:stretch/>
        </p:blipFill>
        <p:spPr>
          <a:xfrm>
            <a:off x="2090817" y="1084859"/>
            <a:ext cx="4810709" cy="3592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12E7B2-DCC2-429D-AB8C-EA154FF52F76}"/>
              </a:ext>
            </a:extLst>
          </p:cNvPr>
          <p:cNvSpPr txBox="1"/>
          <p:nvPr/>
        </p:nvSpPr>
        <p:spPr>
          <a:xfrm>
            <a:off x="279076" y="1378856"/>
            <a:ext cx="18117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Четкие и последовательные действия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89926D-0F02-4A43-8866-68270590A32F}"/>
              </a:ext>
            </a:extLst>
          </p:cNvPr>
          <p:cNvSpPr txBox="1"/>
          <p:nvPr/>
        </p:nvSpPr>
        <p:spPr>
          <a:xfrm>
            <a:off x="7203632" y="1437294"/>
            <a:ext cx="1501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Оптимальные перемещения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751350F-41EA-456F-BFDC-EC0A8E129DB8}"/>
              </a:ext>
            </a:extLst>
          </p:cNvPr>
          <p:cNvCxnSpPr/>
          <p:nvPr/>
        </p:nvCxnSpPr>
        <p:spPr>
          <a:xfrm>
            <a:off x="339344" y="2088286"/>
            <a:ext cx="154098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C854AE9-6703-4A59-B359-D3F761B6ACCC}"/>
              </a:ext>
            </a:extLst>
          </p:cNvPr>
          <p:cNvCxnSpPr>
            <a:cxnSpLocks/>
          </p:cNvCxnSpPr>
          <p:nvPr/>
        </p:nvCxnSpPr>
        <p:spPr>
          <a:xfrm flipV="1">
            <a:off x="1880324" y="1952063"/>
            <a:ext cx="992874" cy="13622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248FBE23-CC45-430D-BD3A-E6C1FF14D0C2}"/>
              </a:ext>
            </a:extLst>
          </p:cNvPr>
          <p:cNvCxnSpPr/>
          <p:nvPr/>
        </p:nvCxnSpPr>
        <p:spPr>
          <a:xfrm>
            <a:off x="7203632" y="1946692"/>
            <a:ext cx="154098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7DCE114-41EA-43D4-BDE5-5ECB82454B47}"/>
              </a:ext>
            </a:extLst>
          </p:cNvPr>
          <p:cNvCxnSpPr>
            <a:cxnSpLocks/>
          </p:cNvCxnSpPr>
          <p:nvPr/>
        </p:nvCxnSpPr>
        <p:spPr>
          <a:xfrm flipH="1">
            <a:off x="5360503" y="1952063"/>
            <a:ext cx="1843130" cy="13622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C26AE66-0260-4653-8A9B-F09BB8012D2D}"/>
              </a:ext>
            </a:extLst>
          </p:cNvPr>
          <p:cNvSpPr txBox="1"/>
          <p:nvPr/>
        </p:nvSpPr>
        <p:spPr>
          <a:xfrm>
            <a:off x="7243432" y="2331704"/>
            <a:ext cx="1501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Прозрачная временная оценка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751816C-83F2-4ABA-AC0E-E0847D636D64}"/>
              </a:ext>
            </a:extLst>
          </p:cNvPr>
          <p:cNvCxnSpPr/>
          <p:nvPr/>
        </p:nvCxnSpPr>
        <p:spPr>
          <a:xfrm>
            <a:off x="7243433" y="3042051"/>
            <a:ext cx="154098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2D868C43-44D8-4347-9BB6-18451C0020D0}"/>
              </a:ext>
            </a:extLst>
          </p:cNvPr>
          <p:cNvCxnSpPr>
            <a:cxnSpLocks/>
          </p:cNvCxnSpPr>
          <p:nvPr/>
        </p:nvCxnSpPr>
        <p:spPr>
          <a:xfrm flipH="1" flipV="1">
            <a:off x="4438938" y="2540351"/>
            <a:ext cx="2804495" cy="5017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CE63C24-B41F-4B5E-9DA2-7FD87E09C08C}"/>
              </a:ext>
            </a:extLst>
          </p:cNvPr>
          <p:cNvSpPr txBox="1"/>
          <p:nvPr/>
        </p:nvSpPr>
        <p:spPr>
          <a:xfrm>
            <a:off x="7243432" y="4033761"/>
            <a:ext cx="1501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Карта материалов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0F66F302-57C7-4158-921C-E3CFB3E18312}"/>
              </a:ext>
            </a:extLst>
          </p:cNvPr>
          <p:cNvCxnSpPr/>
          <p:nvPr/>
        </p:nvCxnSpPr>
        <p:spPr>
          <a:xfrm>
            <a:off x="7246917" y="4520568"/>
            <a:ext cx="154098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B639C250-3AEA-43DA-B62C-5477C15DF45A}"/>
              </a:ext>
            </a:extLst>
          </p:cNvPr>
          <p:cNvCxnSpPr>
            <a:cxnSpLocks/>
          </p:cNvCxnSpPr>
          <p:nvPr/>
        </p:nvCxnSpPr>
        <p:spPr>
          <a:xfrm flipH="1" flipV="1">
            <a:off x="5165418" y="4202331"/>
            <a:ext cx="2078015" cy="31617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36FA8E6B-3957-4BB2-9EB6-279EC09DAFC7}"/>
              </a:ext>
            </a:extLst>
          </p:cNvPr>
          <p:cNvCxnSpPr/>
          <p:nvPr/>
        </p:nvCxnSpPr>
        <p:spPr>
          <a:xfrm>
            <a:off x="339344" y="3879441"/>
            <a:ext cx="154098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6E68EC7-ECE9-4B32-9AB9-261C13F5861D}"/>
              </a:ext>
            </a:extLst>
          </p:cNvPr>
          <p:cNvSpPr txBox="1"/>
          <p:nvPr/>
        </p:nvSpPr>
        <p:spPr>
          <a:xfrm>
            <a:off x="339343" y="3390277"/>
            <a:ext cx="1501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Операционная памятка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C13F01D1-FD8E-428F-BB8E-8FF8B600319B}"/>
              </a:ext>
            </a:extLst>
          </p:cNvPr>
          <p:cNvCxnSpPr>
            <a:cxnSpLocks/>
          </p:cNvCxnSpPr>
          <p:nvPr/>
        </p:nvCxnSpPr>
        <p:spPr>
          <a:xfrm>
            <a:off x="1880324" y="3875026"/>
            <a:ext cx="1460576" cy="32730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04;p2"/>
          <p:cNvSpPr txBox="1"/>
          <p:nvPr/>
        </p:nvSpPr>
        <p:spPr>
          <a:xfrm>
            <a:off x="1296364" y="353180"/>
            <a:ext cx="7035083" cy="7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b="1" dirty="0" smtClean="0">
                <a:latin typeface="Arial Narrow"/>
                <a:ea typeface="Arial Narrow"/>
                <a:cs typeface="Arial Narrow"/>
                <a:sym typeface="Arial Narrow"/>
              </a:rPr>
              <a:t>Пример 1. </a:t>
            </a:r>
            <a:r>
              <a:rPr lang="ru-RU" sz="2400" b="1" dirty="0">
                <a:latin typeface="Arial Narrow"/>
                <a:ea typeface="Arial Narrow"/>
                <a:cs typeface="Arial Narrow"/>
                <a:sym typeface="Arial Narrow"/>
              </a:rPr>
              <a:t>Стандартизация процесса забора </a:t>
            </a:r>
            <a:r>
              <a:rPr lang="ru-RU" sz="2400" b="1" dirty="0" smtClean="0">
                <a:latin typeface="Arial Narrow"/>
                <a:ea typeface="Arial Narrow"/>
                <a:cs typeface="Arial Narrow"/>
                <a:sym typeface="Arial Narrow"/>
              </a:rPr>
              <a:t>крови</a:t>
            </a:r>
            <a:endParaRPr sz="1800" b="1" i="0" u="none" strike="noStrike" cap="none" dirty="0">
              <a:solidFill>
                <a:srgbClr val="7E7E7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4723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4947" y="4623607"/>
            <a:ext cx="3646025" cy="2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189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r>
              <a:rPr kumimoji="1" lang="en-US" sz="10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 </a:t>
            </a:r>
            <a:r>
              <a:rPr kumimoji="1" lang="ru-RU" sz="10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в медицинском учреждении </a:t>
            </a:r>
            <a:r>
              <a:rPr kumimoji="1" lang="en-US" sz="10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| </a:t>
            </a:r>
            <a:r>
              <a:rPr kumimoji="1" lang="ru-RU" sz="10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89926D-0F02-4A43-8866-68270590A32F}"/>
              </a:ext>
            </a:extLst>
          </p:cNvPr>
          <p:cNvSpPr txBox="1"/>
          <p:nvPr/>
        </p:nvSpPr>
        <p:spPr>
          <a:xfrm>
            <a:off x="6279367" y="1525739"/>
            <a:ext cx="28044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Расположение по принципу </a:t>
            </a:r>
            <a:br>
              <a:rPr lang="ru-RU" sz="1050" dirty="0"/>
            </a:br>
            <a:r>
              <a:rPr lang="ru-RU" sz="1050" dirty="0"/>
              <a:t>«То что берется правой рукой – справа, левой – слева»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248FBE23-CC45-430D-BD3A-E6C1FF14D0C2}"/>
              </a:ext>
            </a:extLst>
          </p:cNvPr>
          <p:cNvCxnSpPr>
            <a:cxnSpLocks/>
          </p:cNvCxnSpPr>
          <p:nvPr/>
        </p:nvCxnSpPr>
        <p:spPr>
          <a:xfrm>
            <a:off x="6279367" y="2222354"/>
            <a:ext cx="26176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A76BED-3154-44CA-B8C8-F9F84AC49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" t="14583" r="28148" b="5728"/>
          <a:stretch/>
        </p:blipFill>
        <p:spPr>
          <a:xfrm>
            <a:off x="647532" y="1128316"/>
            <a:ext cx="5283232" cy="3495291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5849CC88-752B-4A22-B392-531648AA2680}"/>
              </a:ext>
            </a:extLst>
          </p:cNvPr>
          <p:cNvCxnSpPr>
            <a:cxnSpLocks/>
          </p:cNvCxnSpPr>
          <p:nvPr/>
        </p:nvCxnSpPr>
        <p:spPr>
          <a:xfrm flipH="1">
            <a:off x="4752362" y="2220295"/>
            <a:ext cx="1527006" cy="33112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D1C7CFB-F4DD-40C5-842A-037876856094}"/>
              </a:ext>
            </a:extLst>
          </p:cNvPr>
          <p:cNvSpPr txBox="1"/>
          <p:nvPr/>
        </p:nvSpPr>
        <p:spPr>
          <a:xfrm>
            <a:off x="6279367" y="3745989"/>
            <a:ext cx="28044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Сортировка в зонах по принципу: «Что чаще используется, </a:t>
            </a:r>
          </a:p>
          <a:p>
            <a:r>
              <a:rPr lang="ru-RU" sz="1050" dirty="0"/>
              <a:t>то ближе»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12A20DD-B349-4859-A5CE-F9219D64F536}"/>
              </a:ext>
            </a:extLst>
          </p:cNvPr>
          <p:cNvCxnSpPr>
            <a:cxnSpLocks/>
          </p:cNvCxnSpPr>
          <p:nvPr/>
        </p:nvCxnSpPr>
        <p:spPr>
          <a:xfrm>
            <a:off x="6339505" y="4422094"/>
            <a:ext cx="26176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F9DB7E6-EECF-42B1-B58C-93B9A75685BD}"/>
              </a:ext>
            </a:extLst>
          </p:cNvPr>
          <p:cNvCxnSpPr>
            <a:cxnSpLocks/>
          </p:cNvCxnSpPr>
          <p:nvPr/>
        </p:nvCxnSpPr>
        <p:spPr>
          <a:xfrm flipH="1" flipV="1">
            <a:off x="4912190" y="3749782"/>
            <a:ext cx="1427315" cy="6723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62C7A3-BC80-4F13-9C9A-12AE089D2735}"/>
              </a:ext>
            </a:extLst>
          </p:cNvPr>
          <p:cNvSpPr txBox="1"/>
          <p:nvPr/>
        </p:nvSpPr>
        <p:spPr>
          <a:xfrm>
            <a:off x="6339505" y="2890549"/>
            <a:ext cx="2804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Четкое обозначение мест расположения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C373AFCB-1D86-42AF-B1C5-D6F3C368523F}"/>
              </a:ext>
            </a:extLst>
          </p:cNvPr>
          <p:cNvCxnSpPr>
            <a:cxnSpLocks/>
          </p:cNvCxnSpPr>
          <p:nvPr/>
        </p:nvCxnSpPr>
        <p:spPr>
          <a:xfrm>
            <a:off x="6339505" y="3410456"/>
            <a:ext cx="26176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174ED441-6F41-4E45-8D92-F97B77551518}"/>
              </a:ext>
            </a:extLst>
          </p:cNvPr>
          <p:cNvCxnSpPr>
            <a:cxnSpLocks/>
          </p:cNvCxnSpPr>
          <p:nvPr/>
        </p:nvCxnSpPr>
        <p:spPr>
          <a:xfrm flipH="1" flipV="1">
            <a:off x="4710101" y="3154410"/>
            <a:ext cx="1629404" cy="25170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04;p2"/>
          <p:cNvSpPr txBox="1"/>
          <p:nvPr/>
        </p:nvSpPr>
        <p:spPr>
          <a:xfrm>
            <a:off x="1088019" y="378929"/>
            <a:ext cx="7035083" cy="7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b="1" dirty="0" smtClean="0">
                <a:latin typeface="Arial Narrow"/>
                <a:ea typeface="Arial Narrow"/>
                <a:cs typeface="Arial Narrow"/>
                <a:sym typeface="Arial Narrow"/>
              </a:rPr>
              <a:t>Пример 1. Организация хранение рабочих материалов</a:t>
            </a:r>
            <a:endParaRPr sz="1800" b="1" i="0" u="none" strike="noStrike" cap="none" dirty="0">
              <a:solidFill>
                <a:srgbClr val="7E7E7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1414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</a:t>
              </a: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в медицинском учреждении</a:t>
              </a:r>
              <a:endParaRPr sz="2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ru-RU" sz="18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Дорожная карта</a:t>
              </a:r>
              <a:endParaRPr sz="1800" b="1" i="0" u="none" strike="noStrike" cap="none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09" name="Google Shape;109;p2"/>
            <p:cNvSpPr txBox="1"/>
            <p:nvPr/>
          </p:nvSpPr>
          <p:spPr>
            <a:xfrm>
              <a:off x="1663900" y="2021306"/>
              <a:ext cx="4679028" cy="2496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lvl="0" indent="-342900">
                <a:buClr>
                  <a:schemeClr val="dk1"/>
                </a:buClr>
                <a:buSzPts val="1100"/>
                <a:buFont typeface="+mj-lt"/>
                <a:buAutoNum type="arabicPeriod"/>
              </a:pPr>
              <a:r>
                <a:rPr lang="ru-RU" sz="1600" dirty="0">
                  <a:latin typeface="Arial Narrow" charset="0"/>
                  <a:ea typeface="Arial Narrow" charset="0"/>
                  <a:cs typeface="Arial Narrow" charset="0"/>
                </a:rPr>
                <a:t>Выбор пилотного процесса для оптимизации по </a:t>
              </a:r>
              <a:r>
                <a:rPr lang="ru-RU" sz="1600" dirty="0" smtClean="0">
                  <a:latin typeface="Arial Narrow" charset="0"/>
                  <a:ea typeface="Arial Narrow" charset="0"/>
                  <a:cs typeface="Arial Narrow" charset="0"/>
                </a:rPr>
                <a:t>5S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+mj-lt"/>
                <a:buAutoNum type="arabicPeriod"/>
              </a:pPr>
              <a:r>
                <a:rPr lang="ru-RU" sz="1600" dirty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Сбор данных и ограничений, анализ, разработка карты процесса и </a:t>
              </a: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рекомендаций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+mj-lt"/>
                <a:buAutoNum type="arabicPeriod"/>
              </a:pPr>
              <a:r>
                <a:rPr lang="ru-RU" sz="1600" dirty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Внедрение изменений, пилотное тестирование, накопление статистических </a:t>
              </a: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данных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+mj-lt"/>
                <a:buAutoNum type="arabicPeriod"/>
              </a:pPr>
              <a:r>
                <a:rPr lang="ru-RU" sz="1600" dirty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Оценка эффективности</a:t>
              </a: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Навигация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00" b="1" i="0" u="none" strike="noStrike" cap="none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 медицинском учреждении</a:t>
              </a:r>
              <a:endParaRPr sz="3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54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2" y="2142058"/>
            <a:ext cx="4464687" cy="2334432"/>
          </a:xfrm>
          <a:prstGeom prst="rect">
            <a:avLst/>
          </a:prstGeom>
        </p:spPr>
      </p:pic>
      <p:grpSp>
        <p:nvGrpSpPr>
          <p:cNvPr id="103" name="Google Shape;103;p2"/>
          <p:cNvGrpSpPr/>
          <p:nvPr/>
        </p:nvGrpSpPr>
        <p:grpSpPr>
          <a:xfrm>
            <a:off x="-1" y="0"/>
            <a:ext cx="8706557" cy="5143500"/>
            <a:chOff x="-1" y="0"/>
            <a:chExt cx="8706557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Perkins One</a:t>
              </a:r>
              <a:endParaRPr sz="2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Коммуникатор для общения со слепоглухими пациентами</a:t>
              </a:r>
              <a:endParaRPr sz="1800" b="1" i="0" u="none" strike="noStrike" cap="none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09" name="Google Shape;109;p2"/>
            <p:cNvSpPr txBox="1"/>
            <p:nvPr/>
          </p:nvSpPr>
          <p:spPr>
            <a:xfrm>
              <a:off x="1663900" y="2021306"/>
              <a:ext cx="3220616" cy="2496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Коммуникатор </a:t>
              </a:r>
              <a:r>
                <a:rPr lang="en-US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Perkins One </a:t>
              </a: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первое коммуникационное устройство для слепоглухих людей, позволяющее врачу общаться с пациентом без присутствия </a:t>
              </a:r>
              <a:r>
                <a:rPr lang="ru-RU" sz="1600" dirty="0" err="1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тифлосурдопереводчика</a:t>
              </a: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. </a:t>
              </a: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0483" y="20213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62883" y="21737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2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Навигация в медицинском учреждении</a:t>
              </a:r>
              <a:endParaRPr sz="2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ru-RU" sz="18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Преимущества внедрения</a:t>
              </a:r>
              <a:endParaRPr sz="1800" b="1" i="0" u="none" strike="noStrike" cap="none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sp>
        <p:nvSpPr>
          <p:cNvPr id="9" name="Google Shape;212;p8"/>
          <p:cNvSpPr txBox="1"/>
          <p:nvPr/>
        </p:nvSpPr>
        <p:spPr>
          <a:xfrm>
            <a:off x="1663900" y="1841379"/>
            <a:ext cx="2468262" cy="299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Организация современной системы навигации в медицинском учреждении для </a:t>
            </a:r>
            <a:r>
              <a:rPr lang="ru-RU" sz="1600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незрячих пациентов</a:t>
            </a:r>
            <a:r>
              <a:rPr lang="ru-RU" sz="16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исключающая не использование не используемых решений.</a:t>
            </a:r>
            <a:endParaRPr sz="16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26" name="Picture 2" descr="ПБ ГБУЗ &quot;Городская стоматологическая поликлиника №2&quot;: Доступна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55" y="1563556"/>
            <a:ext cx="3110963" cy="31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5016660" y="1816081"/>
            <a:ext cx="3588152" cy="251170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Навигация </a:t>
              </a:r>
            </a:p>
            <a:p>
              <a:r>
                <a:rPr lang="ru-RU" sz="1800" b="1" dirty="0">
                  <a:latin typeface="Arial Narrow"/>
                  <a:ea typeface="Arial Narrow"/>
                  <a:cs typeface="Arial Narrow"/>
                  <a:sym typeface="Arial Narrow"/>
                </a:rPr>
                <a:t>в медицинском </a:t>
              </a:r>
              <a:r>
                <a:rPr lang="ru-RU" sz="1800" b="1" dirty="0" smtClean="0">
                  <a:latin typeface="Arial Narrow"/>
                  <a:ea typeface="Arial Narrow"/>
                  <a:cs typeface="Arial Narrow"/>
                  <a:sym typeface="Arial Narrow"/>
                </a:rPr>
                <a:t>учреждении</a:t>
              </a:r>
              <a:endParaRPr lang="ru-RU" sz="1800" b="1" dirty="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pic>
        <p:nvPicPr>
          <p:cNvPr id="4098" name="Picture 2" descr="лександровская городская барачная больница в память С. П. Ботки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28" y="1990846"/>
            <a:ext cx="5638525" cy="21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ропа. Напольная навигация | Дизайн больницы, Дизайн офисног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55" y="906503"/>
            <a:ext cx="2313550" cy="34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0963" y="1667728"/>
            <a:ext cx="328592" cy="2638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1" y="0"/>
            <a:ext cx="7694841" cy="5143500"/>
            <a:chOff x="-1" y="0"/>
            <a:chExt cx="7694841" cy="5143500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Навигация в медицинском учреждении</a:t>
              </a:r>
              <a:endParaRPr sz="2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ru-RU" sz="18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Преимущества внедрения</a:t>
              </a:r>
              <a:endParaRPr sz="1800" b="1" i="0" u="none" strike="noStrike" cap="none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5" y="2122731"/>
            <a:ext cx="3269552" cy="2160240"/>
          </a:xfrm>
          <a:prstGeom prst="rect">
            <a:avLst/>
          </a:prstGeom>
        </p:spPr>
      </p:pic>
      <p:sp>
        <p:nvSpPr>
          <p:cNvPr id="14" name="Google Shape;109;p2"/>
          <p:cNvSpPr txBox="1"/>
          <p:nvPr/>
        </p:nvSpPr>
        <p:spPr>
          <a:xfrm>
            <a:off x="1663899" y="2021306"/>
            <a:ext cx="2578435" cy="249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dirty="0" smtClean="0">
                <a:latin typeface="Arial Narrow" charset="0"/>
                <a:ea typeface="Arial Narrow" charset="0"/>
                <a:cs typeface="Arial Narrow" charset="0"/>
              </a:rPr>
              <a:t>Устройство внутреннего пользования или мобильное приложение работающее по системе скрытых меток в больнице позволяющее незрячему самостоятельно найти нужный кабинет. </a:t>
            </a:r>
            <a:endParaRPr sz="16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95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58"/>
          <p:cNvGrpSpPr/>
          <p:nvPr/>
        </p:nvGrpSpPr>
        <p:grpSpPr>
          <a:xfrm>
            <a:off x="-1" y="0"/>
            <a:ext cx="8157172" cy="5143500"/>
            <a:chOff x="-1" y="0"/>
            <a:chExt cx="8157172" cy="5143500"/>
          </a:xfrm>
        </p:grpSpPr>
        <p:grpSp>
          <p:nvGrpSpPr>
            <p:cNvPr id="715" name="Google Shape;715;p58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716" name="Google Shape;716;p58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 Narrow" charset="0"/>
                  <a:ea typeface="Arial Narrow" charset="0"/>
                  <a:cs typeface="Arial Narrow" charset="0"/>
                  <a:sym typeface="Arial"/>
                </a:endParaRPr>
              </a:p>
            </p:txBody>
          </p:sp>
          <p:sp>
            <p:nvSpPr>
              <p:cNvPr id="717" name="Google Shape;717;p58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 Narrow" charset="0"/>
                  <a:ea typeface="Arial Narrow" charset="0"/>
                  <a:cs typeface="Arial Narrow" charset="0"/>
                  <a:sym typeface="Arial"/>
                </a:endParaRPr>
              </a:p>
            </p:txBody>
          </p:sp>
          <p:sp>
            <p:nvSpPr>
              <p:cNvPr id="718" name="Google Shape;718;p58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 Narrow" charset="0"/>
                  <a:ea typeface="Arial Narrow" charset="0"/>
                  <a:cs typeface="Arial Narrow" charset="0"/>
                  <a:sym typeface="Arial"/>
                </a:endParaRPr>
              </a:p>
            </p:txBody>
          </p:sp>
        </p:grpSp>
        <p:sp>
          <p:nvSpPr>
            <p:cNvPr id="719" name="Google Shape;719;p58"/>
            <p:cNvSpPr txBox="1"/>
            <p:nvPr/>
          </p:nvSpPr>
          <p:spPr>
            <a:xfrm>
              <a:off x="5060886" y="1319515"/>
              <a:ext cx="3096285" cy="3306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Thank you very much for your attention! </a:t>
              </a:r>
              <a:endParaRPr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Theodor Belomoev,</a:t>
              </a:r>
              <a:endParaRPr dirty="0" smtClean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CEO of 4Blind Company </a:t>
              </a:r>
              <a:endParaRPr sz="14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endPara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/>
              <a:r>
                <a:rPr lang="en-US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+7 812 928 30 20</a:t>
              </a:r>
            </a:p>
            <a:p>
              <a:pPr lvl="0"/>
              <a:r>
                <a:rPr lang="en-US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+1 437 800 5452 </a:t>
              </a:r>
            </a:p>
            <a:p>
              <a:pPr lvl="0"/>
              <a:endPara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endParaRPr>
            </a:p>
            <a:p>
              <a:pPr lvl="0"/>
              <a:r>
                <a:rPr lang="en-US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  <a:hlinkClick r:id="rId3"/>
                </a:rPr>
                <a:t>t.belomoev@komilfo.pro</a:t>
              </a:r>
              <a:r>
                <a:rPr lang="en-US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Follow us: </a:t>
              </a:r>
              <a:endParaRPr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u="sng" dirty="0">
                  <a:solidFill>
                    <a:schemeClr val="hlink"/>
                  </a:solidFill>
                  <a:latin typeface="Arial Narrow"/>
                  <a:ea typeface="Arial Narrow"/>
                  <a:cs typeface="Arial Narrow"/>
                  <a:sym typeface="Arial Narrow"/>
                  <a:hlinkClick r:id="rId4"/>
                </a:rPr>
                <a:t>facebook.com/4blindpeople</a:t>
              </a:r>
              <a:endParaRPr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u="sng" dirty="0">
                  <a:solidFill>
                    <a:schemeClr val="hlink"/>
                  </a:solidFill>
                  <a:latin typeface="Arial Narrow"/>
                  <a:ea typeface="Arial Narrow"/>
                  <a:cs typeface="Arial Narrow"/>
                  <a:sym typeface="Arial Narrow"/>
                  <a:hlinkClick r:id="rId5"/>
                </a:rPr>
                <a:t>instagram.com/4blindpeople</a:t>
              </a:r>
              <a:r>
                <a:rPr lang="en-US" sz="14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</a:t>
              </a:r>
              <a:endParaRPr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9" name="Google Shape;720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9396" y="1742881"/>
            <a:ext cx="2732364" cy="118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7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8"/>
          <p:cNvGrpSpPr/>
          <p:nvPr/>
        </p:nvGrpSpPr>
        <p:grpSpPr>
          <a:xfrm>
            <a:off x="-1" y="0"/>
            <a:ext cx="8662582" cy="5143500"/>
            <a:chOff x="-1" y="0"/>
            <a:chExt cx="8662582" cy="5143500"/>
          </a:xfrm>
        </p:grpSpPr>
        <p:sp>
          <p:nvSpPr>
            <p:cNvPr id="207" name="Google Shape;207;p8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Perkins One</a:t>
              </a:r>
              <a:endParaRPr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>
                <a:buClr>
                  <a:schemeClr val="dk1"/>
                </a:buClr>
              </a:pPr>
              <a:r>
                <a:rPr lang="ru-RU" sz="2400" b="1" dirty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и доступ</a:t>
              </a:r>
              <a:endParaRPr lang="ru-RU" sz="2400" b="1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208" name="Google Shape;208;p8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209" name="Google Shape;209;p8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212" name="Google Shape;212;p8"/>
            <p:cNvSpPr txBox="1"/>
            <p:nvPr/>
          </p:nvSpPr>
          <p:spPr>
            <a:xfrm>
              <a:off x="1663900" y="1841379"/>
              <a:ext cx="3582374" cy="299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Процесс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общения начинается с набора текста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использованием шести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основных кнопок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помощью шестикнопочной клавиатуры пациент набирает текст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которых хочет озвучить. </a:t>
              </a:r>
            </a:p>
            <a:p>
              <a:pPr lvl="0">
                <a:buClr>
                  <a:schemeClr val="dk1"/>
                </a:buClr>
                <a:buSzPts val="1100"/>
              </a:pPr>
              <a:endPara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Текст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вводится по принципу Брайля. </a:t>
              </a:r>
              <a:endParaRPr lang="ru-RU" sz="16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После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окончания ввода текста программа </a:t>
              </a:r>
              <a:r>
                <a:rPr lang="ru-RU" sz="16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Google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озвучивает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его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</a:t>
              </a:r>
            </a:p>
            <a:p>
              <a:pPr lvl="0">
                <a:buClr>
                  <a:schemeClr val="dk1"/>
                </a:buClr>
                <a:buSzPts val="1100"/>
              </a:pPr>
              <a:endParaRPr sz="1600" dirty="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213" name="Google Shape;21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10483" y="20213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18908" y="2134819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92" y="2605273"/>
            <a:ext cx="3867608" cy="18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9"/>
          <p:cNvGrpSpPr/>
          <p:nvPr/>
        </p:nvGrpSpPr>
        <p:grpSpPr>
          <a:xfrm>
            <a:off x="-1" y="0"/>
            <a:ext cx="8706557" cy="5143500"/>
            <a:chOff x="-1" y="0"/>
            <a:chExt cx="8706557" cy="5143500"/>
          </a:xfrm>
        </p:grpSpPr>
        <p:sp>
          <p:nvSpPr>
            <p:cNvPr id="221" name="Google Shape;221;p9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Perkins One</a:t>
              </a:r>
              <a:endParaRPr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u-RU" sz="24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и доступ</a:t>
              </a:r>
              <a:endParaRPr sz="2400" b="1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222" name="Google Shape;222;p9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223" name="Google Shape;223;p9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226" name="Google Shape;226;p9"/>
            <p:cNvSpPr txBox="1"/>
            <p:nvPr/>
          </p:nvSpPr>
          <p:spPr>
            <a:xfrm>
              <a:off x="1663898" y="1841379"/>
              <a:ext cx="3894185" cy="299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100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Затем пациент активирует процесс распознавания слов врача и получать их в виде вибраций на шести кнопках. </a:t>
              </a:r>
            </a:p>
            <a:p>
              <a:pPr lvl="0">
                <a:buSzPts val="1100"/>
              </a:pPr>
              <a:endPara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>
                <a:buSzPts val="1100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Также пациент может читать направленные ему документы и файлы используя устройство.</a:t>
              </a:r>
              <a:endPara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lvl="0">
                <a:buSzPts val="1100"/>
              </a:pPr>
              <a:endParaRPr lang="ru-RU" sz="16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227" name="Google Shape;22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10483" y="20213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62883" y="21737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84" y="2403249"/>
            <a:ext cx="3342672" cy="20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-1" y="0"/>
            <a:ext cx="8284522" cy="5143500"/>
            <a:chOff x="-1" y="0"/>
            <a:chExt cx="8284522" cy="5143500"/>
          </a:xfrm>
        </p:grpSpPr>
        <p:grpSp>
          <p:nvGrpSpPr>
            <p:cNvPr id="135" name="Google Shape;135;p4"/>
            <p:cNvGrpSpPr/>
            <p:nvPr/>
          </p:nvGrpSpPr>
          <p:grpSpPr>
            <a:xfrm>
              <a:off x="-1" y="0"/>
              <a:ext cx="8284522" cy="5143500"/>
              <a:chOff x="-1" y="0"/>
              <a:chExt cx="8284522" cy="5143500"/>
            </a:xfrm>
          </p:grpSpPr>
          <p:grpSp>
            <p:nvGrpSpPr>
              <p:cNvPr id="136" name="Google Shape;136;p4"/>
              <p:cNvGrpSpPr/>
              <p:nvPr/>
            </p:nvGrpSpPr>
            <p:grpSpPr>
              <a:xfrm>
                <a:off x="-1" y="0"/>
                <a:ext cx="977843" cy="5143500"/>
                <a:chOff x="-1" y="0"/>
                <a:chExt cx="977843" cy="5143500"/>
              </a:xfrm>
            </p:grpSpPr>
            <p:sp>
              <p:nvSpPr>
                <p:cNvPr id="137" name="Google Shape;137;p4"/>
                <p:cNvSpPr/>
                <p:nvPr/>
              </p:nvSpPr>
              <p:spPr>
                <a:xfrm>
                  <a:off x="859320" y="1118375"/>
                  <a:ext cx="118522" cy="1395412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8" name="Google Shape;138;p4"/>
                <p:cNvSpPr/>
                <p:nvPr/>
              </p:nvSpPr>
              <p:spPr>
                <a:xfrm>
                  <a:off x="415615" y="0"/>
                  <a:ext cx="125192" cy="51435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9" name="Google Shape;139;p4"/>
                <p:cNvSpPr/>
                <p:nvPr/>
              </p:nvSpPr>
              <p:spPr>
                <a:xfrm>
                  <a:off x="-1" y="1118375"/>
                  <a:ext cx="853589" cy="13954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40" name="Google Shape;140;p4"/>
              <p:cNvSpPr txBox="1"/>
              <p:nvPr/>
            </p:nvSpPr>
            <p:spPr>
              <a:xfrm>
                <a:off x="3761927" y="3376242"/>
                <a:ext cx="2181418" cy="992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Скорость речевого восприятия</a:t>
                </a:r>
                <a:endParaRPr sz="18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1" name="Google Shape;141;p4"/>
              <p:cNvSpPr txBox="1"/>
              <p:nvPr/>
            </p:nvSpPr>
            <p:spPr>
              <a:xfrm>
                <a:off x="1537759" y="3376242"/>
                <a:ext cx="2181418" cy="992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Период обучения</a:t>
                </a:r>
                <a:endParaRPr sz="18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5897754" y="3376242"/>
                <a:ext cx="2181418" cy="992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Скорость набора текста</a:t>
                </a:r>
                <a:endParaRPr sz="18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3" name="Google Shape;143;p4"/>
              <p:cNvSpPr txBox="1"/>
              <p:nvPr/>
            </p:nvSpPr>
            <p:spPr>
              <a:xfrm>
                <a:off x="1214718" y="2506892"/>
                <a:ext cx="2592115" cy="593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~3-5</a:t>
                </a:r>
                <a:r>
                  <a:rPr lang="en-US" sz="40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br>
                  <a:rPr lang="en-US" sz="40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</a:br>
                <a:r>
                  <a:rPr lang="en-US" sz="1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r>
                  <a:rPr lang="en-US" sz="1800" b="1" dirty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endParaRPr lang="ru-RU" sz="1800" b="1" dirty="0" smtClean="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ctr" rtl="0">
                  <a:lnSpc>
                    <a:spcPct val="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 dirty="0" smtClean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минут</a:t>
                </a:r>
                <a:endParaRPr sz="1800" b="1" dirty="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cxnSp>
            <p:nvCxnSpPr>
              <p:cNvPr id="144" name="Google Shape;144;p4"/>
              <p:cNvCxnSpPr/>
              <p:nvPr/>
            </p:nvCxnSpPr>
            <p:spPr>
              <a:xfrm>
                <a:off x="1908468" y="3240592"/>
                <a:ext cx="1440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5" name="Google Shape;145;p4"/>
              <p:cNvSpPr txBox="1"/>
              <p:nvPr/>
            </p:nvSpPr>
            <p:spPr>
              <a:xfrm>
                <a:off x="3556579" y="2506892"/>
                <a:ext cx="2592115" cy="613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>
                  <a:lnSpc>
                    <a:spcPct val="40000"/>
                  </a:lnSpc>
                </a:pPr>
                <a:r>
                  <a:rPr lang="en-US" sz="50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46</a:t>
                </a:r>
                <a:r>
                  <a:rPr lang="en-US" sz="40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br>
                  <a:rPr lang="en-US" sz="40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</a:br>
                <a:r>
                  <a:rPr lang="en-US" sz="4000" b="1" dirty="0" smtClean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r>
                  <a:rPr lang="ru-RU" sz="1800" b="1" dirty="0" smtClean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в минуту</a:t>
                </a:r>
                <a:endParaRPr dirty="0"/>
              </a:p>
            </p:txBody>
          </p:sp>
          <p:cxnSp>
            <p:nvCxnSpPr>
              <p:cNvPr id="146" name="Google Shape;146;p4"/>
              <p:cNvCxnSpPr/>
              <p:nvPr/>
            </p:nvCxnSpPr>
            <p:spPr>
              <a:xfrm>
                <a:off x="4132636" y="3240592"/>
                <a:ext cx="1440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7" name="Google Shape;147;p4"/>
              <p:cNvSpPr txBox="1"/>
              <p:nvPr/>
            </p:nvSpPr>
            <p:spPr>
              <a:xfrm>
                <a:off x="5692406" y="2506892"/>
                <a:ext cx="2592115" cy="613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ctr">
                  <a:lnSpc>
                    <a:spcPct val="40000"/>
                  </a:lnSpc>
                </a:pPr>
                <a:r>
                  <a:rPr lang="en-US" sz="50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35</a:t>
                </a:r>
                <a:r>
                  <a:rPr lang="en-US" sz="40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br>
                  <a:rPr lang="en-US" sz="40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</a:br>
                <a:r>
                  <a:rPr lang="en-US" sz="4000" b="1" dirty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r>
                  <a:rPr lang="ru-RU" sz="1800" b="1" dirty="0" smtClean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в </a:t>
                </a:r>
                <a:r>
                  <a:rPr lang="ru-RU" sz="1800" b="1" dirty="0">
                    <a:solidFill>
                      <a:srgbClr val="7F7F7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минуту</a:t>
                </a:r>
                <a:endParaRPr dirty="0"/>
              </a:p>
            </p:txBody>
          </p:sp>
          <p:cxnSp>
            <p:nvCxnSpPr>
              <p:cNvPr id="148" name="Google Shape;148;p4"/>
              <p:cNvCxnSpPr/>
              <p:nvPr/>
            </p:nvCxnSpPr>
            <p:spPr>
              <a:xfrm>
                <a:off x="6268463" y="3240592"/>
                <a:ext cx="1440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9" name="Google Shape;149;p4"/>
            <p:cNvSpPr txBox="1"/>
            <p:nvPr/>
          </p:nvSpPr>
          <p:spPr>
            <a:xfrm>
              <a:off x="1663899" y="906503"/>
              <a:ext cx="5557172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Тестирование</a:t>
              </a:r>
              <a:endParaRPr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Эффективность коммуникации</a:t>
              </a:r>
              <a:endParaRPr sz="2400" b="1" dirty="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3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"/>
          <p:cNvGrpSpPr/>
          <p:nvPr/>
        </p:nvGrpSpPr>
        <p:grpSpPr>
          <a:xfrm>
            <a:off x="-1" y="0"/>
            <a:ext cx="8706557" cy="5143500"/>
            <a:chOff x="-1" y="0"/>
            <a:chExt cx="8706557" cy="5143500"/>
          </a:xfrm>
        </p:grpSpPr>
        <p:sp>
          <p:nvSpPr>
            <p:cNvPr id="156" name="Google Shape;156;p5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Demonstration </a:t>
              </a:r>
              <a:endParaRPr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Video</a:t>
              </a:r>
              <a:endParaRPr sz="2400" b="1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57" name="Google Shape;157;p5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61" name="Google Shape;161;p5"/>
            <p:cNvSpPr txBox="1"/>
            <p:nvPr/>
          </p:nvSpPr>
          <p:spPr>
            <a:xfrm>
              <a:off x="1663899" y="1841379"/>
              <a:ext cx="2850144" cy="2676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lvl="0" indent="-285750">
                <a:spcBef>
                  <a:spcPts val="1200"/>
                </a:spcBef>
                <a:buFont typeface="Arial" charset="0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Включить видео 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u="sng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  <a:hlinkClick r:id="rId3"/>
                </a:rPr>
                <a:t>vimeo.com/347329638</a:t>
              </a: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</p:txBody>
        </p:sp>
        <p:pic>
          <p:nvPicPr>
            <p:cNvPr id="162" name="Google Shape;16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0483" y="20213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62883" y="21737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1816081"/>
            <a:ext cx="2955709" cy="15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"/>
          <p:cNvGrpSpPr/>
          <p:nvPr/>
        </p:nvGrpSpPr>
        <p:grpSpPr>
          <a:xfrm>
            <a:off x="-1" y="0"/>
            <a:ext cx="8706557" cy="5143500"/>
            <a:chOff x="-1" y="0"/>
            <a:chExt cx="8706557" cy="5143500"/>
          </a:xfrm>
        </p:grpSpPr>
        <p:sp>
          <p:nvSpPr>
            <p:cNvPr id="156" name="Google Shape;156;p5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Demonstration </a:t>
              </a:r>
              <a:endParaRPr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Video</a:t>
              </a:r>
              <a:endParaRPr sz="2400" b="1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57" name="Google Shape;157;p5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61" name="Google Shape;161;p5"/>
            <p:cNvSpPr txBox="1"/>
            <p:nvPr/>
          </p:nvSpPr>
          <p:spPr>
            <a:xfrm>
              <a:off x="1663899" y="1841379"/>
              <a:ext cx="2850144" cy="2676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</a:rPr>
                <a:t>Включить видео </a:t>
              </a:r>
            </a:p>
            <a:p>
              <a:pPr marL="28575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u="sng" dirty="0" smtClean="0">
                  <a:solidFill>
                    <a:schemeClr val="dk1"/>
                  </a:solidFill>
                  <a:latin typeface="Arial Narrow" charset="0"/>
                  <a:ea typeface="Arial Narrow" charset="0"/>
                  <a:cs typeface="Arial Narrow" charset="0"/>
                  <a:sym typeface="Arial Narrow"/>
                  <a:hlinkClick r:id="rId3"/>
                </a:rPr>
                <a:t>vimeo.com/394943171</a:t>
              </a: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endParaRPr>
            </a:p>
          </p:txBody>
        </p:sp>
        <p:pic>
          <p:nvPicPr>
            <p:cNvPr id="162" name="Google Shape;16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0483" y="20213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62883" y="2173706"/>
              <a:ext cx="2843673" cy="23027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1520374"/>
            <a:ext cx="2955709" cy="16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7"/>
          <p:cNvGrpSpPr/>
          <p:nvPr/>
        </p:nvGrpSpPr>
        <p:grpSpPr>
          <a:xfrm>
            <a:off x="-1" y="0"/>
            <a:ext cx="8706557" cy="5143500"/>
            <a:chOff x="-1" y="0"/>
            <a:chExt cx="8706557" cy="5143500"/>
          </a:xfrm>
        </p:grpSpPr>
        <p:grpSp>
          <p:nvGrpSpPr>
            <p:cNvPr id="183" name="Google Shape;183;p7"/>
            <p:cNvGrpSpPr/>
            <p:nvPr/>
          </p:nvGrpSpPr>
          <p:grpSpPr>
            <a:xfrm>
              <a:off x="-1" y="0"/>
              <a:ext cx="8706557" cy="5143500"/>
              <a:chOff x="-1" y="0"/>
              <a:chExt cx="8706557" cy="5143500"/>
            </a:xfrm>
          </p:grpSpPr>
          <p:sp>
            <p:nvSpPr>
              <p:cNvPr id="184" name="Google Shape;184;p7"/>
              <p:cNvSpPr txBox="1"/>
              <p:nvPr/>
            </p:nvSpPr>
            <p:spPr>
              <a:xfrm>
                <a:off x="1663899" y="895352"/>
                <a:ext cx="6030941" cy="761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b="1" dirty="0" smtClean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Клиенты</a:t>
                </a:r>
                <a:endParaRPr sz="24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b="1" dirty="0" smtClean="0">
                    <a:solidFill>
                      <a:srgbClr val="7E7E7E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Основные клиенты</a:t>
                </a:r>
                <a:endParaRPr sz="2400" b="1" dirty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85" name="Google Shape;185;p7"/>
              <p:cNvGrpSpPr/>
              <p:nvPr/>
            </p:nvGrpSpPr>
            <p:grpSpPr>
              <a:xfrm>
                <a:off x="-1" y="0"/>
                <a:ext cx="977843" cy="5143500"/>
                <a:chOff x="-1" y="0"/>
                <a:chExt cx="977843" cy="5143500"/>
              </a:xfrm>
            </p:grpSpPr>
            <p:sp>
              <p:nvSpPr>
                <p:cNvPr id="186" name="Google Shape;186;p7"/>
                <p:cNvSpPr/>
                <p:nvPr/>
              </p:nvSpPr>
              <p:spPr>
                <a:xfrm>
                  <a:off x="859320" y="1118375"/>
                  <a:ext cx="118522" cy="1395412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87" name="Google Shape;187;p7"/>
                <p:cNvSpPr/>
                <p:nvPr/>
              </p:nvSpPr>
              <p:spPr>
                <a:xfrm>
                  <a:off x="415615" y="0"/>
                  <a:ext cx="125192" cy="51435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88" name="Google Shape;188;p7"/>
                <p:cNvSpPr/>
                <p:nvPr/>
              </p:nvSpPr>
              <p:spPr>
                <a:xfrm>
                  <a:off x="-1" y="1118375"/>
                  <a:ext cx="853589" cy="13954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89" name="Google Shape;189;p7"/>
              <p:cNvSpPr txBox="1"/>
              <p:nvPr/>
            </p:nvSpPr>
            <p:spPr>
              <a:xfrm>
                <a:off x="1663900" y="2007665"/>
                <a:ext cx="2952706" cy="2317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ru-RU" sz="16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Мы продемонстрировали наши устройства практически во всем мире и получили поддержку </a:t>
                </a:r>
                <a:r>
                  <a:rPr lang="ru-RU" sz="16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и заказы от </a:t>
                </a:r>
                <a:r>
                  <a:rPr lang="ru-RU" sz="16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основных фондов Канады, США, Финляндии, Чехии, Латвии, России, Японии и Австралии</a:t>
                </a:r>
                <a:r>
                  <a:rPr lang="ru-RU" sz="1600" dirty="0" smtClean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.</a:t>
                </a:r>
              </a:p>
              <a:p>
                <a:pPr lvl="0"/>
                <a:endPara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/>
                <a:endParaRPr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pic>
            <p:nvPicPr>
              <p:cNvPr id="190" name="Google Shape;190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10483" y="2021306"/>
                <a:ext cx="2843673" cy="23027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62883" y="2173706"/>
                <a:ext cx="2843673" cy="23027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2" name="Google Shape;192;p7"/>
            <p:cNvGrpSpPr/>
            <p:nvPr/>
          </p:nvGrpSpPr>
          <p:grpSpPr>
            <a:xfrm>
              <a:off x="5761465" y="811266"/>
              <a:ext cx="2612138" cy="3478967"/>
              <a:chOff x="5761465" y="688605"/>
              <a:chExt cx="2612138" cy="3478967"/>
            </a:xfrm>
          </p:grpSpPr>
          <p:pic>
            <p:nvPicPr>
              <p:cNvPr id="193" name="Google Shape;193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944995" y="2308745"/>
                <a:ext cx="1298963" cy="450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781776" y="688605"/>
                <a:ext cx="2591827" cy="5224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56945" y="1531571"/>
                <a:ext cx="1029223" cy="6024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761465" y="2838063"/>
                <a:ext cx="765230" cy="7652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874058" y="3846585"/>
                <a:ext cx="2277483" cy="320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807553" y="1943174"/>
                <a:ext cx="871542" cy="7494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7" descr="артинки по запросу fund for deaf blind people Australia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789137" y="1246834"/>
                <a:ext cx="1475116" cy="5970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7" descr="артинки по запросу vision Australia for blind peopl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746001" y="2992991"/>
                <a:ext cx="1472446" cy="4881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404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0"/>
          <p:cNvGrpSpPr/>
          <p:nvPr/>
        </p:nvGrpSpPr>
        <p:grpSpPr>
          <a:xfrm>
            <a:off x="-1" y="0"/>
            <a:ext cx="7866400" cy="5143500"/>
            <a:chOff x="-1" y="0"/>
            <a:chExt cx="7866400" cy="5143500"/>
          </a:xfrm>
        </p:grpSpPr>
        <p:sp>
          <p:nvSpPr>
            <p:cNvPr id="235" name="Google Shape;235;p10"/>
            <p:cNvSpPr txBox="1"/>
            <p:nvPr/>
          </p:nvSpPr>
          <p:spPr>
            <a:xfrm>
              <a:off x="1663899" y="906503"/>
              <a:ext cx="6030941" cy="76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Perkins One</a:t>
              </a:r>
              <a:endParaRPr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rgbClr val="7E7E7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Характеристики</a:t>
              </a:r>
              <a:endParaRPr sz="2400" b="1" dirty="0">
                <a:solidFill>
                  <a:srgbClr val="7E7E7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236" name="Google Shape;236;p10"/>
            <p:cNvGrpSpPr/>
            <p:nvPr/>
          </p:nvGrpSpPr>
          <p:grpSpPr>
            <a:xfrm>
              <a:off x="-1" y="0"/>
              <a:ext cx="977843" cy="5143500"/>
              <a:chOff x="-1" y="0"/>
              <a:chExt cx="977843" cy="5143500"/>
            </a:xfrm>
          </p:grpSpPr>
          <p:sp>
            <p:nvSpPr>
              <p:cNvPr id="237" name="Google Shape;237;p10"/>
              <p:cNvSpPr/>
              <p:nvPr/>
            </p:nvSpPr>
            <p:spPr>
              <a:xfrm>
                <a:off x="859320" y="1118375"/>
                <a:ext cx="118522" cy="13954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415615" y="0"/>
                <a:ext cx="125192" cy="5143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-1" y="1118375"/>
                <a:ext cx="853589" cy="1395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240" name="Google Shape;240;p10"/>
            <p:cNvSpPr txBox="1"/>
            <p:nvPr/>
          </p:nvSpPr>
          <p:spPr>
            <a:xfrm>
              <a:off x="1663899" y="1841379"/>
              <a:ext cx="6202500" cy="26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ru-RU" sz="1600" b="1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Основные технические характеристики устройства</a:t>
              </a:r>
              <a:r>
                <a:rPr lang="ru-RU" sz="1600" b="1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</a:t>
              </a:r>
            </a:p>
            <a:p>
              <a:pPr lvl="0"/>
              <a:endParaRPr sz="16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Основные технические характеристики устройства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</a:t>
              </a: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Общий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вес устройства: 5 унций (141 г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)</a:t>
              </a: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Размер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(см.): 14/6/1 (Д / Ш / В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)</a:t>
              </a: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Зарядка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от адаптера (110 - 240 В) или от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аккумулятора</a:t>
              </a: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Порт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зарядки: </a:t>
              </a:r>
              <a:r>
                <a:rPr lang="ru-RU" sz="16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Micro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USB</a:t>
              </a: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Беспроводная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зарядка от адаптера в </a:t>
              </a: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комплекте</a:t>
              </a: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Аккумулятор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 400 </a:t>
              </a:r>
              <a:r>
                <a:rPr lang="ru-RU" sz="1600" dirty="0" err="1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мАч</a:t>
              </a:r>
              <a:endParaRPr lang="ru-RU" sz="16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42900">
                <a:buClr>
                  <a:schemeClr val="dk1"/>
                </a:buClr>
                <a:buSzPts val="1800"/>
                <a:buFont typeface="Arial Narrow"/>
                <a:buChar char="•"/>
              </a:pPr>
              <a:r>
                <a:rPr lang="ru-RU" sz="1600" dirty="0" smtClean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Время </a:t>
              </a:r>
              <a:r>
                <a:rPr lang="ru-RU" sz="16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работы: от 6 до 8 часов на зарядке батареи</a:t>
              </a:r>
              <a:endParaRPr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3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ое 7">
      <a:dk1>
        <a:srgbClr val="000000"/>
      </a:dk1>
      <a:lt1>
        <a:srgbClr val="FFFFFF"/>
      </a:lt1>
      <a:dk2>
        <a:srgbClr val="53A7AA"/>
      </a:dk2>
      <a:lt2>
        <a:srgbClr val="EEECE1"/>
      </a:lt2>
      <a:accent1>
        <a:srgbClr val="4F81BD"/>
      </a:accent1>
      <a:accent2>
        <a:srgbClr val="5299C0"/>
      </a:accent2>
      <a:accent3>
        <a:srgbClr val="60BDC0"/>
      </a:accent3>
      <a:accent4>
        <a:srgbClr val="55B994"/>
      </a:accent4>
      <a:accent5>
        <a:srgbClr val="8EAC8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559</Words>
  <Application>Microsoft Macintosh PowerPoint</Application>
  <PresentationFormat>Экран (16:9)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 Black</vt:lpstr>
      <vt:lpstr>Arial Narrow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Майер</dc:creator>
  <cp:lastModifiedBy>fedor belomoev</cp:lastModifiedBy>
  <cp:revision>28</cp:revision>
  <dcterms:created xsi:type="dcterms:W3CDTF">2010-04-12T23:12:02Z</dcterms:created>
  <dcterms:modified xsi:type="dcterms:W3CDTF">2020-06-05T05:43:21Z</dcterms:modified>
</cp:coreProperties>
</file>