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78" r:id="rId3"/>
    <p:sldId id="262" r:id="rId4"/>
    <p:sldId id="279" r:id="rId5"/>
    <p:sldId id="280" r:id="rId6"/>
    <p:sldId id="281" r:id="rId7"/>
    <p:sldId id="28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F15"/>
    <a:srgbClr val="FF2D2D"/>
    <a:srgbClr val="7A0000"/>
    <a:srgbClr val="162741"/>
    <a:srgbClr val="C43D00"/>
    <a:srgbClr val="EE8C73"/>
    <a:srgbClr val="FF7537"/>
    <a:srgbClr val="D64200"/>
    <a:srgbClr val="FF8E5B"/>
    <a:srgbClr val="76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2" autoAdjust="0"/>
    <p:restoredTop sz="94343" autoAdjust="0"/>
  </p:normalViewPr>
  <p:slideViewPr>
    <p:cSldViewPr snapToGrid="0">
      <p:cViewPr varScale="1">
        <p:scale>
          <a:sx n="61" d="100"/>
          <a:sy n="61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5E269-CE65-4D97-974D-94F53CCCF10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94518-CF9A-47DD-8ED5-737FA2D1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7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94518-CF9A-47DD-8ED5-737FA2D14FD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8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DA4-E68A-447B-A8D1-61AD4987ECA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DEDE-1E78-4FD2-A231-0CDCD1D15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5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DA4-E68A-447B-A8D1-61AD4987ECA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DEDE-1E78-4FD2-A231-0CDCD1D15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3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DA4-E68A-447B-A8D1-61AD4987ECA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DEDE-1E78-4FD2-A231-0CDCD1D15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27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DA4-E68A-447B-A8D1-61AD4987ECA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DEDE-1E78-4FD2-A231-0CDCD1D15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2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DA4-E68A-447B-A8D1-61AD4987ECA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DEDE-1E78-4FD2-A231-0CDCD1D15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1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DA4-E68A-447B-A8D1-61AD4987ECA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DEDE-1E78-4FD2-A231-0CDCD1D15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4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DA4-E68A-447B-A8D1-61AD4987ECA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DEDE-1E78-4FD2-A231-0CDCD1D15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5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DA4-E68A-447B-A8D1-61AD4987ECA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DEDE-1E78-4FD2-A231-0CDCD1D15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4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DA4-E68A-447B-A8D1-61AD4987ECA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DEDE-1E78-4FD2-A231-0CDCD1D15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0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DA4-E68A-447B-A8D1-61AD4987ECA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DEDE-1E78-4FD2-A231-0CDCD1D15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3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DA4-E68A-447B-A8D1-61AD4987ECA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DEDE-1E78-4FD2-A231-0CDCD1D15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9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84DA4-E68A-447B-A8D1-61AD4987ECA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DEDE-1E78-4FD2-A231-0CDCD1D15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3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irportal.ru/ru-RU/potrebitelyam-i-zakupshchikam/catalo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ketchfab.com/3d-models/a5f3164d1cc54dc7a5eac8f181d2fa4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irportal.ru/ru-RU/potrebitelyam-i-zakupshchikam/model-solution" TargetMode="External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hyperlink" Target="https://www.vr-azbuka.ru/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&#1072;&#1082;&#1072;&#1076;&#1077;&#1084;&#1080;&#1103;-&#1076;&#1089;.&#1088;&#1092;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ручной ввод 2"/>
          <p:cNvSpPr/>
          <p:nvPr/>
        </p:nvSpPr>
        <p:spPr>
          <a:xfrm rot="16200000" flipH="1">
            <a:off x="3926175" y="-1407825"/>
            <a:ext cx="6858000" cy="9673653"/>
          </a:xfrm>
          <a:prstGeom prst="flowChartManualInput">
            <a:avLst/>
          </a:prstGeom>
          <a:solidFill>
            <a:srgbClr val="FF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80" y="1864693"/>
            <a:ext cx="7522760" cy="5015173"/>
          </a:xfrm>
          <a:prstGeom prst="rect">
            <a:avLst/>
          </a:prstGeom>
        </p:spPr>
      </p:pic>
      <p:sp>
        <p:nvSpPr>
          <p:cNvPr id="4" name="Блок-схема: ручной ввод 3"/>
          <p:cNvSpPr/>
          <p:nvPr/>
        </p:nvSpPr>
        <p:spPr>
          <a:xfrm rot="16200000" flipV="1">
            <a:off x="997358" y="-97472"/>
            <a:ext cx="6068800" cy="7047516"/>
          </a:xfrm>
          <a:prstGeom prst="flowChartManualInput">
            <a:avLst/>
          </a:prstGeom>
          <a:solidFill>
            <a:srgbClr val="16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71" y="1346065"/>
            <a:ext cx="2411813" cy="2411813"/>
          </a:xfrm>
          <a:prstGeom prst="rect">
            <a:avLst/>
          </a:prstGeom>
          <a:noFill/>
          <a:ln w="25400">
            <a:solidFill>
              <a:srgbClr val="FF5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36071" y="1486151"/>
            <a:ext cx="56941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РЕАБИЛИТАЦИЯ:</a:t>
            </a:r>
            <a:br>
              <a:rPr lang="ru-RU" sz="4800" b="1" dirty="0" smtClean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</a:br>
            <a:r>
              <a:rPr lang="ru-RU" sz="4800" b="1" dirty="0" smtClean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СОВРЕМЕННЫЕ</a:t>
            </a:r>
            <a:br>
              <a:rPr lang="ru-RU" sz="4800" b="1" dirty="0" smtClean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</a:br>
            <a:r>
              <a:rPr lang="ru-RU" sz="4800" b="1" dirty="0" smtClean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ЦИФРОВЫЕ</a:t>
            </a:r>
            <a:br>
              <a:rPr lang="ru-RU" sz="4800" b="1" dirty="0" smtClean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</a:br>
            <a:r>
              <a:rPr lang="ru-RU" sz="4800" b="1" dirty="0" smtClean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СЕРВИСЫ</a:t>
            </a:r>
            <a:endParaRPr lang="ru-RU" sz="4800" b="1" dirty="0">
              <a:solidFill>
                <a:schemeClr val="bg1"/>
              </a:solidFill>
              <a:latin typeface="Rubik" panose="00000800000000000000" pitchFamily="2" charset="-79"/>
              <a:ea typeface="Verdana" panose="020B0604030504040204" pitchFamily="34" charset="0"/>
              <a:cs typeface="Rubik" panose="000008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44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7"/>
          <a:stretch/>
        </p:blipFill>
        <p:spPr>
          <a:xfrm>
            <a:off x="-19050" y="381"/>
            <a:ext cx="7399050" cy="68576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8649" y="0"/>
            <a:ext cx="7753351" cy="6858000"/>
          </a:xfrm>
          <a:prstGeom prst="rect">
            <a:avLst/>
          </a:prstGeom>
          <a:solidFill>
            <a:srgbClr val="16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667865" y="619432"/>
            <a:ext cx="766916" cy="766916"/>
          </a:xfrm>
          <a:prstGeom prst="ellipse">
            <a:avLst/>
          </a:prstGeom>
          <a:solidFill>
            <a:srgbClr val="FF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15000" y="648947"/>
            <a:ext cx="5612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ТСР и иная продукция реабилитационной направленности</a:t>
            </a:r>
          </a:p>
        </p:txBody>
      </p:sp>
      <p:sp>
        <p:nvSpPr>
          <p:cNvPr id="5" name="Овал 4"/>
          <p:cNvSpPr/>
          <p:nvPr/>
        </p:nvSpPr>
        <p:spPr>
          <a:xfrm>
            <a:off x="4667865" y="1880423"/>
            <a:ext cx="766916" cy="766916"/>
          </a:xfrm>
          <a:prstGeom prst="ellipse">
            <a:avLst/>
          </a:prstGeom>
          <a:solidFill>
            <a:srgbClr val="FF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67865" y="3141414"/>
            <a:ext cx="766916" cy="766916"/>
          </a:xfrm>
          <a:prstGeom prst="ellipse">
            <a:avLst/>
          </a:prstGeom>
          <a:solidFill>
            <a:srgbClr val="FF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67865" y="4402405"/>
            <a:ext cx="766916" cy="766916"/>
          </a:xfrm>
          <a:prstGeom prst="ellipse">
            <a:avLst/>
          </a:prstGeom>
          <a:solidFill>
            <a:srgbClr val="FF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67865" y="5663397"/>
            <a:ext cx="766916" cy="766916"/>
          </a:xfrm>
          <a:prstGeom prst="ellipse">
            <a:avLst/>
          </a:prstGeom>
          <a:solidFill>
            <a:srgbClr val="FF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15000" y="2063826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Организация </a:t>
            </a:r>
            <a:r>
              <a:rPr lang="ru-RU" sz="2000" b="1" dirty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доступной среды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3171933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Совершенствование </a:t>
            </a:r>
            <a:r>
              <a:rPr lang="ru-RU" sz="2000" b="1" dirty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нормативно-правовой базы (в том числе </a:t>
            </a:r>
            <a:r>
              <a:rPr lang="ru-RU" sz="2000" b="1" dirty="0" smtClean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– стандартов)</a:t>
            </a:r>
            <a:endParaRPr lang="ru-RU" sz="2000" b="1" dirty="0">
              <a:solidFill>
                <a:schemeClr val="bg1"/>
              </a:solidFill>
              <a:latin typeface="Rubik" panose="00000800000000000000" pitchFamily="2" charset="-79"/>
              <a:ea typeface="Verdana" panose="020B0604030504040204" pitchFamily="34" charset="0"/>
              <a:cs typeface="Rubik" panose="00000800000000000000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278031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Образовательные </a:t>
            </a:r>
            <a:r>
              <a:rPr lang="ru-RU" sz="2000" b="1" dirty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программы: повышение компетенций производителей, разработчиков, разработка методической базы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5846800"/>
            <a:ext cx="460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Проекты </a:t>
            </a:r>
            <a:r>
              <a:rPr lang="ru-RU" sz="2000" b="1" dirty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в области культуры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4667865" y="405596"/>
            <a:ext cx="938965" cy="980751"/>
            <a:chOff x="4580035" y="2456206"/>
            <a:chExt cx="938965" cy="980751"/>
          </a:xfrm>
        </p:grpSpPr>
        <p:sp>
          <p:nvSpPr>
            <p:cNvPr id="21" name="Минус 20"/>
            <p:cNvSpPr/>
            <p:nvPr/>
          </p:nvSpPr>
          <p:spPr>
            <a:xfrm rot="2453935">
              <a:off x="4580035" y="2733685"/>
              <a:ext cx="526493" cy="703272"/>
            </a:xfrm>
            <a:prstGeom prst="mathMinus">
              <a:avLst>
                <a:gd name="adj1" fmla="val 124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Минус 21"/>
            <p:cNvSpPr/>
            <p:nvPr/>
          </p:nvSpPr>
          <p:spPr>
            <a:xfrm rot="18652938" flipH="1">
              <a:off x="4681262" y="2590672"/>
              <a:ext cx="972203" cy="703272"/>
            </a:xfrm>
            <a:prstGeom prst="mathMinus">
              <a:avLst>
                <a:gd name="adj1" fmla="val 124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667865" y="1666587"/>
            <a:ext cx="938965" cy="980751"/>
            <a:chOff x="4580035" y="2456206"/>
            <a:chExt cx="938965" cy="980751"/>
          </a:xfrm>
        </p:grpSpPr>
        <p:sp>
          <p:nvSpPr>
            <p:cNvPr id="25" name="Минус 24"/>
            <p:cNvSpPr/>
            <p:nvPr/>
          </p:nvSpPr>
          <p:spPr>
            <a:xfrm rot="2453935">
              <a:off x="4580035" y="2733685"/>
              <a:ext cx="526493" cy="703272"/>
            </a:xfrm>
            <a:prstGeom prst="mathMinus">
              <a:avLst>
                <a:gd name="adj1" fmla="val 124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Минус 25"/>
            <p:cNvSpPr/>
            <p:nvPr/>
          </p:nvSpPr>
          <p:spPr>
            <a:xfrm rot="18652938" flipH="1">
              <a:off x="4681262" y="2590672"/>
              <a:ext cx="972203" cy="703272"/>
            </a:xfrm>
            <a:prstGeom prst="mathMinus">
              <a:avLst>
                <a:gd name="adj1" fmla="val 124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667865" y="2938624"/>
            <a:ext cx="938965" cy="980751"/>
            <a:chOff x="4580035" y="2456206"/>
            <a:chExt cx="938965" cy="980751"/>
          </a:xfrm>
        </p:grpSpPr>
        <p:sp>
          <p:nvSpPr>
            <p:cNvPr id="28" name="Минус 27"/>
            <p:cNvSpPr/>
            <p:nvPr/>
          </p:nvSpPr>
          <p:spPr>
            <a:xfrm rot="2453935">
              <a:off x="4580035" y="2733685"/>
              <a:ext cx="526493" cy="703272"/>
            </a:xfrm>
            <a:prstGeom prst="mathMinus">
              <a:avLst>
                <a:gd name="adj1" fmla="val 124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Минус 28"/>
            <p:cNvSpPr/>
            <p:nvPr/>
          </p:nvSpPr>
          <p:spPr>
            <a:xfrm rot="18652938" flipH="1">
              <a:off x="4681262" y="2590672"/>
              <a:ext cx="972203" cy="703272"/>
            </a:xfrm>
            <a:prstGeom prst="mathMinus">
              <a:avLst>
                <a:gd name="adj1" fmla="val 124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667865" y="4211691"/>
            <a:ext cx="938965" cy="980751"/>
            <a:chOff x="4580035" y="2456206"/>
            <a:chExt cx="938965" cy="980751"/>
          </a:xfrm>
        </p:grpSpPr>
        <p:sp>
          <p:nvSpPr>
            <p:cNvPr id="31" name="Минус 30"/>
            <p:cNvSpPr/>
            <p:nvPr/>
          </p:nvSpPr>
          <p:spPr>
            <a:xfrm rot="2453935">
              <a:off x="4580035" y="2733685"/>
              <a:ext cx="526493" cy="703272"/>
            </a:xfrm>
            <a:prstGeom prst="mathMinus">
              <a:avLst>
                <a:gd name="adj1" fmla="val 124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Минус 31"/>
            <p:cNvSpPr/>
            <p:nvPr/>
          </p:nvSpPr>
          <p:spPr>
            <a:xfrm rot="18652938" flipH="1">
              <a:off x="4681262" y="2590672"/>
              <a:ext cx="972203" cy="703272"/>
            </a:xfrm>
            <a:prstGeom prst="mathMinus">
              <a:avLst>
                <a:gd name="adj1" fmla="val 124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667865" y="5469470"/>
            <a:ext cx="938965" cy="980751"/>
            <a:chOff x="4580035" y="2456206"/>
            <a:chExt cx="938965" cy="980751"/>
          </a:xfrm>
        </p:grpSpPr>
        <p:sp>
          <p:nvSpPr>
            <p:cNvPr id="34" name="Минус 33"/>
            <p:cNvSpPr/>
            <p:nvPr/>
          </p:nvSpPr>
          <p:spPr>
            <a:xfrm rot="2453935">
              <a:off x="4580035" y="2733685"/>
              <a:ext cx="526493" cy="703272"/>
            </a:xfrm>
            <a:prstGeom prst="mathMinus">
              <a:avLst>
                <a:gd name="adj1" fmla="val 124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Минус 34"/>
            <p:cNvSpPr/>
            <p:nvPr/>
          </p:nvSpPr>
          <p:spPr>
            <a:xfrm rot="18652938" flipH="1">
              <a:off x="4681262" y="2590672"/>
              <a:ext cx="972203" cy="703272"/>
            </a:xfrm>
            <a:prstGeom prst="mathMinus">
              <a:avLst>
                <a:gd name="adj1" fmla="val 124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Блок-схема: процесс 40"/>
          <p:cNvSpPr/>
          <p:nvPr/>
        </p:nvSpPr>
        <p:spPr>
          <a:xfrm>
            <a:off x="0" y="0"/>
            <a:ext cx="4438648" cy="6858000"/>
          </a:xfrm>
          <a:prstGeom prst="flowChartProcess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9" y="5825156"/>
            <a:ext cx="4142230" cy="88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8" y="4876800"/>
            <a:ext cx="4023993" cy="819413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93299" y="287897"/>
            <a:ext cx="922709" cy="922709"/>
          </a:xfrm>
          <a:prstGeom prst="rect">
            <a:avLst/>
          </a:prstGeom>
          <a:noFill/>
          <a:ln w="25400">
            <a:solidFill>
              <a:srgbClr val="FF5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4426" y="181316"/>
            <a:ext cx="437422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b="1" dirty="0" smtClean="0">
                <a:solidFill>
                  <a:srgbClr val="16274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НАПРАВЛЕНИЯ</a:t>
            </a:r>
            <a:br>
              <a:rPr lang="ru-RU" sz="4100" b="1" dirty="0" smtClean="0">
                <a:solidFill>
                  <a:srgbClr val="16274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</a:br>
            <a:r>
              <a:rPr lang="ru-RU" sz="4100" b="1" dirty="0" smtClean="0">
                <a:solidFill>
                  <a:srgbClr val="16274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РАБОТЫ АССОЦИАЦИИ</a:t>
            </a:r>
            <a:endParaRPr lang="ru-RU" sz="4100" b="1" dirty="0">
              <a:solidFill>
                <a:srgbClr val="162741"/>
              </a:solidFill>
              <a:latin typeface="Rubik" panose="00000800000000000000" pitchFamily="2" charset="-79"/>
              <a:ea typeface="Verdana" panose="020B0604030504040204" pitchFamily="34" charset="0"/>
              <a:cs typeface="Rubik" panose="000008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84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7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438588" y="6183441"/>
            <a:ext cx="494668" cy="494668"/>
          </a:xfrm>
          <a:prstGeom prst="ellipse">
            <a:avLst/>
          </a:prstGeom>
          <a:solidFill>
            <a:srgbClr val="FF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97952" y="3124516"/>
            <a:ext cx="4012442" cy="2251880"/>
          </a:xfrm>
          <a:prstGeom prst="rect">
            <a:avLst/>
          </a:prstGeom>
          <a:solidFill>
            <a:srgbClr val="D6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66427" y="1980059"/>
            <a:ext cx="4012442" cy="2251880"/>
          </a:xfrm>
          <a:prstGeom prst="rect">
            <a:avLst/>
          </a:prstGeom>
          <a:solidFill>
            <a:srgbClr val="D6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58791" y="3008433"/>
            <a:ext cx="4012442" cy="2251880"/>
          </a:xfrm>
          <a:prstGeom prst="rect">
            <a:avLst/>
          </a:prstGeom>
          <a:solidFill>
            <a:srgbClr val="FF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27266" y="1890514"/>
            <a:ext cx="4012442" cy="2251880"/>
          </a:xfrm>
          <a:prstGeom prst="rect">
            <a:avLst/>
          </a:prstGeom>
          <a:solidFill>
            <a:srgbClr val="FF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5579" y="161127"/>
            <a:ext cx="922709" cy="922709"/>
          </a:xfrm>
          <a:prstGeom prst="rect">
            <a:avLst/>
          </a:prstGeom>
          <a:noFill/>
          <a:ln w="25400">
            <a:solidFill>
              <a:srgbClr val="FF5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619" y="206984"/>
            <a:ext cx="4929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НАШ КАТАЛОГ </a:t>
            </a:r>
            <a:endParaRPr lang="ru-RU" sz="4800" b="1" dirty="0">
              <a:solidFill>
                <a:schemeClr val="bg1"/>
              </a:solidFill>
              <a:latin typeface="Rubik" panose="00000800000000000000" pitchFamily="2" charset="-79"/>
              <a:ea typeface="Verdana" panose="020B0604030504040204" pitchFamily="34" charset="0"/>
              <a:cs typeface="Rubik" panose="00000800000000000000" pitchFamily="2" charset="-79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4" b="89776" l="2716" r="98562">
                        <a14:foregroundMark x1="24920" y1="22204" x2="39297" y2="23163"/>
                        <a14:foregroundMark x1="45367" y1="30671" x2="45367" y2="37540"/>
                        <a14:foregroundMark x1="54153" y1="27636" x2="53674" y2="31789"/>
                        <a14:foregroundMark x1="80990" y1="35463" x2="88818" y2="36422"/>
                        <a14:foregroundMark x1="11661" y1="28115" x2="10863" y2="32748"/>
                        <a14:foregroundMark x1="13898" y1="35304" x2="11821" y2="38179"/>
                        <a14:foregroundMark x1="14696" y1="39776" x2="13419" y2="43770"/>
                        <a14:foregroundMark x1="6070" y1="37540" x2="8786" y2="40575"/>
                        <a14:foregroundMark x1="7029" y1="44569" x2="8626" y2="46326"/>
                        <a14:foregroundMark x1="7348" y1="58147" x2="8307" y2="59904"/>
                        <a14:foregroundMark x1="26677" y1="39776" x2="28914" y2="38978"/>
                        <a14:foregroundMark x1="30511" y1="38978" x2="32748" y2="39457"/>
                        <a14:foregroundMark x1="70128" y1="75240" x2="78754" y2="75399"/>
                        <a14:foregroundMark x1="71406" y1="71246" x2="68371" y2="77157"/>
                        <a14:foregroundMark x1="23642" y1="74121" x2="31150" y2="74441"/>
                        <a14:foregroundMark x1="10064" y1="53514" x2="10064" y2="55591"/>
                        <a14:foregroundMark x1="7987" y1="60383" x2="9425" y2="61661"/>
                        <a14:foregroundMark x1="65655" y1="49521" x2="67891" y2="54153"/>
                        <a14:foregroundMark x1="23642" y1="41853" x2="24281" y2="41693"/>
                        <a14:foregroundMark x1="35783" y1="41534" x2="35783" y2="42332"/>
                        <a14:foregroundMark x1="6550" y1="61502" x2="7508" y2="62780"/>
                        <a14:foregroundMark x1="7188" y1="62780" x2="7188" y2="62780"/>
                        <a14:backgroundMark x1="9425" y1="58307" x2="9425" y2="59265"/>
                        <a14:backgroundMark x1="8466" y1="63259" x2="8786" y2="64377"/>
                        <a14:backgroundMark x1="28275" y1="41853" x2="29872" y2="41853"/>
                        <a14:backgroundMark x1="48403" y1="68211" x2="46645" y2="71406"/>
                        <a14:backgroundMark x1="51757" y1="60863" x2="50639" y2="62620"/>
                        <a14:backgroundMark x1="60543" y1="65655" x2="59425" y2="66294"/>
                        <a14:backgroundMark x1="24760" y1="40096" x2="24441" y2="40895"/>
                        <a14:backgroundMark x1="6550" y1="56390" x2="6230" y2="57029"/>
                        <a14:backgroundMark x1="6709" y1="62939" x2="7029" y2="63099"/>
                        <a14:backgroundMark x1="63578" y1="45687" x2="63738" y2="45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773" y="-286989"/>
            <a:ext cx="3502803" cy="3502803"/>
          </a:xfrm>
          <a:prstGeom prst="rect">
            <a:avLst/>
          </a:prstGeom>
        </p:spPr>
      </p:pic>
      <p:sp>
        <p:nvSpPr>
          <p:cNvPr id="19" name="Блок-схема: узел 18"/>
          <p:cNvSpPr/>
          <p:nvPr/>
        </p:nvSpPr>
        <p:spPr>
          <a:xfrm>
            <a:off x="11294003" y="139984"/>
            <a:ext cx="897997" cy="897997"/>
          </a:xfrm>
          <a:prstGeom prst="flowChartConnector">
            <a:avLst/>
          </a:prstGeom>
          <a:solidFill>
            <a:srgbClr val="FF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912077" y="172153"/>
            <a:ext cx="652715" cy="65271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84648" y="6139249"/>
            <a:ext cx="242799" cy="242799"/>
          </a:xfrm>
          <a:prstGeom prst="ellipse">
            <a:avLst/>
          </a:prstGeom>
          <a:solidFill>
            <a:srgbClr val="FF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1796" y="6006397"/>
            <a:ext cx="132852" cy="132852"/>
          </a:xfrm>
          <a:prstGeom prst="ellipse">
            <a:avLst/>
          </a:prstGeom>
          <a:solidFill>
            <a:srgbClr val="FF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60299" y="6249196"/>
            <a:ext cx="132852" cy="132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43" y="1372602"/>
            <a:ext cx="5612660" cy="31555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189" y="2875481"/>
            <a:ext cx="5619969" cy="3159690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rId6"/>
          </p:cNvPr>
          <p:cNvSpPr/>
          <p:nvPr/>
        </p:nvSpPr>
        <p:spPr>
          <a:xfrm>
            <a:off x="1443668" y="5944240"/>
            <a:ext cx="3619500" cy="67171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A0000"/>
              </a:gs>
              <a:gs pos="35000">
                <a:srgbClr val="C00000"/>
              </a:gs>
              <a:gs pos="65000">
                <a:srgbClr val="FF0000"/>
              </a:gs>
              <a:gs pos="100000">
                <a:srgbClr val="FF2D2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dirty="0" smtClean="0">
                <a:latin typeface="Rubik" panose="00000800000000000000" pitchFamily="2" charset="-79"/>
                <a:cs typeface="Rubik" panose="00000800000000000000" pitchFamily="2" charset="-79"/>
              </a:rPr>
              <a:t>ССЫЛКА </a:t>
            </a:r>
          </a:p>
          <a:p>
            <a:pPr algn="ctr">
              <a:lnSpc>
                <a:spcPts val="1800"/>
              </a:lnSpc>
            </a:pPr>
            <a:r>
              <a:rPr lang="ru-RU" dirty="0" smtClean="0">
                <a:latin typeface="Rubik" panose="00000800000000000000" pitchFamily="2" charset="-79"/>
                <a:cs typeface="Rubik" panose="00000800000000000000" pitchFamily="2" charset="-79"/>
              </a:rPr>
              <a:t>на каталог товаров</a:t>
            </a:r>
            <a:endParaRPr lang="ru-RU" dirty="0"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410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7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24" y="3089638"/>
            <a:ext cx="6268393" cy="3524250"/>
          </a:xfrm>
          <a:prstGeom prst="rect">
            <a:avLst/>
          </a:prstGeom>
          <a:ln w="25400" cap="rnd">
            <a:solidFill>
              <a:srgbClr val="FF5F15"/>
            </a:solidFill>
            <a:prstDash val="sysDot"/>
          </a:ln>
        </p:spPr>
      </p:pic>
      <p:grpSp>
        <p:nvGrpSpPr>
          <p:cNvPr id="10" name="Группа 9"/>
          <p:cNvGrpSpPr/>
          <p:nvPr/>
        </p:nvGrpSpPr>
        <p:grpSpPr>
          <a:xfrm>
            <a:off x="7293469" y="1436651"/>
            <a:ext cx="4479291" cy="8670997"/>
            <a:chOff x="7148036" y="316455"/>
            <a:chExt cx="4479291" cy="867099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l="21888" r="37318" b="27442"/>
            <a:stretch/>
          </p:blipFill>
          <p:spPr>
            <a:xfrm>
              <a:off x="7148036" y="316455"/>
              <a:ext cx="3946004" cy="3946004"/>
            </a:xfrm>
            <a:prstGeom prst="ellipse">
              <a:avLst/>
            </a:prstGeom>
            <a:ln w="152400">
              <a:solidFill>
                <a:schemeClr val="bg1"/>
              </a:solidFill>
            </a:ln>
          </p:spPr>
        </p:pic>
        <p:grpSp>
          <p:nvGrpSpPr>
            <p:cNvPr id="6" name="Группа 5"/>
            <p:cNvGrpSpPr/>
            <p:nvPr/>
          </p:nvGrpSpPr>
          <p:grpSpPr>
            <a:xfrm rot="20251702">
              <a:off x="10027127" y="3928448"/>
              <a:ext cx="1600200" cy="5059004"/>
              <a:chOff x="10253548" y="3813884"/>
              <a:chExt cx="1600200" cy="5059004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10672648" y="3813884"/>
                <a:ext cx="762000" cy="1019175"/>
              </a:xfrm>
              <a:prstGeom prst="roundRect">
                <a:avLst>
                  <a:gd name="adj" fmla="val 341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10253548" y="4548538"/>
                <a:ext cx="1600200" cy="4324350"/>
              </a:xfrm>
              <a:prstGeom prst="roundRect">
                <a:avLst>
                  <a:gd name="adj" fmla="val 3809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" name="Прямоугольник 7"/>
          <p:cNvSpPr/>
          <p:nvPr/>
        </p:nvSpPr>
        <p:spPr>
          <a:xfrm>
            <a:off x="374424" y="328890"/>
            <a:ext cx="38950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- Механотерапия</a:t>
            </a:r>
            <a:endParaRPr lang="ru-RU" sz="2000" dirty="0">
              <a:solidFill>
                <a:schemeClr val="bg1"/>
              </a:solidFill>
              <a:latin typeface="Rubik" panose="00000800000000000000" pitchFamily="2" charset="-79"/>
              <a:cs typeface="Rubik" panose="00000800000000000000" pitchFamily="2" charset="-79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- Жилое помещение</a:t>
            </a:r>
            <a:br>
              <a:rPr lang="ru-RU" sz="2000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</a:br>
            <a:r>
              <a:rPr lang="ru-RU" sz="2000" dirty="0">
                <a:solidFill>
                  <a:srgbClr val="FF5F15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- Сенсорная </a:t>
            </a:r>
            <a:r>
              <a:rPr lang="ru-RU" sz="2000" dirty="0" smtClean="0">
                <a:solidFill>
                  <a:srgbClr val="FF5F15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комната</a:t>
            </a:r>
            <a:endParaRPr lang="ru-RU" sz="2000" dirty="0">
              <a:solidFill>
                <a:srgbClr val="FF5F15"/>
              </a:solidFill>
              <a:latin typeface="Rubik" panose="00000800000000000000" pitchFamily="2" charset="-79"/>
              <a:cs typeface="Rubik" panose="00000800000000000000" pitchFamily="2" charset="-79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- Ванная </a:t>
            </a:r>
            <a:r>
              <a:rPr lang="ru-RU" sz="2000" dirty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комната на этаже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- Вестибюль</a:t>
            </a:r>
            <a:endParaRPr lang="ru-RU" sz="2000" dirty="0">
              <a:solidFill>
                <a:schemeClr val="bg1"/>
              </a:solidFill>
              <a:latin typeface="Rubik" panose="00000800000000000000" pitchFamily="2" charset="-79"/>
              <a:cs typeface="Rubik" panose="00000800000000000000" pitchFamily="2" charset="-79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- Коридор</a:t>
            </a:r>
            <a:endParaRPr lang="ru-RU" sz="2000" dirty="0">
              <a:solidFill>
                <a:schemeClr val="bg1"/>
              </a:solidFill>
              <a:latin typeface="Rubik" panose="00000800000000000000" pitchFamily="2" charset="-79"/>
              <a:cs typeface="Rubik" panose="00000800000000000000" pitchFamily="2" charset="-79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- Актовый </a:t>
            </a:r>
            <a:r>
              <a:rPr lang="ru-RU" sz="2000" dirty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зал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- Учебный </a:t>
            </a:r>
            <a:r>
              <a:rPr lang="ru-RU" sz="2000" dirty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класс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00535" y="161127"/>
            <a:ext cx="922709" cy="922709"/>
          </a:xfrm>
          <a:prstGeom prst="rect">
            <a:avLst/>
          </a:prstGeom>
          <a:noFill/>
          <a:ln w="25400">
            <a:solidFill>
              <a:srgbClr val="FF5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00535" y="180276"/>
            <a:ext cx="6372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МОДЕЛЬНЫЕ РЕШЕНИЯ ЦЕНТРА СОЦИАЛЬНОГО ОБСЛУЖИВАНИЯ</a:t>
            </a:r>
            <a:endParaRPr lang="ru-RU" sz="2800" dirty="0">
              <a:solidFill>
                <a:schemeClr val="bg1"/>
              </a:solidFill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sp>
        <p:nvSpPr>
          <p:cNvPr id="12" name="Скругленный прямоугольник 11">
            <a:hlinkClick r:id="rId4"/>
          </p:cNvPr>
          <p:cNvSpPr/>
          <p:nvPr/>
        </p:nvSpPr>
        <p:spPr>
          <a:xfrm>
            <a:off x="3348643" y="2211723"/>
            <a:ext cx="3619500" cy="67171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A0000"/>
              </a:gs>
              <a:gs pos="35000">
                <a:srgbClr val="C00000"/>
              </a:gs>
              <a:gs pos="65000">
                <a:srgbClr val="FF0000"/>
              </a:gs>
              <a:gs pos="100000">
                <a:srgbClr val="FF2D2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dirty="0" smtClean="0">
                <a:latin typeface="Rubik" panose="00000800000000000000" pitchFamily="2" charset="-79"/>
                <a:cs typeface="Rubik" panose="00000800000000000000" pitchFamily="2" charset="-79"/>
              </a:rPr>
              <a:t>ССЫЛКА </a:t>
            </a:r>
          </a:p>
          <a:p>
            <a:pPr algn="ctr">
              <a:lnSpc>
                <a:spcPts val="1800"/>
              </a:lnSpc>
            </a:pPr>
            <a:r>
              <a:rPr lang="ru-RU" dirty="0" smtClean="0">
                <a:latin typeface="Rubik" panose="00000800000000000000" pitchFamily="2" charset="-79"/>
                <a:cs typeface="Rubik" panose="00000800000000000000" pitchFamily="2" charset="-79"/>
              </a:rPr>
              <a:t>на сенсорную комнату</a:t>
            </a:r>
            <a:endParaRPr lang="ru-RU" dirty="0"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11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7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8693690" y="4860265"/>
            <a:ext cx="2955963" cy="1094396"/>
          </a:xfrm>
          <a:prstGeom prst="roundRect">
            <a:avLst>
              <a:gd name="adj" fmla="val 270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62146" y="4860265"/>
            <a:ext cx="2955963" cy="1094396"/>
          </a:xfrm>
          <a:prstGeom prst="roundRect">
            <a:avLst>
              <a:gd name="adj" fmla="val 270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3407" y="4860265"/>
            <a:ext cx="2955963" cy="1094396"/>
          </a:xfrm>
          <a:prstGeom prst="roundRect">
            <a:avLst>
              <a:gd name="adj" fmla="val 270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3661" y="2063245"/>
            <a:ext cx="2997200" cy="2997200"/>
          </a:xfrm>
          <a:prstGeom prst="ellipse">
            <a:avLst/>
          </a:prstGeom>
          <a:solidFill>
            <a:srgbClr val="FF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5579" y="161127"/>
            <a:ext cx="922709" cy="922709"/>
          </a:xfrm>
          <a:prstGeom prst="rect">
            <a:avLst/>
          </a:prstGeom>
          <a:noFill/>
          <a:ln w="25400">
            <a:solidFill>
              <a:srgbClr val="FF5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5619" y="206984"/>
            <a:ext cx="5493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НАШИ СЕРВИСЫ</a:t>
            </a:r>
            <a:endParaRPr lang="ru-RU" sz="4800" b="1" dirty="0">
              <a:solidFill>
                <a:schemeClr val="bg1"/>
              </a:solidFill>
              <a:latin typeface="Rubik" panose="00000800000000000000" pitchFamily="2" charset="-79"/>
              <a:ea typeface="Verdana" panose="020B0604030504040204" pitchFamily="34" charset="0"/>
              <a:cs typeface="Rubik" panose="00000800000000000000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4204" y="1283856"/>
            <a:ext cx="313611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i="0" dirty="0" smtClean="0">
                <a:solidFill>
                  <a:schemeClr val="bg1"/>
                </a:solidFill>
                <a:effectLst/>
                <a:latin typeface="Rubik" panose="00000800000000000000" pitchFamily="2" charset="-79"/>
                <a:cs typeface="Rubik" panose="00000800000000000000" pitchFamily="2" charset="-79"/>
              </a:rPr>
              <a:t>МОДЕЛЬНЫЕ </a:t>
            </a:r>
          </a:p>
          <a:p>
            <a:pPr algn="ctr">
              <a:lnSpc>
                <a:spcPts val="2500"/>
              </a:lnSpc>
            </a:pPr>
            <a:r>
              <a:rPr lang="ru-RU" sz="2400" i="0" dirty="0" smtClean="0">
                <a:solidFill>
                  <a:schemeClr val="bg1"/>
                </a:solidFill>
                <a:effectLst/>
                <a:latin typeface="Rubik" panose="00000800000000000000" pitchFamily="2" charset="-79"/>
                <a:cs typeface="Rubik" panose="00000800000000000000" pitchFamily="2" charset="-79"/>
              </a:rPr>
              <a:t>РЕШЕНИЯ</a:t>
            </a:r>
            <a:endParaRPr lang="ru-RU" sz="2400" i="0" dirty="0">
              <a:solidFill>
                <a:schemeClr val="bg1"/>
              </a:solidFill>
              <a:effectLst/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89" b="97396" l="2562" r="86896"/>
                    </a14:imgEffect>
                  </a14:imgLayer>
                </a14:imgProps>
              </a:ext>
            </a:extLst>
          </a:blip>
          <a:srcRect r="11964"/>
          <a:stretch/>
        </p:blipFill>
        <p:spPr>
          <a:xfrm>
            <a:off x="108257" y="2263426"/>
            <a:ext cx="4066264" cy="25968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08027" y="1283856"/>
            <a:ext cx="378953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АКАДЕМИЯ ДОСТУПНОЙ СРЕДЫ</a:t>
            </a:r>
            <a:endParaRPr lang="ru-RU" sz="2400" i="0" dirty="0">
              <a:solidFill>
                <a:schemeClr val="bg1"/>
              </a:solidFill>
              <a:effectLst/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35274" y="1283856"/>
            <a:ext cx="2884812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VR </a:t>
            </a:r>
            <a:r>
              <a:rPr lang="ru-RU" sz="2400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АЗБУКА ДОСТУПНОСТИ</a:t>
            </a:r>
            <a:endParaRPr lang="ru-RU" sz="2400" i="0" dirty="0">
              <a:solidFill>
                <a:schemeClr val="bg1"/>
              </a:solidFill>
              <a:effectLst/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41371" y="2063245"/>
            <a:ext cx="2997200" cy="2997200"/>
          </a:xfrm>
          <a:prstGeom prst="ellipse">
            <a:avLst/>
          </a:prstGeom>
          <a:solidFill>
            <a:srgbClr val="FF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679081" y="2063245"/>
            <a:ext cx="2997200" cy="2997200"/>
          </a:xfrm>
          <a:prstGeom prst="ellipse">
            <a:avLst/>
          </a:prstGeom>
          <a:solidFill>
            <a:srgbClr val="FF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792" b="72526" l="23719" r="83382">
                        <a14:foregroundMark x1="28551" y1="33594" x2="28184" y2="36328"/>
                        <a14:foregroundMark x1="26794" y1="54688" x2="29502" y2="59115"/>
                        <a14:foregroundMark x1="46120" y1="61979" x2="45900" y2="65234"/>
                        <a14:foregroundMark x1="68814" y1="61979" x2="68887" y2="65755"/>
                        <a14:foregroundMark x1="66691" y1="63021" x2="67496" y2="65625"/>
                        <a14:foregroundMark x1="66252" y1="64714" x2="66032" y2="65625"/>
                        <a14:foregroundMark x1="71596" y1="50521" x2="79429" y2="52214"/>
                        <a14:foregroundMark x1="79283" y1="55599" x2="79795" y2="61328"/>
                        <a14:foregroundMark x1="78477" y1="53125" x2="78697" y2="55859"/>
                        <a14:foregroundMark x1="26720" y1="54688" x2="26574" y2="57552"/>
                        <a14:foregroundMark x1="34114" y1="63411" x2="35725" y2="63802"/>
                        <a14:foregroundMark x1="45608" y1="62630" x2="46413" y2="65755"/>
                        <a14:foregroundMark x1="46193" y1="62240" x2="49341" y2="61719"/>
                        <a14:foregroundMark x1="48023" y1="63151" x2="49780" y2="67578"/>
                        <a14:foregroundMark x1="50073" y1="67708" x2="61274" y2="65885"/>
                        <a14:foregroundMark x1="40410" y1="62240" x2="46633" y2="62109"/>
                        <a14:foregroundMark x1="25695" y1="62891" x2="34553" y2="61979"/>
                        <a14:foregroundMark x1="48609" y1="65885" x2="49414" y2="67969"/>
                        <a14:foregroundMark x1="49707" y1="68229" x2="62225" y2="66276"/>
                        <a14:backgroundMark x1="26061" y1="57813" x2="25549" y2="58724"/>
                        <a14:backgroundMark x1="73646" y1="53255" x2="74744" y2="60807"/>
                        <a14:backgroundMark x1="73572" y1="52344" x2="77892" y2="53255"/>
                        <a14:backgroundMark x1="79868" y1="53646" x2="80673" y2="58203"/>
                        <a14:backgroundMark x1="47877" y1="63021" x2="48463" y2="63672"/>
                      </a14:backgroundRemoval>
                    </a14:imgEffect>
                  </a14:imgLayer>
                </a14:imgProps>
              </a:ext>
            </a:extLst>
          </a:blip>
          <a:srcRect l="23792" t="19792" r="16472" b="27343"/>
          <a:stretch/>
        </p:blipFill>
        <p:spPr>
          <a:xfrm>
            <a:off x="8392047" y="2545122"/>
            <a:ext cx="3571267" cy="1776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344" b="89193" l="4612" r="39678">
                        <a14:foregroundMark x1="21083" y1="38151" x2="20864" y2="40365"/>
                        <a14:foregroundMark x1="25183" y1="38932" x2="24817" y2="41927"/>
                        <a14:foregroundMark x1="21596" y1="52604" x2="21962" y2="56380"/>
                        <a14:foregroundMark x1="23719" y1="52734" x2="22914" y2="56250"/>
                        <a14:foregroundMark x1="6149" y1="55859" x2="7687" y2="56771"/>
                        <a14:foregroundMark x1="36457" y1="64583" x2="37408" y2="64323"/>
                        <a14:foregroundMark x1="7101" y1="54557" x2="7247" y2="55339"/>
                        <a14:backgroundMark x1="14714" y1="42057" x2="18375" y2="50521"/>
                        <a14:backgroundMark x1="24671" y1="50000" x2="39239" y2="49870"/>
                        <a14:backgroundMark x1="6369" y1="61979" x2="16471" y2="69010"/>
                        <a14:backgroundMark x1="17789" y1="66406" x2="17789" y2="67578"/>
                        <a14:backgroundMark x1="8272" y1="72917" x2="14348" y2="81120"/>
                        <a14:backgroundMark x1="35725" y1="61458" x2="37408" y2="60677"/>
                      </a14:backgroundRemoval>
                    </a14:imgEffect>
                  </a14:imgLayer>
                </a14:imgProps>
              </a:ext>
            </a:extLst>
          </a:blip>
          <a:srcRect l="3674" t="22612" r="58984" b="10969"/>
          <a:stretch/>
        </p:blipFill>
        <p:spPr>
          <a:xfrm>
            <a:off x="4540503" y="1861510"/>
            <a:ext cx="3198935" cy="3198935"/>
          </a:xfrm>
          <a:prstGeom prst="ellipse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73331" y="5200996"/>
            <a:ext cx="3136114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i="0" dirty="0" smtClean="0">
                <a:solidFill>
                  <a:srgbClr val="162741"/>
                </a:solidFill>
                <a:effectLst/>
                <a:latin typeface="Rubik" panose="00000800000000000000" pitchFamily="2" charset="-79"/>
                <a:cs typeface="Rubik" panose="00000800000000000000" pitchFamily="2" charset="-79"/>
              </a:rPr>
              <a:t>ОБОРУДОВАНИЕ</a:t>
            </a:r>
            <a:endParaRPr lang="ru-RU" sz="2400" i="0" dirty="0">
              <a:solidFill>
                <a:srgbClr val="162741"/>
              </a:solidFill>
              <a:effectLst/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1913" y="5106300"/>
            <a:ext cx="313611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i="0" dirty="0" smtClean="0">
                <a:solidFill>
                  <a:srgbClr val="162741"/>
                </a:solidFill>
                <a:effectLst/>
                <a:latin typeface="Rubik" panose="00000800000000000000" pitchFamily="2" charset="-79"/>
                <a:cs typeface="Rubik" panose="00000800000000000000" pitchFamily="2" charset="-79"/>
              </a:rPr>
              <a:t>ДОСТУПНАЯ СРЕДА</a:t>
            </a:r>
            <a:endParaRPr lang="ru-RU" sz="2400" i="0" dirty="0">
              <a:solidFill>
                <a:srgbClr val="162741"/>
              </a:solidFill>
              <a:effectLst/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09623" y="5200996"/>
            <a:ext cx="3136114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i="0" dirty="0" smtClean="0">
                <a:solidFill>
                  <a:srgbClr val="162741"/>
                </a:solidFill>
                <a:effectLst/>
                <a:latin typeface="Rubik" panose="00000800000000000000" pitchFamily="2" charset="-79"/>
                <a:cs typeface="Rubik" panose="00000800000000000000" pitchFamily="2" charset="-79"/>
              </a:rPr>
              <a:t>КОММУНИКАЦИИ</a:t>
            </a:r>
            <a:endParaRPr lang="ru-RU" sz="2400" i="0" dirty="0">
              <a:solidFill>
                <a:srgbClr val="162741"/>
              </a:solidFill>
              <a:effectLst/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sp>
        <p:nvSpPr>
          <p:cNvPr id="22" name="Скругленный прямоугольник 21">
            <a:hlinkClick r:id="rId8"/>
          </p:cNvPr>
          <p:cNvSpPr/>
          <p:nvPr/>
        </p:nvSpPr>
        <p:spPr>
          <a:xfrm>
            <a:off x="1094261" y="6095212"/>
            <a:ext cx="2016000" cy="67171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A0000"/>
              </a:gs>
              <a:gs pos="35000">
                <a:srgbClr val="C00000"/>
              </a:gs>
              <a:gs pos="65000">
                <a:srgbClr val="FF0000"/>
              </a:gs>
              <a:gs pos="100000">
                <a:srgbClr val="FF2D2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dirty="0" smtClean="0">
                <a:latin typeface="Rubik" panose="00000800000000000000" pitchFamily="2" charset="-79"/>
                <a:cs typeface="Rubik" panose="00000800000000000000" pitchFamily="2" charset="-79"/>
              </a:rPr>
              <a:t>ССЫЛКА </a:t>
            </a:r>
          </a:p>
        </p:txBody>
      </p:sp>
      <p:sp>
        <p:nvSpPr>
          <p:cNvPr id="23" name="Скругленный прямоугольник 22">
            <a:hlinkClick r:id="rId9"/>
          </p:cNvPr>
          <p:cNvSpPr/>
          <p:nvPr/>
        </p:nvSpPr>
        <p:spPr>
          <a:xfrm>
            <a:off x="5131970" y="6095212"/>
            <a:ext cx="2016000" cy="67171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A0000"/>
              </a:gs>
              <a:gs pos="35000">
                <a:srgbClr val="C00000"/>
              </a:gs>
              <a:gs pos="65000">
                <a:srgbClr val="FF0000"/>
              </a:gs>
              <a:gs pos="100000">
                <a:srgbClr val="FF2D2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dirty="0" smtClean="0">
                <a:latin typeface="Rubik" panose="00000800000000000000" pitchFamily="2" charset="-79"/>
                <a:cs typeface="Rubik" panose="00000800000000000000" pitchFamily="2" charset="-79"/>
              </a:rPr>
              <a:t>ССЫЛКА</a:t>
            </a:r>
          </a:p>
        </p:txBody>
      </p:sp>
      <p:sp>
        <p:nvSpPr>
          <p:cNvPr id="24" name="Скругленный прямоугольник 23">
            <a:hlinkClick r:id="rId10"/>
          </p:cNvPr>
          <p:cNvSpPr/>
          <p:nvPr/>
        </p:nvSpPr>
        <p:spPr>
          <a:xfrm>
            <a:off x="9163671" y="6095212"/>
            <a:ext cx="2016000" cy="67171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A0000"/>
              </a:gs>
              <a:gs pos="35000">
                <a:srgbClr val="C00000"/>
              </a:gs>
              <a:gs pos="65000">
                <a:srgbClr val="FF0000"/>
              </a:gs>
              <a:gs pos="100000">
                <a:srgbClr val="FF2D2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dirty="0" smtClean="0">
                <a:latin typeface="Rubik" panose="00000800000000000000" pitchFamily="2" charset="-79"/>
                <a:cs typeface="Rubik" panose="00000800000000000000" pitchFamily="2" charset="-79"/>
              </a:rPr>
              <a:t>ССЫЛКА</a:t>
            </a:r>
          </a:p>
        </p:txBody>
      </p:sp>
    </p:spTree>
    <p:extLst>
      <p:ext uri="{BB962C8B-B14F-4D97-AF65-F5344CB8AC3E}">
        <p14:creationId xmlns:p14="http://schemas.microsoft.com/office/powerpoint/2010/main" val="35035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7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Блок-схема: ручной ввод 33"/>
          <p:cNvSpPr/>
          <p:nvPr/>
        </p:nvSpPr>
        <p:spPr>
          <a:xfrm rot="16200000" flipH="1">
            <a:off x="5084721" y="-240119"/>
            <a:ext cx="6867161" cy="7347401"/>
          </a:xfrm>
          <a:prstGeom prst="flowChartManualInput">
            <a:avLst/>
          </a:prstGeom>
          <a:solidFill>
            <a:srgbClr val="FF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0250" y="5749888"/>
            <a:ext cx="6171914" cy="1371600"/>
          </a:xfrm>
          <a:prstGeom prst="roundRect">
            <a:avLst>
              <a:gd name="adj" fmla="val 255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5579" y="161127"/>
            <a:ext cx="922709" cy="922709"/>
          </a:xfrm>
          <a:prstGeom prst="rect">
            <a:avLst/>
          </a:prstGeom>
          <a:noFill/>
          <a:ln w="25400">
            <a:solidFill>
              <a:srgbClr val="FF5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5618" y="206984"/>
            <a:ext cx="11495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ШКОЛА КВАЛИФИЦИРОВАННОГО ЗАКАЗЧИКА</a:t>
            </a:r>
            <a:endParaRPr lang="ru-RU" sz="4800" b="1" dirty="0">
              <a:solidFill>
                <a:schemeClr val="bg1"/>
              </a:solidFill>
              <a:latin typeface="Rubik" panose="00000800000000000000" pitchFamily="2" charset="-79"/>
              <a:ea typeface="Verdana" panose="020B0604030504040204" pitchFamily="34" charset="0"/>
              <a:cs typeface="Rubik" panose="00000800000000000000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9677" y="5661616"/>
            <a:ext cx="418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СЛОЖНЫЕ </a:t>
            </a:r>
          </a:p>
          <a:p>
            <a:r>
              <a:rPr lang="ru-RU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ЮРИДИЧЕСКИЕ ТЕРМИНЫ</a:t>
            </a:r>
            <a:endParaRPr lang="ru-RU" dirty="0">
              <a:solidFill>
                <a:schemeClr val="bg1"/>
              </a:solidFill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5835" y="4358274"/>
            <a:ext cx="278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РАЗРОЗНЕННОСТЬ </a:t>
            </a:r>
          </a:p>
          <a:p>
            <a:r>
              <a:rPr lang="ru-RU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ИНФОРМАЦИИ</a:t>
            </a:r>
            <a:endParaRPr lang="ru-RU" dirty="0">
              <a:solidFill>
                <a:schemeClr val="bg1"/>
              </a:solidFill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5880" y="2921804"/>
            <a:ext cx="259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НЕДОСТАТОК </a:t>
            </a:r>
          </a:p>
          <a:p>
            <a:r>
              <a:rPr lang="ru-RU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ИНФОРМАЦИИ</a:t>
            </a:r>
            <a:endParaRPr lang="ru-RU" dirty="0">
              <a:solidFill>
                <a:schemeClr val="bg1"/>
              </a:solidFill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81700" y="5846282"/>
            <a:ext cx="5757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6274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Мы хотим сделать удобный онлайн сервис, который объединит специалистов и простыми словами расскажет о том как получить ТСР</a:t>
            </a:r>
            <a:endParaRPr lang="ru-RU" dirty="0">
              <a:solidFill>
                <a:srgbClr val="162741"/>
              </a:solidFill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73"/>
          <a:stretch/>
        </p:blipFill>
        <p:spPr>
          <a:xfrm>
            <a:off x="328568" y="3974726"/>
            <a:ext cx="1143629" cy="1262734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-666750" y="1776644"/>
            <a:ext cx="6324600" cy="6563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41523" y="1776644"/>
            <a:ext cx="6324600" cy="6563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3813" y="1899309"/>
            <a:ext cx="5614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16274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ПОЛУЧИТЬ НУЖНОЕ ТСР СЛОЖНО</a:t>
            </a:r>
            <a:endParaRPr lang="ru-RU" sz="2400" dirty="0">
              <a:solidFill>
                <a:srgbClr val="162741"/>
              </a:solidFill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70065" y="1899309"/>
            <a:ext cx="4267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16274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КОМПЛЕКСНОЕ РЕШЕНИЕ</a:t>
            </a:r>
            <a:endParaRPr lang="ru-RU" sz="2400" dirty="0">
              <a:solidFill>
                <a:srgbClr val="162741"/>
              </a:solidFill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7989269" y="3453191"/>
            <a:ext cx="1476616" cy="1476616"/>
            <a:chOff x="0" y="0"/>
            <a:chExt cx="5497062" cy="549706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1" t="229" r="3917" b="7580"/>
            <a:stretch/>
          </p:blipFill>
          <p:spPr>
            <a:xfrm>
              <a:off x="0" y="0"/>
              <a:ext cx="5497062" cy="5497062"/>
            </a:xfrm>
            <a:prstGeom prst="ellipse">
              <a:avLst/>
            </a:prstGeom>
            <a:ln w="38100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3" name="Прямоугольник 42"/>
            <p:cNvSpPr/>
            <p:nvPr/>
          </p:nvSpPr>
          <p:spPr>
            <a:xfrm>
              <a:off x="3149647" y="2159047"/>
              <a:ext cx="982639" cy="614150"/>
            </a:xfrm>
            <a:prstGeom prst="rect">
              <a:avLst/>
            </a:prstGeom>
            <a:solidFill>
              <a:srgbClr val="6AAE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44" name="Рисунок 4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" b="5206"/>
          <a:stretch/>
        </p:blipFill>
        <p:spPr bwMode="auto">
          <a:xfrm>
            <a:off x="5856799" y="3432871"/>
            <a:ext cx="1476616" cy="1476616"/>
          </a:xfrm>
          <a:prstGeom prst="ellipse">
            <a:avLst/>
          </a:prstGeom>
          <a:ln w="381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Рисунок 4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309" y="3449381"/>
            <a:ext cx="1476616" cy="1476616"/>
          </a:xfrm>
          <a:prstGeom prst="ellipse">
            <a:avLst/>
          </a:prstGeom>
          <a:ln w="381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7" name="Прямоугольник 46"/>
          <p:cNvSpPr/>
          <p:nvPr/>
        </p:nvSpPr>
        <p:spPr>
          <a:xfrm>
            <a:off x="5821498" y="3063538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Rubik" panose="00000800000000000000" pitchFamily="2" charset="-79"/>
                <a:ea typeface="Calibri" panose="020F0502020204030204" pitchFamily="34" charset="0"/>
                <a:cs typeface="Rubik" panose="00000800000000000000" pitchFamily="2" charset="-79"/>
              </a:rPr>
              <a:t>ВЕБИНАРЫ</a:t>
            </a:r>
            <a:endParaRPr lang="ru-RU" b="1" dirty="0">
              <a:solidFill>
                <a:schemeClr val="bg1"/>
              </a:solidFill>
              <a:latin typeface="Rubik" panose="00000800000000000000" pitchFamily="2" charset="-79"/>
              <a:ea typeface="Calibri" panose="020F0502020204030204" pitchFamily="34" charset="0"/>
              <a:cs typeface="Rubik" panose="00000800000000000000" pitchFamily="2" charset="-79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119077" y="3063538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Rubik" panose="00000800000000000000" pitchFamily="2" charset="-79"/>
                <a:ea typeface="Calibri" panose="020F0502020204030204" pitchFamily="34" charset="0"/>
                <a:cs typeface="Rubik" panose="00000800000000000000" pitchFamily="2" charset="-79"/>
              </a:rPr>
              <a:t>ЛЕКЦИИ</a:t>
            </a:r>
            <a:endParaRPr lang="ru-RU" b="1" dirty="0">
              <a:solidFill>
                <a:schemeClr val="bg1"/>
              </a:solidFill>
              <a:latin typeface="Rubik" panose="00000800000000000000" pitchFamily="2" charset="-79"/>
              <a:ea typeface="Calibri" panose="020F0502020204030204" pitchFamily="34" charset="0"/>
              <a:cs typeface="Rubik" panose="00000800000000000000" pitchFamily="2" charset="-79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271356" y="3064612"/>
            <a:ext cx="138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Rubik" panose="00000800000000000000" pitchFamily="2" charset="-79"/>
                <a:ea typeface="Calibri" panose="020F0502020204030204" pitchFamily="34" charset="0"/>
                <a:cs typeface="Rubik" panose="00000800000000000000" pitchFamily="2" charset="-79"/>
              </a:rPr>
              <a:t>ОБЩЕНИЕ</a:t>
            </a:r>
            <a:endParaRPr lang="ru-RU" b="1" dirty="0">
              <a:solidFill>
                <a:schemeClr val="bg1"/>
              </a:solidFill>
              <a:latin typeface="Rubik" panose="00000800000000000000" pitchFamily="2" charset="-79"/>
              <a:ea typeface="Calibri" panose="020F0502020204030204" pitchFamily="34" charset="0"/>
              <a:cs typeface="Rubik" panose="00000800000000000000" pitchFamily="2" charset="-79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0" b="34079"/>
          <a:stretch/>
        </p:blipFill>
        <p:spPr>
          <a:xfrm>
            <a:off x="328568" y="5401620"/>
            <a:ext cx="1143629" cy="116205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3"/>
          <a:stretch/>
        </p:blipFill>
        <p:spPr>
          <a:xfrm>
            <a:off x="328568" y="2685841"/>
            <a:ext cx="1143629" cy="11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7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79" y="161127"/>
            <a:ext cx="922709" cy="922709"/>
          </a:xfrm>
          <a:prstGeom prst="rect">
            <a:avLst/>
          </a:prstGeom>
          <a:noFill/>
          <a:ln w="25400">
            <a:solidFill>
              <a:srgbClr val="FF5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5618" y="206984"/>
            <a:ext cx="11495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Rubik" panose="00000800000000000000" pitchFamily="2" charset="-79"/>
                <a:ea typeface="Verdana" panose="020B0604030504040204" pitchFamily="34" charset="0"/>
                <a:cs typeface="Rubik" panose="00000800000000000000" pitchFamily="2" charset="-79"/>
              </a:rPr>
              <a:t>КОНТАКТЫ</a:t>
            </a:r>
            <a:endParaRPr lang="ru-RU" sz="4800" b="1" dirty="0">
              <a:solidFill>
                <a:schemeClr val="bg1"/>
              </a:solidFill>
              <a:latin typeface="Rubik" panose="00000800000000000000" pitchFamily="2" charset="-79"/>
              <a:ea typeface="Verdana" panose="020B0604030504040204" pitchFamily="34" charset="0"/>
              <a:cs typeface="Rubik" panose="00000800000000000000" pitchFamily="2" charset="-79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9484420" y="1753436"/>
            <a:ext cx="1465521" cy="1465521"/>
            <a:chOff x="9403733" y="1120297"/>
            <a:chExt cx="2018484" cy="2018484"/>
          </a:xfrm>
        </p:grpSpPr>
        <p:sp>
          <p:nvSpPr>
            <p:cNvPr id="8" name="Овал 7"/>
            <p:cNvSpPr/>
            <p:nvPr/>
          </p:nvSpPr>
          <p:spPr>
            <a:xfrm>
              <a:off x="9403733" y="1120297"/>
              <a:ext cx="2018484" cy="2018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1" t="15882" r="69417" b="25127"/>
            <a:stretch/>
          </p:blipFill>
          <p:spPr>
            <a:xfrm>
              <a:off x="9632741" y="1634239"/>
              <a:ext cx="1560469" cy="990600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465487" y="1753438"/>
            <a:ext cx="1465521" cy="1465521"/>
            <a:chOff x="6820308" y="1196496"/>
            <a:chExt cx="2018484" cy="2018484"/>
          </a:xfrm>
        </p:grpSpPr>
        <p:sp>
          <p:nvSpPr>
            <p:cNvPr id="9" name="Овал 8"/>
            <p:cNvSpPr/>
            <p:nvPr/>
          </p:nvSpPr>
          <p:spPr>
            <a:xfrm>
              <a:off x="6820308" y="1196496"/>
              <a:ext cx="2018484" cy="2018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296" y="1565532"/>
              <a:ext cx="1302508" cy="1280411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1446554" y="1753438"/>
            <a:ext cx="1465521" cy="1465521"/>
            <a:chOff x="3678078" y="1196496"/>
            <a:chExt cx="2018484" cy="2018484"/>
          </a:xfrm>
        </p:grpSpPr>
        <p:sp>
          <p:nvSpPr>
            <p:cNvPr id="10" name="Овал 9"/>
            <p:cNvSpPr/>
            <p:nvPr/>
          </p:nvSpPr>
          <p:spPr>
            <a:xfrm>
              <a:off x="3678078" y="1196496"/>
              <a:ext cx="2018484" cy="2018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394"/>
            <a:stretch/>
          </p:blipFill>
          <p:spPr>
            <a:xfrm>
              <a:off x="3910605" y="1740734"/>
              <a:ext cx="1553430" cy="930006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8783133" y="3275178"/>
            <a:ext cx="2868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vr-azbuka.ru</a:t>
            </a:r>
            <a:endParaRPr lang="ru-RU" sz="3200" dirty="0">
              <a:solidFill>
                <a:schemeClr val="bg1"/>
              </a:solidFill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61847" y="3275178"/>
            <a:ext cx="3672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академия-</a:t>
            </a:r>
            <a:r>
              <a:rPr lang="ru-RU" sz="3200" dirty="0" err="1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дс.рф</a:t>
            </a:r>
            <a:endParaRPr lang="ru-RU" sz="3200" dirty="0">
              <a:solidFill>
                <a:schemeClr val="bg1"/>
              </a:solidFill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4805" y="3275178"/>
            <a:ext cx="2509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rirportal.ru</a:t>
            </a:r>
            <a:endParaRPr lang="ru-RU" sz="3200" dirty="0">
              <a:solidFill>
                <a:schemeClr val="bg1"/>
              </a:solidFill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80" y="5031518"/>
            <a:ext cx="963802" cy="96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1585666" y="4985907"/>
            <a:ext cx="1055024" cy="1055024"/>
            <a:chOff x="1362139" y="4061990"/>
            <a:chExt cx="1346200" cy="1346200"/>
          </a:xfrm>
        </p:grpSpPr>
        <p:sp>
          <p:nvSpPr>
            <p:cNvPr id="19" name="Овал 18"/>
            <p:cNvSpPr/>
            <p:nvPr/>
          </p:nvSpPr>
          <p:spPr>
            <a:xfrm>
              <a:off x="1476439" y="417629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6" name="Picture 10" descr="Instagram впервые радикально обновил дизайн и логотипы всех своих ...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185" b="93695" l="9971" r="89932">
                          <a14:foregroundMark x1="40958" y1="34457" x2="35484" y2="47947"/>
                          <a14:foregroundMark x1="48192" y1="47947" x2="52786" y2="545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5" t="9998" r="22624" b="7847"/>
            <a:stretch/>
          </p:blipFill>
          <p:spPr bwMode="auto">
            <a:xfrm>
              <a:off x="1362139" y="4061990"/>
              <a:ext cx="1346200" cy="134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3" y="5031517"/>
            <a:ext cx="966340" cy="9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385976" y="6040931"/>
            <a:ext cx="3108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vk.com/</a:t>
            </a:r>
            <a:r>
              <a:rPr lang="en-US" sz="2000" dirty="0" err="1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social</a:t>
            </a:r>
            <a:r>
              <a:rPr lang="en-US" sz="2000" dirty="0" err="1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__tech</a:t>
            </a:r>
            <a:endParaRPr lang="ru-RU" sz="2000" dirty="0">
              <a:solidFill>
                <a:schemeClr val="bg1"/>
              </a:solidFill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29635" y="6040931"/>
            <a:ext cx="3649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@</a:t>
            </a:r>
            <a:r>
              <a:rPr lang="en-US" sz="2000" b="1" dirty="0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socialtechnologiess</a:t>
            </a:r>
            <a:endParaRPr lang="en-US" sz="2000" b="1" dirty="0">
              <a:solidFill>
                <a:schemeClr val="bg1"/>
              </a:solidFill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8532" y="6040931"/>
            <a:ext cx="3649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@</a:t>
            </a:r>
            <a:r>
              <a:rPr lang="en-US" sz="2000" b="1" dirty="0" err="1" smtClean="0">
                <a:solidFill>
                  <a:schemeClr val="bg1"/>
                </a:solidFill>
                <a:latin typeface="Rubik" panose="00000800000000000000" pitchFamily="2" charset="-79"/>
                <a:cs typeface="Rubik" panose="00000800000000000000" pitchFamily="2" charset="-79"/>
              </a:rPr>
              <a:t>social_technologies</a:t>
            </a:r>
            <a:endParaRPr lang="en-US" sz="2000" b="1" dirty="0">
              <a:solidFill>
                <a:schemeClr val="bg1"/>
              </a:solidFill>
              <a:latin typeface="Rubik" panose="00000800000000000000" pitchFamily="2" charset="-79"/>
              <a:cs typeface="Rubik" panose="000008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12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125</Words>
  <Application>Microsoft Office PowerPoint</Application>
  <PresentationFormat>Широкоэкранный</PresentationFormat>
  <Paragraphs>52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Rubik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Сафонов Денис</dc:creator>
  <cp:lastModifiedBy>UroTV_Andrey</cp:lastModifiedBy>
  <cp:revision>114</cp:revision>
  <dcterms:created xsi:type="dcterms:W3CDTF">2020-04-15T07:47:23Z</dcterms:created>
  <dcterms:modified xsi:type="dcterms:W3CDTF">2020-05-28T14:38:47Z</dcterms:modified>
</cp:coreProperties>
</file>