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37" r:id="rId2"/>
    <p:sldId id="438" r:id="rId3"/>
    <p:sldId id="478" r:id="rId4"/>
    <p:sldId id="488" r:id="rId5"/>
    <p:sldId id="477" r:id="rId6"/>
    <p:sldId id="441" r:id="rId7"/>
    <p:sldId id="479" r:id="rId8"/>
    <p:sldId id="480" r:id="rId9"/>
    <p:sldId id="444" r:id="rId10"/>
    <p:sldId id="445" r:id="rId11"/>
    <p:sldId id="446" r:id="rId12"/>
    <p:sldId id="481" r:id="rId13"/>
    <p:sldId id="482" r:id="rId14"/>
    <p:sldId id="448" r:id="rId15"/>
    <p:sldId id="485" r:id="rId16"/>
    <p:sldId id="450" r:id="rId17"/>
    <p:sldId id="473" r:id="rId18"/>
    <p:sldId id="452" r:id="rId19"/>
    <p:sldId id="454" r:id="rId20"/>
    <p:sldId id="456" r:id="rId21"/>
    <p:sldId id="458" r:id="rId22"/>
    <p:sldId id="460" r:id="rId23"/>
    <p:sldId id="461" r:id="rId24"/>
    <p:sldId id="486" r:id="rId25"/>
    <p:sldId id="463" r:id="rId26"/>
    <p:sldId id="269" r:id="rId27"/>
    <p:sldId id="474" r:id="rId28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5624134-D639-624B-8480-630651A5E20B}">
          <p14:sldIdLst>
            <p14:sldId id="437"/>
            <p14:sldId id="438"/>
            <p14:sldId id="478"/>
            <p14:sldId id="488"/>
            <p14:sldId id="477"/>
            <p14:sldId id="441"/>
            <p14:sldId id="479"/>
            <p14:sldId id="480"/>
            <p14:sldId id="444"/>
            <p14:sldId id="445"/>
            <p14:sldId id="446"/>
            <p14:sldId id="481"/>
            <p14:sldId id="482"/>
            <p14:sldId id="448"/>
            <p14:sldId id="485"/>
            <p14:sldId id="450"/>
            <p14:sldId id="473"/>
            <p14:sldId id="452"/>
            <p14:sldId id="454"/>
            <p14:sldId id="456"/>
            <p14:sldId id="458"/>
            <p14:sldId id="460"/>
            <p14:sldId id="461"/>
            <p14:sldId id="486"/>
            <p14:sldId id="463"/>
            <p14:sldId id="269"/>
            <p14:sldId id="4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337"/>
  </p:normalViewPr>
  <p:slideViewPr>
    <p:cSldViewPr snapToGrid="0" snapToObjects="1">
      <p:cViewPr varScale="1">
        <p:scale>
          <a:sx n="114" d="100"/>
          <a:sy n="114" d="100"/>
        </p:scale>
        <p:origin x="43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6AD08-E893-C642-8DEF-A10EB65ABCC6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052A-347A-D546-A63E-537AFCAB5C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15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A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C052A-347A-D546-A63E-537AFCAB5CB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1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DB171-FAD9-4E09-966E-F958FB606BB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4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052A-347A-D546-A63E-537AFCAB5CB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71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94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5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7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60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9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3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06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2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>
              <a:defRPr sz="2800">
                <a:latin typeface="Gotham Pro Light" panose="02000503030000020004" pitchFamily="50" charset="0"/>
                <a:cs typeface="Gotham Pro Light" panose="02000503030000020004" pitchFamily="50" charset="0"/>
              </a:defRPr>
            </a:lvl2pPr>
            <a:lvl3pPr>
              <a:defRPr sz="2400">
                <a:latin typeface="Gotham Pro Light" panose="02000503030000020004" pitchFamily="50" charset="0"/>
                <a:cs typeface="Gotham Pro Light" panose="02000503030000020004" pitchFamily="50" charset="0"/>
              </a:defRPr>
            </a:lvl3pPr>
            <a:lvl4pPr>
              <a:defRPr sz="2000">
                <a:latin typeface="Gotham Pro Light" panose="02000503030000020004" pitchFamily="50" charset="0"/>
                <a:cs typeface="Gotham Pro Light" panose="02000503030000020004" pitchFamily="50" charset="0"/>
              </a:defRPr>
            </a:lvl4pPr>
            <a:lvl5pPr>
              <a:defRPr sz="2000">
                <a:latin typeface="Gotham Pro Light" panose="02000503030000020004" pitchFamily="50" charset="0"/>
                <a:cs typeface="Gotham Pro Light" panose="02000503030000020004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53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Gotham Pro" panose="02000503040000020004" pitchFamily="50" charset="0"/>
                <a:cs typeface="Gotham Pro" panose="02000503040000020004" pitchFamily="5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Gotham Pro Light" panose="02000503030000020004" pitchFamily="50" charset="0"/>
                <a:cs typeface="Gotham Pro Light" panose="02000503030000020004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8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8AF34-8F03-6149-8B95-AA0FC55C13CB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EFFF-F317-7B43-A432-9BC39282A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Gotham Pro" panose="02000503040000020004" pitchFamily="50" charset="0"/>
          <a:ea typeface="+mj-ea"/>
          <a:cs typeface="Gotham Pro" panose="02000503040000020004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Gotham Pro Light" panose="02000503030000020004" pitchFamily="50" charset="0"/>
          <a:ea typeface="+mn-ea"/>
          <a:cs typeface="Gotham Pro Light" panose="02000503030000020004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Gotham Pro Light" panose="02000503030000020004" pitchFamily="50" charset="0"/>
          <a:ea typeface="+mn-ea"/>
          <a:cs typeface="Gotham Pro Light" panose="02000503030000020004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Gotham Pro Light" panose="02000503030000020004" pitchFamily="50" charset="0"/>
          <a:ea typeface="+mn-ea"/>
          <a:cs typeface="Gotham Pro Light" panose="02000503030000020004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otham Pro Light" panose="02000503030000020004" pitchFamily="50" charset="0"/>
          <a:ea typeface="+mn-ea"/>
          <a:cs typeface="Gotham Pro Light" panose="02000503030000020004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otham Pro Light" panose="02000503030000020004" pitchFamily="50" charset="0"/>
          <a:ea typeface="+mn-ea"/>
          <a:cs typeface="Gotham Pro Light" panose="02000503030000020004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cebook.com/semante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E4F502-6139-A344-9043-9F67459DC4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1000">
                <a:srgbClr val="3A6271"/>
              </a:gs>
              <a:gs pos="0">
                <a:srgbClr val="30B58E"/>
              </a:gs>
              <a:gs pos="100000">
                <a:srgbClr val="43125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66691A-1F89-3343-A7FB-E352B7EA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92" y="2027755"/>
            <a:ext cx="3876987" cy="60537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86AC89-BA8B-074F-B24A-A192D89234F9}"/>
              </a:ext>
            </a:extLst>
          </p:cNvPr>
          <p:cNvSpPr/>
          <p:nvPr/>
        </p:nvSpPr>
        <p:spPr>
          <a:xfrm>
            <a:off x="683540" y="3029670"/>
            <a:ext cx="13439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ru-RU" sz="4800" cap="all" dirty="0">
                <a:solidFill>
                  <a:schemeClr val="bg1"/>
                </a:solidFill>
                <a:latin typeface="Gilroy Thin" pitchFamily="2" charset="0"/>
              </a:rPr>
              <a:t>НОВЫЙ ПОДХОД</a:t>
            </a:r>
            <a:br>
              <a:rPr lang="ru-RU" sz="4800" dirty="0">
                <a:solidFill>
                  <a:schemeClr val="bg1"/>
                </a:solidFill>
                <a:latin typeface="Gilroy Thin" pitchFamily="2" charset="0"/>
              </a:rPr>
            </a:br>
            <a:r>
              <a:rPr lang="ru-RU" sz="4800" cap="all" dirty="0">
                <a:solidFill>
                  <a:schemeClr val="bg1"/>
                </a:solidFill>
                <a:latin typeface="Gilroy Thin" pitchFamily="2" charset="0"/>
              </a:rPr>
              <a:t>К управлению репутацией бренда</a:t>
            </a:r>
            <a:endParaRPr lang="ru-AU" sz="4800" dirty="0">
              <a:solidFill>
                <a:schemeClr val="bg1"/>
              </a:solidFill>
              <a:latin typeface="Gilroy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0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EB2EE2-B4DD-A24D-88CC-98E5ECA26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639" y="711508"/>
            <a:ext cx="8126722" cy="493160"/>
          </a:xfrm>
        </p:spPr>
        <p:txBody>
          <a:bodyPr>
            <a:noAutofit/>
          </a:bodyPr>
          <a:lstStyle/>
          <a:p>
            <a:r>
              <a:rPr lang="ru-RU" sz="3200" b="0" dirty="0">
                <a:solidFill>
                  <a:srgbClr val="431256"/>
                </a:solidFill>
                <a:latin typeface="Gilroy ExtraBold" pitchFamily="2" charset="0"/>
                <a:cs typeface="Gotham Pro" panose="02000503040000020004" pitchFamily="2" charset="0"/>
              </a:rPr>
              <a:t>МОДЕЛЬ ПОКУПАТЕЛЬСКОГО ПОВЕДЕНИЯ ИЗМЕНИЛАСЬ С ПРИХОДОМ ГЛОБАЛЬНОГО ИНТЕРНЕТА: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B2CD655-380C-D748-BBE2-CAB439D85F3A}"/>
              </a:ext>
            </a:extLst>
          </p:cNvPr>
          <p:cNvCxnSpPr/>
          <p:nvPr/>
        </p:nvCxnSpPr>
        <p:spPr>
          <a:xfrm>
            <a:off x="0" y="3051313"/>
            <a:ext cx="12192000" cy="0"/>
          </a:xfrm>
          <a:prstGeom prst="line">
            <a:avLst/>
          </a:prstGeom>
          <a:ln>
            <a:solidFill>
              <a:srgbClr val="43125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4BA1C094-CCD7-3C44-99B4-41D31F3DD086}"/>
              </a:ext>
            </a:extLst>
          </p:cNvPr>
          <p:cNvSpPr/>
          <p:nvPr/>
        </p:nvSpPr>
        <p:spPr>
          <a:xfrm>
            <a:off x="784011" y="2426641"/>
            <a:ext cx="1248628" cy="1249344"/>
          </a:xfrm>
          <a:prstGeom prst="ellipse">
            <a:avLst/>
          </a:prstGeom>
          <a:solidFill>
            <a:srgbClr val="30B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itchFamily="2" charset="0"/>
                <a:cs typeface="Gotham Pro Light" panose="02000503030000020004" pitchFamily="2" charset="0"/>
              </a:rPr>
              <a:t>A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844672F-6A1F-8044-8414-1426931BD9CF}"/>
              </a:ext>
            </a:extLst>
          </p:cNvPr>
          <p:cNvSpPr/>
          <p:nvPr/>
        </p:nvSpPr>
        <p:spPr>
          <a:xfrm>
            <a:off x="714405" y="2357393"/>
            <a:ext cx="1387840" cy="1387840"/>
          </a:xfrm>
          <a:prstGeom prst="ellipse">
            <a:avLst/>
          </a:prstGeom>
          <a:noFill/>
          <a:ln w="9525" cap="rnd">
            <a:solidFill>
              <a:srgbClr val="30B58E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93745E1-C0DF-944E-96D9-45052BDF53BC}"/>
              </a:ext>
            </a:extLst>
          </p:cNvPr>
          <p:cNvSpPr/>
          <p:nvPr/>
        </p:nvSpPr>
        <p:spPr>
          <a:xfrm>
            <a:off x="3072682" y="2426641"/>
            <a:ext cx="1248628" cy="1249344"/>
          </a:xfrm>
          <a:prstGeom prst="ellipse">
            <a:avLst/>
          </a:prstGeom>
          <a:solidFill>
            <a:srgbClr val="61D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Gilroy ExtraBold" pitchFamily="2" charset="0"/>
                <a:cs typeface="Gotham Pro Light" panose="02000503030000020004" pitchFamily="2" charset="0"/>
              </a:rPr>
              <a:t>I</a:t>
            </a:r>
            <a:endParaRPr lang="ru-RU" sz="4800" b="1" dirty="0">
              <a:solidFill>
                <a:prstClr val="white"/>
              </a:solidFill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15275A6-7A8F-9B4E-A789-FAAC265D47CC}"/>
              </a:ext>
            </a:extLst>
          </p:cNvPr>
          <p:cNvSpPr/>
          <p:nvPr/>
        </p:nvSpPr>
        <p:spPr>
          <a:xfrm>
            <a:off x="3003076" y="2357393"/>
            <a:ext cx="1387840" cy="1387840"/>
          </a:xfrm>
          <a:prstGeom prst="ellipse">
            <a:avLst/>
          </a:prstGeom>
          <a:noFill/>
          <a:ln w="9525" cap="rnd">
            <a:solidFill>
              <a:srgbClr val="61D5B4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68D8493-FF6C-114D-A4A3-44AA905570E4}"/>
              </a:ext>
            </a:extLst>
          </p:cNvPr>
          <p:cNvSpPr/>
          <p:nvPr/>
        </p:nvSpPr>
        <p:spPr>
          <a:xfrm>
            <a:off x="5361353" y="2426641"/>
            <a:ext cx="1248628" cy="1249344"/>
          </a:xfrm>
          <a:prstGeom prst="ellipse">
            <a:avLst/>
          </a:prstGeom>
          <a:gradFill flip="none" rotWithShape="1">
            <a:gsLst>
              <a:gs pos="51000">
                <a:srgbClr val="3A6271"/>
              </a:gs>
              <a:gs pos="0">
                <a:srgbClr val="30B58E"/>
              </a:gs>
              <a:gs pos="100000">
                <a:srgbClr val="43125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Gilroy ExtraBold" pitchFamily="2" charset="0"/>
                <a:cs typeface="Gotham Pro Light" panose="02000503030000020004" pitchFamily="2" charset="0"/>
              </a:rPr>
              <a:t>S</a:t>
            </a:r>
            <a:endParaRPr lang="ru-RU" sz="4800" b="1" dirty="0">
              <a:solidFill>
                <a:prstClr val="white"/>
              </a:solidFill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7CA0F2A-73D7-6942-AC59-CA78450B1F91}"/>
              </a:ext>
            </a:extLst>
          </p:cNvPr>
          <p:cNvSpPr/>
          <p:nvPr/>
        </p:nvSpPr>
        <p:spPr>
          <a:xfrm>
            <a:off x="5291747" y="2357393"/>
            <a:ext cx="1387840" cy="1387840"/>
          </a:xfrm>
          <a:prstGeom prst="ellipse">
            <a:avLst/>
          </a:prstGeom>
          <a:noFill/>
          <a:ln w="9525" cap="rnd">
            <a:gradFill>
              <a:gsLst>
                <a:gs pos="0">
                  <a:srgbClr val="30B58E"/>
                </a:gs>
                <a:gs pos="100000">
                  <a:srgbClr val="431256"/>
                </a:gs>
              </a:gsLst>
              <a:lin ang="5400000" scaled="1"/>
            </a:gra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90DF0A3-324D-7347-A2B4-56276EB444F0}"/>
              </a:ext>
            </a:extLst>
          </p:cNvPr>
          <p:cNvSpPr/>
          <p:nvPr/>
        </p:nvSpPr>
        <p:spPr>
          <a:xfrm>
            <a:off x="7663623" y="2426641"/>
            <a:ext cx="1248628" cy="1249344"/>
          </a:xfrm>
          <a:prstGeom prst="ellipse">
            <a:avLst/>
          </a:prstGeom>
          <a:solidFill>
            <a:srgbClr val="B9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Gilroy ExtraBold" pitchFamily="2" charset="0"/>
                <a:cs typeface="Gotham Pro Light" panose="02000503030000020004" pitchFamily="2" charset="0"/>
              </a:rPr>
              <a:t>A</a:t>
            </a:r>
            <a:endParaRPr lang="ru-RU" sz="4800" b="1" dirty="0">
              <a:solidFill>
                <a:prstClr val="white"/>
              </a:solidFill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CF6D409-55A7-784A-A4CA-BD01B5FA88E4}"/>
              </a:ext>
            </a:extLst>
          </p:cNvPr>
          <p:cNvSpPr/>
          <p:nvPr/>
        </p:nvSpPr>
        <p:spPr>
          <a:xfrm>
            <a:off x="7594017" y="2357393"/>
            <a:ext cx="1387840" cy="1387840"/>
          </a:xfrm>
          <a:prstGeom prst="ellipse">
            <a:avLst/>
          </a:prstGeom>
          <a:noFill/>
          <a:ln w="9525" cap="rnd">
            <a:solidFill>
              <a:srgbClr val="B991FF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BF0FD74-CA7D-8B45-863E-4690BFE37C22}"/>
              </a:ext>
            </a:extLst>
          </p:cNvPr>
          <p:cNvSpPr/>
          <p:nvPr/>
        </p:nvSpPr>
        <p:spPr>
          <a:xfrm>
            <a:off x="596255" y="3987974"/>
            <a:ext cx="1624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0"/>
                <a:ea typeface="Helvetica" charset="0"/>
                <a:cs typeface="Gotham Pro Light" panose="02000503030000020004" pitchFamily="2" charset="0"/>
              </a:rPr>
              <a:t>Attention</a:t>
            </a:r>
            <a:endParaRPr kumimoji="0" lang="ru-RU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0"/>
              <a:ea typeface="Helvetica" charset="0"/>
              <a:cs typeface="Gotham Pro Light" panose="02000503030000020004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C54A53A-6B05-6F4B-B0EA-07DE4DDE45A0}"/>
              </a:ext>
            </a:extLst>
          </p:cNvPr>
          <p:cNvSpPr/>
          <p:nvPr/>
        </p:nvSpPr>
        <p:spPr>
          <a:xfrm>
            <a:off x="5370586" y="3998211"/>
            <a:ext cx="123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Search</a:t>
            </a:r>
            <a:endParaRPr lang="ru-RU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570E6A-F9EC-DB4C-8B6E-226AC5D76253}"/>
              </a:ext>
            </a:extLst>
          </p:cNvPr>
          <p:cNvSpPr/>
          <p:nvPr/>
        </p:nvSpPr>
        <p:spPr>
          <a:xfrm>
            <a:off x="2955629" y="3998211"/>
            <a:ext cx="1482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 Interes</a:t>
            </a:r>
            <a:r>
              <a:rPr lang="en-US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t</a:t>
            </a:r>
            <a:endParaRPr lang="ru-RU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13FC3C3-2FB8-CC42-B798-060470D2E6A2}"/>
              </a:ext>
            </a:extLst>
          </p:cNvPr>
          <p:cNvSpPr/>
          <p:nvPr/>
        </p:nvSpPr>
        <p:spPr>
          <a:xfrm>
            <a:off x="7580418" y="3987974"/>
            <a:ext cx="1401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Action</a:t>
            </a:r>
            <a:endParaRPr lang="ru-RU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FFD62F7-7117-4E46-97EE-DE006B74B901}"/>
              </a:ext>
            </a:extLst>
          </p:cNvPr>
          <p:cNvSpPr/>
          <p:nvPr/>
        </p:nvSpPr>
        <p:spPr>
          <a:xfrm>
            <a:off x="9961528" y="2426641"/>
            <a:ext cx="1248628" cy="1249344"/>
          </a:xfrm>
          <a:prstGeom prst="ellipse">
            <a:avLst/>
          </a:prstGeom>
          <a:solidFill>
            <a:srgbClr val="431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itchFamily="2" charset="0"/>
                <a:cs typeface="Gotham Pro Light" panose="02000503030000020004" pitchFamily="2" charset="0"/>
              </a:rPr>
              <a:t>S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22B88D6-96AE-8A4C-8C8A-9B851B21DBDF}"/>
              </a:ext>
            </a:extLst>
          </p:cNvPr>
          <p:cNvSpPr/>
          <p:nvPr/>
        </p:nvSpPr>
        <p:spPr>
          <a:xfrm>
            <a:off x="9891922" y="2357393"/>
            <a:ext cx="1387840" cy="1387840"/>
          </a:xfrm>
          <a:prstGeom prst="ellipse">
            <a:avLst/>
          </a:prstGeom>
          <a:noFill/>
          <a:ln w="9525" cap="rnd">
            <a:solidFill>
              <a:srgbClr val="43125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CB58C17-5AE7-7B40-89B5-FD3257DFCA5A}"/>
              </a:ext>
            </a:extLst>
          </p:cNvPr>
          <p:cNvSpPr/>
          <p:nvPr/>
        </p:nvSpPr>
        <p:spPr>
          <a:xfrm>
            <a:off x="9878323" y="3987974"/>
            <a:ext cx="1401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Share</a:t>
            </a:r>
            <a:endParaRPr lang="ru-RU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880E426-236D-9243-AFED-70DEA1B6BE8D}"/>
              </a:ext>
            </a:extLst>
          </p:cNvPr>
          <p:cNvSpPr/>
          <p:nvPr/>
        </p:nvSpPr>
        <p:spPr>
          <a:xfrm>
            <a:off x="2" y="4852681"/>
            <a:ext cx="4839142" cy="658368"/>
          </a:xfrm>
          <a:prstGeom prst="rect">
            <a:avLst/>
          </a:prstGeom>
          <a:solidFill>
            <a:srgbClr val="30B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7E8EB86-8C2F-3048-9D8E-4BDD24519993}"/>
              </a:ext>
            </a:extLst>
          </p:cNvPr>
          <p:cNvSpPr/>
          <p:nvPr/>
        </p:nvSpPr>
        <p:spPr>
          <a:xfrm>
            <a:off x="4839143" y="4855886"/>
            <a:ext cx="7352857" cy="658368"/>
          </a:xfrm>
          <a:prstGeom prst="rect">
            <a:avLst/>
          </a:prstGeom>
          <a:solidFill>
            <a:srgbClr val="431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704B59F-3426-5941-A26C-4CCACF572C15}"/>
              </a:ext>
            </a:extLst>
          </p:cNvPr>
          <p:cNvCxnSpPr/>
          <p:nvPr/>
        </p:nvCxnSpPr>
        <p:spPr>
          <a:xfrm flipV="1">
            <a:off x="4839143" y="2437950"/>
            <a:ext cx="0" cy="2414731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2">
            <a:extLst>
              <a:ext uri="{FF2B5EF4-FFF2-40B4-BE49-F238E27FC236}">
                <a16:creationId xmlns:a16="http://schemas.microsoft.com/office/drawing/2014/main" id="{04C3EA44-D069-B040-8EEB-12F1386406C5}"/>
              </a:ext>
            </a:extLst>
          </p:cNvPr>
          <p:cNvSpPr txBox="1">
            <a:spLocks/>
          </p:cNvSpPr>
          <p:nvPr/>
        </p:nvSpPr>
        <p:spPr>
          <a:xfrm>
            <a:off x="5699722" y="5023420"/>
            <a:ext cx="6705198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tham Pro" panose="02000503040000020004" pitchFamily="50" charset="0"/>
                <a:ea typeface="+mj-ea"/>
                <a:cs typeface="Gotham Pro" panose="02000503040000020004" pitchFamily="50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spc="-5" dirty="0">
                <a:solidFill>
                  <a:schemeClr val="bg1"/>
                </a:solidFill>
                <a:latin typeface="Gilroy ExtraBold" pitchFamily="2" charset="0"/>
                <a:cs typeface="Arial"/>
              </a:rPr>
              <a:t>Активная</a:t>
            </a:r>
            <a:r>
              <a:rPr lang="en-US" sz="2000" spc="-5" dirty="0">
                <a:solidFill>
                  <a:schemeClr val="bg1"/>
                </a:solidFill>
                <a:latin typeface="Gilroy ExtraBold" pitchFamily="2" charset="0"/>
                <a:cs typeface="Arial"/>
              </a:rPr>
              <a:t> </a:t>
            </a:r>
            <a:r>
              <a:rPr lang="ru-RU" sz="2000" spc="-5" dirty="0">
                <a:solidFill>
                  <a:schemeClr val="bg1"/>
                </a:solidFill>
                <a:latin typeface="Gilroy ExtraBold" pitchFamily="2" charset="0"/>
                <a:cs typeface="Arial"/>
              </a:rPr>
              <a:t>аудитория (продажи)</a:t>
            </a:r>
            <a:endParaRPr lang="ru-RU" sz="2000" dirty="0">
              <a:solidFill>
                <a:schemeClr val="bg1"/>
              </a:solidFill>
              <a:latin typeface="Gilroy ExtraBold" pitchFamily="2" charset="0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B3BF8189-C1F9-7446-92A1-0000924F19AE}"/>
              </a:ext>
            </a:extLst>
          </p:cNvPr>
          <p:cNvSpPr txBox="1">
            <a:spLocks/>
          </p:cNvSpPr>
          <p:nvPr/>
        </p:nvSpPr>
        <p:spPr>
          <a:xfrm>
            <a:off x="380100" y="5023419"/>
            <a:ext cx="4154167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tham Pro" panose="02000503040000020004" pitchFamily="50" charset="0"/>
                <a:ea typeface="+mj-ea"/>
                <a:cs typeface="Gotham Pro" panose="02000503040000020004" pitchFamily="50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spc="-5" dirty="0">
                <a:solidFill>
                  <a:schemeClr val="bg1"/>
                </a:solidFill>
                <a:latin typeface="Gilroy ExtraBold" pitchFamily="2" charset="0"/>
                <a:cs typeface="Arial"/>
              </a:rPr>
              <a:t>Пассивная аудитория (инвестиции)</a:t>
            </a:r>
            <a:endParaRPr lang="ru-RU" sz="2000" dirty="0">
              <a:solidFill>
                <a:schemeClr val="bg1"/>
              </a:solidFill>
              <a:latin typeface="Gilroy ExtraBold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664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BCDB7F-6341-404B-AA4E-C94F59E2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52445" y="792895"/>
            <a:ext cx="3968471" cy="10816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94134F-64FC-4BB6-9C2C-A54D86586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8" b="2729"/>
          <a:stretch/>
        </p:blipFill>
        <p:spPr>
          <a:xfrm>
            <a:off x="4885765" y="1451040"/>
            <a:ext cx="6548144" cy="5496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FF9AFE-4BA2-4D9E-8EAC-0E3CE6319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658" y="2679513"/>
            <a:ext cx="2895267" cy="275140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BFC19DD-59E6-DA4F-A19E-1F21AB5B7CCA}"/>
              </a:ext>
            </a:extLst>
          </p:cNvPr>
          <p:cNvSpPr txBox="1">
            <a:spLocks/>
          </p:cNvSpPr>
          <p:nvPr/>
        </p:nvSpPr>
        <p:spPr>
          <a:xfrm>
            <a:off x="482275" y="3043516"/>
            <a:ext cx="4941565" cy="7439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2" charset="0"/>
              </a:rPr>
              <a:t>ПОЛЬЗОВАТЕЛИ ХОТЯТ </a:t>
            </a:r>
            <a:r>
              <a:rPr lang="ru-RU" sz="3200" dirty="0">
                <a:solidFill>
                  <a:srgbClr val="431256"/>
                </a:solidFill>
                <a:latin typeface="Gilroy Light" pitchFamily="2" charset="0"/>
              </a:rPr>
              <a:t>ПОЛУЧИТЬ ОЦЕНКУ ПРОДУКТА </a:t>
            </a:r>
          </a:p>
          <a:p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</a:rPr>
              <a:t>ОТ ВНЕШНЕГО «ОБЪЕКТИВНОГО» ИСТОЧНИКА</a:t>
            </a:r>
            <a:r>
              <a:rPr lang="ru-RU" sz="3200" b="1" dirty="0">
                <a:solidFill>
                  <a:srgbClr val="431256"/>
                </a:solidFill>
                <a:latin typeface="Gilroy ExtraBold" pitchFamily="2" charset="0"/>
              </a:rPr>
              <a:t> </a:t>
            </a:r>
            <a:r>
              <a:rPr lang="ru-RU" sz="3200" dirty="0">
                <a:solidFill>
                  <a:srgbClr val="431256"/>
                </a:solidFill>
                <a:latin typeface="Gilroy Light" pitchFamily="2" charset="0"/>
              </a:rPr>
              <a:t>И УБЕДИТЬ СЕБЯ В ПРАВИЛЬНОСТИ ВЫБОРА</a:t>
            </a:r>
          </a:p>
        </p:txBody>
      </p:sp>
      <p:sp>
        <p:nvSpPr>
          <p:cNvPr id="18" name="Дуга 17">
            <a:extLst>
              <a:ext uri="{FF2B5EF4-FFF2-40B4-BE49-F238E27FC236}">
                <a16:creationId xmlns:a16="http://schemas.microsoft.com/office/drawing/2014/main" id="{655E14E1-A0C4-114B-B7D0-1C6294A4DF44}"/>
              </a:ext>
            </a:extLst>
          </p:cNvPr>
          <p:cNvSpPr/>
          <p:nvPr/>
        </p:nvSpPr>
        <p:spPr>
          <a:xfrm rot="1124621" flipH="1">
            <a:off x="7882359" y="1836277"/>
            <a:ext cx="2114550" cy="3439487"/>
          </a:xfrm>
          <a:prstGeom prst="arc">
            <a:avLst>
              <a:gd name="adj1" fmla="val 17129818"/>
              <a:gd name="adj2" fmla="val 2462842"/>
            </a:avLst>
          </a:prstGeom>
          <a:ln w="28575">
            <a:solidFill>
              <a:srgbClr val="431256"/>
            </a:solidFill>
            <a:prstDash val="sysDot"/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25237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E32490-FAD3-C743-BB1A-E495D761E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1" b="77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1679AB-396A-A944-AD79-F60FA6E801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D7E1DAC-95B8-E046-98CD-6968F7B01045}"/>
              </a:ext>
            </a:extLst>
          </p:cNvPr>
          <p:cNvSpPr txBox="1">
            <a:spLocks/>
          </p:cNvSpPr>
          <p:nvPr/>
        </p:nvSpPr>
        <p:spPr>
          <a:xfrm>
            <a:off x="641960" y="739629"/>
            <a:ext cx="6815051" cy="4147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30B58E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РЕЗУЛЬТАТЫ ИССЛЕДОВАНИЯ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FD8F3BB-4419-0944-94EF-6CA11BBD44B7}"/>
              </a:ext>
            </a:extLst>
          </p:cNvPr>
          <p:cNvSpPr/>
          <p:nvPr/>
        </p:nvSpPr>
        <p:spPr>
          <a:xfrm>
            <a:off x="774440" y="1955953"/>
            <a:ext cx="3676261" cy="3745827"/>
          </a:xfrm>
          <a:prstGeom prst="ellipse">
            <a:avLst/>
          </a:prstGeom>
          <a:solidFill>
            <a:srgbClr val="431256"/>
          </a:solidFill>
          <a:ln w="25400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DD7ED1-3052-D140-B9EB-A39153809ED3}"/>
              </a:ext>
            </a:extLst>
          </p:cNvPr>
          <p:cNvSpPr/>
          <p:nvPr/>
        </p:nvSpPr>
        <p:spPr>
          <a:xfrm>
            <a:off x="568960" y="2458452"/>
            <a:ext cx="4079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Gilroy ExtraBold" pitchFamily="2" charset="0"/>
                <a:cs typeface="Gotham Pro Light" panose="02000503030000020004" pitchFamily="2" charset="0"/>
              </a:rPr>
              <a:t>98%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A425507-DEC8-6A4B-B778-6517FA0A6F28}"/>
              </a:ext>
            </a:extLst>
          </p:cNvPr>
          <p:cNvSpPr/>
          <p:nvPr/>
        </p:nvSpPr>
        <p:spPr>
          <a:xfrm>
            <a:off x="1111119" y="3332780"/>
            <a:ext cx="30417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80000"/>
            </a:pPr>
            <a:r>
              <a:rPr lang="ru-RU" dirty="0">
                <a:solidFill>
                  <a:schemeClr val="bg1"/>
                </a:solidFill>
                <a:latin typeface="Gilroy Light" pitchFamily="2" charset="0"/>
                <a:ea typeface="Blogger Sans" panose="02000506030000020004" charset="0"/>
                <a:cs typeface="Gotham Pro Light" panose="02000503030000020004" pitchFamily="2" charset="0"/>
              </a:rPr>
              <a:t>пользователей, имеющие потребность в медицинской услуге начинают свой поиск с общих запросов в поисковых системах.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05ACDED-102D-BA42-9C00-DEBBFF5B149F}"/>
              </a:ext>
            </a:extLst>
          </p:cNvPr>
          <p:cNvCxnSpPr>
            <a:cxnSpLocks/>
          </p:cNvCxnSpPr>
          <p:nvPr/>
        </p:nvCxnSpPr>
        <p:spPr>
          <a:xfrm>
            <a:off x="4831013" y="3925812"/>
            <a:ext cx="1996507" cy="0"/>
          </a:xfrm>
          <a:prstGeom prst="line">
            <a:avLst/>
          </a:prstGeom>
          <a:ln>
            <a:solidFill>
              <a:schemeClr val="bg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9089927-D8B7-CB41-87C6-E42819921F0F}"/>
              </a:ext>
            </a:extLst>
          </p:cNvPr>
          <p:cNvSpPr/>
          <p:nvPr/>
        </p:nvSpPr>
        <p:spPr>
          <a:xfrm>
            <a:off x="7457011" y="1940653"/>
            <a:ext cx="42265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80000"/>
            </a:pPr>
            <a:r>
              <a:rPr lang="ru-AU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Но с первого же поиска они видят огромное количество предложений.  </a:t>
            </a:r>
          </a:p>
          <a:p>
            <a:pPr>
              <a:buSzPct val="80000"/>
            </a:pPr>
            <a:r>
              <a:rPr lang="ru-AU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Просмотрев несколько сайтов, они уже отдают предпочтения нескольким понравившимся вариантам.</a:t>
            </a:r>
          </a:p>
          <a:p>
            <a:pPr>
              <a:buSzPct val="80000"/>
            </a:pPr>
            <a:endParaRPr lang="ru-AU" dirty="0">
              <a:solidFill>
                <a:schemeClr val="bg1"/>
              </a:solidFill>
              <a:latin typeface="Gilroy Light" pitchFamily="2" charset="0"/>
              <a:cs typeface="Gotham Pro Light" panose="02000503030000020004" pitchFamily="2" charset="0"/>
            </a:endParaRPr>
          </a:p>
          <a:p>
            <a:pPr>
              <a:buSzPct val="80000"/>
            </a:pPr>
            <a:r>
              <a:rPr lang="ru-AU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И только после этого начинают сбор более детальной информации о выбранных </a:t>
            </a:r>
            <a:r>
              <a:rPr lang="ru-RU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клиниках либо врачах</a:t>
            </a:r>
            <a:r>
              <a:rPr lang="ru-AU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.</a:t>
            </a:r>
          </a:p>
          <a:p>
            <a:pPr>
              <a:buSzPct val="80000"/>
            </a:pPr>
            <a:r>
              <a:rPr lang="ru-AU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Пользователь всегда хочет убедиться в том, что выбранный им бренд действительно лучший в сравнении с другими.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4141485-15E4-BE4C-9342-8CE53D7A1D10}"/>
              </a:ext>
            </a:extLst>
          </p:cNvPr>
          <p:cNvCxnSpPr>
            <a:cxnSpLocks/>
          </p:cNvCxnSpPr>
          <p:nvPr/>
        </p:nvCxnSpPr>
        <p:spPr>
          <a:xfrm>
            <a:off x="7263958" y="2062036"/>
            <a:ext cx="0" cy="3745827"/>
          </a:xfrm>
          <a:prstGeom prst="line">
            <a:avLst/>
          </a:prstGeom>
          <a:ln w="38100">
            <a:solidFill>
              <a:schemeClr val="bg1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71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AB66ABC-D08E-BF40-A078-D19AD3F66D57}"/>
              </a:ext>
            </a:extLst>
          </p:cNvPr>
          <p:cNvSpPr txBox="1">
            <a:spLocks/>
          </p:cNvSpPr>
          <p:nvPr/>
        </p:nvSpPr>
        <p:spPr>
          <a:xfrm>
            <a:off x="641960" y="355967"/>
            <a:ext cx="8806840" cy="555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30B58E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АНАЛИЗ АКТИВНОЙ АУДИТОРИИ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A8219209-1F93-DF48-BFFB-5782EFB62E2A}"/>
              </a:ext>
            </a:extLst>
          </p:cNvPr>
          <p:cNvSpPr txBox="1"/>
          <p:nvPr/>
        </p:nvSpPr>
        <p:spPr>
          <a:xfrm>
            <a:off x="641959" y="911738"/>
            <a:ext cx="8169531" cy="5796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buSzPct val="80000"/>
              <a:defRPr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defRPr>
            </a:lvl1pPr>
          </a:lstStyle>
          <a:p>
            <a:pPr>
              <a:lnSpc>
                <a:spcPts val="1860"/>
              </a:lnSpc>
            </a:pPr>
            <a:r>
              <a:rPr lang="ru-RU" dirty="0">
                <a:solidFill>
                  <a:schemeClr val="tx1"/>
                </a:solidFill>
              </a:rPr>
              <a:t>Диаграмма изменения статусов активных пользователей̆ характеризует разные стадии в процессе поиска продукта.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1175FF9-53A8-AF45-BB17-375F4BD4A190}"/>
              </a:ext>
            </a:extLst>
          </p:cNvPr>
          <p:cNvSpPr/>
          <p:nvPr/>
        </p:nvSpPr>
        <p:spPr>
          <a:xfrm>
            <a:off x="710029" y="3198726"/>
            <a:ext cx="1705538" cy="1654279"/>
          </a:xfrm>
          <a:prstGeom prst="ellipse">
            <a:avLst/>
          </a:prstGeom>
          <a:solidFill>
            <a:srgbClr val="431256"/>
          </a:solidFill>
          <a:ln w="22225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0AD662A7-4DD5-8047-B08A-E6B026E05CAE}"/>
              </a:ext>
            </a:extLst>
          </p:cNvPr>
          <p:cNvSpPr txBox="1"/>
          <p:nvPr/>
        </p:nvSpPr>
        <p:spPr>
          <a:xfrm>
            <a:off x="876797" y="3726072"/>
            <a:ext cx="128386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1400" spc="-1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Пользователь имеет проблему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9FF7731-4A00-6A4E-AF0F-034154C9DCE2}"/>
              </a:ext>
            </a:extLst>
          </p:cNvPr>
          <p:cNvSpPr/>
          <p:nvPr/>
        </p:nvSpPr>
        <p:spPr>
          <a:xfrm>
            <a:off x="2939268" y="1879325"/>
            <a:ext cx="1681714" cy="1654279"/>
          </a:xfrm>
          <a:prstGeom prst="ellipse">
            <a:avLst/>
          </a:prstGeom>
          <a:solidFill>
            <a:srgbClr val="30B58E"/>
          </a:solidFill>
          <a:ln w="22225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F1B406-02BB-624C-91E3-C803A7DA4157}"/>
              </a:ext>
            </a:extLst>
          </p:cNvPr>
          <p:cNvSpPr/>
          <p:nvPr/>
        </p:nvSpPr>
        <p:spPr>
          <a:xfrm>
            <a:off x="641960" y="6288293"/>
            <a:ext cx="10351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AU" sz="1400" dirty="0">
                <a:solidFill>
                  <a:schemeClr val="bg1">
                    <a:lumMod val="50000"/>
                  </a:schemeClr>
                </a:solidFill>
                <a:latin typeface="Gilroy Light" pitchFamily="2" charset="0"/>
              </a:rPr>
              <a:t>«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Gilroy Light" pitchFamily="2" charset="0"/>
              </a:rPr>
              <a:t>имею проблему</a:t>
            </a:r>
            <a:r>
              <a:rPr lang="ru-AU" sz="1400" dirty="0">
                <a:solidFill>
                  <a:schemeClr val="bg1">
                    <a:lumMod val="50000"/>
                  </a:schemeClr>
                </a:solidFill>
                <a:latin typeface="Gilroy Light" pitchFamily="2" charset="0"/>
              </a:rPr>
              <a:t>»        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Gilroy Light" pitchFamily="2" charset="0"/>
              </a:rPr>
              <a:t>         </a:t>
            </a:r>
            <a:r>
              <a:rPr lang="ru-AU" sz="1400" dirty="0">
                <a:solidFill>
                  <a:schemeClr val="bg1">
                    <a:lumMod val="50000"/>
                  </a:schemeClr>
                </a:solidFill>
                <a:latin typeface="Gilroy Light" pitchFamily="2" charset="0"/>
              </a:rPr>
              <a:t>«интересуюсь дополнительной информацией о бренде»</a:t>
            </a: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7B8D5450-9DF4-9540-9F51-AED7F679FE43}"/>
              </a:ext>
            </a:extLst>
          </p:cNvPr>
          <p:cNvSpPr txBox="1"/>
          <p:nvPr/>
        </p:nvSpPr>
        <p:spPr>
          <a:xfrm>
            <a:off x="3104940" y="2411990"/>
            <a:ext cx="1441455" cy="75212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R="5080" algn="ctr">
              <a:lnSpc>
                <a:spcPct val="100000"/>
              </a:lnSpc>
            </a:pPr>
            <a:r>
              <a:rPr sz="1400" spc="-1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Осуществляет </a:t>
            </a:r>
            <a:r>
              <a:rPr sz="1400" spc="-5" dirty="0" err="1">
                <a:solidFill>
                  <a:schemeClr val="bg1"/>
                </a:solidFill>
                <a:latin typeface="Gilroy Light" pitchFamily="2" charset="0"/>
                <a:cs typeface="Arial"/>
              </a:rPr>
              <a:t>поиск</a:t>
            </a:r>
            <a:r>
              <a:rPr sz="1400" spc="-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 </a:t>
            </a:r>
            <a:r>
              <a:rPr sz="1400" dirty="0" err="1">
                <a:solidFill>
                  <a:schemeClr val="bg1"/>
                </a:solidFill>
                <a:latin typeface="Gilroy Light" pitchFamily="2" charset="0"/>
                <a:cs typeface="Arial"/>
              </a:rPr>
              <a:t>по</a:t>
            </a:r>
            <a:r>
              <a:rPr lang="ru-RU" sz="140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 </a:t>
            </a:r>
            <a:r>
              <a:rPr sz="1400" spc="-10" dirty="0" err="1">
                <a:solidFill>
                  <a:schemeClr val="bg1"/>
                </a:solidFill>
                <a:latin typeface="Gilroy Light" pitchFamily="2" charset="0"/>
                <a:cs typeface="Arial"/>
              </a:rPr>
              <a:t>параметрам</a:t>
            </a:r>
            <a:r>
              <a:rPr sz="1400" spc="-1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 </a:t>
            </a:r>
            <a:endParaRPr lang="ru-RU" sz="1400" spc="-10" dirty="0">
              <a:solidFill>
                <a:schemeClr val="bg1"/>
              </a:solidFill>
              <a:latin typeface="Gilroy Light" pitchFamily="2" charset="0"/>
              <a:cs typeface="Arial"/>
            </a:endParaRPr>
          </a:p>
          <a:p>
            <a:pPr marR="5080" algn="ctr">
              <a:lnSpc>
                <a:spcPct val="100000"/>
              </a:lnSpc>
            </a:pPr>
            <a:r>
              <a:rPr sz="1400" spc="-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(</a:t>
            </a:r>
            <a:r>
              <a:rPr lang="ru-RU" sz="1400" spc="-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Врачи, </a:t>
            </a:r>
            <a:r>
              <a:rPr sz="1400" spc="-5" dirty="0" err="1">
                <a:solidFill>
                  <a:schemeClr val="bg1"/>
                </a:solidFill>
                <a:latin typeface="Gilroy Light" pitchFamily="2" charset="0"/>
                <a:cs typeface="Arial"/>
              </a:rPr>
              <a:t>цена</a:t>
            </a:r>
            <a:r>
              <a:rPr sz="1400" spc="-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,</a:t>
            </a:r>
            <a:r>
              <a:rPr sz="1400" spc="-12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 </a:t>
            </a:r>
            <a:r>
              <a:rPr lang="ru-RU" sz="1400" spc="-1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качество</a:t>
            </a:r>
          </a:p>
          <a:p>
            <a:pPr marR="5080" algn="ctr">
              <a:lnSpc>
                <a:spcPct val="100000"/>
              </a:lnSpc>
            </a:pPr>
            <a:r>
              <a:rPr sz="1400" spc="-1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 </a:t>
            </a:r>
            <a:r>
              <a:rPr sz="140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и</a:t>
            </a:r>
            <a:r>
              <a:rPr sz="1400" spc="-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 </a:t>
            </a:r>
            <a:r>
              <a:rPr sz="1400" spc="-3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т.д.)</a:t>
            </a:r>
            <a:endParaRPr sz="1400" dirty="0">
              <a:solidFill>
                <a:schemeClr val="bg1"/>
              </a:solidFill>
              <a:latin typeface="Gilroy Light" pitchFamily="2" charset="0"/>
              <a:cs typeface="Arial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BB9E9CE-B722-4E4F-A701-AA6BCE32626D}"/>
              </a:ext>
            </a:extLst>
          </p:cNvPr>
          <p:cNvSpPr/>
          <p:nvPr/>
        </p:nvSpPr>
        <p:spPr>
          <a:xfrm>
            <a:off x="2939268" y="4280961"/>
            <a:ext cx="1674107" cy="1654279"/>
          </a:xfrm>
          <a:prstGeom prst="ellipse">
            <a:avLst/>
          </a:prstGeom>
          <a:solidFill>
            <a:srgbClr val="30B58E"/>
          </a:solidFill>
          <a:ln w="22225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764AEE62-2906-D24D-8C24-E966F8BFD270}"/>
              </a:ext>
            </a:extLst>
          </p:cNvPr>
          <p:cNvSpPr txBox="1"/>
          <p:nvPr/>
        </p:nvSpPr>
        <p:spPr>
          <a:xfrm>
            <a:off x="2939268" y="4787903"/>
            <a:ext cx="1674107" cy="75212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1400" spc="-15" dirty="0">
                <a:solidFill>
                  <a:schemeClr val="bg1"/>
                </a:solidFill>
                <a:latin typeface="Gilroy" pitchFamily="2" charset="0"/>
                <a:cs typeface="Arial"/>
              </a:rPr>
              <a:t>Осуществляет </a:t>
            </a:r>
            <a:r>
              <a:rPr lang="ru-RU" sz="1400" spc="-5" dirty="0">
                <a:solidFill>
                  <a:schemeClr val="bg1"/>
                </a:solidFill>
                <a:latin typeface="Gilroy" pitchFamily="2" charset="0"/>
                <a:cs typeface="Arial"/>
              </a:rPr>
              <a:t>поиск решения возникшей проблемы</a:t>
            </a:r>
            <a:endParaRPr lang="ru-RU" sz="1400" dirty="0">
              <a:solidFill>
                <a:schemeClr val="bg1"/>
              </a:solidFill>
              <a:latin typeface="Gilroy" pitchFamily="2" charset="0"/>
              <a:cs typeface="Arial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37EC159-A960-2B4D-A6FD-C7620F53FDE5}"/>
              </a:ext>
            </a:extLst>
          </p:cNvPr>
          <p:cNvSpPr/>
          <p:nvPr/>
        </p:nvSpPr>
        <p:spPr>
          <a:xfrm>
            <a:off x="5236576" y="3133624"/>
            <a:ext cx="1674107" cy="1654279"/>
          </a:xfrm>
          <a:prstGeom prst="ellipse">
            <a:avLst/>
          </a:prstGeom>
          <a:solidFill>
            <a:srgbClr val="431256"/>
          </a:solidFill>
          <a:ln w="22225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200D931F-A331-FE4A-BA6E-22D17D08784F}"/>
              </a:ext>
            </a:extLst>
          </p:cNvPr>
          <p:cNvSpPr txBox="1"/>
          <p:nvPr/>
        </p:nvSpPr>
        <p:spPr>
          <a:xfrm>
            <a:off x="5469873" y="3403317"/>
            <a:ext cx="1285402" cy="936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1200" spc="-1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Определил </a:t>
            </a:r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список </a:t>
            </a:r>
            <a:r>
              <a:rPr lang="ru-RU" sz="1200" spc="-1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потенциально </a:t>
            </a:r>
            <a:r>
              <a:rPr lang="ru-RU" sz="1200" spc="-5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интересных</a:t>
            </a:r>
            <a:r>
              <a:rPr lang="ru-RU" sz="1200" spc="-7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 </a:t>
            </a:r>
            <a:r>
              <a:rPr lang="ru-RU" sz="1200" spc="-1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брендов (клиники, врачи)</a:t>
            </a:r>
            <a:endParaRPr lang="ru-RU" sz="1200" dirty="0">
              <a:solidFill>
                <a:schemeClr val="bg1"/>
              </a:solidFill>
              <a:latin typeface="Gilroy Light" pitchFamily="2" charset="0"/>
              <a:cs typeface="Arial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ACECB1C2-BE89-0B4C-ABB4-8685592D226E}"/>
              </a:ext>
            </a:extLst>
          </p:cNvPr>
          <p:cNvSpPr/>
          <p:nvPr/>
        </p:nvSpPr>
        <p:spPr>
          <a:xfrm>
            <a:off x="7605703" y="3133624"/>
            <a:ext cx="1674107" cy="1654279"/>
          </a:xfrm>
          <a:prstGeom prst="ellipse">
            <a:avLst/>
          </a:prstGeom>
          <a:solidFill>
            <a:srgbClr val="431256"/>
          </a:solidFill>
          <a:ln w="22225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3C95BCD6-3136-024B-9C7E-D0ED5EC49097}"/>
              </a:ext>
            </a:extLst>
          </p:cNvPr>
          <p:cNvSpPr txBox="1"/>
          <p:nvPr/>
        </p:nvSpPr>
        <p:spPr>
          <a:xfrm>
            <a:off x="7635378" y="3658318"/>
            <a:ext cx="1608260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R="5080" algn="ctr">
              <a:lnSpc>
                <a:spcPct val="100000"/>
              </a:lnSpc>
              <a:defRPr sz="1400" spc="-15">
                <a:solidFill>
                  <a:schemeClr val="bg1"/>
                </a:solidFill>
                <a:latin typeface="Gilroy Light" pitchFamily="2" charset="0"/>
                <a:cs typeface="Arial"/>
              </a:defRPr>
            </a:lvl1pPr>
          </a:lstStyle>
          <a:p>
            <a:r>
              <a:rPr lang="ru-RU" dirty="0"/>
              <a:t>Заинтересовался</a:t>
            </a:r>
          </a:p>
          <a:p>
            <a:r>
              <a:rPr lang="ru-RU" dirty="0"/>
              <a:t>конкретным брендом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42B29403-6320-8D4B-AB47-238A0A321620}"/>
              </a:ext>
            </a:extLst>
          </p:cNvPr>
          <p:cNvSpPr/>
          <p:nvPr/>
        </p:nvSpPr>
        <p:spPr>
          <a:xfrm>
            <a:off x="9848485" y="1879325"/>
            <a:ext cx="1753536" cy="1654279"/>
          </a:xfrm>
          <a:prstGeom prst="ellipse">
            <a:avLst/>
          </a:prstGeom>
          <a:solidFill>
            <a:srgbClr val="30B58E"/>
          </a:solidFill>
          <a:ln w="22225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2B2B4DB4-1E93-964C-807E-9A3AB67275CA}"/>
              </a:ext>
            </a:extLst>
          </p:cNvPr>
          <p:cNvSpPr txBox="1"/>
          <p:nvPr/>
        </p:nvSpPr>
        <p:spPr>
          <a:xfrm>
            <a:off x="9872306" y="2344703"/>
            <a:ext cx="1705894" cy="75212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1400" spc="-15" dirty="0">
                <a:solidFill>
                  <a:schemeClr val="bg1"/>
                </a:solidFill>
                <a:latin typeface="Gilroy" pitchFamily="2" charset="0"/>
                <a:cs typeface="Arial"/>
              </a:rPr>
              <a:t>Получает </a:t>
            </a:r>
            <a:r>
              <a:rPr lang="ru-RU" sz="1400" spc="-5" dirty="0">
                <a:solidFill>
                  <a:schemeClr val="bg1"/>
                </a:solidFill>
                <a:latin typeface="Gilroy" pitchFamily="2" charset="0"/>
                <a:cs typeface="Arial"/>
              </a:rPr>
              <a:t>информацию 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  <a:cs typeface="Arial"/>
              </a:rPr>
              <a:t>с </a:t>
            </a:r>
            <a:r>
              <a:rPr lang="ru-RU" sz="1400" spc="-5" dirty="0">
                <a:solidFill>
                  <a:schemeClr val="bg1"/>
                </a:solidFill>
                <a:latin typeface="Gilroy" pitchFamily="2" charset="0"/>
                <a:cs typeface="Arial"/>
              </a:rPr>
              <a:t>сайта </a:t>
            </a:r>
            <a:r>
              <a:rPr lang="ru-RU" sz="1400" spc="-10" dirty="0">
                <a:solidFill>
                  <a:schemeClr val="bg1"/>
                </a:solidFill>
                <a:latin typeface="Gilroy" pitchFamily="2" charset="0"/>
                <a:cs typeface="Arial"/>
              </a:rPr>
              <a:t>бренда 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  <a:cs typeface="Arial"/>
              </a:rPr>
              <a:t>и </a:t>
            </a:r>
          </a:p>
          <a:p>
            <a:pPr marR="5080" algn="ctr">
              <a:lnSpc>
                <a:spcPct val="100000"/>
              </a:lnSpc>
            </a:pPr>
            <a:r>
              <a:rPr lang="ru-RU" sz="1400" spc="-20" dirty="0">
                <a:solidFill>
                  <a:schemeClr val="bg1"/>
                </a:solidFill>
                <a:latin typeface="Gilroy" pitchFamily="2" charset="0"/>
                <a:cs typeface="Arial"/>
              </a:rPr>
              <a:t>от</a:t>
            </a:r>
            <a:r>
              <a:rPr lang="ru-RU" sz="1400" spc="-100" dirty="0">
                <a:solidFill>
                  <a:schemeClr val="bg1"/>
                </a:solidFill>
                <a:latin typeface="Gilroy" pitchFamily="2" charset="0"/>
                <a:cs typeface="Arial"/>
              </a:rPr>
              <a:t> </a:t>
            </a:r>
            <a:r>
              <a:rPr lang="ru-RU" sz="1400" spc="-25" dirty="0">
                <a:solidFill>
                  <a:schemeClr val="bg1"/>
                </a:solidFill>
                <a:latin typeface="Gilroy" pitchFamily="2" charset="0"/>
                <a:cs typeface="Arial"/>
              </a:rPr>
              <a:t>отдела </a:t>
            </a:r>
          </a:p>
          <a:p>
            <a:pPr marR="5080" algn="ctr">
              <a:lnSpc>
                <a:spcPct val="100000"/>
              </a:lnSpc>
            </a:pPr>
            <a:r>
              <a:rPr lang="ru-RU" sz="1400" spc="-10" dirty="0">
                <a:solidFill>
                  <a:schemeClr val="bg1"/>
                </a:solidFill>
                <a:latin typeface="Gilroy" pitchFamily="2" charset="0"/>
                <a:cs typeface="Arial"/>
              </a:rPr>
              <a:t>продаж</a:t>
            </a:r>
            <a:endParaRPr lang="ru-RU" sz="1400" dirty="0">
              <a:solidFill>
                <a:schemeClr val="bg1"/>
              </a:solidFill>
              <a:latin typeface="Gilroy" pitchFamily="2" charset="0"/>
              <a:cs typeface="Arial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C728903-CF01-B942-B573-44FA07E78AD2}"/>
              </a:ext>
            </a:extLst>
          </p:cNvPr>
          <p:cNvSpPr/>
          <p:nvPr/>
        </p:nvSpPr>
        <p:spPr>
          <a:xfrm>
            <a:off x="9848485" y="4280961"/>
            <a:ext cx="1753536" cy="1654279"/>
          </a:xfrm>
          <a:prstGeom prst="ellipse">
            <a:avLst/>
          </a:prstGeom>
          <a:solidFill>
            <a:srgbClr val="30B58E"/>
          </a:solidFill>
          <a:ln w="22225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5B5B76AE-99A0-8340-B497-AAE93A7EAB26}"/>
              </a:ext>
            </a:extLst>
          </p:cNvPr>
          <p:cNvSpPr txBox="1"/>
          <p:nvPr/>
        </p:nvSpPr>
        <p:spPr>
          <a:xfrm>
            <a:off x="9910406" y="4762532"/>
            <a:ext cx="1677734" cy="75212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1400" spc="-15" dirty="0">
                <a:solidFill>
                  <a:schemeClr val="bg1"/>
                </a:solidFill>
                <a:latin typeface="Gilroy" pitchFamily="2" charset="0"/>
                <a:cs typeface="Arial"/>
              </a:rPr>
              <a:t>Ищет доп. </a:t>
            </a:r>
            <a:r>
              <a:rPr lang="ru-RU" sz="1400" spc="-5" dirty="0">
                <a:solidFill>
                  <a:schemeClr val="bg1"/>
                </a:solidFill>
                <a:latin typeface="Gilroy" pitchFamily="2" charset="0"/>
                <a:cs typeface="Arial"/>
              </a:rPr>
              <a:t>информацию</a:t>
            </a:r>
            <a:r>
              <a:rPr lang="ru-RU" sz="1400" spc="-70" dirty="0">
                <a:solidFill>
                  <a:schemeClr val="bg1"/>
                </a:solidFill>
                <a:latin typeface="Gilroy" pitchFamily="2" charset="0"/>
                <a:cs typeface="Arial"/>
              </a:rPr>
              <a:t> </a:t>
            </a:r>
            <a:r>
              <a:rPr lang="ru-RU" sz="1400" spc="-5" dirty="0">
                <a:solidFill>
                  <a:schemeClr val="bg1"/>
                </a:solidFill>
                <a:latin typeface="Gilroy" pitchFamily="2" charset="0"/>
                <a:cs typeface="Arial"/>
              </a:rPr>
              <a:t>о бренде 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  <a:cs typeface="Arial"/>
              </a:rPr>
              <a:t>в </a:t>
            </a:r>
            <a:r>
              <a:rPr lang="ru-RU" sz="1400" spc="-5" dirty="0">
                <a:solidFill>
                  <a:schemeClr val="bg1"/>
                </a:solidFill>
                <a:latin typeface="Gilroy" pitchFamily="2" charset="0"/>
                <a:cs typeface="Arial"/>
              </a:rPr>
              <a:t>других источниках</a:t>
            </a:r>
            <a:endParaRPr lang="ru-RU" sz="1400" dirty="0">
              <a:solidFill>
                <a:schemeClr val="bg1"/>
              </a:solidFill>
              <a:latin typeface="Gilroy" pitchFamily="2" charset="0"/>
              <a:cs typeface="Arial"/>
            </a:endParaRPr>
          </a:p>
        </p:txBody>
      </p:sp>
      <p:sp>
        <p:nvSpPr>
          <p:cNvPr id="23" name="Дуга 22">
            <a:extLst>
              <a:ext uri="{FF2B5EF4-FFF2-40B4-BE49-F238E27FC236}">
                <a16:creationId xmlns:a16="http://schemas.microsoft.com/office/drawing/2014/main" id="{B46B04B2-6671-8C4C-ACA6-3A0F4A114A28}"/>
              </a:ext>
            </a:extLst>
          </p:cNvPr>
          <p:cNvSpPr/>
          <p:nvPr/>
        </p:nvSpPr>
        <p:spPr>
          <a:xfrm rot="18977856">
            <a:off x="1244034" y="2972765"/>
            <a:ext cx="2336052" cy="830073"/>
          </a:xfrm>
          <a:prstGeom prst="arc">
            <a:avLst>
              <a:gd name="adj1" fmla="val 16200000"/>
              <a:gd name="adj2" fmla="val 20340145"/>
            </a:avLst>
          </a:prstGeom>
          <a:ln w="22225"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4" name="Дуга 23">
            <a:extLst>
              <a:ext uri="{FF2B5EF4-FFF2-40B4-BE49-F238E27FC236}">
                <a16:creationId xmlns:a16="http://schemas.microsoft.com/office/drawing/2014/main" id="{B4D30B41-D5A7-9044-971A-0C3333B48C51}"/>
              </a:ext>
            </a:extLst>
          </p:cNvPr>
          <p:cNvSpPr/>
          <p:nvPr/>
        </p:nvSpPr>
        <p:spPr>
          <a:xfrm rot="13500000" flipH="1">
            <a:off x="1239381" y="4091067"/>
            <a:ext cx="2336052" cy="830073"/>
          </a:xfrm>
          <a:prstGeom prst="arc">
            <a:avLst>
              <a:gd name="adj1" fmla="val 16200000"/>
              <a:gd name="adj2" fmla="val 20340145"/>
            </a:avLst>
          </a:prstGeom>
          <a:ln w="22225"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5" name="Дуга 24">
            <a:extLst>
              <a:ext uri="{FF2B5EF4-FFF2-40B4-BE49-F238E27FC236}">
                <a16:creationId xmlns:a16="http://schemas.microsoft.com/office/drawing/2014/main" id="{DE58FCFC-792E-D447-B057-80F7756FBC6B}"/>
              </a:ext>
            </a:extLst>
          </p:cNvPr>
          <p:cNvSpPr/>
          <p:nvPr/>
        </p:nvSpPr>
        <p:spPr>
          <a:xfrm rot="1189761">
            <a:off x="3557250" y="2647424"/>
            <a:ext cx="2336052" cy="830073"/>
          </a:xfrm>
          <a:prstGeom prst="arc">
            <a:avLst>
              <a:gd name="adj1" fmla="val 16200000"/>
              <a:gd name="adj2" fmla="val 20340145"/>
            </a:avLst>
          </a:prstGeom>
          <a:ln w="22225"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3A468B24-7C3A-B243-8481-7BA912765F39}"/>
              </a:ext>
            </a:extLst>
          </p:cNvPr>
          <p:cNvSpPr/>
          <p:nvPr/>
        </p:nvSpPr>
        <p:spPr>
          <a:xfrm rot="9900000" flipH="1">
            <a:off x="3605111" y="4467758"/>
            <a:ext cx="2336052" cy="830073"/>
          </a:xfrm>
          <a:prstGeom prst="arc">
            <a:avLst>
              <a:gd name="adj1" fmla="val 16200000"/>
              <a:gd name="adj2" fmla="val 20340145"/>
            </a:avLst>
          </a:prstGeom>
          <a:ln w="22225"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7" name="Дуга 26">
            <a:extLst>
              <a:ext uri="{FF2B5EF4-FFF2-40B4-BE49-F238E27FC236}">
                <a16:creationId xmlns:a16="http://schemas.microsoft.com/office/drawing/2014/main" id="{B5558518-2B8B-6F45-A3E0-50D00C772954}"/>
              </a:ext>
            </a:extLst>
          </p:cNvPr>
          <p:cNvSpPr/>
          <p:nvPr/>
        </p:nvSpPr>
        <p:spPr>
          <a:xfrm rot="18977856">
            <a:off x="8169675" y="2972765"/>
            <a:ext cx="2336052" cy="830073"/>
          </a:xfrm>
          <a:prstGeom prst="arc">
            <a:avLst>
              <a:gd name="adj1" fmla="val 16200000"/>
              <a:gd name="adj2" fmla="val 20340145"/>
            </a:avLst>
          </a:prstGeom>
          <a:ln w="22225"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8" name="Дуга 27">
            <a:extLst>
              <a:ext uri="{FF2B5EF4-FFF2-40B4-BE49-F238E27FC236}">
                <a16:creationId xmlns:a16="http://schemas.microsoft.com/office/drawing/2014/main" id="{011654FA-72F3-A34F-AA18-22B3BDC0F5D5}"/>
              </a:ext>
            </a:extLst>
          </p:cNvPr>
          <p:cNvSpPr/>
          <p:nvPr/>
        </p:nvSpPr>
        <p:spPr>
          <a:xfrm rot="13500000" flipH="1">
            <a:off x="8165022" y="4091067"/>
            <a:ext cx="2336052" cy="830073"/>
          </a:xfrm>
          <a:prstGeom prst="arc">
            <a:avLst>
              <a:gd name="adj1" fmla="val 16200000"/>
              <a:gd name="adj2" fmla="val 20340145"/>
            </a:avLst>
          </a:prstGeom>
          <a:ln w="22225"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0B881F0-7598-664C-AB92-FEE78A1AAAC2}"/>
              </a:ext>
            </a:extLst>
          </p:cNvPr>
          <p:cNvCxnSpPr>
            <a:cxnSpLocks/>
          </p:cNvCxnSpPr>
          <p:nvPr/>
        </p:nvCxnSpPr>
        <p:spPr>
          <a:xfrm>
            <a:off x="7143897" y="3950990"/>
            <a:ext cx="287680" cy="0"/>
          </a:xfrm>
          <a:prstGeom prst="line">
            <a:avLst/>
          </a:prstGeom>
          <a:ln w="22225"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D7C6B437-3EFF-6448-A73E-67B60F4F85F4}"/>
              </a:ext>
            </a:extLst>
          </p:cNvPr>
          <p:cNvCxnSpPr>
            <a:cxnSpLocks/>
          </p:cNvCxnSpPr>
          <p:nvPr/>
        </p:nvCxnSpPr>
        <p:spPr>
          <a:xfrm>
            <a:off x="3835039" y="3668159"/>
            <a:ext cx="0" cy="488824"/>
          </a:xfrm>
          <a:prstGeom prst="line">
            <a:avLst/>
          </a:prstGeom>
          <a:ln w="22225">
            <a:solidFill>
              <a:srgbClr val="431256"/>
            </a:solidFill>
            <a:prstDash val="solid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04B8FB2-491A-0246-BDD1-AF84166018CC}"/>
              </a:ext>
            </a:extLst>
          </p:cNvPr>
          <p:cNvCxnSpPr>
            <a:cxnSpLocks/>
          </p:cNvCxnSpPr>
          <p:nvPr/>
        </p:nvCxnSpPr>
        <p:spPr>
          <a:xfrm>
            <a:off x="2525765" y="6450353"/>
            <a:ext cx="28768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oli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78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896B719-D63C-574C-A036-7099D2BA03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557872F-4FBE-704F-9B67-5D4B737F95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B4681A1-C4E7-774E-83E1-931ADE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8000"/>
          </a:blip>
          <a:srcRect r="33488"/>
          <a:stretch/>
        </p:blipFill>
        <p:spPr>
          <a:xfrm>
            <a:off x="3932759" y="0"/>
            <a:ext cx="8109114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B242E1-D724-6F48-A006-6DBDFF37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29" y="622417"/>
            <a:ext cx="10798140" cy="781276"/>
          </a:xfrm>
        </p:spPr>
        <p:txBody>
          <a:bodyPr>
            <a:noAutofit/>
          </a:bodyPr>
          <a:lstStyle/>
          <a:p>
            <a:r>
              <a:rPr lang="ru-RU" sz="3200" b="0" dirty="0">
                <a:solidFill>
                  <a:srgbClr val="30B58E"/>
                </a:solidFill>
                <a:latin typeface="Gilroy ExtraBold" pitchFamily="2" charset="0"/>
                <a:ea typeface="Helvetica" charset="0"/>
              </a:rPr>
              <a:t>ВОРОНКА СПРОСА = ПОТРЕБИТЕЛЬСКИЙ ПУТЬ</a:t>
            </a:r>
            <a:br>
              <a:rPr lang="en-US" sz="3200" b="0" dirty="0">
                <a:solidFill>
                  <a:schemeClr val="bg1"/>
                </a:solidFill>
                <a:latin typeface="Gilroy ExtraBold" pitchFamily="2" charset="0"/>
                <a:ea typeface="Helvetica" charset="0"/>
              </a:rPr>
            </a:br>
            <a:r>
              <a:rPr lang="ru-RU" sz="2800" b="0" dirty="0">
                <a:solidFill>
                  <a:schemeClr val="bg1"/>
                </a:solidFill>
                <a:latin typeface="Gilroy Light" pitchFamily="2" charset="0"/>
                <a:ea typeface="Helvetica" charset="0"/>
              </a:rPr>
              <a:t>и в каждом сегменте он индивидуален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47220F-BD72-FE40-A9B5-75E29200D68D}"/>
              </a:ext>
            </a:extLst>
          </p:cNvPr>
          <p:cNvSpPr/>
          <p:nvPr/>
        </p:nvSpPr>
        <p:spPr>
          <a:xfrm>
            <a:off x="5043490" y="1867091"/>
            <a:ext cx="2105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Gilroy ExtraBold" pitchFamily="2" charset="0"/>
                <a:ea typeface="Blogger Sans" charset="0"/>
                <a:cs typeface="Gotham Pro" panose="02000503040000020004" pitchFamily="50" charset="0"/>
              </a:rPr>
              <a:t>Детское питание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F8B41F-C933-D046-96BD-EE82089EBEC5}"/>
              </a:ext>
            </a:extLst>
          </p:cNvPr>
          <p:cNvSpPr/>
          <p:nvPr/>
        </p:nvSpPr>
        <p:spPr>
          <a:xfrm>
            <a:off x="8940673" y="1867092"/>
            <a:ext cx="21761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Gilroy ExtraBold" pitchFamily="2" charset="0"/>
                <a:ea typeface="Blogger Sans" charset="0"/>
                <a:cs typeface="Gotham Pro" panose="02000503040000020004" pitchFamily="50" charset="0"/>
              </a:rPr>
              <a:t>Фармакология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548233-9E23-D049-AD01-CDAC1F341DF9}"/>
              </a:ext>
            </a:extLst>
          </p:cNvPr>
          <p:cNvSpPr/>
          <p:nvPr/>
        </p:nvSpPr>
        <p:spPr>
          <a:xfrm>
            <a:off x="5473072" y="2812819"/>
            <a:ext cx="12458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ПАССИВНЫЙ СПРОС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C6A61B-746E-8049-B9A5-EF2FBEED9CD9}"/>
              </a:ext>
            </a:extLst>
          </p:cNvPr>
          <p:cNvSpPr/>
          <p:nvPr/>
        </p:nvSpPr>
        <p:spPr>
          <a:xfrm>
            <a:off x="5333611" y="3235295"/>
            <a:ext cx="1524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ИНТЕРЕСУЮТСЯ ГРУДНЫМ</a:t>
            </a:r>
          </a:p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ВСКАРМЛИВАНИЕМ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FEF82C-CBFC-B34B-975D-412F811713F9}"/>
              </a:ext>
            </a:extLst>
          </p:cNvPr>
          <p:cNvSpPr/>
          <p:nvPr/>
        </p:nvSpPr>
        <p:spPr>
          <a:xfrm>
            <a:off x="5651011" y="3749645"/>
            <a:ext cx="889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ПРОБЛЕМЫ </a:t>
            </a:r>
          </a:p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С ЛАКТАЦИЕЙ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FC0E3D-3D59-B747-B224-AE53F67C1C6D}"/>
              </a:ext>
            </a:extLst>
          </p:cNvPr>
          <p:cNvSpPr/>
          <p:nvPr/>
        </p:nvSpPr>
        <p:spPr>
          <a:xfrm>
            <a:off x="5560445" y="4263995"/>
            <a:ext cx="1071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ВЫБОР ДЕТСКОГО</a:t>
            </a:r>
          </a:p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ПИТАНИЯ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67A848-B03F-434B-8E7C-37AC16A4901E}"/>
              </a:ext>
            </a:extLst>
          </p:cNvPr>
          <p:cNvSpPr/>
          <p:nvPr/>
        </p:nvSpPr>
        <p:spPr>
          <a:xfrm>
            <a:off x="5632581" y="4771995"/>
            <a:ext cx="926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ВЫБОР СУХОЙ</a:t>
            </a:r>
          </a:p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СМЕСИ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BF6A0F-CDDB-6949-98E3-933D8B4C389F}"/>
              </a:ext>
            </a:extLst>
          </p:cNvPr>
          <p:cNvSpPr/>
          <p:nvPr/>
        </p:nvSpPr>
        <p:spPr>
          <a:xfrm>
            <a:off x="5671857" y="5356195"/>
            <a:ext cx="8483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КОНКУРЕНТЫ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DEE1897-FC37-2046-AC67-0CF78CD0EB50}"/>
              </a:ext>
            </a:extLst>
          </p:cNvPr>
          <p:cNvSpPr/>
          <p:nvPr/>
        </p:nvSpPr>
        <p:spPr>
          <a:xfrm>
            <a:off x="5840975" y="5889595"/>
            <a:ext cx="5100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БРЕНД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43F365-26D7-4C42-B76F-1A90FB3D1CAC}"/>
              </a:ext>
            </a:extLst>
          </p:cNvPr>
          <p:cNvSpPr/>
          <p:nvPr/>
        </p:nvSpPr>
        <p:spPr>
          <a:xfrm>
            <a:off x="8969816" y="2812819"/>
            <a:ext cx="2117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АУДИТОРИЯ С НЕСФОРМИРОВАННЫМ</a:t>
            </a:r>
          </a:p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СПРОСОМ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AD1309-D34B-1948-A0F9-87D7B64C01C5}"/>
              </a:ext>
            </a:extLst>
          </p:cNvPr>
          <p:cNvSpPr/>
          <p:nvPr/>
        </p:nvSpPr>
        <p:spPr>
          <a:xfrm>
            <a:off x="9640673" y="3474646"/>
            <a:ext cx="7761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СИМПТОМЫ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18805D7-47F0-2F4E-9208-AE7F904B90C6}"/>
              </a:ext>
            </a:extLst>
          </p:cNvPr>
          <p:cNvSpPr/>
          <p:nvPr/>
        </p:nvSpPr>
        <p:spPr>
          <a:xfrm>
            <a:off x="9489993" y="4039725"/>
            <a:ext cx="10775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МЕТОДЫ ЛЕЧЕНИЯ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EB2D3B-A4A6-4E45-80BC-EB45938738BF}"/>
              </a:ext>
            </a:extLst>
          </p:cNvPr>
          <p:cNvSpPr/>
          <p:nvPr/>
        </p:nvSpPr>
        <p:spPr>
          <a:xfrm>
            <a:off x="9704797" y="4656174"/>
            <a:ext cx="6479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ДИАГНОЗ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F4A2AAF-2E85-7949-ACB9-BA086463288D}"/>
              </a:ext>
            </a:extLst>
          </p:cNvPr>
          <p:cNvSpPr/>
          <p:nvPr/>
        </p:nvSpPr>
        <p:spPr>
          <a:xfrm>
            <a:off x="9615028" y="5262349"/>
            <a:ext cx="8274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КОНКУРЕНТЫ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8ED15B4-A8C7-CE49-B276-CBB515DD8323}"/>
              </a:ext>
            </a:extLst>
          </p:cNvPr>
          <p:cNvSpPr/>
          <p:nvPr/>
        </p:nvSpPr>
        <p:spPr>
          <a:xfrm>
            <a:off x="9695180" y="5858250"/>
            <a:ext cx="667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800" dirty="0">
                <a:solidFill>
                  <a:schemeClr val="bg1"/>
                </a:solidFill>
                <a:latin typeface="Gilroy" pitchFamily="2" charset="0"/>
                <a:ea typeface="Helvetica" charset="0"/>
                <a:cs typeface="Gotham Pro" panose="02000503040000020004" pitchFamily="50" charset="0"/>
              </a:rPr>
              <a:t>ПРЕПАРАТ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63431E8-8275-4934-9C9C-728F0D205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8000"/>
          </a:blip>
          <a:srcRect l="938" r="64517"/>
          <a:stretch/>
        </p:blipFill>
        <p:spPr>
          <a:xfrm>
            <a:off x="114300" y="0"/>
            <a:ext cx="4211748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5D8AD0-D3A0-434F-AB27-8FF896E83970}"/>
              </a:ext>
            </a:extLst>
          </p:cNvPr>
          <p:cNvGrpSpPr/>
          <p:nvPr/>
        </p:nvGrpSpPr>
        <p:grpSpPr>
          <a:xfrm>
            <a:off x="959448" y="1897767"/>
            <a:ext cx="2338987" cy="4180270"/>
            <a:chOff x="8831634" y="1872367"/>
            <a:chExt cx="2338987" cy="418027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BDD836B-57E4-B840-B021-DA0508B5C0AF}"/>
                </a:ext>
              </a:extLst>
            </p:cNvPr>
            <p:cNvSpPr/>
            <p:nvPr/>
          </p:nvSpPr>
          <p:spPr>
            <a:xfrm>
              <a:off x="8831634" y="1872367"/>
              <a:ext cx="23389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dirty="0">
                  <a:solidFill>
                    <a:schemeClr val="bg1"/>
                  </a:solidFill>
                  <a:latin typeface="Gilroy ExtraBold" pitchFamily="2" charset="0"/>
                  <a:cs typeface="Gotham Pro" panose="02000503040000020004" pitchFamily="50" charset="0"/>
                </a:rPr>
                <a:t>Медицина</a:t>
              </a:r>
              <a:endParaRPr kumimoji="0" lang="ru-RU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roy ExtraBold" pitchFamily="2" charset="0"/>
                <a:cs typeface="Gotham Pro" panose="02000503040000020004" pitchFamily="50" charset="0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BBEE1EBE-61B9-2A45-BF29-092050A830FC}"/>
                </a:ext>
              </a:extLst>
            </p:cNvPr>
            <p:cNvSpPr/>
            <p:nvPr/>
          </p:nvSpPr>
          <p:spPr>
            <a:xfrm>
              <a:off x="9414631" y="2816424"/>
              <a:ext cx="121219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ТЕМАТИЧЕСКИЙ СПРОС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02017E4-45E5-C345-BEDA-D394596B4912}"/>
                </a:ext>
              </a:extLst>
            </p:cNvPr>
            <p:cNvSpPr/>
            <p:nvPr/>
          </p:nvSpPr>
          <p:spPr>
            <a:xfrm>
              <a:off x="9307939" y="3310005"/>
              <a:ext cx="144462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ИНФОРМАЦИЯ О ПРОБЛЕМЕ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FE2F25C-EF68-8844-A8BB-4B2B7213A388}"/>
                </a:ext>
              </a:extLst>
            </p:cNvPr>
            <p:cNvSpPr/>
            <p:nvPr/>
          </p:nvSpPr>
          <p:spPr>
            <a:xfrm>
              <a:off x="9347212" y="3773403"/>
              <a:ext cx="13660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ПОИСК ЛУЧШЕГО МЕТОДА </a:t>
              </a:r>
            </a:p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РЕШЕНИЯ ПРОБЛЕМЫ 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DAD695D-9F7C-4346-8ADA-9E7702ECD38F}"/>
                </a:ext>
              </a:extLst>
            </p:cNvPr>
            <p:cNvSpPr/>
            <p:nvPr/>
          </p:nvSpPr>
          <p:spPr>
            <a:xfrm>
              <a:off x="9461827" y="4310874"/>
              <a:ext cx="113685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ВРАЧИ КОНКУРЕНТОВ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465795F0-FD2A-4348-BA3B-CF69A99091C8}"/>
                </a:ext>
              </a:extLst>
            </p:cNvPr>
            <p:cNvSpPr/>
            <p:nvPr/>
          </p:nvSpPr>
          <p:spPr>
            <a:xfrm>
              <a:off x="9641366" y="4841786"/>
              <a:ext cx="77777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КОНКУРЕНТЫ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5C10FD54-03BC-B847-8BDB-A5AB78AA02DD}"/>
                </a:ext>
              </a:extLst>
            </p:cNvPr>
            <p:cNvSpPr/>
            <p:nvPr/>
          </p:nvSpPr>
          <p:spPr>
            <a:xfrm>
              <a:off x="9607704" y="5349129"/>
              <a:ext cx="84510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ВРАЧИ БРЕНДА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9B1F32E9-B19B-0948-80EE-47AD63A40A8E}"/>
                </a:ext>
              </a:extLst>
            </p:cNvPr>
            <p:cNvSpPr/>
            <p:nvPr/>
          </p:nvSpPr>
          <p:spPr>
            <a:xfrm>
              <a:off x="9794453" y="5837193"/>
              <a:ext cx="47160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800" dirty="0">
                  <a:solidFill>
                    <a:schemeClr val="bg1"/>
                  </a:solidFill>
                  <a:latin typeface="Gilroy" pitchFamily="2" charset="0"/>
                  <a:ea typeface="Helvetica" charset="0"/>
                  <a:cs typeface="Gotham Pro" panose="02000503040000020004" pitchFamily="50" charset="0"/>
                </a:rPr>
                <a:t>БРЕНД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32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7A77AFD-826B-A740-BCF6-17E495DB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173" y="899629"/>
            <a:ext cx="10526409" cy="1642918"/>
          </a:xfrm>
        </p:spPr>
        <p:txBody>
          <a:bodyPr anchor="t">
            <a:noAutofit/>
          </a:bodyPr>
          <a:lstStyle/>
          <a:p>
            <a:pPr algn="l"/>
            <a:r>
              <a:rPr lang="ru-RU" sz="3200" b="0" dirty="0">
                <a:solidFill>
                  <a:srgbClr val="591674"/>
                </a:solidFill>
                <a:latin typeface="Gilroy Light" pitchFamily="2" charset="0"/>
              </a:rPr>
              <a:t>ПРИ ПОИСКЕ РЕШЕНИЯ ПРОБЛЕМЫ </a:t>
            </a:r>
            <a:br>
              <a:rPr lang="ru-RU" sz="3200" b="0" dirty="0">
                <a:solidFill>
                  <a:srgbClr val="591674"/>
                </a:solidFill>
                <a:latin typeface="Gilroy Light" pitchFamily="2" charset="0"/>
              </a:rPr>
            </a:br>
            <a:r>
              <a:rPr lang="ru-RU" sz="3200" b="0" dirty="0">
                <a:solidFill>
                  <a:srgbClr val="30B58E"/>
                </a:solidFill>
                <a:latin typeface="Gilroy ExtraBold" pitchFamily="2" charset="0"/>
              </a:rPr>
              <a:t>ПОЛЬЗОВАТЕЛЬ ПУТЕШЕСТВУЕТ </a:t>
            </a:r>
            <a:br>
              <a:rPr lang="ru-RU" sz="3200" b="0" dirty="0">
                <a:solidFill>
                  <a:srgbClr val="30B58E"/>
                </a:solidFill>
                <a:latin typeface="Gilroy ExtraBold" pitchFamily="2" charset="0"/>
              </a:rPr>
            </a:br>
            <a:r>
              <a:rPr lang="ru-RU" sz="3200" b="0" dirty="0">
                <a:solidFill>
                  <a:srgbClr val="30B58E"/>
                </a:solidFill>
                <a:latin typeface="Gilroy ExtraBold" pitchFamily="2" charset="0"/>
              </a:rPr>
              <a:t>ПО СТРАНИЦАМ, ИСПОЛЬЗУЯ </a:t>
            </a:r>
            <a:r>
              <a:rPr lang="ru-RU" sz="3200" b="0" dirty="0">
                <a:solidFill>
                  <a:srgbClr val="591674"/>
                </a:solidFill>
                <a:latin typeface="Gilroy Light" pitchFamily="2" charset="0"/>
              </a:rPr>
              <a:t>В СВОЕЙ </a:t>
            </a:r>
            <a:br>
              <a:rPr lang="ru-RU" sz="3200" b="0" dirty="0">
                <a:solidFill>
                  <a:srgbClr val="591674"/>
                </a:solidFill>
                <a:latin typeface="Gilroy Light" pitchFamily="2" charset="0"/>
              </a:rPr>
            </a:br>
            <a:r>
              <a:rPr lang="ru-RU" sz="3200" b="0" dirty="0">
                <a:solidFill>
                  <a:srgbClr val="591674"/>
                </a:solidFill>
                <a:latin typeface="Gilroy Light" pitchFamily="2" charset="0"/>
              </a:rPr>
              <a:t>НАВИГАЦИИ </a:t>
            </a:r>
            <a:r>
              <a:rPr lang="ru-RU" sz="3200" b="0" dirty="0">
                <a:solidFill>
                  <a:srgbClr val="30B58E"/>
                </a:solidFill>
                <a:latin typeface="Gilroy ExtraBold" pitchFamily="2" charset="0"/>
              </a:rPr>
              <a:t>РАЗЛИЧНЫЕ УКАЗАТЕЛИ.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82D238-4DED-F747-AE61-E6570BD15C99}"/>
              </a:ext>
            </a:extLst>
          </p:cNvPr>
          <p:cNvSpPr/>
          <p:nvPr/>
        </p:nvSpPr>
        <p:spPr>
          <a:xfrm>
            <a:off x="683173" y="2916314"/>
            <a:ext cx="9454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latin typeface="Gilroy Light" pitchFamily="2" charset="0"/>
              </a:rPr>
              <a:t>Помимо прямых линков (ссылок) в качестве таких указателей выступают:</a:t>
            </a:r>
            <a:endParaRPr lang="en-US" sz="2000" dirty="0">
              <a:latin typeface="Gilroy Light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AF5ED1-96F4-0A4A-BE36-DED530CB63C7}"/>
              </a:ext>
            </a:extLst>
          </p:cNvPr>
          <p:cNvSpPr/>
          <p:nvPr/>
        </p:nvSpPr>
        <p:spPr>
          <a:xfrm>
            <a:off x="683173" y="4688672"/>
            <a:ext cx="1861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itchFamily="2" charset="0"/>
              </a:rPr>
              <a:t>Рекламные статьи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03A52E-6B82-6D4B-9507-9639DD050372}"/>
              </a:ext>
            </a:extLst>
          </p:cNvPr>
          <p:cNvSpPr/>
          <p:nvPr/>
        </p:nvSpPr>
        <p:spPr>
          <a:xfrm>
            <a:off x="2625820" y="4688673"/>
            <a:ext cx="2156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itchFamily="2" charset="0"/>
              </a:rPr>
              <a:t>Аналитические статьи, сравнивающие разные продукты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91724A-CF4F-904D-8900-73EF39FDEACE}"/>
              </a:ext>
            </a:extLst>
          </p:cNvPr>
          <p:cNvSpPr/>
          <p:nvPr/>
        </p:nvSpPr>
        <p:spPr>
          <a:xfrm>
            <a:off x="5138856" y="4688673"/>
            <a:ext cx="243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itchFamily="2" charset="0"/>
              </a:rPr>
              <a:t>Мнения пользователей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E4F5D5-945B-EA49-B546-061AF87CB8E5}"/>
              </a:ext>
            </a:extLst>
          </p:cNvPr>
          <p:cNvSpPr/>
          <p:nvPr/>
        </p:nvSpPr>
        <p:spPr>
          <a:xfrm>
            <a:off x="7532818" y="4688672"/>
            <a:ext cx="3676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itchFamily="2" charset="0"/>
              </a:rPr>
              <a:t>Комментарии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0BFEAE-F8C9-7548-BBCA-25E9B8C7CC7F}"/>
              </a:ext>
            </a:extLst>
          </p:cNvPr>
          <p:cNvSpPr/>
          <p:nvPr/>
        </p:nvSpPr>
        <p:spPr>
          <a:xfrm>
            <a:off x="9689220" y="4688673"/>
            <a:ext cx="1920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itchFamily="2" charset="0"/>
              </a:rPr>
              <a:t>Обсуждения на форумах / в </a:t>
            </a:r>
            <a:r>
              <a:rPr lang="ru-RU" dirty="0" err="1">
                <a:latin typeface="Gilroy Light" pitchFamily="2" charset="0"/>
              </a:rPr>
              <a:t>соцсетях</a:t>
            </a:r>
            <a:r>
              <a:rPr lang="ru-RU" dirty="0">
                <a:latin typeface="Gilroy Light" pitchFamily="2" charset="0"/>
              </a:rPr>
              <a:t> и т.д.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9DDE96-6BC3-A34A-B0BB-EF3431C4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93696">
            <a:off x="779006" y="3887895"/>
            <a:ext cx="541341" cy="5413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1D3B8F-AB67-5042-AA75-370FE2BB3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10" y="3946677"/>
            <a:ext cx="548640" cy="548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40B0F7-314B-A34C-A819-693708B75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989" y="3946677"/>
            <a:ext cx="548640" cy="5486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0584C9-B482-D341-AC08-87D6B44AC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569" y="3946677"/>
            <a:ext cx="548640" cy="5486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C9D355-C89D-E046-99A4-82A42899C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7342" y="3932873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8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7970F5-7D05-1042-B7B3-3FC4047CC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7" t="29994" r="147" b="29994"/>
          <a:stretch/>
        </p:blipFill>
        <p:spPr>
          <a:xfrm>
            <a:off x="-23750" y="3597965"/>
            <a:ext cx="12215750" cy="3260036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96B228D-4A26-FC49-8314-AB2868A785C8}"/>
              </a:ext>
            </a:extLst>
          </p:cNvPr>
          <p:cNvSpPr/>
          <p:nvPr/>
        </p:nvSpPr>
        <p:spPr>
          <a:xfrm>
            <a:off x="0" y="3597964"/>
            <a:ext cx="12192000" cy="326003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038E7A4-1413-9B42-8901-0B576C25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56" y="435702"/>
            <a:ext cx="10640295" cy="1025613"/>
          </a:xfrm>
        </p:spPr>
        <p:txBody>
          <a:bodyPr anchor="t">
            <a:noAutofit/>
          </a:bodyPr>
          <a:lstStyle/>
          <a:p>
            <a:pPr algn="r"/>
            <a:r>
              <a:rPr lang="ru-RU" sz="3200" b="0" dirty="0">
                <a:solidFill>
                  <a:srgbClr val="431256"/>
                </a:solidFill>
                <a:latin typeface="Gilroy" pitchFamily="2" charset="0"/>
              </a:rPr>
              <a:t>ЗАДАЧА БРЕНДА: </a:t>
            </a:r>
            <a:br>
              <a:rPr lang="ru-RU" sz="3200" b="0" dirty="0">
                <a:solidFill>
                  <a:srgbClr val="431256"/>
                </a:solidFill>
                <a:latin typeface="Gilroy" pitchFamily="2" charset="0"/>
              </a:rPr>
            </a:br>
            <a:r>
              <a:rPr lang="ru-RU" sz="3200" b="0" dirty="0">
                <a:solidFill>
                  <a:srgbClr val="30B58E"/>
                </a:solidFill>
                <a:latin typeface="Gilroy" pitchFamily="2" charset="0"/>
              </a:rPr>
              <a:t>ВЫСТРАИВАТЬ ПРАВИЛЬНУЮ КОММУНИКАЦИЮ </a:t>
            </a:r>
            <a:br>
              <a:rPr lang="ru-RU" sz="3200" b="0" dirty="0">
                <a:solidFill>
                  <a:srgbClr val="30B58E"/>
                </a:solidFill>
                <a:latin typeface="Gilroy" pitchFamily="2" charset="0"/>
              </a:rPr>
            </a:br>
            <a:r>
              <a:rPr lang="ru-RU" sz="3200" b="0" dirty="0">
                <a:solidFill>
                  <a:srgbClr val="431256"/>
                </a:solidFill>
                <a:latin typeface="Gilroy" pitchFamily="2" charset="0"/>
              </a:rPr>
              <a:t>НА КАЖДОМ ЭТАПЕ ПОИСКА, </a:t>
            </a:r>
            <a:br>
              <a:rPr lang="ru-RU" sz="3200" b="0" dirty="0">
                <a:solidFill>
                  <a:srgbClr val="431256"/>
                </a:solidFill>
                <a:latin typeface="Gilroy" pitchFamily="2" charset="0"/>
              </a:rPr>
            </a:br>
            <a:r>
              <a:rPr lang="ru-RU" sz="3200" b="0" dirty="0">
                <a:solidFill>
                  <a:srgbClr val="30B58E"/>
                </a:solidFill>
                <a:latin typeface="Gilroy" pitchFamily="2" charset="0"/>
              </a:rPr>
              <a:t>РАССТАВЛЯЯ СВОИ УКАЗАТЕЛИ, </a:t>
            </a:r>
            <a:r>
              <a:rPr lang="ru-RU" sz="3200" b="0" dirty="0">
                <a:solidFill>
                  <a:srgbClr val="431256"/>
                </a:solidFill>
                <a:latin typeface="Gilroy" pitchFamily="2" charset="0"/>
              </a:rPr>
              <a:t>ЧТОБЫ ПОЛЬЗОВАТЕЛЬ ПРИНЯЛ РЕШЕНИЕ В </a:t>
            </a:r>
            <a:br>
              <a:rPr lang="ru-RU" sz="3200" b="0" dirty="0">
                <a:solidFill>
                  <a:srgbClr val="431256"/>
                </a:solidFill>
                <a:latin typeface="Gilroy" pitchFamily="2" charset="0"/>
              </a:rPr>
            </a:br>
            <a:r>
              <a:rPr lang="ru-RU" sz="3200" b="0" dirty="0">
                <a:solidFill>
                  <a:srgbClr val="431256"/>
                </a:solidFill>
                <a:latin typeface="Gilroy" pitchFamily="2" charset="0"/>
              </a:rPr>
              <a:t>ПОЛЬЗУ БРЕНДА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18CA3D-C250-3748-B007-FAFD8CD2598B}"/>
              </a:ext>
            </a:extLst>
          </p:cNvPr>
          <p:cNvSpPr/>
          <p:nvPr/>
        </p:nvSpPr>
        <p:spPr>
          <a:xfrm>
            <a:off x="7074676" y="4067389"/>
            <a:ext cx="4742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Gilroy ExtraBold" pitchFamily="2" charset="0"/>
              </a:rPr>
              <a:t>ПОЭТОМУ НАМ НЕОБХОДИМО:</a:t>
            </a:r>
            <a:endParaRPr lang="ru-AU" sz="2400" b="1" dirty="0">
              <a:solidFill>
                <a:schemeClr val="bg1"/>
              </a:solidFill>
              <a:latin typeface="Gilroy ExtraBold" pitchFamily="2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F83D992-9FC1-F642-A55C-AD92E6738B6D}"/>
              </a:ext>
            </a:extLst>
          </p:cNvPr>
          <p:cNvGrpSpPr/>
          <p:nvPr/>
        </p:nvGrpSpPr>
        <p:grpSpPr>
          <a:xfrm>
            <a:off x="10308287" y="3407698"/>
            <a:ext cx="1400671" cy="384510"/>
            <a:chOff x="5201809" y="2363571"/>
            <a:chExt cx="1400671" cy="384510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0C10814-1630-974C-A4F6-D081452F96BD}"/>
                </a:ext>
              </a:extLst>
            </p:cNvPr>
            <p:cNvSpPr/>
            <p:nvPr/>
          </p:nvSpPr>
          <p:spPr>
            <a:xfrm>
              <a:off x="5201809" y="2363571"/>
              <a:ext cx="385200" cy="384510"/>
            </a:xfrm>
            <a:prstGeom prst="ellipse">
              <a:avLst/>
            </a:prstGeom>
            <a:solidFill>
              <a:srgbClr val="30B5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3F47ABC-1DC4-684B-B6E2-313442764249}"/>
                </a:ext>
              </a:extLst>
            </p:cNvPr>
            <p:cNvSpPr/>
            <p:nvPr/>
          </p:nvSpPr>
          <p:spPr>
            <a:xfrm>
              <a:off x="5710800" y="2363571"/>
              <a:ext cx="385200" cy="384510"/>
            </a:xfrm>
            <a:prstGeom prst="ellipse">
              <a:avLst/>
            </a:prstGeom>
            <a:solidFill>
              <a:srgbClr val="30B5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>
                <a:solidFill>
                  <a:srgbClr val="431256"/>
                </a:solidFill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93255312-7D2B-8E48-92D1-3FE475869DCA}"/>
                </a:ext>
              </a:extLst>
            </p:cNvPr>
            <p:cNvSpPr/>
            <p:nvPr/>
          </p:nvSpPr>
          <p:spPr>
            <a:xfrm>
              <a:off x="6217280" y="2363571"/>
              <a:ext cx="385200" cy="384510"/>
            </a:xfrm>
            <a:prstGeom prst="ellipse">
              <a:avLst/>
            </a:prstGeom>
            <a:solidFill>
              <a:srgbClr val="30B5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1234D3-BE85-7041-975C-78C55DA6063F}"/>
              </a:ext>
            </a:extLst>
          </p:cNvPr>
          <p:cNvSpPr/>
          <p:nvPr/>
        </p:nvSpPr>
        <p:spPr>
          <a:xfrm>
            <a:off x="363695" y="4648192"/>
            <a:ext cx="706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7EFE9B4-5157-C34B-8684-D5FF28FFB96D}"/>
              </a:ext>
            </a:extLst>
          </p:cNvPr>
          <p:cNvSpPr/>
          <p:nvPr/>
        </p:nvSpPr>
        <p:spPr>
          <a:xfrm>
            <a:off x="915376" y="4988719"/>
            <a:ext cx="1632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ilroy Light" pitchFamily="2" charset="0"/>
              </a:rPr>
              <a:t>Пройти этот путь вместе с клиентом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E7FEEBD-FD18-944A-9F85-7512AE28AC0E}"/>
              </a:ext>
            </a:extLst>
          </p:cNvPr>
          <p:cNvSpPr/>
          <p:nvPr/>
        </p:nvSpPr>
        <p:spPr>
          <a:xfrm>
            <a:off x="2535064" y="4648192"/>
            <a:ext cx="706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2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A22A116-183B-7F4D-AE6D-284037DE9F25}"/>
              </a:ext>
            </a:extLst>
          </p:cNvPr>
          <p:cNvSpPr/>
          <p:nvPr/>
        </p:nvSpPr>
        <p:spPr>
          <a:xfrm>
            <a:off x="3289492" y="4988719"/>
            <a:ext cx="1180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ilroy Light" pitchFamily="2" charset="0"/>
              </a:rPr>
              <a:t>Понять, </a:t>
            </a:r>
          </a:p>
          <a:p>
            <a:r>
              <a:rPr lang="ru-RU" sz="1600" dirty="0">
                <a:solidFill>
                  <a:schemeClr val="bg1"/>
                </a:solidFill>
                <a:latin typeface="Gilroy Light" pitchFamily="2" charset="0"/>
              </a:rPr>
              <a:t>что он видит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1E2316A-656F-9C42-AA35-762989024D94}"/>
              </a:ext>
            </a:extLst>
          </p:cNvPr>
          <p:cNvSpPr/>
          <p:nvPr/>
        </p:nvSpPr>
        <p:spPr>
          <a:xfrm>
            <a:off x="4279381" y="4648192"/>
            <a:ext cx="706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3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FB82104-80C0-F64C-8B0B-E14B0517480A}"/>
              </a:ext>
            </a:extLst>
          </p:cNvPr>
          <p:cNvSpPr/>
          <p:nvPr/>
        </p:nvSpPr>
        <p:spPr>
          <a:xfrm>
            <a:off x="5033809" y="4988719"/>
            <a:ext cx="1664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ilroy Light" pitchFamily="2" charset="0"/>
              </a:rPr>
              <a:t>Начать с ним коммуникацию так, как он хочет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6157AA2-DD32-574A-8677-8C555356517A}"/>
              </a:ext>
            </a:extLst>
          </p:cNvPr>
          <p:cNvSpPr/>
          <p:nvPr/>
        </p:nvSpPr>
        <p:spPr>
          <a:xfrm>
            <a:off x="6746052" y="4648192"/>
            <a:ext cx="706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451FB2-ED01-254F-BF00-2618108110FF}"/>
              </a:ext>
            </a:extLst>
          </p:cNvPr>
          <p:cNvSpPr/>
          <p:nvPr/>
        </p:nvSpPr>
        <p:spPr>
          <a:xfrm>
            <a:off x="7500481" y="4988719"/>
            <a:ext cx="1816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ilroy Light" pitchFamily="2" charset="0"/>
              </a:rPr>
              <a:t>Дать ответы на все его вопросы и по пути отработать возражения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04527B4-3FF4-714F-B9C4-3F5C88F57341}"/>
              </a:ext>
            </a:extLst>
          </p:cNvPr>
          <p:cNvSpPr/>
          <p:nvPr/>
        </p:nvSpPr>
        <p:spPr>
          <a:xfrm>
            <a:off x="9368886" y="4648192"/>
            <a:ext cx="706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42332A9-A4A8-0547-BE3D-173F3D0D5448}"/>
              </a:ext>
            </a:extLst>
          </p:cNvPr>
          <p:cNvSpPr/>
          <p:nvPr/>
        </p:nvSpPr>
        <p:spPr>
          <a:xfrm>
            <a:off x="10123315" y="4988719"/>
            <a:ext cx="17731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ilroy Light" pitchFamily="2" charset="0"/>
              </a:rPr>
              <a:t>Донести УТП и сформировать ценность бренда </a:t>
            </a:r>
          </a:p>
        </p:txBody>
      </p:sp>
    </p:spTree>
    <p:extLst>
      <p:ext uri="{BB962C8B-B14F-4D97-AF65-F5344CB8AC3E}">
        <p14:creationId xmlns:p14="http://schemas.microsoft.com/office/powerpoint/2010/main" val="155214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D7AEAF-0970-8041-9F09-029B71AD4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" t="8108" b="7979"/>
          <a:stretch/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818A7C3-34BA-8240-9E7A-963A972FB9C9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887F40-F45D-F74A-87AA-0C937BF1EE50}"/>
              </a:ext>
            </a:extLst>
          </p:cNvPr>
          <p:cNvSpPr txBox="1"/>
          <p:nvPr/>
        </p:nvSpPr>
        <p:spPr>
          <a:xfrm>
            <a:off x="483628" y="264191"/>
            <a:ext cx="10034611" cy="765079"/>
          </a:xfrm>
          <a:prstGeom prst="rect">
            <a:avLst/>
          </a:prstGeom>
          <a:noFill/>
          <a:ln w="22225">
            <a:noFill/>
          </a:ln>
        </p:spPr>
        <p:txBody>
          <a:bodyPr wrap="square" lIns="90000" tIns="90000" rIns="90000" bIns="180000" rtlCol="0">
            <a:spAutoFit/>
          </a:bodyPr>
          <a:lstStyle/>
          <a:p>
            <a:r>
              <a:rPr lang="en-US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CHECK-IN</a:t>
            </a: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.</a:t>
            </a:r>
            <a:r>
              <a:rPr lang="en-US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 </a:t>
            </a: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БЛИЦ-ОПРОС</a:t>
            </a:r>
            <a:endParaRPr lang="en-US" sz="3200" b="1" dirty="0">
              <a:solidFill>
                <a:srgbClr val="30B58E"/>
              </a:solidFill>
              <a:latin typeface="Gilroy ExtraBold" pitchFamily="2" charset="0"/>
              <a:cs typeface="Gotham Pro" panose="02000503040000020004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CB28DB-3217-6B48-B533-61620B858B16}"/>
              </a:ext>
            </a:extLst>
          </p:cNvPr>
          <p:cNvSpPr txBox="1"/>
          <p:nvPr/>
        </p:nvSpPr>
        <p:spPr>
          <a:xfrm>
            <a:off x="452387" y="1082251"/>
            <a:ext cx="9621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-3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" panose="02000503040000020004" pitchFamily="50" charset="0"/>
              </a:rPr>
              <a:t>01</a:t>
            </a:r>
            <a:endParaRPr lang="ru-RU" sz="6600" b="1" spc="-300" dirty="0">
              <a:solidFill>
                <a:schemeClr val="bg1"/>
              </a:solidFill>
              <a:latin typeface="Gilroy" pitchFamily="2" charset="0"/>
              <a:ea typeface="Blogger Sans Light" panose="02000506030000020004" pitchFamily="2" charset="0"/>
              <a:cs typeface="Gotham Pro" panose="02000503040000020004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3B8FAD-406C-A747-88B6-8B46D4CACFB6}"/>
              </a:ext>
            </a:extLst>
          </p:cNvPr>
          <p:cNvSpPr txBox="1"/>
          <p:nvPr/>
        </p:nvSpPr>
        <p:spPr>
          <a:xfrm>
            <a:off x="4325589" y="1082251"/>
            <a:ext cx="1119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-3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" panose="02000503040000020004" pitchFamily="50" charset="0"/>
              </a:rPr>
              <a:t>02</a:t>
            </a:r>
            <a:endParaRPr lang="ru-RU" sz="6600" b="1" spc="-300" dirty="0">
              <a:solidFill>
                <a:schemeClr val="bg1"/>
              </a:solidFill>
              <a:latin typeface="Gilroy" pitchFamily="2" charset="0"/>
              <a:ea typeface="Blogger Sans Light" panose="02000506030000020004" pitchFamily="2" charset="0"/>
              <a:cs typeface="Gotham Pro" panose="02000503040000020004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568C72-8F48-3542-AE62-ED8C3CE4C8D4}"/>
              </a:ext>
            </a:extLst>
          </p:cNvPr>
          <p:cNvSpPr txBox="1"/>
          <p:nvPr/>
        </p:nvSpPr>
        <p:spPr>
          <a:xfrm>
            <a:off x="8447152" y="1082251"/>
            <a:ext cx="11224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-3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" panose="02000503040000020004" pitchFamily="50" charset="0"/>
              </a:rPr>
              <a:t>03</a:t>
            </a:r>
            <a:endParaRPr lang="ru-RU" sz="6600" b="1" spc="-300" dirty="0">
              <a:solidFill>
                <a:schemeClr val="bg1"/>
              </a:solidFill>
              <a:latin typeface="Gilroy" pitchFamily="2" charset="0"/>
              <a:ea typeface="Blogger Sans Light" panose="02000506030000020004" pitchFamily="2" charset="0"/>
              <a:cs typeface="Gotham Pro" panose="02000503040000020004" pitchFamily="50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2105F2-37B6-5E48-9A2C-605D01288707}"/>
              </a:ext>
            </a:extLst>
          </p:cNvPr>
          <p:cNvSpPr txBox="1"/>
          <p:nvPr/>
        </p:nvSpPr>
        <p:spPr>
          <a:xfrm>
            <a:off x="452387" y="4086695"/>
            <a:ext cx="11657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-3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" panose="02000503040000020004" pitchFamily="50" charset="0"/>
              </a:rPr>
              <a:t>04</a:t>
            </a:r>
            <a:endParaRPr lang="ru-RU" sz="6600" b="1" spc="-300" dirty="0">
              <a:solidFill>
                <a:schemeClr val="bg1"/>
              </a:solidFill>
              <a:latin typeface="Gilroy" pitchFamily="2" charset="0"/>
              <a:ea typeface="Blogger Sans Light" panose="02000506030000020004" pitchFamily="2" charset="0"/>
              <a:cs typeface="Gotham Pro" panose="02000503040000020004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083A06-F42D-0249-B620-76CABA099BAF}"/>
              </a:ext>
            </a:extLst>
          </p:cNvPr>
          <p:cNvSpPr txBox="1"/>
          <p:nvPr/>
        </p:nvSpPr>
        <p:spPr>
          <a:xfrm>
            <a:off x="4325589" y="4086695"/>
            <a:ext cx="11320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-3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" panose="02000503040000020004" pitchFamily="50" charset="0"/>
              </a:rPr>
              <a:t>05</a:t>
            </a:r>
            <a:endParaRPr lang="ru-RU" sz="6600" b="1" spc="-300" dirty="0">
              <a:solidFill>
                <a:schemeClr val="bg1"/>
              </a:solidFill>
              <a:latin typeface="Gilroy" pitchFamily="2" charset="0"/>
              <a:ea typeface="Blogger Sans Light" panose="02000506030000020004" pitchFamily="2" charset="0"/>
              <a:cs typeface="Gotham Pro" panose="02000503040000020004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400C73-5AD2-8640-9ED4-8A1CF074A139}"/>
              </a:ext>
            </a:extLst>
          </p:cNvPr>
          <p:cNvSpPr txBox="1"/>
          <p:nvPr/>
        </p:nvSpPr>
        <p:spPr>
          <a:xfrm>
            <a:off x="8447152" y="4086695"/>
            <a:ext cx="11224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-3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" panose="02000503040000020004" pitchFamily="50" charset="0"/>
              </a:rPr>
              <a:t>0</a:t>
            </a:r>
            <a:r>
              <a:rPr lang="ru-RU" sz="6600" b="1" spc="-3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" panose="02000503040000020004" pitchFamily="50" charset="0"/>
              </a:rPr>
              <a:t>6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97F0CA0-EF09-B84A-9703-5646BEA207D6}"/>
              </a:ext>
            </a:extLst>
          </p:cNvPr>
          <p:cNvCxnSpPr>
            <a:cxnSpLocks/>
          </p:cNvCxnSpPr>
          <p:nvPr/>
        </p:nvCxnSpPr>
        <p:spPr>
          <a:xfrm flipV="1">
            <a:off x="550863" y="2137295"/>
            <a:ext cx="11090275" cy="15367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53422F8-5CAE-7148-98C7-52534DD977DA}"/>
              </a:ext>
            </a:extLst>
          </p:cNvPr>
          <p:cNvCxnSpPr>
            <a:cxnSpLocks/>
          </p:cNvCxnSpPr>
          <p:nvPr/>
        </p:nvCxnSpPr>
        <p:spPr>
          <a:xfrm flipV="1">
            <a:off x="550862" y="5133792"/>
            <a:ext cx="11090275" cy="15367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3BA02AC-1231-0246-996F-D658E57A6574}"/>
              </a:ext>
            </a:extLst>
          </p:cNvPr>
          <p:cNvSpPr/>
          <p:nvPr/>
        </p:nvSpPr>
        <p:spPr>
          <a:xfrm>
            <a:off x="550862" y="2254203"/>
            <a:ext cx="310950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Сколько пользователей в месяц ищут информацию о вашем бренде и проблематике в поисковых системах?</a:t>
            </a:r>
          </a:p>
          <a:p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На какие ресурсы заходят пользователи при поиске информации?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3A55725-4C3F-C24A-A56B-90F807F69FEA}"/>
              </a:ext>
            </a:extLst>
          </p:cNvPr>
          <p:cNvSpPr/>
          <p:nvPr/>
        </p:nvSpPr>
        <p:spPr>
          <a:xfrm>
            <a:off x="4391152" y="2254203"/>
            <a:ext cx="28186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Какой % пользователей видит информацию о вашем бренде в поисковой выдаче Яндекса и </a:t>
            </a:r>
            <a:r>
              <a:rPr lang="en-US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Google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?</a:t>
            </a:r>
          </a:p>
          <a:p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Какой охват вашей ЦА?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88BC16-B206-4F4C-8D19-2B1359619C60}"/>
              </a:ext>
            </a:extLst>
          </p:cNvPr>
          <p:cNvSpPr/>
          <p:nvPr/>
        </p:nvSpPr>
        <p:spPr>
          <a:xfrm>
            <a:off x="8506728" y="2254203"/>
            <a:ext cx="29501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Какой формат и тональность контента видит ваша </a:t>
            </a:r>
            <a:r>
              <a:rPr lang="ru-RU" sz="1400" dirty="0" err="1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ц.а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.? Какая доля негативного охвата присутствует в поисковой выдаче Яндекса и </a:t>
            </a:r>
            <a:r>
              <a:rPr lang="en-US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Google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?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5378C4F-7CD6-BE46-83ED-4DB567EFA6ED}"/>
              </a:ext>
            </a:extLst>
          </p:cNvPr>
          <p:cNvSpPr/>
          <p:nvPr/>
        </p:nvSpPr>
        <p:spPr>
          <a:xfrm>
            <a:off x="550863" y="5280669"/>
            <a:ext cx="31095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Что пользователь видит по конкурентам? Как выглядит ваш бренд в глазах пользователя, по сравнению с вашими конкурентами?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DD93F9-1B73-364F-BF5C-B54BC1B2C4D7}"/>
              </a:ext>
            </a:extLst>
          </p:cNvPr>
          <p:cNvSpPr/>
          <p:nvPr/>
        </p:nvSpPr>
        <p:spPr>
          <a:xfrm>
            <a:off x="4417441" y="5288806"/>
            <a:ext cx="2926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Какое мнение о вашем бренде у пользователя сложится после изучения контента ресурсов поисковой выдачи? 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71CC0A7-D2E6-014D-9469-05954BB8B97E}"/>
              </a:ext>
            </a:extLst>
          </p:cNvPr>
          <p:cNvSpPr/>
          <p:nvPr/>
        </p:nvSpPr>
        <p:spPr>
          <a:xfrm>
            <a:off x="8447153" y="5288806"/>
            <a:ext cx="28618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Gilroy" pitchFamily="2" charset="0"/>
                <a:ea typeface="Blogger Sans Light" panose="02000506030000020004" pitchFamily="2" charset="0"/>
                <a:cs typeface="Gotham Pro Light" panose="02000503030000020004" pitchFamily="50" charset="0"/>
              </a:rPr>
              <a:t>Как вы думаете, на сколько совпадают ваше позиционирование бренда с тем как его воспринимают пользователи?</a:t>
            </a:r>
          </a:p>
        </p:txBody>
      </p:sp>
    </p:spTree>
    <p:extLst>
      <p:ext uri="{BB962C8B-B14F-4D97-AF65-F5344CB8AC3E}">
        <p14:creationId xmlns:p14="http://schemas.microsoft.com/office/powerpoint/2010/main" val="350089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A71FC5-103E-314F-A6BE-7D83D81F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29" y="2067964"/>
            <a:ext cx="3403471" cy="2722071"/>
          </a:xfrm>
        </p:spPr>
        <p:txBody>
          <a:bodyPr anchor="t">
            <a:noAutofit/>
          </a:bodyPr>
          <a:lstStyle/>
          <a:p>
            <a:pPr algn="l"/>
            <a:r>
              <a:rPr lang="ru-RU" sz="3200" b="0" dirty="0">
                <a:solidFill>
                  <a:srgbClr val="431256"/>
                </a:solidFill>
                <a:latin typeface="Gilroy Light" pitchFamily="2" charset="0"/>
              </a:rPr>
              <a:t>ОЦЕНИВАЕМ</a:t>
            </a:r>
            <a:r>
              <a:rPr lang="ru-RU" sz="3200" dirty="0">
                <a:solidFill>
                  <a:srgbClr val="431256"/>
                </a:solidFill>
                <a:latin typeface="Gilroy ExtraBold" pitchFamily="2" charset="0"/>
              </a:rPr>
              <a:t> </a:t>
            </a:r>
            <a:r>
              <a:rPr lang="ru-RU" sz="3200" dirty="0">
                <a:solidFill>
                  <a:srgbClr val="30B58E"/>
                </a:solidFill>
                <a:latin typeface="Gilroy ExtraBold" pitchFamily="2" charset="0"/>
              </a:rPr>
              <a:t>ЕМКОСТЬ АУДИТОРИИ БРЕНДА </a:t>
            </a:r>
            <a:r>
              <a:rPr lang="ru-RU" sz="3200" b="0" dirty="0">
                <a:solidFill>
                  <a:srgbClr val="431256"/>
                </a:solidFill>
                <a:latin typeface="Gilroy Light" pitchFamily="2" charset="0"/>
              </a:rPr>
              <a:t>В СРАВНЕНИИ С КОНКУРЕНТАМИ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EEF311-AE1E-4695-BDEF-49F8BBF7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851" b="19039"/>
          <a:stretch/>
        </p:blipFill>
        <p:spPr>
          <a:xfrm>
            <a:off x="2994464" y="593463"/>
            <a:ext cx="9197536" cy="62645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111967-E51F-440B-A5AA-4311A7610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626" y="1150070"/>
            <a:ext cx="7565281" cy="44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9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8D9B519-BF13-DC47-AEDE-4009F4AE0EC6}"/>
              </a:ext>
            </a:extLst>
          </p:cNvPr>
          <p:cNvSpPr txBox="1">
            <a:spLocks/>
          </p:cNvSpPr>
          <p:nvPr/>
        </p:nvSpPr>
        <p:spPr>
          <a:xfrm>
            <a:off x="370633" y="1621490"/>
            <a:ext cx="4089992" cy="363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ПОНИМАЕМ</a:t>
            </a:r>
            <a:r>
              <a:rPr lang="ru-RU" sz="3200" b="1" dirty="0">
                <a:solidFill>
                  <a:srgbClr val="431256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 </a:t>
            </a: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КАКИЕ ПЛОЩАДКИ НАХОДЯТСЯ В ТОП</a:t>
            </a:r>
            <a:r>
              <a:rPr lang="ru-RU" sz="3200" b="1" dirty="0">
                <a:solidFill>
                  <a:srgbClr val="30B58E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 </a:t>
            </a:r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ВЫДАЧИ ПОИСКОВЫХ СИСТЕМ. </a:t>
            </a: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ПОНИМАЕМ ДОЛЮ ТРАФИКА, </a:t>
            </a:r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ПРИХОДЯЩЕГОСЯ НА ЭТИ РЕСУРСЫ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B47B4-8483-4E93-937C-368AB06AA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085" b="4340"/>
          <a:stretch/>
        </p:blipFill>
        <p:spPr>
          <a:xfrm>
            <a:off x="4692854" y="835608"/>
            <a:ext cx="7499146" cy="60223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BBC156-1B18-4F90-85AE-B460AD8D0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872" y="1244423"/>
            <a:ext cx="6932503" cy="43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2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4CEA91B-828D-6847-9555-52E6788C4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907F8A4-E7A3-9C4F-801D-303CBC0844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C309AE-7419-3741-8CBF-94551E3937BC}"/>
              </a:ext>
            </a:extLst>
          </p:cNvPr>
          <p:cNvSpPr/>
          <p:nvPr/>
        </p:nvSpPr>
        <p:spPr>
          <a:xfrm>
            <a:off x="657905" y="561408"/>
            <a:ext cx="9637562" cy="91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3200" dirty="0">
                <a:solidFill>
                  <a:schemeClr val="bg1"/>
                </a:solidFill>
                <a:latin typeface="Gilroy Light" pitchFamily="2" charset="0"/>
              </a:rPr>
              <a:t>ЛЮДИ НЕ ИЩУТ ПРОДУКТ, </a:t>
            </a:r>
            <a:br>
              <a:rPr lang="ru-RU" sz="3200" dirty="0">
                <a:solidFill>
                  <a:schemeClr val="bg1"/>
                </a:solidFill>
                <a:latin typeface="Gilroy Light" pitchFamily="2" charset="0"/>
              </a:rPr>
            </a:b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</a:rPr>
              <a:t>ОНИ ИЩУТ РЕШЕНИЕ СВОЕЙ ПРОБЛЕМЫ</a:t>
            </a:r>
            <a:r>
              <a:rPr lang="en-US" sz="3200" b="1" dirty="0">
                <a:solidFill>
                  <a:srgbClr val="30B58E"/>
                </a:solidFill>
                <a:latin typeface="Gilroy ExtraBold" pitchFamily="2" charset="0"/>
              </a:rPr>
              <a:t>.</a:t>
            </a:r>
            <a:endParaRPr lang="ru-RU" sz="3200" b="1" dirty="0">
              <a:solidFill>
                <a:srgbClr val="30B58E"/>
              </a:solidFill>
              <a:latin typeface="Gilroy ExtraBold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A6EBCF-1A29-F94D-BDD1-5346B75F1372}"/>
              </a:ext>
            </a:extLst>
          </p:cNvPr>
          <p:cNvSpPr/>
          <p:nvPr/>
        </p:nvSpPr>
        <p:spPr>
          <a:xfrm>
            <a:off x="657905" y="4453174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Gilroy ExtraBold" pitchFamily="2" charset="0"/>
              </a:rPr>
              <a:t>ПОЭТОМУ:</a:t>
            </a:r>
            <a:endParaRPr lang="ru-AU" sz="2400" b="1" dirty="0">
              <a:solidFill>
                <a:schemeClr val="bg1"/>
              </a:solidFill>
              <a:latin typeface="Gilroy ExtraBold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7022FFD-667E-1345-9677-BDD054F8A34E}"/>
              </a:ext>
            </a:extLst>
          </p:cNvPr>
          <p:cNvSpPr/>
          <p:nvPr/>
        </p:nvSpPr>
        <p:spPr>
          <a:xfrm>
            <a:off x="4784316" y="4384067"/>
            <a:ext cx="2300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 Light" pitchFamily="2" charset="0"/>
              </a:rPr>
              <a:t>прямой рекламы недостаточно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E83896-D329-5B45-9482-6DDE34E92A96}"/>
              </a:ext>
            </a:extLst>
          </p:cNvPr>
          <p:cNvSpPr/>
          <p:nvPr/>
        </p:nvSpPr>
        <p:spPr>
          <a:xfrm>
            <a:off x="8688240" y="4378659"/>
            <a:ext cx="2538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 Light" pitchFamily="2" charset="0"/>
              </a:rPr>
              <a:t>вас всегда будут сравнивать с конкурентами.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3C8BF8-C64B-6F48-A6F6-888B3D4A4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3696">
            <a:off x="3903387" y="4493499"/>
            <a:ext cx="648708" cy="64870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70521B-7FCB-5348-8040-717AC98E5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3968" y="4453174"/>
            <a:ext cx="681167" cy="6811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0545DE-6AA6-2B45-87F6-C52C5A71AB6B}"/>
              </a:ext>
            </a:extLst>
          </p:cNvPr>
          <p:cNvSpPr/>
          <p:nvPr/>
        </p:nvSpPr>
        <p:spPr>
          <a:xfrm>
            <a:off x="4000109" y="2832640"/>
            <a:ext cx="6662401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ru-RU" sz="3200" dirty="0">
                <a:solidFill>
                  <a:schemeClr val="bg1"/>
                </a:solidFill>
                <a:latin typeface="Gilroy Light" pitchFamily="2" charset="0"/>
              </a:rPr>
              <a:t>И ХОТЯТ СДЕЛАТЬ ВЫБОР САМИ </a:t>
            </a:r>
            <a:endParaRPr lang="ru-AU" sz="3200" dirty="0">
              <a:solidFill>
                <a:schemeClr val="bg1"/>
              </a:solidFill>
              <a:latin typeface="Gilroy Light" pitchFamily="2" charset="0"/>
            </a:endParaRPr>
          </a:p>
        </p:txBody>
      </p:sp>
      <p:cxnSp>
        <p:nvCxnSpPr>
          <p:cNvPr id="5" name="Соединительная линия уступом 4">
            <a:extLst>
              <a:ext uri="{FF2B5EF4-FFF2-40B4-BE49-F238E27FC236}">
                <a16:creationId xmlns:a16="http://schemas.microsoft.com/office/drawing/2014/main" id="{4088B87C-C5EB-3744-B0B9-93AEF6ABF3A9}"/>
              </a:ext>
            </a:extLst>
          </p:cNvPr>
          <p:cNvCxnSpPr>
            <a:cxnSpLocks/>
          </p:cNvCxnSpPr>
          <p:nvPr/>
        </p:nvCxnSpPr>
        <p:spPr>
          <a:xfrm>
            <a:off x="825214" y="1629928"/>
            <a:ext cx="2963333" cy="1396533"/>
          </a:xfrm>
          <a:prstGeom prst="bentConnector3">
            <a:avLst>
              <a:gd name="adj1" fmla="val 360"/>
            </a:avLst>
          </a:prstGeom>
          <a:ln w="28575">
            <a:solidFill>
              <a:schemeClr val="bg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C04F2E8-B2FA-1546-9858-6D4E2E90F3C7}"/>
              </a:ext>
            </a:extLst>
          </p:cNvPr>
          <p:cNvCxnSpPr>
            <a:cxnSpLocks/>
          </p:cNvCxnSpPr>
          <p:nvPr/>
        </p:nvCxnSpPr>
        <p:spPr>
          <a:xfrm>
            <a:off x="4000109" y="3335342"/>
            <a:ext cx="6413891" cy="0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435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FB5CCDB-DE4D-AF4F-9458-2133A368D999}"/>
              </a:ext>
            </a:extLst>
          </p:cNvPr>
          <p:cNvSpPr txBox="1">
            <a:spLocks/>
          </p:cNvSpPr>
          <p:nvPr/>
        </p:nvSpPr>
        <p:spPr>
          <a:xfrm>
            <a:off x="349956" y="2082499"/>
            <a:ext cx="3868363" cy="2663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ПОНИМАЕМ </a:t>
            </a: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КАКАЯ ДОЛЯ ТРАФИКА ПРИХОДИТСЯ НА КАЖДЫЙ БРЕНД,</a:t>
            </a:r>
            <a:r>
              <a:rPr lang="ru-RU" sz="3200" b="1" dirty="0">
                <a:solidFill>
                  <a:srgbClr val="431256"/>
                </a:solidFill>
                <a:latin typeface="Gilroy ExtraBold" pitchFamily="2" charset="0"/>
                <a:cs typeface="Gotham Pro" panose="02000503040000020004" pitchFamily="50" charset="0"/>
              </a:rPr>
              <a:t> </a:t>
            </a:r>
            <a:endParaRPr lang="en-US" sz="3200" b="1" dirty="0">
              <a:solidFill>
                <a:srgbClr val="431256"/>
              </a:solidFill>
              <a:latin typeface="Gilroy ExtraBold" pitchFamily="2" charset="0"/>
              <a:cs typeface="Gotham Pro" panose="02000503040000020004" pitchFamily="50" charset="0"/>
            </a:endParaRPr>
          </a:p>
          <a:p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ПО КОТОРОМУ ЕСТЬ УПОМИНАНИЯ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C47A32-0D5C-4298-9B22-7DCFFF2AF1C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/>
          </a:blip>
          <a:srcRect r="6645"/>
          <a:stretch/>
        </p:blipFill>
        <p:spPr>
          <a:xfrm>
            <a:off x="4512965" y="700007"/>
            <a:ext cx="7679035" cy="54289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2A24E-758C-4BF5-9893-B9867179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257" y="1113040"/>
            <a:ext cx="7088247" cy="46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6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88AD753-45DC-E247-96D2-D9C6FA3FC04A}"/>
              </a:ext>
            </a:extLst>
          </p:cNvPr>
          <p:cNvSpPr txBox="1">
            <a:spLocks/>
          </p:cNvSpPr>
          <p:nvPr/>
        </p:nvSpPr>
        <p:spPr>
          <a:xfrm>
            <a:off x="7835900" y="2018877"/>
            <a:ext cx="4013200" cy="28202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ОЦЕНИВАЕМ </a:t>
            </a:r>
            <a:r>
              <a:rPr lang="ru-RU" sz="3200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ПОЛЬЗОВАТЕЛЬСКУЮ АКТИВНОСТЬ И ТОНАЛЬНОСТЬ КОНТЕНТА</a:t>
            </a:r>
            <a:r>
              <a:rPr lang="ru-RU" sz="3200" dirty="0">
                <a:solidFill>
                  <a:srgbClr val="431256"/>
                </a:solidFill>
                <a:latin typeface="Gilroy ExtraBold" pitchFamily="2" charset="0"/>
                <a:cs typeface="Gotham Pro" panose="02000503040000020004" pitchFamily="50" charset="0"/>
              </a:rPr>
              <a:t> </a:t>
            </a:r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В РАЗРЕЗЕ КАЖДОЙ ПЛОЩАДКИ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93B351-4565-4359-9BD7-5091F4FA600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/>
          </a:blip>
          <a:srcRect l="6645"/>
          <a:stretch/>
        </p:blipFill>
        <p:spPr>
          <a:xfrm>
            <a:off x="0" y="700007"/>
            <a:ext cx="7679035" cy="54289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635DE0-F948-42F7-9DFA-6FFB2F73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976"/>
            <a:ext cx="7129463" cy="459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13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295D651-A665-9D42-A5F6-74AC510BD90A}"/>
              </a:ext>
            </a:extLst>
          </p:cNvPr>
          <p:cNvSpPr txBox="1">
            <a:spLocks/>
          </p:cNvSpPr>
          <p:nvPr/>
        </p:nvSpPr>
        <p:spPr>
          <a:xfrm>
            <a:off x="327158" y="2099307"/>
            <a:ext cx="3656587" cy="2774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ПОНИМАЕМ </a:t>
            </a: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50" charset="0"/>
              </a:rPr>
              <a:t>ПО КАКИМ ТЕМАМ ПОЛЬЗОВАТЕЛИ ОБСУЖДАЮТ БРЕНД</a:t>
            </a:r>
            <a:r>
              <a:rPr lang="ru-RU" sz="3200" dirty="0">
                <a:solidFill>
                  <a:srgbClr val="30B58E"/>
                </a:solidFill>
                <a:latin typeface="Gilroy Light" pitchFamily="2" charset="0"/>
                <a:cs typeface="Gotham Pro" panose="02000503040000020004" pitchFamily="50" charset="0"/>
              </a:rPr>
              <a:t> </a:t>
            </a:r>
            <a:r>
              <a:rPr lang="ru-RU" sz="3200" dirty="0">
                <a:solidFill>
                  <a:srgbClr val="431256"/>
                </a:solidFill>
                <a:latin typeface="Gilroy Light" pitchFamily="2" charset="0"/>
                <a:cs typeface="Gotham Pro" panose="02000503040000020004" pitchFamily="50" charset="0"/>
              </a:rPr>
              <a:t>И В КАКОЙ ТОНАЛЬНОСТИ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C7C6B-32F9-4E57-A164-4FF106E7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851" b="19039"/>
          <a:stretch/>
        </p:blipFill>
        <p:spPr>
          <a:xfrm>
            <a:off x="2994464" y="593463"/>
            <a:ext cx="9197536" cy="62645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35833-5BA3-4354-8C1A-8EF5413BD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59" y="1156412"/>
            <a:ext cx="7569627" cy="45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5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EFF5B59-9C86-DC4D-89FE-7BC38FCFA1CA}"/>
              </a:ext>
            </a:extLst>
          </p:cNvPr>
          <p:cNvSpPr txBox="1">
            <a:spLocks/>
          </p:cNvSpPr>
          <p:nvPr/>
        </p:nvSpPr>
        <p:spPr>
          <a:xfrm>
            <a:off x="329641" y="2275237"/>
            <a:ext cx="3857691" cy="22840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431256"/>
                </a:solidFill>
                <a:latin typeface="Gotham Pro" panose="02000503040000020004" pitchFamily="50" charset="0"/>
                <a:ea typeface="+mj-ea"/>
                <a:cs typeface="Gotham Pro" panose="02000503040000020004" pitchFamily="50" charset="0"/>
              </a:defRPr>
            </a:lvl1pPr>
          </a:lstStyle>
          <a:p>
            <a:r>
              <a:rPr lang="ru-RU" b="0" dirty="0">
                <a:latin typeface="Gilroy Light" pitchFamily="2" charset="0"/>
              </a:rPr>
              <a:t>ВИДИМ</a:t>
            </a:r>
            <a:r>
              <a:rPr lang="ru-RU" dirty="0"/>
              <a:t> </a:t>
            </a:r>
            <a:r>
              <a:rPr lang="ru-RU" dirty="0">
                <a:solidFill>
                  <a:srgbClr val="30B58E"/>
                </a:solidFill>
                <a:latin typeface="Gilroy ExtraBold" pitchFamily="2" charset="0"/>
              </a:rPr>
              <a:t>ПОИСКОВУЮ ВЫДАЧУ </a:t>
            </a:r>
            <a:r>
              <a:rPr lang="ru-RU" b="0" dirty="0">
                <a:latin typeface="Gilroy Light" pitchFamily="2" charset="0"/>
              </a:rPr>
              <a:t>ГЛАЗАМИ ВОВЛЕЧЕННОГО ПОЛЬЗОВАТЕЛЯ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15715D-7D5F-41E7-A5D9-599C8F5BB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896" b="5305"/>
          <a:stretch/>
        </p:blipFill>
        <p:spPr>
          <a:xfrm>
            <a:off x="4490548" y="770935"/>
            <a:ext cx="7701452" cy="60870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33704C-0F2F-4C68-B334-45F581F1D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832" y="1253802"/>
            <a:ext cx="7335949" cy="43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78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D19CB4C5-9186-9143-9004-1B2B5A8146FD}"/>
              </a:ext>
            </a:extLst>
          </p:cNvPr>
          <p:cNvSpPr/>
          <p:nvPr/>
        </p:nvSpPr>
        <p:spPr>
          <a:xfrm>
            <a:off x="1807403" y="4854947"/>
            <a:ext cx="9966556" cy="738664"/>
          </a:xfrm>
          <a:prstGeom prst="rect">
            <a:avLst/>
          </a:prstGeom>
          <a:solidFill>
            <a:srgbClr val="43125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D0477D32-DA8B-7442-A8E7-6DC402535333}"/>
              </a:ext>
            </a:extLst>
          </p:cNvPr>
          <p:cNvSpPr/>
          <p:nvPr/>
        </p:nvSpPr>
        <p:spPr>
          <a:xfrm>
            <a:off x="1172444" y="1719509"/>
            <a:ext cx="10554396" cy="650754"/>
          </a:xfrm>
          <a:prstGeom prst="rect">
            <a:avLst/>
          </a:prstGeom>
          <a:solidFill>
            <a:srgbClr val="431256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8B23680-3F68-2548-8446-28033DB8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32" y="338642"/>
            <a:ext cx="10825654" cy="616932"/>
          </a:xfrm>
        </p:spPr>
        <p:txBody>
          <a:bodyPr anchor="t">
            <a:noAutofit/>
          </a:bodyPr>
          <a:lstStyle/>
          <a:p>
            <a:pPr algn="l"/>
            <a:r>
              <a:rPr lang="ru-RU" sz="3200" dirty="0">
                <a:solidFill>
                  <a:srgbClr val="30B58E"/>
                </a:solidFill>
                <a:latin typeface="Gilroy ExtraBold" pitchFamily="2" charset="0"/>
              </a:rPr>
              <a:t>ОПРЕДЕЛЕНИЕ ИНСТРУМЕНТАРИЯ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00BF788-7014-1347-B31A-7BA96F25FD4D}"/>
              </a:ext>
            </a:extLst>
          </p:cNvPr>
          <p:cNvSpPr>
            <a:spLocks/>
          </p:cNvSpPr>
          <p:nvPr/>
        </p:nvSpPr>
        <p:spPr bwMode="auto">
          <a:xfrm>
            <a:off x="931104" y="1429451"/>
            <a:ext cx="1964443" cy="5089907"/>
          </a:xfrm>
          <a:custGeom>
            <a:avLst/>
            <a:gdLst>
              <a:gd name="T0" fmla="*/ 701 w 701"/>
              <a:gd name="T1" fmla="*/ 0 h 1776"/>
              <a:gd name="T2" fmla="*/ 637 w 701"/>
              <a:gd name="T3" fmla="*/ 0 h 1776"/>
              <a:gd name="T4" fmla="*/ 621 w 701"/>
              <a:gd name="T5" fmla="*/ 0 h 1776"/>
              <a:gd name="T6" fmla="*/ 621 w 701"/>
              <a:gd name="T7" fmla="*/ 0 h 1776"/>
              <a:gd name="T8" fmla="*/ 621 w 701"/>
              <a:gd name="T9" fmla="*/ 1489 h 1776"/>
              <a:gd name="T10" fmla="*/ 351 w 701"/>
              <a:gd name="T11" fmla="*/ 1760 h 1776"/>
              <a:gd name="T12" fmla="*/ 81 w 701"/>
              <a:gd name="T13" fmla="*/ 1489 h 1776"/>
              <a:gd name="T14" fmla="*/ 81 w 701"/>
              <a:gd name="T15" fmla="*/ 0 h 1776"/>
              <a:gd name="T16" fmla="*/ 81 w 701"/>
              <a:gd name="T17" fmla="*/ 0 h 1776"/>
              <a:gd name="T18" fmla="*/ 64 w 701"/>
              <a:gd name="T19" fmla="*/ 0 h 1776"/>
              <a:gd name="T20" fmla="*/ 0 w 701"/>
              <a:gd name="T21" fmla="*/ 0 h 1776"/>
              <a:gd name="T22" fmla="*/ 0 w 701"/>
              <a:gd name="T23" fmla="*/ 17 h 1776"/>
              <a:gd name="T24" fmla="*/ 64 w 701"/>
              <a:gd name="T25" fmla="*/ 17 h 1776"/>
              <a:gd name="T26" fmla="*/ 64 w 701"/>
              <a:gd name="T27" fmla="*/ 1489 h 1776"/>
              <a:gd name="T28" fmla="*/ 351 w 701"/>
              <a:gd name="T29" fmla="*/ 1776 h 1776"/>
              <a:gd name="T30" fmla="*/ 351 w 701"/>
              <a:gd name="T31" fmla="*/ 1776 h 1776"/>
              <a:gd name="T32" fmla="*/ 637 w 701"/>
              <a:gd name="T33" fmla="*/ 1489 h 1776"/>
              <a:gd name="T34" fmla="*/ 637 w 701"/>
              <a:gd name="T35" fmla="*/ 17 h 1776"/>
              <a:gd name="T36" fmla="*/ 701 w 701"/>
              <a:gd name="T37" fmla="*/ 17 h 1776"/>
              <a:gd name="T38" fmla="*/ 701 w 701"/>
              <a:gd name="T39" fmla="*/ 0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01" h="1776">
                <a:moveTo>
                  <a:pt x="701" y="0"/>
                </a:moveTo>
                <a:cubicBezTo>
                  <a:pt x="637" y="0"/>
                  <a:pt x="637" y="0"/>
                  <a:pt x="637" y="0"/>
                </a:cubicBezTo>
                <a:cubicBezTo>
                  <a:pt x="621" y="0"/>
                  <a:pt x="621" y="0"/>
                  <a:pt x="621" y="0"/>
                </a:cubicBezTo>
                <a:cubicBezTo>
                  <a:pt x="621" y="0"/>
                  <a:pt x="621" y="0"/>
                  <a:pt x="621" y="0"/>
                </a:cubicBezTo>
                <a:cubicBezTo>
                  <a:pt x="621" y="1489"/>
                  <a:pt x="621" y="1489"/>
                  <a:pt x="621" y="1489"/>
                </a:cubicBezTo>
                <a:cubicBezTo>
                  <a:pt x="621" y="1638"/>
                  <a:pt x="500" y="1760"/>
                  <a:pt x="351" y="1760"/>
                </a:cubicBezTo>
                <a:cubicBezTo>
                  <a:pt x="202" y="1760"/>
                  <a:pt x="81" y="1638"/>
                  <a:pt x="81" y="1489"/>
                </a:cubicBezTo>
                <a:cubicBezTo>
                  <a:pt x="81" y="0"/>
                  <a:pt x="81" y="0"/>
                  <a:pt x="8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4" y="17"/>
                  <a:pt x="64" y="17"/>
                  <a:pt x="64" y="17"/>
                </a:cubicBezTo>
                <a:cubicBezTo>
                  <a:pt x="64" y="1489"/>
                  <a:pt x="64" y="1489"/>
                  <a:pt x="64" y="1489"/>
                </a:cubicBezTo>
                <a:cubicBezTo>
                  <a:pt x="64" y="1648"/>
                  <a:pt x="193" y="1776"/>
                  <a:pt x="351" y="1776"/>
                </a:cubicBezTo>
                <a:cubicBezTo>
                  <a:pt x="351" y="1776"/>
                  <a:pt x="351" y="1776"/>
                  <a:pt x="351" y="1776"/>
                </a:cubicBezTo>
                <a:cubicBezTo>
                  <a:pt x="509" y="1776"/>
                  <a:pt x="637" y="1648"/>
                  <a:pt x="637" y="1489"/>
                </a:cubicBezTo>
                <a:cubicBezTo>
                  <a:pt x="637" y="17"/>
                  <a:pt x="637" y="17"/>
                  <a:pt x="637" y="17"/>
                </a:cubicBezTo>
                <a:cubicBezTo>
                  <a:pt x="701" y="17"/>
                  <a:pt x="701" y="17"/>
                  <a:pt x="701" y="17"/>
                </a:cubicBezTo>
                <a:lnTo>
                  <a:pt x="701" y="0"/>
                </a:lnTo>
                <a:close/>
              </a:path>
            </a:pathLst>
          </a:custGeom>
          <a:solidFill>
            <a:srgbClr val="C7C8C9">
              <a:alpha val="57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Gilroy" pitchFamily="2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BCB91E6-6B39-C14F-A3CE-80D576767515}"/>
              </a:ext>
            </a:extLst>
          </p:cNvPr>
          <p:cNvSpPr>
            <a:spLocks/>
          </p:cNvSpPr>
          <p:nvPr/>
        </p:nvSpPr>
        <p:spPr bwMode="auto">
          <a:xfrm>
            <a:off x="1202357" y="4879872"/>
            <a:ext cx="1424792" cy="713738"/>
          </a:xfrm>
          <a:custGeom>
            <a:avLst/>
            <a:gdLst>
              <a:gd name="T0" fmla="*/ 0 w 508"/>
              <a:gd name="T1" fmla="*/ 0 h 235"/>
              <a:gd name="T2" fmla="*/ 0 w 508"/>
              <a:gd name="T3" fmla="*/ 178 h 235"/>
              <a:gd name="T4" fmla="*/ 6 w 508"/>
              <a:gd name="T5" fmla="*/ 235 h 235"/>
              <a:gd name="T6" fmla="*/ 501 w 508"/>
              <a:gd name="T7" fmla="*/ 235 h 235"/>
              <a:gd name="T8" fmla="*/ 508 w 508"/>
              <a:gd name="T9" fmla="*/ 178 h 235"/>
              <a:gd name="T10" fmla="*/ 508 w 508"/>
              <a:gd name="T11" fmla="*/ 0 h 235"/>
              <a:gd name="T12" fmla="*/ 0 w 508"/>
              <a:gd name="T13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8" h="235">
                <a:moveTo>
                  <a:pt x="0" y="0"/>
                </a:moveTo>
                <a:cubicBezTo>
                  <a:pt x="0" y="178"/>
                  <a:pt x="0" y="178"/>
                  <a:pt x="0" y="178"/>
                </a:cubicBezTo>
                <a:cubicBezTo>
                  <a:pt x="0" y="198"/>
                  <a:pt x="2" y="217"/>
                  <a:pt x="6" y="235"/>
                </a:cubicBezTo>
                <a:cubicBezTo>
                  <a:pt x="501" y="235"/>
                  <a:pt x="501" y="235"/>
                  <a:pt x="501" y="235"/>
                </a:cubicBezTo>
                <a:cubicBezTo>
                  <a:pt x="505" y="217"/>
                  <a:pt x="508" y="198"/>
                  <a:pt x="508" y="178"/>
                </a:cubicBezTo>
                <a:cubicBezTo>
                  <a:pt x="508" y="0"/>
                  <a:pt x="508" y="0"/>
                  <a:pt x="508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916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Gilroy Light" pitchFamily="2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42C28CA-553D-694A-ACD3-920F3FC38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357" y="1697849"/>
            <a:ext cx="1424792" cy="665284"/>
          </a:xfrm>
          <a:prstGeom prst="rect">
            <a:avLst/>
          </a:prstGeom>
          <a:solidFill>
            <a:srgbClr val="B991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Gilroy Light" pitchFamily="2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726593F-4530-9243-BEF0-FA55BE3D3174}"/>
              </a:ext>
            </a:extLst>
          </p:cNvPr>
          <p:cNvSpPr>
            <a:spLocks/>
          </p:cNvSpPr>
          <p:nvPr/>
        </p:nvSpPr>
        <p:spPr bwMode="auto">
          <a:xfrm>
            <a:off x="1225200" y="5627231"/>
            <a:ext cx="1376252" cy="670498"/>
          </a:xfrm>
          <a:custGeom>
            <a:avLst/>
            <a:gdLst>
              <a:gd name="T0" fmla="*/ 0 w 491"/>
              <a:gd name="T1" fmla="*/ 0 h 189"/>
              <a:gd name="T2" fmla="*/ 246 w 491"/>
              <a:gd name="T3" fmla="*/ 189 h 189"/>
              <a:gd name="T4" fmla="*/ 491 w 491"/>
              <a:gd name="T5" fmla="*/ 0 h 189"/>
              <a:gd name="T6" fmla="*/ 0 w 491"/>
              <a:gd name="T7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1" h="189">
                <a:moveTo>
                  <a:pt x="0" y="0"/>
                </a:moveTo>
                <a:cubicBezTo>
                  <a:pt x="28" y="109"/>
                  <a:pt x="128" y="189"/>
                  <a:pt x="246" y="189"/>
                </a:cubicBezTo>
                <a:cubicBezTo>
                  <a:pt x="364" y="189"/>
                  <a:pt x="463" y="109"/>
                  <a:pt x="49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312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Gilroy" pitchFamily="2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811AA96E-A2AF-6D49-AD71-72B7CA194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357" y="3909406"/>
            <a:ext cx="1424792" cy="91603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Gilroy" pitchFamily="2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E79936A9-EDF8-D244-9646-714E205CC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357" y="2412269"/>
            <a:ext cx="1424792" cy="667764"/>
          </a:xfrm>
          <a:prstGeom prst="rect">
            <a:avLst/>
          </a:prstGeom>
          <a:solidFill>
            <a:srgbClr val="A747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Gilroy" pitchFamily="2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66BC4A1-7BAF-744A-9B68-054E338A3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357" y="3096356"/>
            <a:ext cx="1424792" cy="790379"/>
          </a:xfrm>
          <a:prstGeom prst="rect">
            <a:avLst/>
          </a:prstGeom>
          <a:solidFill>
            <a:srgbClr val="8A3BC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>
              <a:latin typeface="Gilroy Ligh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1904E-1826-D74A-8600-318B7FC831B1}"/>
              </a:ext>
            </a:extLst>
          </p:cNvPr>
          <p:cNvSpPr txBox="1"/>
          <p:nvPr/>
        </p:nvSpPr>
        <p:spPr>
          <a:xfrm>
            <a:off x="1590685" y="5786332"/>
            <a:ext cx="643125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Бренд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87D95B-1450-334B-B67D-F65592B5F714}"/>
              </a:ext>
            </a:extLst>
          </p:cNvPr>
          <p:cNvSpPr txBox="1"/>
          <p:nvPr/>
        </p:nvSpPr>
        <p:spPr>
          <a:xfrm>
            <a:off x="1391912" y="5062034"/>
            <a:ext cx="1040670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Конкуренты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5D4F6-86C7-C94E-BB51-563B51940C42}"/>
              </a:ext>
            </a:extLst>
          </p:cNvPr>
          <p:cNvSpPr txBox="1"/>
          <p:nvPr/>
        </p:nvSpPr>
        <p:spPr>
          <a:xfrm>
            <a:off x="1204778" y="4036353"/>
            <a:ext cx="142479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200">
                <a:solidFill>
                  <a:schemeClr val="bg1"/>
                </a:solidFill>
                <a:latin typeface="Gilroy Light" pitchFamily="2" charset="0"/>
                <a:cs typeface="Arial"/>
              </a:rPr>
              <a:t>Подбирают методы решения проблемы</a:t>
            </a:r>
            <a:endParaRPr lang="ru-RU" sz="1200" dirty="0">
              <a:solidFill>
                <a:schemeClr val="bg1"/>
              </a:solidFill>
              <a:latin typeface="Gilroy Light" pitchFamily="2" charset="0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9315AA-9672-494A-85AD-D3103EC3C6C8}"/>
              </a:ext>
            </a:extLst>
          </p:cNvPr>
          <p:cNvSpPr txBox="1"/>
          <p:nvPr/>
        </p:nvSpPr>
        <p:spPr>
          <a:xfrm>
            <a:off x="1372616" y="1816041"/>
            <a:ext cx="107856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Пассивный спрос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3730E1-C810-654B-AC28-38BD808B1715}"/>
              </a:ext>
            </a:extLst>
          </p:cNvPr>
          <p:cNvSpPr txBox="1"/>
          <p:nvPr/>
        </p:nvSpPr>
        <p:spPr>
          <a:xfrm>
            <a:off x="1299121" y="3270411"/>
            <a:ext cx="12262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200">
                <a:solidFill>
                  <a:schemeClr val="bg1"/>
                </a:solidFill>
                <a:latin typeface="Gilroy Light" pitchFamily="2" charset="0"/>
                <a:cs typeface="Arial"/>
              </a:rPr>
              <a:t>Имеют проблемы </a:t>
            </a:r>
            <a:endParaRPr lang="ru-RU" sz="1200" dirty="0">
              <a:solidFill>
                <a:schemeClr val="bg1"/>
              </a:solidFill>
              <a:latin typeface="Gilroy Light" pitchFamily="2" charset="0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4BC15-4D80-C844-A71F-4496309981E4}"/>
              </a:ext>
            </a:extLst>
          </p:cNvPr>
          <p:cNvSpPr txBox="1"/>
          <p:nvPr/>
        </p:nvSpPr>
        <p:spPr>
          <a:xfrm>
            <a:off x="1219609" y="2530604"/>
            <a:ext cx="142479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Arial"/>
              </a:rPr>
              <a:t>Интересуются проблематикой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702AAE-7F3A-5C44-B104-9E70BCE02FCF}"/>
              </a:ext>
            </a:extLst>
          </p:cNvPr>
          <p:cNvSpPr txBox="1"/>
          <p:nvPr/>
        </p:nvSpPr>
        <p:spPr>
          <a:xfrm>
            <a:off x="978222" y="1102764"/>
            <a:ext cx="186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2" charset="0"/>
              </a:defRPr>
            </a:lvl1pPr>
          </a:lstStyle>
          <a:p>
            <a:pPr algn="ctr"/>
            <a:r>
              <a:rPr lang="ru-RU"/>
              <a:t>АУДИТОРНЫЕ СЕГМЕНТЫ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67A204-1255-F049-8682-D92A3778032B}"/>
              </a:ext>
            </a:extLst>
          </p:cNvPr>
          <p:cNvSpPr txBox="1"/>
          <p:nvPr/>
        </p:nvSpPr>
        <p:spPr>
          <a:xfrm rot="16200000">
            <a:off x="26849" y="1849467"/>
            <a:ext cx="133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«Холодная» аудитория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59871-56CD-8D47-BAA4-0C4AE1DE185D}"/>
              </a:ext>
            </a:extLst>
          </p:cNvPr>
          <p:cNvSpPr txBox="1"/>
          <p:nvPr/>
        </p:nvSpPr>
        <p:spPr>
          <a:xfrm rot="16200000">
            <a:off x="26850" y="3369020"/>
            <a:ext cx="133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«Теплая» аудитория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0785A6-8C52-3741-A260-7D4F823F82ED}"/>
              </a:ext>
            </a:extLst>
          </p:cNvPr>
          <p:cNvSpPr txBox="1"/>
          <p:nvPr/>
        </p:nvSpPr>
        <p:spPr>
          <a:xfrm rot="16200000">
            <a:off x="26850" y="5417284"/>
            <a:ext cx="133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2" charset="0"/>
                <a:ea typeface="Verdana" panose="020B0604030504040204" pitchFamily="34" charset="0"/>
                <a:cs typeface="Verdana" panose="020B0604030504040204" pitchFamily="34" charset="0"/>
              </a:rPr>
              <a:t>«Горячая» аудитория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BA6575F-1805-AC47-AD0C-7D060D022DDD}"/>
              </a:ext>
            </a:extLst>
          </p:cNvPr>
          <p:cNvCxnSpPr>
            <a:cxnSpLocks/>
          </p:cNvCxnSpPr>
          <p:nvPr/>
        </p:nvCxnSpPr>
        <p:spPr>
          <a:xfrm flipV="1">
            <a:off x="978222" y="4847380"/>
            <a:ext cx="10748622" cy="10425"/>
          </a:xfrm>
          <a:prstGeom prst="line">
            <a:avLst/>
          </a:prstGeom>
          <a:ln w="15875"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CA225FA-5B6C-1B42-AFF7-B6B0719156E2}"/>
              </a:ext>
            </a:extLst>
          </p:cNvPr>
          <p:cNvCxnSpPr>
            <a:cxnSpLocks/>
          </p:cNvCxnSpPr>
          <p:nvPr/>
        </p:nvCxnSpPr>
        <p:spPr>
          <a:xfrm>
            <a:off x="978222" y="2378647"/>
            <a:ext cx="10748622" cy="0"/>
          </a:xfrm>
          <a:prstGeom prst="line">
            <a:avLst/>
          </a:prstGeom>
          <a:ln w="15875"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EADCD1A-9075-9944-B436-37BAC5037FEF}"/>
              </a:ext>
            </a:extLst>
          </p:cNvPr>
          <p:cNvCxnSpPr>
            <a:cxnSpLocks/>
          </p:cNvCxnSpPr>
          <p:nvPr/>
        </p:nvCxnSpPr>
        <p:spPr>
          <a:xfrm flipV="1">
            <a:off x="978222" y="5570397"/>
            <a:ext cx="10748622" cy="10425"/>
          </a:xfrm>
          <a:prstGeom prst="line">
            <a:avLst/>
          </a:prstGeom>
          <a:ln w="15875"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222F43-1D7A-0848-8036-86007609E6FF}"/>
              </a:ext>
            </a:extLst>
          </p:cNvPr>
          <p:cNvSpPr txBox="1"/>
          <p:nvPr/>
        </p:nvSpPr>
        <p:spPr>
          <a:xfrm>
            <a:off x="3198526" y="1222752"/>
            <a:ext cx="270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2" charset="0"/>
              </a:defRPr>
            </a:lvl1pPr>
          </a:lstStyle>
          <a:p>
            <a:pPr algn="l"/>
            <a:r>
              <a:rPr lang="ru-RU" sz="1400" dirty="0"/>
              <a:t>КЛЮЧЕВЫЕ ЗАДАЧИ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9225FF-6C64-1A42-A9F3-555E62FC8715}"/>
              </a:ext>
            </a:extLst>
          </p:cNvPr>
          <p:cNvSpPr txBox="1"/>
          <p:nvPr/>
        </p:nvSpPr>
        <p:spPr>
          <a:xfrm>
            <a:off x="6682617" y="1226220"/>
            <a:ext cx="2175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itchFamily="2" charset="0"/>
              </a:defRPr>
            </a:lvl1pPr>
          </a:lstStyle>
          <a:p>
            <a:r>
              <a:rPr lang="ru-RU" sz="1400" dirty="0"/>
              <a:t>ИНСТРУМЕНТАРИЙ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E327D8B-0866-734E-8F48-CA662B521983}"/>
              </a:ext>
            </a:extLst>
          </p:cNvPr>
          <p:cNvCxnSpPr>
            <a:cxnSpLocks/>
          </p:cNvCxnSpPr>
          <p:nvPr/>
        </p:nvCxnSpPr>
        <p:spPr>
          <a:xfrm>
            <a:off x="6576993" y="1153401"/>
            <a:ext cx="0" cy="5391778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4C005550-D20E-CD4A-A81B-431CB6CDB677}"/>
              </a:ext>
            </a:extLst>
          </p:cNvPr>
          <p:cNvSpPr/>
          <p:nvPr/>
        </p:nvSpPr>
        <p:spPr>
          <a:xfrm>
            <a:off x="3193173" y="1928103"/>
            <a:ext cx="3030867" cy="24632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Познакомить с брендом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D91334BB-304C-704C-9E0F-723A3D6130D6}"/>
              </a:ext>
            </a:extLst>
          </p:cNvPr>
          <p:cNvSpPr/>
          <p:nvPr/>
        </p:nvSpPr>
        <p:spPr>
          <a:xfrm>
            <a:off x="3211059" y="5716198"/>
            <a:ext cx="3249303" cy="45083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Дать полную информацию о продукте из разных источников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8EBE7D-F69E-664A-B37A-997C4FEFE054}"/>
              </a:ext>
            </a:extLst>
          </p:cNvPr>
          <p:cNvSpPr txBox="1"/>
          <p:nvPr/>
        </p:nvSpPr>
        <p:spPr>
          <a:xfrm>
            <a:off x="3211059" y="5062034"/>
            <a:ext cx="313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 Переключить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35B291-6E36-554F-8CF0-2077730F2024}"/>
              </a:ext>
            </a:extLst>
          </p:cNvPr>
          <p:cNvSpPr/>
          <p:nvPr/>
        </p:nvSpPr>
        <p:spPr>
          <a:xfrm>
            <a:off x="3197047" y="6117652"/>
            <a:ext cx="3379946" cy="45083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Привести к продукту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D03CF17B-917E-6E4D-A472-D5C3A9E214F9}"/>
              </a:ext>
            </a:extLst>
          </p:cNvPr>
          <p:cNvSpPr/>
          <p:nvPr/>
        </p:nvSpPr>
        <p:spPr>
          <a:xfrm>
            <a:off x="3191248" y="2666766"/>
            <a:ext cx="3030867" cy="802390"/>
          </a:xfrm>
          <a:prstGeom prst="roundRect">
            <a:avLst>
              <a:gd name="adj" fmla="val 6722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Дать полезную информацию по проблематике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Сформировать знание бренда вызвать к нему интерес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4BF0FE9E-F003-FF46-AAB7-EAB0087FE0CF}"/>
              </a:ext>
            </a:extLst>
          </p:cNvPr>
          <p:cNvSpPr/>
          <p:nvPr/>
        </p:nvSpPr>
        <p:spPr>
          <a:xfrm>
            <a:off x="3211058" y="3742133"/>
            <a:ext cx="3030867" cy="843950"/>
          </a:xfrm>
          <a:prstGeom prst="roundRect">
            <a:avLst>
              <a:gd name="adj" fmla="val 6722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Дать информацию о продукте/услуге как самом оптимальном методе решения проблемы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0968F46-39FD-1E44-9A2D-F26CFC991E06}"/>
              </a:ext>
            </a:extLst>
          </p:cNvPr>
          <p:cNvSpPr/>
          <p:nvPr/>
        </p:nvSpPr>
        <p:spPr>
          <a:xfrm>
            <a:off x="6892631" y="1811730"/>
            <a:ext cx="4279277" cy="50336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Медийная реклама (имидж)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Нативная реклама (различные форматы)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0D7720C6-07AE-DA4D-9733-AE0179A9D864}"/>
              </a:ext>
            </a:extLst>
          </p:cNvPr>
          <p:cNvSpPr/>
          <p:nvPr/>
        </p:nvSpPr>
        <p:spPr>
          <a:xfrm>
            <a:off x="6892630" y="5266130"/>
            <a:ext cx="5942915" cy="17030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Аудиторные закупки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SERM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Отзывы на форумах и рекомендательных ресурсах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Интервью клиентов (статьи и видео – формат)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Обзорные статьи от экспертов (сравнение с конкурентами)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9BEBCB88-76E8-6947-8299-445B39896A01}"/>
              </a:ext>
            </a:extLst>
          </p:cNvPr>
          <p:cNvSpPr/>
          <p:nvPr/>
        </p:nvSpPr>
        <p:spPr>
          <a:xfrm>
            <a:off x="6881600" y="2496477"/>
            <a:ext cx="4654536" cy="22299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Нативная реклама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Отзывы на тематических форумах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Аудиторные закупки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PR-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статьи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Отзывы на рекомендательных ресурсах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Обзоры от блогеров (эксперты)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Брендированные консультации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Официальный блог бренда с полезной информацией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Интервью с клиентами (статьи и видео-формат)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BD4C172-C2B9-D64C-8C86-9DF68D47A1B1}"/>
              </a:ext>
            </a:extLst>
          </p:cNvPr>
          <p:cNvSpPr/>
          <p:nvPr/>
        </p:nvSpPr>
        <p:spPr>
          <a:xfrm>
            <a:off x="6881600" y="4864935"/>
            <a:ext cx="60960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Редакционный спецпроект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Брендированная консультация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PR-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Light" pitchFamily="2" charset="0"/>
              </a:rPr>
              <a:t>статья</a:t>
            </a:r>
          </a:p>
        </p:txBody>
      </p:sp>
    </p:spTree>
    <p:extLst>
      <p:ext uri="{BB962C8B-B14F-4D97-AF65-F5344CB8AC3E}">
        <p14:creationId xmlns:p14="http://schemas.microsoft.com/office/powerpoint/2010/main" val="3365924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6D845DF-37DC-9645-87E6-F335FCEF8B3C}"/>
              </a:ext>
            </a:extLst>
          </p:cNvPr>
          <p:cNvCxnSpPr>
            <a:cxnSpLocks/>
          </p:cNvCxnSpPr>
          <p:nvPr/>
        </p:nvCxnSpPr>
        <p:spPr>
          <a:xfrm flipV="1">
            <a:off x="6124085" y="0"/>
            <a:ext cx="0" cy="1261590"/>
          </a:xfrm>
          <a:prstGeom prst="line">
            <a:avLst/>
          </a:prstGeom>
          <a:ln w="19050">
            <a:solidFill>
              <a:srgbClr val="431256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99251C86-7585-A94C-9AFA-171D9AD88C0E}"/>
              </a:ext>
            </a:extLst>
          </p:cNvPr>
          <p:cNvSpPr/>
          <p:nvPr/>
        </p:nvSpPr>
        <p:spPr>
          <a:xfrm>
            <a:off x="3798546" y="1261590"/>
            <a:ext cx="4594908" cy="4334819"/>
          </a:xfrm>
          <a:prstGeom prst="ellipse">
            <a:avLst/>
          </a:prstGeom>
          <a:noFill/>
          <a:ln w="25400">
            <a:solidFill>
              <a:srgbClr val="431256">
                <a:alpha val="29000"/>
              </a:srgbClr>
            </a:solidFill>
            <a:prstDash val="sysDot"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B67EBD1-0F2B-E740-A8CE-8FBF35692B34}"/>
              </a:ext>
            </a:extLst>
          </p:cNvPr>
          <p:cNvSpPr/>
          <p:nvPr/>
        </p:nvSpPr>
        <p:spPr>
          <a:xfrm>
            <a:off x="4777313" y="2184956"/>
            <a:ext cx="2637373" cy="2488088"/>
          </a:xfrm>
          <a:prstGeom prst="ellipse">
            <a:avLst/>
          </a:prstGeom>
          <a:solidFill>
            <a:srgbClr val="30B58E"/>
          </a:solidFill>
          <a:ln w="25400">
            <a:solidFill>
              <a:schemeClr val="bg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A0ADAC1-107F-744C-B113-B27554F24CC5}"/>
              </a:ext>
            </a:extLst>
          </p:cNvPr>
          <p:cNvSpPr txBox="1">
            <a:spLocks/>
          </p:cNvSpPr>
          <p:nvPr/>
        </p:nvSpPr>
        <p:spPr>
          <a:xfrm>
            <a:off x="5020532" y="3269664"/>
            <a:ext cx="2222649" cy="459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2300" b="1" dirty="0">
                <a:solidFill>
                  <a:schemeClr val="bg1"/>
                </a:solidFill>
                <a:latin typeface="Gilroy ExtraBold" pitchFamily="2" charset="0"/>
              </a:rPr>
              <a:t>ЭКОСИСТЕМА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26F4103-3F59-C343-962F-2BE63C600B93}"/>
              </a:ext>
            </a:extLst>
          </p:cNvPr>
          <p:cNvCxnSpPr>
            <a:cxnSpLocks/>
          </p:cNvCxnSpPr>
          <p:nvPr/>
        </p:nvCxnSpPr>
        <p:spPr>
          <a:xfrm flipV="1">
            <a:off x="6124085" y="5596410"/>
            <a:ext cx="0" cy="1261590"/>
          </a:xfrm>
          <a:prstGeom prst="line">
            <a:avLst/>
          </a:prstGeom>
          <a:ln w="19050">
            <a:solidFill>
              <a:srgbClr val="431256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606D505-2651-C043-B20F-BD5B93C1C184}"/>
              </a:ext>
            </a:extLst>
          </p:cNvPr>
          <p:cNvCxnSpPr>
            <a:cxnSpLocks/>
          </p:cNvCxnSpPr>
          <p:nvPr/>
        </p:nvCxnSpPr>
        <p:spPr>
          <a:xfrm flipH="1">
            <a:off x="16737" y="3419138"/>
            <a:ext cx="3781809" cy="0"/>
          </a:xfrm>
          <a:prstGeom prst="line">
            <a:avLst/>
          </a:prstGeom>
          <a:ln w="19050">
            <a:solidFill>
              <a:srgbClr val="431256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4650874-6223-EA40-A961-DBF3EFA88C40}"/>
              </a:ext>
            </a:extLst>
          </p:cNvPr>
          <p:cNvCxnSpPr>
            <a:cxnSpLocks/>
          </p:cNvCxnSpPr>
          <p:nvPr/>
        </p:nvCxnSpPr>
        <p:spPr>
          <a:xfrm flipH="1">
            <a:off x="8393454" y="3419138"/>
            <a:ext cx="3781809" cy="0"/>
          </a:xfrm>
          <a:prstGeom prst="line">
            <a:avLst/>
          </a:prstGeom>
          <a:ln w="19050">
            <a:solidFill>
              <a:srgbClr val="431256">
                <a:alpha val="2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2922832-EA45-824D-A040-4924E76E35B2}"/>
              </a:ext>
            </a:extLst>
          </p:cNvPr>
          <p:cNvSpPr txBox="1">
            <a:spLocks/>
          </p:cNvSpPr>
          <p:nvPr/>
        </p:nvSpPr>
        <p:spPr>
          <a:xfrm>
            <a:off x="629700" y="950773"/>
            <a:ext cx="2068399" cy="364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>
                <a:latin typeface="Gilroy Light" pitchFamily="2" charset="0"/>
              </a:rPr>
              <a:t>Анализ и оценка инфо-поля бренда 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60A5916-650B-664F-B4C4-3F10E623380E}"/>
              </a:ext>
            </a:extLst>
          </p:cNvPr>
          <p:cNvSpPr txBox="1">
            <a:spLocks/>
          </p:cNvSpPr>
          <p:nvPr/>
        </p:nvSpPr>
        <p:spPr>
          <a:xfrm>
            <a:off x="690660" y="1884117"/>
            <a:ext cx="1998751" cy="52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>
                <a:latin typeface="Gilroy Light" pitchFamily="2" charset="0"/>
              </a:rPr>
              <a:t>Выявление форматов контента и их тональности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BE92A54-4880-2D46-80A0-42051A9A4857}"/>
              </a:ext>
            </a:extLst>
          </p:cNvPr>
          <p:cNvSpPr/>
          <p:nvPr/>
        </p:nvSpPr>
        <p:spPr>
          <a:xfrm>
            <a:off x="7539083" y="1632391"/>
            <a:ext cx="729974" cy="688655"/>
          </a:xfrm>
          <a:prstGeom prst="ellipse">
            <a:avLst/>
          </a:prstGeom>
          <a:solidFill>
            <a:srgbClr val="431256"/>
          </a:solidFill>
          <a:ln w="38100">
            <a:noFill/>
            <a:prstDash val="sysDot"/>
          </a:ln>
          <a:effectLst>
            <a:outerShdw blurRad="2159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2EA8D9C-9C7E-C145-8B38-5EA55C63568A}"/>
              </a:ext>
            </a:extLst>
          </p:cNvPr>
          <p:cNvSpPr/>
          <p:nvPr/>
        </p:nvSpPr>
        <p:spPr>
          <a:xfrm>
            <a:off x="7433158" y="4598116"/>
            <a:ext cx="729974" cy="688655"/>
          </a:xfrm>
          <a:prstGeom prst="ellipse">
            <a:avLst/>
          </a:prstGeom>
          <a:solidFill>
            <a:srgbClr val="431256"/>
          </a:solidFill>
          <a:ln w="38100">
            <a:noFill/>
            <a:prstDash val="sysDot"/>
          </a:ln>
          <a:effectLst>
            <a:outerShdw blurRad="2159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8ECC11A-1EC7-CF4A-BAF0-83DA6E1C7F5C}"/>
              </a:ext>
            </a:extLst>
          </p:cNvPr>
          <p:cNvSpPr/>
          <p:nvPr/>
        </p:nvSpPr>
        <p:spPr>
          <a:xfrm>
            <a:off x="3902821" y="4459953"/>
            <a:ext cx="729974" cy="688655"/>
          </a:xfrm>
          <a:prstGeom prst="ellipse">
            <a:avLst/>
          </a:prstGeom>
          <a:solidFill>
            <a:srgbClr val="431256"/>
          </a:solidFill>
          <a:ln w="38100">
            <a:noFill/>
            <a:prstDash val="sysDot"/>
          </a:ln>
          <a:effectLst>
            <a:outerShdw blurRad="2159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BA92124D-1F6A-6147-A931-AC7B0BEECE1C}"/>
              </a:ext>
            </a:extLst>
          </p:cNvPr>
          <p:cNvSpPr/>
          <p:nvPr/>
        </p:nvSpPr>
        <p:spPr>
          <a:xfrm>
            <a:off x="3922943" y="1709393"/>
            <a:ext cx="729974" cy="688655"/>
          </a:xfrm>
          <a:prstGeom prst="ellipse">
            <a:avLst/>
          </a:prstGeom>
          <a:solidFill>
            <a:srgbClr val="431256"/>
          </a:solidFill>
          <a:ln w="38100">
            <a:noFill/>
            <a:prstDash val="sysDot"/>
          </a:ln>
          <a:effectLst>
            <a:outerShdw blurRad="215900" sx="102000" sy="1020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729856-90B3-6E43-B961-43E079B28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418" y="1855597"/>
            <a:ext cx="409942" cy="409942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406509C-3C1F-C841-8C2C-530C89B16B1B}"/>
              </a:ext>
            </a:extLst>
          </p:cNvPr>
          <p:cNvGrpSpPr/>
          <p:nvPr/>
        </p:nvGrpSpPr>
        <p:grpSpPr>
          <a:xfrm>
            <a:off x="2969311" y="1133001"/>
            <a:ext cx="1060534" cy="677243"/>
            <a:chOff x="2969311" y="1133001"/>
            <a:chExt cx="1060534" cy="677243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E944B130-71D7-7949-8338-2335F93B1CA6}"/>
                </a:ext>
              </a:extLst>
            </p:cNvPr>
            <p:cNvCxnSpPr>
              <a:stCxn id="20" idx="1"/>
            </p:cNvCxnSpPr>
            <p:nvPr/>
          </p:nvCxnSpPr>
          <p:spPr>
            <a:xfrm flipH="1" flipV="1">
              <a:off x="3231715" y="1133002"/>
              <a:ext cx="798130" cy="677242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56DE093-B9C8-6F41-9CAB-B7DE8FF82AF1}"/>
                </a:ext>
              </a:extLst>
            </p:cNvPr>
            <p:cNvCxnSpPr>
              <a:cxnSpLocks/>
            </p:cNvCxnSpPr>
            <p:nvPr/>
          </p:nvCxnSpPr>
          <p:spPr>
            <a:xfrm>
              <a:off x="2969311" y="1133001"/>
              <a:ext cx="262404" cy="3381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100BBC57-1664-FA4E-AE61-8AAEB1A7A46B}"/>
              </a:ext>
            </a:extLst>
          </p:cNvPr>
          <p:cNvCxnSpPr>
            <a:cxnSpLocks/>
          </p:cNvCxnSpPr>
          <p:nvPr/>
        </p:nvCxnSpPr>
        <p:spPr>
          <a:xfrm flipH="1">
            <a:off x="2969311" y="2137281"/>
            <a:ext cx="1007771" cy="0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AC83CD06-8CD0-1345-956C-36434CB5B90C}"/>
              </a:ext>
            </a:extLst>
          </p:cNvPr>
          <p:cNvSpPr/>
          <p:nvPr/>
        </p:nvSpPr>
        <p:spPr>
          <a:xfrm flipH="1">
            <a:off x="2850648" y="2071818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A2DA0046-7CDF-5644-98F4-A9B72B44E4C9}"/>
              </a:ext>
            </a:extLst>
          </p:cNvPr>
          <p:cNvSpPr txBox="1">
            <a:spLocks/>
          </p:cNvSpPr>
          <p:nvPr/>
        </p:nvSpPr>
        <p:spPr>
          <a:xfrm>
            <a:off x="9186390" y="632687"/>
            <a:ext cx="2430014" cy="318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Формирование сегментов аудитории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973139E7-1C27-0E48-8006-D3B1AE0C2652}"/>
              </a:ext>
            </a:extLst>
          </p:cNvPr>
          <p:cNvSpPr txBox="1">
            <a:spLocks/>
          </p:cNvSpPr>
          <p:nvPr/>
        </p:nvSpPr>
        <p:spPr>
          <a:xfrm>
            <a:off x="9186390" y="1152686"/>
            <a:ext cx="2795776" cy="364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Формирование основных целей̆ и задач, сроков 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D19C786-6D4D-9642-AF09-8E6AE3BEC4D5}"/>
              </a:ext>
            </a:extLst>
          </p:cNvPr>
          <p:cNvSpPr txBox="1">
            <a:spLocks/>
          </p:cNvSpPr>
          <p:nvPr/>
        </p:nvSpPr>
        <p:spPr>
          <a:xfrm>
            <a:off x="9186390" y="1808941"/>
            <a:ext cx="3005610" cy="462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Выбор каналов присутствия и инструментов интернет рекламы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FA682272-2495-634E-A982-E3CBFFC4D259}"/>
              </a:ext>
            </a:extLst>
          </p:cNvPr>
          <p:cNvSpPr txBox="1">
            <a:spLocks/>
          </p:cNvSpPr>
          <p:nvPr/>
        </p:nvSpPr>
        <p:spPr>
          <a:xfrm>
            <a:off x="9186390" y="2658503"/>
            <a:ext cx="2795776" cy="344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Создание стратегии позиционирования для каждого сегмента ЦА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4238FE6-BB2B-3A4C-B546-0A910F29607E}"/>
              </a:ext>
            </a:extLst>
          </p:cNvPr>
          <p:cNvSpPr/>
          <p:nvPr/>
        </p:nvSpPr>
        <p:spPr>
          <a:xfrm flipH="1">
            <a:off x="2850648" y="1067538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ADA9BE1-61C7-EB4A-9BD2-D152E3DC74F8}"/>
              </a:ext>
            </a:extLst>
          </p:cNvPr>
          <p:cNvSpPr/>
          <p:nvPr/>
        </p:nvSpPr>
        <p:spPr>
          <a:xfrm flipH="1">
            <a:off x="8952448" y="726267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8268CA17-C409-834D-B570-2178FE38BCD3}"/>
              </a:ext>
            </a:extLst>
          </p:cNvPr>
          <p:cNvSpPr/>
          <p:nvPr/>
        </p:nvSpPr>
        <p:spPr>
          <a:xfrm flipH="1">
            <a:off x="8952448" y="2759187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F3278038-E0EC-184B-901F-1FE4EB9F9409}"/>
              </a:ext>
            </a:extLst>
          </p:cNvPr>
          <p:cNvCxnSpPr>
            <a:cxnSpLocks/>
          </p:cNvCxnSpPr>
          <p:nvPr/>
        </p:nvCxnSpPr>
        <p:spPr>
          <a:xfrm flipH="1">
            <a:off x="8676884" y="791730"/>
            <a:ext cx="275564" cy="0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8908C967-35F7-314E-9A63-37D40400D43A}"/>
              </a:ext>
            </a:extLst>
          </p:cNvPr>
          <p:cNvCxnSpPr>
            <a:cxnSpLocks/>
          </p:cNvCxnSpPr>
          <p:nvPr/>
        </p:nvCxnSpPr>
        <p:spPr>
          <a:xfrm flipH="1">
            <a:off x="8676884" y="1334915"/>
            <a:ext cx="275564" cy="0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EE79D0B-389A-B54C-BC46-AA43CEF32D49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8269057" y="1972874"/>
            <a:ext cx="686670" cy="3845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E95CF4E4-5999-5E4E-A1B2-EE6A26F484B9}"/>
              </a:ext>
            </a:extLst>
          </p:cNvPr>
          <p:cNvCxnSpPr>
            <a:cxnSpLocks/>
          </p:cNvCxnSpPr>
          <p:nvPr/>
        </p:nvCxnSpPr>
        <p:spPr>
          <a:xfrm flipH="1">
            <a:off x="8676884" y="2824650"/>
            <a:ext cx="275564" cy="0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EF7E951B-4BC4-CC43-ACC4-1EF16D335FD4}"/>
              </a:ext>
            </a:extLst>
          </p:cNvPr>
          <p:cNvCxnSpPr/>
          <p:nvPr/>
        </p:nvCxnSpPr>
        <p:spPr>
          <a:xfrm flipV="1">
            <a:off x="8038214" y="791730"/>
            <a:ext cx="638670" cy="917663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F54AA326-B860-B546-9F50-CCD4E1FE0343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162155" y="1334916"/>
            <a:ext cx="514729" cy="398326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B46023CA-FBA6-C649-BD5E-34349514CDD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8162155" y="2220195"/>
            <a:ext cx="514729" cy="604455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66FEECB3-139B-4E4F-870A-002BEA42EB4F}"/>
              </a:ext>
            </a:extLst>
          </p:cNvPr>
          <p:cNvSpPr/>
          <p:nvPr/>
        </p:nvSpPr>
        <p:spPr>
          <a:xfrm flipH="1">
            <a:off x="8952448" y="1268141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3A14FB20-E796-AE4F-BB90-22BEC7CC9BEE}"/>
              </a:ext>
            </a:extLst>
          </p:cNvPr>
          <p:cNvSpPr/>
          <p:nvPr/>
        </p:nvSpPr>
        <p:spPr>
          <a:xfrm flipH="1">
            <a:off x="8952448" y="1909306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id="{B1D1D861-377A-BE40-ADA4-7E22753A523A}"/>
              </a:ext>
            </a:extLst>
          </p:cNvPr>
          <p:cNvSpPr txBox="1">
            <a:spLocks/>
          </p:cNvSpPr>
          <p:nvPr/>
        </p:nvSpPr>
        <p:spPr>
          <a:xfrm>
            <a:off x="9080464" y="4399722"/>
            <a:ext cx="2795775" cy="228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Создание/ улучшение репутации, инфо- поля бренда</a:t>
            </a:r>
          </a:p>
        </p:txBody>
      </p:sp>
      <p:sp>
        <p:nvSpPr>
          <p:cNvPr id="68" name="Заголовок 1">
            <a:extLst>
              <a:ext uri="{FF2B5EF4-FFF2-40B4-BE49-F238E27FC236}">
                <a16:creationId xmlns:a16="http://schemas.microsoft.com/office/drawing/2014/main" id="{1B8F612E-EB19-5847-A894-DC9E79595FC0}"/>
              </a:ext>
            </a:extLst>
          </p:cNvPr>
          <p:cNvSpPr txBox="1">
            <a:spLocks/>
          </p:cNvSpPr>
          <p:nvPr/>
        </p:nvSpPr>
        <p:spPr>
          <a:xfrm>
            <a:off x="9080465" y="5074454"/>
            <a:ext cx="2795776" cy="364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Нейтрализация негативной̆ репутации</a:t>
            </a:r>
          </a:p>
        </p:txBody>
      </p:sp>
      <p:sp>
        <p:nvSpPr>
          <p:cNvPr id="69" name="Заголовок 1">
            <a:extLst>
              <a:ext uri="{FF2B5EF4-FFF2-40B4-BE49-F238E27FC236}">
                <a16:creationId xmlns:a16="http://schemas.microsoft.com/office/drawing/2014/main" id="{51DE0338-4859-B745-96DB-1C674B5095A1}"/>
              </a:ext>
            </a:extLst>
          </p:cNvPr>
          <p:cNvSpPr txBox="1">
            <a:spLocks/>
          </p:cNvSpPr>
          <p:nvPr/>
        </p:nvSpPr>
        <p:spPr>
          <a:xfrm>
            <a:off x="9080465" y="5668363"/>
            <a:ext cx="3005610" cy="462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Закрепление и поддержка положительной̆ репутации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646FFABD-F3EC-B845-A823-085A6FEEA3B5}"/>
              </a:ext>
            </a:extLst>
          </p:cNvPr>
          <p:cNvSpPr/>
          <p:nvPr/>
        </p:nvSpPr>
        <p:spPr>
          <a:xfrm flipH="1">
            <a:off x="8846523" y="4439716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815233E2-A0FB-BE4B-99B0-9781FF968A07}"/>
              </a:ext>
            </a:extLst>
          </p:cNvPr>
          <p:cNvSpPr/>
          <p:nvPr/>
        </p:nvSpPr>
        <p:spPr>
          <a:xfrm flipH="1">
            <a:off x="8846523" y="5164009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131ADA72-D02E-6F4F-88D6-79EE8B544D7E}"/>
              </a:ext>
            </a:extLst>
          </p:cNvPr>
          <p:cNvSpPr/>
          <p:nvPr/>
        </p:nvSpPr>
        <p:spPr>
          <a:xfrm flipH="1">
            <a:off x="8846523" y="5856031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A0CA4FDF-69D0-6144-82B2-6BFF3C727364}"/>
              </a:ext>
            </a:extLst>
          </p:cNvPr>
          <p:cNvCxnSpPr>
            <a:cxnSpLocks/>
          </p:cNvCxnSpPr>
          <p:nvPr/>
        </p:nvCxnSpPr>
        <p:spPr>
          <a:xfrm flipH="1">
            <a:off x="8570959" y="4493503"/>
            <a:ext cx="275564" cy="0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126BC673-27FE-0D43-99C9-C75F97980F1E}"/>
              </a:ext>
            </a:extLst>
          </p:cNvPr>
          <p:cNvCxnSpPr>
            <a:cxnSpLocks/>
          </p:cNvCxnSpPr>
          <p:nvPr/>
        </p:nvCxnSpPr>
        <p:spPr>
          <a:xfrm flipV="1">
            <a:off x="8009412" y="4506246"/>
            <a:ext cx="561547" cy="392302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539386A7-3343-544B-9B6A-E4849F1C0BAA}"/>
              </a:ext>
            </a:extLst>
          </p:cNvPr>
          <p:cNvCxnSpPr>
            <a:cxnSpLocks/>
          </p:cNvCxnSpPr>
          <p:nvPr/>
        </p:nvCxnSpPr>
        <p:spPr>
          <a:xfrm flipH="1" flipV="1">
            <a:off x="8108779" y="5034832"/>
            <a:ext cx="468759" cy="179556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0B538A75-B1D1-6441-BAAD-A61DC7E6E78A}"/>
              </a:ext>
            </a:extLst>
          </p:cNvPr>
          <p:cNvCxnSpPr>
            <a:cxnSpLocks/>
          </p:cNvCxnSpPr>
          <p:nvPr/>
        </p:nvCxnSpPr>
        <p:spPr>
          <a:xfrm flipH="1">
            <a:off x="8570959" y="5922255"/>
            <a:ext cx="275564" cy="0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8E476FCC-E71D-B44B-93ED-197A0F551087}"/>
              </a:ext>
            </a:extLst>
          </p:cNvPr>
          <p:cNvCxnSpPr>
            <a:cxnSpLocks/>
          </p:cNvCxnSpPr>
          <p:nvPr/>
        </p:nvCxnSpPr>
        <p:spPr>
          <a:xfrm>
            <a:off x="8008601" y="5214388"/>
            <a:ext cx="562358" cy="734278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5EDD046D-8ED3-6A49-95B1-36DFB94230A1}"/>
              </a:ext>
            </a:extLst>
          </p:cNvPr>
          <p:cNvCxnSpPr>
            <a:cxnSpLocks/>
          </p:cNvCxnSpPr>
          <p:nvPr/>
        </p:nvCxnSpPr>
        <p:spPr>
          <a:xfrm flipH="1">
            <a:off x="8570959" y="5219929"/>
            <a:ext cx="275564" cy="0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id="{E850FFD4-71F0-2A42-87C5-FFA9D2DE5813}"/>
              </a:ext>
            </a:extLst>
          </p:cNvPr>
          <p:cNvSpPr txBox="1">
            <a:spLocks/>
          </p:cNvSpPr>
          <p:nvPr/>
        </p:nvSpPr>
        <p:spPr>
          <a:xfrm>
            <a:off x="572777" y="4356000"/>
            <a:ext cx="2115204" cy="780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Составление отчетности по итогам реализации стратегии</a:t>
            </a:r>
          </a:p>
        </p:txBody>
      </p: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id="{4F55B686-24E5-694D-8A1D-8B6E6281FD56}"/>
              </a:ext>
            </a:extLst>
          </p:cNvPr>
          <p:cNvSpPr txBox="1">
            <a:spLocks/>
          </p:cNvSpPr>
          <p:nvPr/>
        </p:nvSpPr>
        <p:spPr>
          <a:xfrm>
            <a:off x="938539" y="5596409"/>
            <a:ext cx="1749442" cy="364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1600"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 Light" pitchFamily="2" charset="0"/>
              </a:rPr>
              <a:t>Анализ результатов</a:t>
            </a: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C08F45E-EE2F-A348-9CCD-1317C2CCCA10}"/>
              </a:ext>
            </a:extLst>
          </p:cNvPr>
          <p:cNvGrpSpPr/>
          <p:nvPr/>
        </p:nvGrpSpPr>
        <p:grpSpPr>
          <a:xfrm>
            <a:off x="2978664" y="4743981"/>
            <a:ext cx="924157" cy="1027917"/>
            <a:chOff x="3041648" y="1725012"/>
            <a:chExt cx="924157" cy="1027917"/>
          </a:xfrm>
        </p:grpSpPr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4E2CD98C-7697-8245-8FDD-D2928BA044BA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3242563" y="1729230"/>
              <a:ext cx="723242" cy="56082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EF44FE23-12CC-D346-B39A-641B43794956}"/>
                </a:ext>
              </a:extLst>
            </p:cNvPr>
            <p:cNvCxnSpPr>
              <a:cxnSpLocks/>
            </p:cNvCxnSpPr>
            <p:nvPr/>
          </p:nvCxnSpPr>
          <p:spPr>
            <a:xfrm>
              <a:off x="3056278" y="1725012"/>
              <a:ext cx="193828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C4A15183-0C67-F746-A122-FF34ED5D14B9}"/>
                </a:ext>
              </a:extLst>
            </p:cNvPr>
            <p:cNvCxnSpPr>
              <a:cxnSpLocks/>
            </p:cNvCxnSpPr>
            <p:nvPr/>
          </p:nvCxnSpPr>
          <p:spPr>
            <a:xfrm>
              <a:off x="3041648" y="2752929"/>
              <a:ext cx="193828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Овал 103">
            <a:extLst>
              <a:ext uri="{FF2B5EF4-FFF2-40B4-BE49-F238E27FC236}">
                <a16:creationId xmlns:a16="http://schemas.microsoft.com/office/drawing/2014/main" id="{C2A2E054-6359-C44F-995F-ED48C43C5398}"/>
              </a:ext>
            </a:extLst>
          </p:cNvPr>
          <p:cNvSpPr/>
          <p:nvPr/>
        </p:nvSpPr>
        <p:spPr>
          <a:xfrm flipH="1">
            <a:off x="2850648" y="4673044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755C965F-A943-E347-8F7C-530A8EAC0F89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3187123" y="5047757"/>
            <a:ext cx="822600" cy="726876"/>
          </a:xfrm>
          <a:prstGeom prst="line">
            <a:avLst/>
          </a:prstGeom>
          <a:ln>
            <a:solidFill>
              <a:srgbClr val="43125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Овал 119">
            <a:extLst>
              <a:ext uri="{FF2B5EF4-FFF2-40B4-BE49-F238E27FC236}">
                <a16:creationId xmlns:a16="http://schemas.microsoft.com/office/drawing/2014/main" id="{94F2EDC3-3A46-214A-99DB-40A7E92B3DAC}"/>
              </a:ext>
            </a:extLst>
          </p:cNvPr>
          <p:cNvSpPr/>
          <p:nvPr/>
        </p:nvSpPr>
        <p:spPr>
          <a:xfrm flipH="1">
            <a:off x="2850648" y="5702679"/>
            <a:ext cx="128016" cy="130926"/>
          </a:xfrm>
          <a:prstGeom prst="ellipse">
            <a:avLst/>
          </a:prstGeom>
          <a:noFill/>
          <a:ln w="38100">
            <a:solidFill>
              <a:srgbClr val="431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C76F22E7-9DDA-0847-9E3D-5BECD7A11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72" y="1716732"/>
            <a:ext cx="495348" cy="495348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04CC33F8-7BBE-7448-ACA4-5E78257C6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260" y="4551980"/>
            <a:ext cx="482852" cy="482852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4738334-12C1-8644-903A-AAB6AC379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106" y="4675170"/>
            <a:ext cx="508238" cy="5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9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335112-B032-5942-8B9A-2994777FE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5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1CD44A-5217-154F-B909-35A06423F3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288" y="1319006"/>
            <a:ext cx="9746347" cy="49316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30B58E"/>
                </a:solidFill>
                <a:latin typeface="Gilroy ExtraBold" pitchFamily="2" charset="0"/>
              </a:rPr>
              <a:t>SEMANTEX - </a:t>
            </a:r>
            <a:r>
              <a:rPr lang="ru-RU" sz="3200" dirty="0">
                <a:solidFill>
                  <a:srgbClr val="30B58E"/>
                </a:solidFill>
                <a:latin typeface="Gilroy ExtraBold" pitchFamily="2" charset="0"/>
              </a:rPr>
              <a:t>ПЕРВЫЙ СЕРВИС, КОТОРЫЙ СМОТРИТ НА БРЕНДЫ ГЛАЗАМИ ВОВЛЕЧЕННОГО ПОЛЬЗОВАТЕЛЯ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76952" y="4409719"/>
            <a:ext cx="2021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Gilroy Light" pitchFamily="2" charset="0"/>
                <a:cs typeface="Gotham Pro Light" panose="02000503030000020004" pitchFamily="50" charset="0"/>
              </a:rPr>
              <a:t>Оценка позиционирования </a:t>
            </a:r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50" charset="0"/>
              </a:rPr>
              <a:t>бренда</a:t>
            </a:r>
            <a:r>
              <a:rPr lang="ru-RU" sz="1200" dirty="0">
                <a:solidFill>
                  <a:schemeClr val="bg1"/>
                </a:solidFill>
                <a:effectLst/>
                <a:latin typeface="Gilroy Light" pitchFamily="2" charset="0"/>
                <a:cs typeface="Gotham Pro Light" panose="02000503030000020004" pitchFamily="50" charset="0"/>
              </a:rPr>
              <a:t> в сравнении с конкурентами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24C6E8-BEB4-458B-A0AF-428BB7FDF863}"/>
              </a:ext>
            </a:extLst>
          </p:cNvPr>
          <p:cNvSpPr/>
          <p:nvPr/>
        </p:nvSpPr>
        <p:spPr>
          <a:xfrm>
            <a:off x="760288" y="2875451"/>
            <a:ext cx="4166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 Light" pitchFamily="2" charset="0"/>
                <a:cs typeface="Gotham Pro" panose="02000503040000020004" pitchFamily="50" charset="0"/>
              </a:rPr>
              <a:t>Суть нашего сервиса в следующем: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37D52A-17A0-4506-87EE-C5D9D77448DD}"/>
              </a:ext>
            </a:extLst>
          </p:cNvPr>
          <p:cNvSpPr/>
          <p:nvPr/>
        </p:nvSpPr>
        <p:spPr>
          <a:xfrm>
            <a:off x="760287" y="4409719"/>
            <a:ext cx="2325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50" charset="0"/>
              </a:rPr>
              <a:t>Оценка емкости аудитории на каждом этапе воронки спроса. Оценка доли охвата бренда.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A2F089-3C67-441F-93FD-6B20174412F2}"/>
              </a:ext>
            </a:extLst>
          </p:cNvPr>
          <p:cNvSpPr/>
          <p:nvPr/>
        </p:nvSpPr>
        <p:spPr>
          <a:xfrm>
            <a:off x="3586946" y="4409719"/>
            <a:ext cx="27222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50" charset="0"/>
              </a:rPr>
              <a:t>Глубинная оценка репутационного фона в поисковых системах на разных этапах воронки спроса (анализ каждой посадочной страницы по типу контента, тональности и критериям оценки бренда)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D9B8F5-F501-4640-B112-57D8D830092D}"/>
              </a:ext>
            </a:extLst>
          </p:cNvPr>
          <p:cNvSpPr/>
          <p:nvPr/>
        </p:nvSpPr>
        <p:spPr>
          <a:xfrm>
            <a:off x="6778166" y="4409719"/>
            <a:ext cx="22582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50" charset="0"/>
              </a:rPr>
              <a:t>Определение точек роста для увеличения конверсий (трафик-обращение, обращение-визиты в ОП, запись-посещение)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C4B4A9-3C5F-4440-806A-0F325609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46" y="3594419"/>
            <a:ext cx="640848" cy="6408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C422AB-A340-E34C-AB68-D675A5972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01" y="3594419"/>
            <a:ext cx="640848" cy="6408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D33B9B-3E84-CB4E-BE83-F7FF50C85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063" y="3594419"/>
            <a:ext cx="640848" cy="6408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24AB58-6DCA-0943-8137-2281101EC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2336" y="3496636"/>
            <a:ext cx="849287" cy="849287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748087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7B63D7-98AA-7241-88CA-21AC62A73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1000">
                <a:srgbClr val="3A6271"/>
              </a:gs>
              <a:gs pos="0">
                <a:srgbClr val="30B58E"/>
              </a:gs>
              <a:gs pos="100000">
                <a:srgbClr val="43125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>
              <a:latin typeface="Gilroy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14CF2-66A9-4634-A0D6-5A4DB8E0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66" y="5394604"/>
            <a:ext cx="3304110" cy="840230"/>
          </a:xfrm>
          <a:noFill/>
        </p:spPr>
        <p:txBody>
          <a:bodyPr wrap="none" rtlCol="0">
            <a:spAutoFit/>
          </a:bodyPr>
          <a:lstStyle/>
          <a:p>
            <a:pPr algn="l"/>
            <a:br>
              <a:rPr lang="ru-RU" sz="1800" dirty="0">
                <a:solidFill>
                  <a:schemeClr val="bg1"/>
                </a:solidFill>
                <a:latin typeface="Gilroy" pitchFamily="2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ru-RU" sz="1800" dirty="0">
                <a:solidFill>
                  <a:schemeClr val="bg1"/>
                </a:solidFill>
                <a:latin typeface="Gilroy" pitchFamily="2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800" dirty="0">
                <a:solidFill>
                  <a:schemeClr val="bg1"/>
                </a:solidFill>
                <a:latin typeface="Gilroy" pitchFamily="2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FACEBOOK.COM/SEMANTEX</a:t>
            </a:r>
            <a:endParaRPr lang="ru-RU" sz="1800" dirty="0">
              <a:solidFill>
                <a:schemeClr val="bg1"/>
              </a:solidFill>
              <a:latin typeface="Gilroy" pitchFamily="2" charset="0"/>
              <a:ea typeface="+mn-ea"/>
              <a:cs typeface="+mn-c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EA4A6-85BB-0C49-BC0F-D98F3FFAAB64}"/>
              </a:ext>
            </a:extLst>
          </p:cNvPr>
          <p:cNvSpPr txBox="1"/>
          <p:nvPr/>
        </p:nvSpPr>
        <p:spPr>
          <a:xfrm>
            <a:off x="10027414" y="5911668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roy" pitchFamily="2" charset="0"/>
              </a:rPr>
              <a:t>SEMANTEX.RU</a:t>
            </a:r>
          </a:p>
          <a:p>
            <a:endParaRPr lang="ru-RU" dirty="0">
              <a:solidFill>
                <a:schemeClr val="bg1"/>
              </a:solidFill>
              <a:latin typeface="Gilroy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C9B88C-4B89-4E45-859C-53DDF7BCE20D}"/>
              </a:ext>
            </a:extLst>
          </p:cNvPr>
          <p:cNvSpPr/>
          <p:nvPr/>
        </p:nvSpPr>
        <p:spPr>
          <a:xfrm>
            <a:off x="2950577" y="1614819"/>
            <a:ext cx="64475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prstClr val="white"/>
                </a:solidFill>
                <a:latin typeface="Gilroy ExtraBold" pitchFamily="2" charset="0"/>
                <a:ea typeface="+mj-ea"/>
                <a:cs typeface="Gotham Pro" panose="02000503040000020004" pitchFamily="50" charset="0"/>
              </a:rPr>
              <a:t>СПАСИБО ЗА ВНИМАНИЕ!</a:t>
            </a:r>
            <a:endParaRPr lang="ru-AU" sz="28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EB99D6-8F46-0E49-B499-D256474D6E86}"/>
              </a:ext>
            </a:extLst>
          </p:cNvPr>
          <p:cNvSpPr/>
          <p:nvPr/>
        </p:nvSpPr>
        <p:spPr>
          <a:xfrm>
            <a:off x="3172657" y="3227712"/>
            <a:ext cx="58466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Gilroy" pitchFamily="2" charset="0"/>
              </a:rPr>
              <a:t>+7 (495) 132-07-17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ilroy" pitchFamily="2" charset="0"/>
              </a:rPr>
              <a:t>+7 (926) 009-61-24</a:t>
            </a:r>
          </a:p>
          <a:p>
            <a:pPr algn="ctr"/>
            <a:r>
              <a:rPr lang="en" sz="2000" b="1" u="sng" dirty="0" err="1">
                <a:solidFill>
                  <a:schemeClr val="bg1"/>
                </a:solidFill>
                <a:latin typeface="Gilroy" pitchFamily="2" charset="0"/>
              </a:rPr>
              <a:t>sale@semantex.ru</a:t>
            </a:r>
            <a:endParaRPr lang="en" sz="2000" b="1" u="sng" dirty="0">
              <a:solidFill>
                <a:schemeClr val="bg1"/>
              </a:solidFill>
              <a:latin typeface="Gilroy" pitchFamily="2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ilroy" pitchFamily="2" charset="0"/>
              </a:rPr>
              <a:t>Москва, ул. Ленинская Слобода, д. 26</a:t>
            </a:r>
          </a:p>
          <a:p>
            <a:pPr algn="ctr"/>
            <a:endParaRPr lang="ru-AU" sz="2000" b="1" dirty="0">
              <a:solidFill>
                <a:schemeClr val="bg1"/>
              </a:solidFill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78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43C435-5051-5349-BE8C-3B68FD110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" b="15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C09691-3BB7-CF43-ADF1-D6FC9849CF38}"/>
              </a:ext>
            </a:extLst>
          </p:cNvPr>
          <p:cNvSpPr/>
          <p:nvPr/>
        </p:nvSpPr>
        <p:spPr>
          <a:xfrm>
            <a:off x="-4" y="0"/>
            <a:ext cx="12192003" cy="68580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B5398D-7DE7-284D-A657-D7B6F377A04F}"/>
              </a:ext>
            </a:extLst>
          </p:cNvPr>
          <p:cNvSpPr txBox="1">
            <a:spLocks/>
          </p:cNvSpPr>
          <p:nvPr/>
        </p:nvSpPr>
        <p:spPr>
          <a:xfrm>
            <a:off x="1253371" y="2453821"/>
            <a:ext cx="9685251" cy="19634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2" charset="0"/>
              </a:rPr>
              <a:t>МАРКЕТОЛОГИ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Gilroy Light" pitchFamily="2" charset="0"/>
                <a:cs typeface="Gotham Pro" panose="02000503040000020004" pitchFamily="2" charset="0"/>
              </a:rPr>
              <a:t>(ЧТОБЫ НЕ РАСПЫЛЯТЬ БЮДЖЕТЫ) </a:t>
            </a:r>
          </a:p>
          <a:p>
            <a:pPr algn="ctr"/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2" charset="0"/>
              </a:rPr>
              <a:t>УСЕРДНО ИЗУЧАЮТ ПОТРЕБИТЕЛЯ, </a:t>
            </a:r>
          </a:p>
          <a:p>
            <a:pPr algn="ctr"/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2" charset="0"/>
              </a:rPr>
              <a:t>ИСПОЛЬЗУЯ ВСЕ ТЕКУЩИЕ ВОЗМОЖНОСТИ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4088479-C669-1C45-B448-95C72714963D}"/>
              </a:ext>
            </a:extLst>
          </p:cNvPr>
          <p:cNvGrpSpPr/>
          <p:nvPr/>
        </p:nvGrpSpPr>
        <p:grpSpPr>
          <a:xfrm>
            <a:off x="3914252" y="1140415"/>
            <a:ext cx="6345936" cy="1575258"/>
            <a:chOff x="3511296" y="1133856"/>
            <a:chExt cx="6345936" cy="1575258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8E85C311-C6B4-5940-AEDF-B0A68A372B26}"/>
                </a:ext>
              </a:extLst>
            </p:cNvPr>
            <p:cNvSpPr/>
            <p:nvPr/>
          </p:nvSpPr>
          <p:spPr>
            <a:xfrm>
              <a:off x="9601200" y="2447263"/>
              <a:ext cx="256032" cy="26185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C2E767BD-A78D-8844-91A3-AEDFCA101841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9729216" y="1140415"/>
              <a:ext cx="0" cy="13068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86E65E1-C3C9-C044-9B4F-6A0F74F605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1296" y="1133856"/>
              <a:ext cx="62179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EBD40E-EB9B-D348-A155-5C36CF11A071}"/>
              </a:ext>
            </a:extLst>
          </p:cNvPr>
          <p:cNvSpPr/>
          <p:nvPr/>
        </p:nvSpPr>
        <p:spPr>
          <a:xfrm>
            <a:off x="98775" y="627183"/>
            <a:ext cx="3511300" cy="1169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100"/>
              </a:lnSpc>
              <a:buSzPct val="80000"/>
            </a:pPr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ea typeface="Blogger Sans" panose="02000506030000020004" charset="0"/>
                <a:cs typeface="Gotham Pro Light" panose="02000503030000020004" pitchFamily="2" charset="0"/>
              </a:rPr>
              <a:t>Стараются изучить и использовать</a:t>
            </a:r>
            <a:r>
              <a:rPr lang="ru-RU" sz="2000" dirty="0">
                <a:solidFill>
                  <a:schemeClr val="bg1"/>
                </a:solidFill>
                <a:latin typeface="Gilroy Light" pitchFamily="2" charset="0"/>
                <a:ea typeface="Blogger Sans" panose="02000506030000020004" charset="0"/>
                <a:cs typeface="Gotham Pro Light" panose="02000503030000020004" pitchFamily="2" charset="0"/>
              </a:rPr>
              <a:t> классическую </a:t>
            </a:r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ea typeface="Blogger Sans" panose="02000506030000020004" charset="0"/>
                <a:cs typeface="Gotham Pro Light" panose="02000503030000020004" pitchFamily="2" charset="0"/>
              </a:rPr>
              <a:t>методологию </a:t>
            </a:r>
            <a:r>
              <a:rPr lang="ru-RU" sz="2000" b="1" dirty="0" err="1">
                <a:solidFill>
                  <a:schemeClr val="bg1"/>
                </a:solidFill>
                <a:latin typeface="Gilroy ExtraBold" pitchFamily="2" charset="0"/>
                <a:ea typeface="Blogger Sans" panose="02000506030000020004" charset="0"/>
                <a:cs typeface="Gotham Pro Light" panose="02000503030000020004" pitchFamily="2" charset="0"/>
              </a:rPr>
              <a:t>оффлайн</a:t>
            </a:r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ea typeface="Blogger Sans" panose="02000506030000020004" charset="0"/>
                <a:cs typeface="Gotham Pro Light" panose="02000503030000020004" pitchFamily="2" charset="0"/>
              </a:rPr>
              <a:t> исследований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54A93CD-EDA4-074A-A8AC-510FA500AD47}"/>
              </a:ext>
            </a:extLst>
          </p:cNvPr>
          <p:cNvGrpSpPr/>
          <p:nvPr/>
        </p:nvGrpSpPr>
        <p:grpSpPr>
          <a:xfrm flipH="1" flipV="1">
            <a:off x="1879005" y="4155445"/>
            <a:ext cx="4241283" cy="1568699"/>
            <a:chOff x="4360173" y="4404175"/>
            <a:chExt cx="4241283" cy="1568699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82BE02B4-3DFA-B043-BF9B-097702D56B5A}"/>
                </a:ext>
              </a:extLst>
            </p:cNvPr>
            <p:cNvSpPr/>
            <p:nvPr/>
          </p:nvSpPr>
          <p:spPr>
            <a:xfrm>
              <a:off x="8345424" y="5711023"/>
              <a:ext cx="256032" cy="26185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0F4CB38-7640-3040-8AF2-7CF337F3BA53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8473440" y="4404175"/>
              <a:ext cx="0" cy="130684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78486F9-A25A-174F-B64B-11C80A56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0173" y="4404175"/>
              <a:ext cx="411326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59553EB-915D-174A-985D-3A5B07AA35D9}"/>
              </a:ext>
            </a:extLst>
          </p:cNvPr>
          <p:cNvSpPr/>
          <p:nvPr/>
        </p:nvSpPr>
        <p:spPr>
          <a:xfrm>
            <a:off x="6620257" y="5004459"/>
            <a:ext cx="4318366" cy="14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buSzPct val="80000"/>
            </a:pPr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cs typeface="Gotham Pro Light" panose="02000503030000020004" pitchFamily="2" charset="0"/>
              </a:rPr>
              <a:t>Собирают </a:t>
            </a:r>
            <a:r>
              <a:rPr lang="en-US" sz="2000" b="1" dirty="0">
                <a:solidFill>
                  <a:schemeClr val="bg1"/>
                </a:solidFill>
                <a:latin typeface="Gilroy ExtraBold" pitchFamily="2" charset="0"/>
                <a:cs typeface="Gotham Pro Light" panose="02000503030000020004" pitchFamily="2" charset="0"/>
              </a:rPr>
              <a:t>big data </a:t>
            </a:r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cs typeface="Gotham Pro Light" panose="02000503030000020004" pitchFamily="2" charset="0"/>
              </a:rPr>
              <a:t>аналитику</a:t>
            </a:r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, преимущественно на основе анализа </a:t>
            </a:r>
            <a:endParaRPr lang="en-US" sz="2000" dirty="0">
              <a:solidFill>
                <a:schemeClr val="bg1"/>
              </a:solidFill>
              <a:latin typeface="Gilroy Light" pitchFamily="2" charset="0"/>
              <a:cs typeface="Gotham Pro Light" panose="02000503030000020004" pitchFamily="2" charset="0"/>
            </a:endParaRPr>
          </a:p>
          <a:p>
            <a:pPr>
              <a:lnSpc>
                <a:spcPts val="2100"/>
              </a:lnSpc>
              <a:buSzPct val="80000"/>
            </a:pPr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интернет-поведения пользователей </a:t>
            </a:r>
            <a:b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на различных ресурсах и покупок</a:t>
            </a:r>
            <a:b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</a:br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с банковских карт</a:t>
            </a:r>
          </a:p>
        </p:txBody>
      </p:sp>
    </p:spTree>
    <p:extLst>
      <p:ext uri="{BB962C8B-B14F-4D97-AF65-F5344CB8AC3E}">
        <p14:creationId xmlns:p14="http://schemas.microsoft.com/office/powerpoint/2010/main" val="3370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F06C726-E5E0-214D-8E11-05A63DA7C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83"/>
          <a:stretch/>
        </p:blipFill>
        <p:spPr>
          <a:xfrm>
            <a:off x="3418234" y="1575855"/>
            <a:ext cx="4934744" cy="5282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B9C61-0161-204D-955C-65A5ED6BAFEF}"/>
              </a:ext>
            </a:extLst>
          </p:cNvPr>
          <p:cNvSpPr txBox="1"/>
          <p:nvPr/>
        </p:nvSpPr>
        <p:spPr>
          <a:xfrm>
            <a:off x="2778800" y="1044739"/>
            <a:ext cx="6634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431256"/>
                </a:solidFill>
                <a:latin typeface="Gilroy ExtraBold" pitchFamily="2" charset="0"/>
                <a:cs typeface="Gotham Pro Light" panose="02000503030000020004" pitchFamily="2" charset="0"/>
              </a:rPr>
              <a:t>Портрет пользователя одного бренда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DD3A8E2-3EDF-C448-9D2C-6EECFECB8A74}"/>
              </a:ext>
            </a:extLst>
          </p:cNvPr>
          <p:cNvSpPr txBox="1">
            <a:spLocks/>
          </p:cNvSpPr>
          <p:nvPr/>
        </p:nvSpPr>
        <p:spPr>
          <a:xfrm>
            <a:off x="1253370" y="459141"/>
            <a:ext cx="9685251" cy="7439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2" charset="0"/>
              </a:rPr>
              <a:t>ВСЕСТОРОННЕ ИЗУЧАЮТ ЕГО ПРОФАЙЛ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1FD744E-B335-8D46-A25F-8741BC805C22}"/>
              </a:ext>
            </a:extLst>
          </p:cNvPr>
          <p:cNvSpPr/>
          <p:nvPr/>
        </p:nvSpPr>
        <p:spPr>
          <a:xfrm>
            <a:off x="482331" y="1971362"/>
            <a:ext cx="259657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0000"/>
            </a:pPr>
            <a:r>
              <a:rPr lang="ru-RU" sz="1200" dirty="0">
                <a:latin typeface="Gilroy Light" pitchFamily="2" charset="0"/>
                <a:cs typeface="Gotham Pro Light" panose="02000503030000020004" pitchFamily="2" charset="0"/>
              </a:rPr>
              <a:t>Уверен в себе, общительный, доброжелательный</a:t>
            </a:r>
            <a:endParaRPr lang="en-US" sz="1200" dirty="0">
              <a:latin typeface="Gilroy Light" pitchFamily="2" charset="0"/>
              <a:cs typeface="Gotham Pro Light" panose="02000503030000020004" pitchFamily="2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0000"/>
            </a:pPr>
            <a:endParaRPr lang="ru-RU" sz="1200" dirty="0">
              <a:latin typeface="Gilroy Light" pitchFamily="2" charset="0"/>
              <a:cs typeface="Gotham Pro Light" panose="02000503030000020004" pitchFamily="2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0000"/>
            </a:pPr>
            <a:r>
              <a:rPr lang="ru-RU" sz="1200" dirty="0">
                <a:latin typeface="Gilroy Light" pitchFamily="2" charset="0"/>
                <a:cs typeface="Gotham Pro Light" panose="02000503030000020004" pitchFamily="2" charset="0"/>
              </a:rPr>
              <a:t>Спокойный, сдержанный и прагматичный. Предпочитает надежность и постоянство</a:t>
            </a:r>
            <a:endParaRPr lang="en-US" sz="1200" dirty="0">
              <a:latin typeface="Gilroy Light" pitchFamily="2" charset="0"/>
              <a:cs typeface="Gotham Pro Light" panose="02000503030000020004" pitchFamily="2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0000"/>
            </a:pPr>
            <a:endParaRPr lang="ru-RU" sz="1200" dirty="0">
              <a:latin typeface="Gilroy Light" pitchFamily="2" charset="0"/>
              <a:cs typeface="Gotham Pro Light" panose="02000503030000020004" pitchFamily="2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0000"/>
            </a:pPr>
            <a:r>
              <a:rPr lang="ru-RU" sz="1200" dirty="0">
                <a:latin typeface="Gilroy Light" pitchFamily="2" charset="0"/>
                <a:cs typeface="Gotham Pro Light" panose="02000503030000020004" pitchFamily="2" charset="0"/>
              </a:rPr>
              <a:t>Интересуется </a:t>
            </a:r>
            <a:r>
              <a:rPr lang="en-US" sz="1200" dirty="0">
                <a:latin typeface="Gilroy Light" pitchFamily="2" charset="0"/>
                <a:cs typeface="Gotham Pro Light" panose="02000503030000020004" pitchFamily="2" charset="0"/>
              </a:rPr>
              <a:t>IT </a:t>
            </a:r>
            <a:r>
              <a:rPr lang="ru-RU" sz="1200" dirty="0">
                <a:latin typeface="Gilroy Light" pitchFamily="2" charset="0"/>
                <a:cs typeface="Gotham Pro Light" panose="02000503030000020004" pitchFamily="2" charset="0"/>
              </a:rPr>
              <a:t>продуктами и финансово-правовой поддержкой бизнеса</a:t>
            </a:r>
            <a:endParaRPr lang="en-US" sz="1200" dirty="0">
              <a:latin typeface="Gilroy Light" pitchFamily="2" charset="0"/>
              <a:cs typeface="Gotham Pro Light" panose="02000503030000020004" pitchFamily="2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80000"/>
            </a:pPr>
            <a:r>
              <a:rPr lang="ru-RU" sz="1200" dirty="0">
                <a:latin typeface="Gilroy Light" pitchFamily="2" charset="0"/>
                <a:cs typeface="Gotham Pro Light" panose="02000503030000020004" pitchFamily="2" charset="0"/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0B9DE35-F30B-D546-ADA7-9166096FB0C2}"/>
              </a:ext>
            </a:extLst>
          </p:cNvPr>
          <p:cNvSpPr/>
          <p:nvPr/>
        </p:nvSpPr>
        <p:spPr>
          <a:xfrm>
            <a:off x="9115693" y="2458404"/>
            <a:ext cx="27203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  <a:buSzPct val="80000"/>
            </a:pPr>
            <a:r>
              <a:rPr lang="ru-RU" sz="1200" dirty="0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Активный досуг, проводит свободное время вне дома. Увлекается охотой и рыбалкой</a:t>
            </a:r>
            <a:endParaRPr lang="en-US" sz="1200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  <a:p>
            <a:pPr lvl="0">
              <a:spcAft>
                <a:spcPts val="1800"/>
              </a:spcAft>
              <a:buSzPct val="80000"/>
            </a:pPr>
            <a:endParaRPr lang="ru-RU" sz="1200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  <a:p>
            <a:pPr lvl="0">
              <a:spcAft>
                <a:spcPts val="1800"/>
              </a:spcAft>
              <a:buSzPct val="80000"/>
            </a:pPr>
            <a:r>
              <a:rPr lang="ru-RU" sz="1200" dirty="0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Интересуется знакомствами</a:t>
            </a:r>
            <a:endParaRPr lang="en-US" sz="1200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  <a:p>
            <a:pPr lvl="0">
              <a:spcAft>
                <a:spcPts val="1800"/>
              </a:spcAft>
              <a:buSzPct val="80000"/>
            </a:pPr>
            <a:endParaRPr lang="ru-RU" sz="1200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  <a:p>
            <a:pPr lvl="0">
              <a:spcAft>
                <a:spcPts val="1800"/>
              </a:spcAft>
              <a:buSzPct val="80000"/>
            </a:pPr>
            <a:r>
              <a:rPr lang="ru-RU" sz="1200" dirty="0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Ведет ЗОЖ, занимается спортом, ухаживает за собой, проходит медицинские обследования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4AF9CA0-1ECB-B241-9070-993FAF9E6943}"/>
              </a:ext>
            </a:extLst>
          </p:cNvPr>
          <p:cNvGrpSpPr/>
          <p:nvPr/>
        </p:nvGrpSpPr>
        <p:grpSpPr>
          <a:xfrm>
            <a:off x="6792743" y="2700561"/>
            <a:ext cx="2130925" cy="130926"/>
            <a:chOff x="6792743" y="2380517"/>
            <a:chExt cx="2130925" cy="130926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56166DC3-3AC3-8541-96EF-1E5213C93F35}"/>
                </a:ext>
              </a:extLst>
            </p:cNvPr>
            <p:cNvSpPr/>
            <p:nvPr/>
          </p:nvSpPr>
          <p:spPr>
            <a:xfrm>
              <a:off x="8795652" y="2380517"/>
              <a:ext cx="128016" cy="130926"/>
            </a:xfrm>
            <a:prstGeom prst="ellipse">
              <a:avLst/>
            </a:prstGeom>
            <a:noFill/>
            <a:ln w="38100">
              <a:solidFill>
                <a:srgbClr val="4312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2DDF68AC-EF0C-E042-AF3A-E44BF94400F0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6792743" y="2445980"/>
              <a:ext cx="2002909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69ED921-FB04-4B40-A54A-5FFF2F9F3F1C}"/>
              </a:ext>
            </a:extLst>
          </p:cNvPr>
          <p:cNvGrpSpPr/>
          <p:nvPr/>
        </p:nvGrpSpPr>
        <p:grpSpPr>
          <a:xfrm>
            <a:off x="7372350" y="3731769"/>
            <a:ext cx="1551318" cy="130926"/>
            <a:chOff x="7372350" y="2380517"/>
            <a:chExt cx="1551318" cy="130926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D11D6E6-AEF0-5543-97E7-A1A55A54BAB0}"/>
                </a:ext>
              </a:extLst>
            </p:cNvPr>
            <p:cNvSpPr/>
            <p:nvPr/>
          </p:nvSpPr>
          <p:spPr>
            <a:xfrm>
              <a:off x="8795652" y="2380517"/>
              <a:ext cx="128016" cy="130926"/>
            </a:xfrm>
            <a:prstGeom prst="ellipse">
              <a:avLst/>
            </a:prstGeom>
            <a:noFill/>
            <a:ln w="38100">
              <a:solidFill>
                <a:srgbClr val="4312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222A7EC7-E4B1-3C4B-A717-5F02A23DA272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7372350" y="2445980"/>
              <a:ext cx="1423302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B38540B-D7CB-D148-8249-51A7CD96652E}"/>
              </a:ext>
            </a:extLst>
          </p:cNvPr>
          <p:cNvGrpSpPr/>
          <p:nvPr/>
        </p:nvGrpSpPr>
        <p:grpSpPr>
          <a:xfrm>
            <a:off x="7372350" y="4742223"/>
            <a:ext cx="1551318" cy="130926"/>
            <a:chOff x="7372350" y="2380517"/>
            <a:chExt cx="1551318" cy="130926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86E30517-E9F6-1F40-91CC-6CF4A3D83C13}"/>
                </a:ext>
              </a:extLst>
            </p:cNvPr>
            <p:cNvSpPr/>
            <p:nvPr/>
          </p:nvSpPr>
          <p:spPr>
            <a:xfrm>
              <a:off x="8795652" y="2380517"/>
              <a:ext cx="128016" cy="130926"/>
            </a:xfrm>
            <a:prstGeom prst="ellipse">
              <a:avLst/>
            </a:prstGeom>
            <a:noFill/>
            <a:ln w="38100">
              <a:solidFill>
                <a:srgbClr val="4312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1244447F-852E-C446-9D4F-1D88B6561E38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7372350" y="2445980"/>
              <a:ext cx="1423302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BA922D7-6F79-D34E-8441-58B53D715413}"/>
              </a:ext>
            </a:extLst>
          </p:cNvPr>
          <p:cNvGrpSpPr/>
          <p:nvPr/>
        </p:nvGrpSpPr>
        <p:grpSpPr>
          <a:xfrm flipH="1">
            <a:off x="3325995" y="3253131"/>
            <a:ext cx="1817414" cy="130926"/>
            <a:chOff x="7106254" y="2380517"/>
            <a:chExt cx="1817414" cy="13092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0DFB3F5A-62F8-7646-8E5F-5F1C60117408}"/>
                </a:ext>
              </a:extLst>
            </p:cNvPr>
            <p:cNvSpPr/>
            <p:nvPr/>
          </p:nvSpPr>
          <p:spPr>
            <a:xfrm>
              <a:off x="8795652" y="2380517"/>
              <a:ext cx="128016" cy="130926"/>
            </a:xfrm>
            <a:prstGeom prst="ellipse">
              <a:avLst/>
            </a:prstGeom>
            <a:noFill/>
            <a:ln w="38100">
              <a:solidFill>
                <a:srgbClr val="4312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999D6F6E-5C07-9846-9556-2F53E354E57E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 flipH="1">
              <a:off x="7106254" y="2445980"/>
              <a:ext cx="1689398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023C0D9-9C5C-264B-88B8-022DA167D08A}"/>
              </a:ext>
            </a:extLst>
          </p:cNvPr>
          <p:cNvGrpSpPr/>
          <p:nvPr/>
        </p:nvGrpSpPr>
        <p:grpSpPr>
          <a:xfrm flipH="1">
            <a:off x="3325995" y="4442941"/>
            <a:ext cx="788805" cy="130926"/>
            <a:chOff x="8134863" y="2380517"/>
            <a:chExt cx="788805" cy="130926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47188B55-F37B-3B4B-9E88-0AA1190FA9DC}"/>
                </a:ext>
              </a:extLst>
            </p:cNvPr>
            <p:cNvSpPr/>
            <p:nvPr/>
          </p:nvSpPr>
          <p:spPr>
            <a:xfrm>
              <a:off x="8795652" y="2380517"/>
              <a:ext cx="128016" cy="130926"/>
            </a:xfrm>
            <a:prstGeom prst="ellipse">
              <a:avLst/>
            </a:prstGeom>
            <a:noFill/>
            <a:ln w="38100">
              <a:solidFill>
                <a:srgbClr val="4312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49D0FFEB-A2E2-1348-8A5C-3E5293B1D24B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flipH="1">
              <a:off x="8134863" y="2445980"/>
              <a:ext cx="660789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814A3EA-1C2F-5E45-AF13-6025B95E1DAE}"/>
              </a:ext>
            </a:extLst>
          </p:cNvPr>
          <p:cNvGrpSpPr/>
          <p:nvPr/>
        </p:nvGrpSpPr>
        <p:grpSpPr>
          <a:xfrm flipH="1">
            <a:off x="3325995" y="2138271"/>
            <a:ext cx="1817414" cy="130926"/>
            <a:chOff x="7106254" y="2380517"/>
            <a:chExt cx="1817414" cy="130926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EFA628BF-837B-DE45-A4BF-90DA7A4E5438}"/>
                </a:ext>
              </a:extLst>
            </p:cNvPr>
            <p:cNvSpPr/>
            <p:nvPr/>
          </p:nvSpPr>
          <p:spPr>
            <a:xfrm>
              <a:off x="8795652" y="2380517"/>
              <a:ext cx="128016" cy="130926"/>
            </a:xfrm>
            <a:prstGeom prst="ellipse">
              <a:avLst/>
            </a:prstGeom>
            <a:noFill/>
            <a:ln w="38100">
              <a:solidFill>
                <a:srgbClr val="4312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 dirty="0"/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6BDC72B-8D70-BA49-8E8B-952051F4BBD7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7106254" y="2445980"/>
              <a:ext cx="1689398" cy="0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814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045535-7093-A243-9B8A-653D7AF6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067" y="1390650"/>
            <a:ext cx="5467350" cy="54673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B9E744-10F2-6248-9E7E-CE22B7A1E752}"/>
              </a:ext>
            </a:extLst>
          </p:cNvPr>
          <p:cNvSpPr/>
          <p:nvPr/>
        </p:nvSpPr>
        <p:spPr>
          <a:xfrm>
            <a:off x="781271" y="2187529"/>
            <a:ext cx="531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31256"/>
                </a:solidFill>
                <a:latin typeface="Gilroy Thin" pitchFamily="2" charset="0"/>
              </a:rPr>
              <a:t>Но это не отвечает им на </a:t>
            </a:r>
          </a:p>
          <a:p>
            <a:r>
              <a:rPr lang="ru-RU" sz="2400" dirty="0">
                <a:solidFill>
                  <a:srgbClr val="431256"/>
                </a:solidFill>
                <a:latin typeface="Gilroy Thin" pitchFamily="2" charset="0"/>
              </a:rPr>
              <a:t>главный вопрос: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3A1AF4-96AA-E344-9E07-2B42DAAEB31F}"/>
              </a:ext>
            </a:extLst>
          </p:cNvPr>
          <p:cNvSpPr/>
          <p:nvPr/>
        </p:nvSpPr>
        <p:spPr>
          <a:xfrm>
            <a:off x="781271" y="3110112"/>
            <a:ext cx="6821796" cy="1865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ea typeface="+mj-ea"/>
                <a:cs typeface="+mj-cs"/>
              </a:rPr>
              <a:t>КАКОЙ ИМЕННО НАБОР ИНСТРУМЕНТОВ, ПЛОЩАДОК И ТЕХНОЛОГИЙ ОПТИМАЛЕН, ЧТОБЫ ПОЛУЧИТЬ ПРОДАЖИ?</a:t>
            </a:r>
          </a:p>
        </p:txBody>
      </p:sp>
    </p:spTree>
    <p:extLst>
      <p:ext uri="{BB962C8B-B14F-4D97-AF65-F5344CB8AC3E}">
        <p14:creationId xmlns:p14="http://schemas.microsoft.com/office/powerpoint/2010/main" val="3547301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853C61-A9F9-1C44-A3E5-CBFBBB1DA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51" r="963" b="44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9C675E-5E9D-1943-B7B8-914CE2059A92}"/>
              </a:ext>
            </a:extLst>
          </p:cNvPr>
          <p:cNvSpPr/>
          <p:nvPr/>
        </p:nvSpPr>
        <p:spPr>
          <a:xfrm>
            <a:off x="0" y="9427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D52FC6C-C617-804C-BCD8-49B395043644}"/>
              </a:ext>
            </a:extLst>
          </p:cNvPr>
          <p:cNvSpPr txBox="1">
            <a:spLocks/>
          </p:cNvSpPr>
          <p:nvPr/>
        </p:nvSpPr>
        <p:spPr>
          <a:xfrm>
            <a:off x="358809" y="618898"/>
            <a:ext cx="11474381" cy="27572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2" charset="0"/>
              </a:rPr>
              <a:t>ПОТОМУ ЧТО В КАТЕГОРИЯХ</a:t>
            </a:r>
            <a:r>
              <a:rPr lang="en-US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2" charset="0"/>
              </a:rPr>
              <a:t> </a:t>
            </a: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cs typeface="Gotham Pro" panose="02000503040000020004" pitchFamily="2" charset="0"/>
              </a:rPr>
              <a:t>РАЦИОНАЛЬНОГО ВЫБОРА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6AF6DB-C616-BA48-AEE4-09970D0A05F3}"/>
              </a:ext>
            </a:extLst>
          </p:cNvPr>
          <p:cNvSpPr/>
          <p:nvPr/>
        </p:nvSpPr>
        <p:spPr>
          <a:xfrm>
            <a:off x="601792" y="1147218"/>
            <a:ext cx="5451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Вы изучаете потребителя…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884B2C-30C1-FC4B-969F-081D0E46E238}"/>
              </a:ext>
            </a:extLst>
          </p:cNvPr>
          <p:cNvSpPr/>
          <p:nvPr/>
        </p:nvSpPr>
        <p:spPr>
          <a:xfrm>
            <a:off x="6492240" y="5171846"/>
            <a:ext cx="5116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…А потребитель изучает вас. 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Прямо сейчас, каждый день и каждую минуту.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1775FE8-D070-2045-8943-D5ADC150C194}"/>
              </a:ext>
            </a:extLst>
          </p:cNvPr>
          <p:cNvSpPr/>
          <p:nvPr/>
        </p:nvSpPr>
        <p:spPr>
          <a:xfrm>
            <a:off x="603504" y="2386771"/>
            <a:ext cx="4224528" cy="3985404"/>
          </a:xfrm>
          <a:prstGeom prst="ellipse">
            <a:avLst/>
          </a:prstGeom>
          <a:solidFill>
            <a:srgbClr val="431256"/>
          </a:solidFill>
          <a:ln w="38100">
            <a:solidFill>
              <a:schemeClr val="bg1"/>
            </a:solidFill>
            <a:prstDash val="sysDot"/>
          </a:ln>
          <a:effectLst>
            <a:outerShdw blurRad="2159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05B13A1-5A62-EA4A-89B9-7F59BD95929F}"/>
              </a:ext>
            </a:extLst>
          </p:cNvPr>
          <p:cNvSpPr/>
          <p:nvPr/>
        </p:nvSpPr>
        <p:spPr>
          <a:xfrm>
            <a:off x="8158513" y="1494325"/>
            <a:ext cx="3348506" cy="3158968"/>
          </a:xfrm>
          <a:prstGeom prst="ellipse">
            <a:avLst/>
          </a:prstGeom>
          <a:solidFill>
            <a:schemeClr val="tx1">
              <a:alpha val="35000"/>
            </a:schemeClr>
          </a:solidFill>
          <a:ln w="28575">
            <a:solidFill>
              <a:schemeClr val="bg1"/>
            </a:solidFill>
            <a:prstDash val="sysDot"/>
          </a:ln>
          <a:effectLst>
            <a:outerShdw blurRad="215900" sx="105000" sy="105000" algn="ctr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857ACA-D306-1447-ABCE-4F5014AC7FBD}"/>
              </a:ext>
            </a:extLst>
          </p:cNvPr>
          <p:cNvSpPr/>
          <p:nvPr/>
        </p:nvSpPr>
        <p:spPr>
          <a:xfrm>
            <a:off x="8394794" y="2225238"/>
            <a:ext cx="28759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33" algn="ctr"/>
            <a:r>
              <a:rPr lang="ru-RU" b="1" dirty="0">
                <a:solidFill>
                  <a:schemeClr val="bg1"/>
                </a:solidFill>
                <a:latin typeface="Gilroy ExtraBold" pitchFamily="2" charset="0"/>
                <a:ea typeface="Blogger Sans Light" panose="02000506030000020004" pitchFamily="50" charset="0"/>
                <a:cs typeface="Gotham Pro" panose="02000503040000020004" pitchFamily="2" charset="0"/>
              </a:rPr>
              <a:t>140 ЗАПРОСОВ</a:t>
            </a:r>
            <a:br>
              <a:rPr lang="ru-RU" b="1" dirty="0">
                <a:solidFill>
                  <a:schemeClr val="bg1"/>
                </a:solidFill>
                <a:latin typeface="Gilroy ExtraBold" pitchFamily="2" charset="0"/>
                <a:ea typeface="Blogger Sans Light" panose="02000506030000020004" pitchFamily="50" charset="0"/>
                <a:cs typeface="Gotham Pro" panose="02000503040000020004" pitchFamily="2" charset="0"/>
              </a:rPr>
            </a:br>
            <a:r>
              <a:rPr lang="ru-RU" b="1" dirty="0">
                <a:solidFill>
                  <a:schemeClr val="bg1"/>
                </a:solidFill>
                <a:latin typeface="Gilroy ExtraBold" pitchFamily="2" charset="0"/>
                <a:ea typeface="Blogger Sans Light" panose="02000506030000020004" pitchFamily="50" charset="0"/>
                <a:cs typeface="Gotham Pro" panose="02000503040000020004" pitchFamily="2" charset="0"/>
              </a:rPr>
              <a:t>В СЕКУНДУ</a:t>
            </a:r>
            <a:endParaRPr lang="ru-RU" b="1" dirty="0">
              <a:solidFill>
                <a:schemeClr val="bg1"/>
              </a:solidFill>
              <a:latin typeface="Gilroy ExtraBold" pitchFamily="2" charset="0"/>
              <a:cs typeface="Gotham Pro" panose="02000503040000020004" pitchFamily="2" charset="0"/>
            </a:endParaRPr>
          </a:p>
          <a:p>
            <a:pPr marL="16933" marR="16933" algn="ctr"/>
            <a:r>
              <a:rPr lang="ru-RU" dirty="0">
                <a:solidFill>
                  <a:schemeClr val="bg1"/>
                </a:solidFill>
                <a:latin typeface="Gilroy Light" pitchFamily="2" charset="0"/>
                <a:ea typeface="Blogger Sans Light" panose="02000506030000020004" pitchFamily="50" charset="0"/>
                <a:cs typeface="Gotham Pro Light" panose="02000503030000020004" pitchFamily="2" charset="0"/>
              </a:rPr>
              <a:t>по теме здоровья и самочувствия в Поиске Яндекса и </a:t>
            </a:r>
            <a:r>
              <a:rPr lang="en-US" dirty="0">
                <a:solidFill>
                  <a:schemeClr val="bg1"/>
                </a:solidFill>
                <a:latin typeface="Gilroy Light" pitchFamily="2" charset="0"/>
                <a:ea typeface="Blogger Sans Light" panose="02000506030000020004" pitchFamily="50" charset="0"/>
                <a:cs typeface="Gotham Pro Light" panose="02000503030000020004" pitchFamily="2" charset="0"/>
              </a:rPr>
              <a:t>Google, </a:t>
            </a:r>
            <a:r>
              <a:rPr lang="ru-RU" dirty="0">
                <a:solidFill>
                  <a:schemeClr val="bg1"/>
                </a:solidFill>
                <a:latin typeface="Gilroy Light" pitchFamily="2" charset="0"/>
                <a:ea typeface="Blogger Sans Light" panose="02000506030000020004" pitchFamily="50" charset="0"/>
                <a:cs typeface="Gotham Pro Light" panose="02000503030000020004" pitchFamily="2" charset="0"/>
              </a:rPr>
              <a:t>Россия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DB29E0-5E9E-BC47-B98A-B9A821D83541}"/>
              </a:ext>
            </a:extLst>
          </p:cNvPr>
          <p:cNvSpPr/>
          <p:nvPr/>
        </p:nvSpPr>
        <p:spPr>
          <a:xfrm>
            <a:off x="1070748" y="3251421"/>
            <a:ext cx="32900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ЧЕТКОЕ ПОНИМАНИЕ, </a:t>
            </a:r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cs typeface="Gotham Pro Light" panose="02000503030000020004" pitchFamily="2" charset="0"/>
              </a:rPr>
              <a:t>КАК, ГДЕ И ЧТО ОН ИЗУЧАЕТ</a:t>
            </a:r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cs typeface="Gotham Pro Light" panose="02000503030000020004" pitchFamily="2" charset="0"/>
              </a:rPr>
              <a:t>–</a:t>
            </a:r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Gilroy ExtraBold" pitchFamily="2" charset="0"/>
                <a:cs typeface="Gotham Pro Light" panose="02000503030000020004" pitchFamily="2" charset="0"/>
              </a:rPr>
              <a:t>КЛЮЧ К ЭФФЕКТИВНЫМ ПРОДАЖАМ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Gilroy Light" pitchFamily="2" charset="0"/>
                <a:cs typeface="Gotham Pro Light" panose="02000503030000020004" pitchFamily="2" charset="0"/>
              </a:rPr>
              <a:t>ЧЕРЕЗ ИНСТРУМЕНТЫ ИНТЕРНЕТ-МАРКЕТИНГА </a:t>
            </a:r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id="{66711CAC-0160-0047-91A8-427FDA663585}"/>
              </a:ext>
            </a:extLst>
          </p:cNvPr>
          <p:cNvSpPr/>
          <p:nvPr/>
        </p:nvSpPr>
        <p:spPr>
          <a:xfrm rot="20664403">
            <a:off x="1799994" y="2932659"/>
            <a:ext cx="7544450" cy="1764792"/>
          </a:xfrm>
          <a:prstGeom prst="arc">
            <a:avLst>
              <a:gd name="adj1" fmla="val 13431221"/>
              <a:gd name="adj2" fmla="val 2099497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47137B11-C6CA-3F4E-9970-7C34669C1E78}"/>
              </a:ext>
            </a:extLst>
          </p:cNvPr>
          <p:cNvSpPr/>
          <p:nvPr/>
        </p:nvSpPr>
        <p:spPr>
          <a:xfrm rot="20664403" flipH="1" flipV="1">
            <a:off x="3538209" y="2683086"/>
            <a:ext cx="7544450" cy="1764792"/>
          </a:xfrm>
          <a:prstGeom prst="arc">
            <a:avLst>
              <a:gd name="adj1" fmla="val 13190504"/>
              <a:gd name="adj2" fmla="val 20912737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0360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5FD11BD-E916-9C4C-A838-ACDC893087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0340" y="558000"/>
            <a:ext cx="11439761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200" spc="-5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ВСЮ </a:t>
            </a:r>
            <a:r>
              <a:rPr lang="ru-RU" sz="3200" spc="-15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АУДИТОРИЮ </a:t>
            </a:r>
            <a:r>
              <a:rPr lang="ru-RU" sz="3200" spc="-10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ПОТЕНЦИАЛЬНЫХ </a:t>
            </a:r>
            <a:r>
              <a:rPr lang="ru-RU" sz="3200" spc="-15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ПОКУПАТЕЛЕЙ </a:t>
            </a:r>
            <a:r>
              <a:rPr lang="ru-RU" sz="3200" spc="-10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МОЖНО </a:t>
            </a:r>
            <a:r>
              <a:rPr lang="ru-RU" sz="3200" spc="-15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РАЗДЕЛИТЬ </a:t>
            </a:r>
            <a:r>
              <a:rPr lang="ru-RU" sz="3200" spc="-10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НА </a:t>
            </a:r>
            <a:r>
              <a:rPr lang="ru-RU" sz="3200" spc="-5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2 </a:t>
            </a:r>
            <a:r>
              <a:rPr lang="ru-RU" sz="3200" spc="-10" dirty="0">
                <a:solidFill>
                  <a:srgbClr val="30B58E"/>
                </a:solidFill>
                <a:latin typeface="Gilroy ExtraBold" pitchFamily="2" charset="0"/>
                <a:cs typeface="Arial"/>
              </a:rPr>
              <a:t>ГРУППЫ:</a:t>
            </a:r>
            <a:endParaRPr lang="ru-RU" sz="3200" dirty="0">
              <a:solidFill>
                <a:srgbClr val="30B58E"/>
              </a:solidFill>
              <a:latin typeface="Gilroy ExtraBold" pitchFamily="2" charset="0"/>
              <a:cs typeface="Arial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6B238C1-E20A-0140-8353-3CA64EED82BB}"/>
              </a:ext>
            </a:extLst>
          </p:cNvPr>
          <p:cNvSpPr txBox="1">
            <a:spLocks/>
          </p:cNvSpPr>
          <p:nvPr/>
        </p:nvSpPr>
        <p:spPr>
          <a:xfrm>
            <a:off x="1027043" y="2946644"/>
            <a:ext cx="4610385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tham Pro" panose="02000503040000020004" pitchFamily="50" charset="0"/>
                <a:ea typeface="+mj-ea"/>
                <a:cs typeface="Gotham Pro" panose="02000503040000020004" pitchFamily="50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200" spc="-5" dirty="0">
                <a:solidFill>
                  <a:srgbClr val="431256"/>
                </a:solidFill>
                <a:latin typeface="Gilroy ExtraBold" pitchFamily="2" charset="0"/>
                <a:cs typeface="Arial"/>
              </a:rPr>
              <a:t>Активная</a:t>
            </a:r>
            <a:endParaRPr lang="ru-RU" sz="3200" dirty="0">
              <a:solidFill>
                <a:srgbClr val="431256"/>
              </a:solidFill>
              <a:latin typeface="Gilroy ExtraBold" pitchFamily="2" charset="0"/>
              <a:cs typeface="Arial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4DE321-7CFC-C34A-8FF1-593DEE81E4A5}"/>
              </a:ext>
            </a:extLst>
          </p:cNvPr>
          <p:cNvSpPr/>
          <p:nvPr/>
        </p:nvSpPr>
        <p:spPr>
          <a:xfrm>
            <a:off x="920340" y="3598211"/>
            <a:ext cx="37510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8580">
              <a:lnSpc>
                <a:spcPct val="100000"/>
              </a:lnSpc>
              <a:spcBef>
                <a:spcPts val="105"/>
              </a:spcBef>
            </a:pPr>
            <a:r>
              <a:rPr lang="ru-RU" spc="-5" dirty="0">
                <a:latin typeface="Gilroy Light" pitchFamily="2" charset="0"/>
                <a:cs typeface="Gotham Pro" panose="02000503040000020004" pitchFamily="50" charset="0"/>
              </a:rPr>
              <a:t>Активная</a:t>
            </a:r>
            <a:r>
              <a:rPr lang="ru-RU" spc="-30" dirty="0">
                <a:latin typeface="Gilroy Light" pitchFamily="2" charset="0"/>
                <a:cs typeface="Gotham Pro" panose="02000503040000020004" pitchFamily="50" charset="0"/>
              </a:rPr>
              <a:t> </a:t>
            </a:r>
            <a:r>
              <a:rPr lang="ru-RU" spc="-15" dirty="0">
                <a:latin typeface="Gilroy Light" pitchFamily="2" charset="0"/>
                <a:cs typeface="Gotham Pro" panose="02000503040000020004" pitchFamily="50" charset="0"/>
              </a:rPr>
              <a:t>аудитория </a:t>
            </a:r>
            <a:r>
              <a:rPr lang="ru-RU" spc="-10" dirty="0">
                <a:latin typeface="Gilroy Light" pitchFamily="2" charset="0"/>
                <a:cs typeface="Gotham Pro" panose="02000503040000020004" pitchFamily="50" charset="0"/>
              </a:rPr>
              <a:t>находится </a:t>
            </a:r>
            <a:r>
              <a:rPr lang="ru-RU" dirty="0">
                <a:latin typeface="Gilroy Light" pitchFamily="2" charset="0"/>
                <a:cs typeface="Gotham Pro" panose="02000503040000020004" pitchFamily="50" charset="0"/>
              </a:rPr>
              <a:t>в </a:t>
            </a:r>
            <a:r>
              <a:rPr lang="ru-RU" spc="-5" dirty="0">
                <a:latin typeface="Gilroy Light" pitchFamily="2" charset="0"/>
                <a:cs typeface="Gotham Pro" panose="02000503040000020004" pitchFamily="50" charset="0"/>
              </a:rPr>
              <a:t>активном</a:t>
            </a:r>
            <a:r>
              <a:rPr lang="ru-RU" spc="-20" dirty="0">
                <a:latin typeface="Gilroy Light" pitchFamily="2" charset="0"/>
                <a:cs typeface="Gotham Pro" panose="02000503040000020004" pitchFamily="50" charset="0"/>
              </a:rPr>
              <a:t> </a:t>
            </a:r>
            <a:r>
              <a:rPr lang="ru-RU" spc="-5" dirty="0">
                <a:latin typeface="Gilroy Light" pitchFamily="2" charset="0"/>
                <a:cs typeface="Gotham Pro" panose="02000503040000020004" pitchFamily="50" charset="0"/>
              </a:rPr>
              <a:t>поиске</a:t>
            </a:r>
            <a:endParaRPr lang="ru-RU" dirty="0">
              <a:latin typeface="Gilroy Light" pitchFamily="2" charset="0"/>
              <a:cs typeface="Gotham Pro" panose="02000503040000020004" pitchFamily="50" charset="0"/>
            </a:endParaRPr>
          </a:p>
          <a:p>
            <a:pPr marR="5080">
              <a:lnSpc>
                <a:spcPct val="100000"/>
              </a:lnSpc>
            </a:pPr>
            <a:r>
              <a:rPr lang="ru-RU" spc="-10" dirty="0">
                <a:latin typeface="Gilroy Light" pitchFamily="2" charset="0"/>
                <a:cs typeface="Gotham Pro" panose="02000503040000020004" pitchFamily="50" charset="0"/>
              </a:rPr>
              <a:t>продукта/услуги (просмотр</a:t>
            </a:r>
            <a:r>
              <a:rPr lang="ru-RU" spc="-60" dirty="0">
                <a:latin typeface="Gilroy Light" pitchFamily="2" charset="0"/>
                <a:cs typeface="Gotham Pro" panose="02000503040000020004" pitchFamily="50" charset="0"/>
              </a:rPr>
              <a:t> </a:t>
            </a:r>
            <a:r>
              <a:rPr lang="ru-RU" dirty="0">
                <a:latin typeface="Gilroy Light" pitchFamily="2" charset="0"/>
                <a:cs typeface="Gotham Pro" panose="02000503040000020004" pitchFamily="50" charset="0"/>
              </a:rPr>
              <a:t>в </a:t>
            </a:r>
            <a:r>
              <a:rPr lang="ru-RU" spc="-10" dirty="0">
                <a:latin typeface="Gilroy Light" pitchFamily="2" charset="0"/>
                <a:cs typeface="Gotham Pro" panose="02000503040000020004" pitchFamily="50" charset="0"/>
              </a:rPr>
              <a:t>интернете </a:t>
            </a:r>
            <a:r>
              <a:rPr lang="ru-RU" spc="-5" dirty="0">
                <a:latin typeface="Gilroy Light" pitchFamily="2" charset="0"/>
                <a:cs typeface="Gotham Pro" panose="02000503040000020004" pitchFamily="50" charset="0"/>
              </a:rPr>
              <a:t>различных    вариантов, звонки </a:t>
            </a:r>
            <a:r>
              <a:rPr lang="ru-RU" dirty="0">
                <a:latin typeface="Gilroy Light" pitchFamily="2" charset="0"/>
                <a:cs typeface="Gotham Pro" panose="02000503040000020004" pitchFamily="50" charset="0"/>
              </a:rPr>
              <a:t>в </a:t>
            </a:r>
            <a:r>
              <a:rPr lang="ru-RU" spc="-30" dirty="0">
                <a:latin typeface="Gilroy Light" pitchFamily="2" charset="0"/>
                <a:cs typeface="Gotham Pro" panose="02000503040000020004" pitchFamily="50" charset="0"/>
              </a:rPr>
              <a:t>отдел </a:t>
            </a:r>
            <a:r>
              <a:rPr lang="ru-RU" spc="-10" dirty="0">
                <a:latin typeface="Gilroy Light" pitchFamily="2" charset="0"/>
                <a:cs typeface="Gotham Pro" panose="02000503040000020004" pitchFamily="50" charset="0"/>
              </a:rPr>
              <a:t>продаж </a:t>
            </a:r>
            <a:r>
              <a:rPr lang="ru-RU" dirty="0">
                <a:latin typeface="Gilroy Light" pitchFamily="2" charset="0"/>
                <a:cs typeface="Gotham Pro" panose="02000503040000020004" pitchFamily="50" charset="0"/>
              </a:rPr>
              <a:t>и</a:t>
            </a:r>
            <a:r>
              <a:rPr lang="ru-RU" spc="-50" dirty="0">
                <a:latin typeface="Gilroy Light" pitchFamily="2" charset="0"/>
                <a:cs typeface="Gotham Pro" panose="02000503040000020004" pitchFamily="50" charset="0"/>
              </a:rPr>
              <a:t> </a:t>
            </a:r>
            <a:r>
              <a:rPr lang="ru-RU" spc="-35" dirty="0">
                <a:latin typeface="Gilroy Light" pitchFamily="2" charset="0"/>
                <a:cs typeface="Gotham Pro" panose="02000503040000020004" pitchFamily="50" charset="0"/>
              </a:rPr>
              <a:t>т.д.)</a:t>
            </a:r>
            <a:endParaRPr lang="ru-RU" dirty="0">
              <a:latin typeface="Gilroy Light" pitchFamily="2" charset="0"/>
              <a:cs typeface="Gotham Pro" panose="02000503040000020004" pitchFamily="50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1051411-291E-4742-875F-44E779E08AEB}"/>
              </a:ext>
            </a:extLst>
          </p:cNvPr>
          <p:cNvSpPr txBox="1">
            <a:spLocks/>
          </p:cNvSpPr>
          <p:nvPr/>
        </p:nvSpPr>
        <p:spPr>
          <a:xfrm>
            <a:off x="7251057" y="2946644"/>
            <a:ext cx="4610385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otham Pro" panose="02000503040000020004" pitchFamily="50" charset="0"/>
                <a:ea typeface="+mj-ea"/>
                <a:cs typeface="Gotham Pro" panose="02000503040000020004" pitchFamily="50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3200" spc="-5" dirty="0">
                <a:solidFill>
                  <a:srgbClr val="431256"/>
                </a:solidFill>
                <a:latin typeface="Gilroy ExtraBold" pitchFamily="2" charset="0"/>
                <a:cs typeface="Arial"/>
              </a:rPr>
              <a:t>Пассивная/спящая</a:t>
            </a:r>
            <a:endParaRPr lang="ru-RU" sz="3200" dirty="0">
              <a:solidFill>
                <a:srgbClr val="431256"/>
              </a:solidFill>
              <a:latin typeface="Gilroy ExtraBold" pitchFamily="2" charset="0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D28685-38E4-7C40-826C-C08F66ADD66A}"/>
              </a:ext>
            </a:extLst>
          </p:cNvPr>
          <p:cNvSpPr/>
          <p:nvPr/>
        </p:nvSpPr>
        <p:spPr>
          <a:xfrm>
            <a:off x="7171545" y="3579966"/>
            <a:ext cx="3669278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dirty="0">
                <a:latin typeface="Gilroy Light" pitchFamily="2" charset="0"/>
                <a:cs typeface="Arial"/>
              </a:rPr>
              <a:t>Пассивная</a:t>
            </a:r>
            <a:r>
              <a:rPr lang="ru-RU" spc="-60" dirty="0">
                <a:latin typeface="Gilroy Light" pitchFamily="2" charset="0"/>
                <a:cs typeface="Arial"/>
              </a:rPr>
              <a:t> </a:t>
            </a:r>
            <a:r>
              <a:rPr lang="ru-RU" spc="-15" dirty="0">
                <a:latin typeface="Gilroy Light" pitchFamily="2" charset="0"/>
                <a:cs typeface="Arial"/>
              </a:rPr>
              <a:t>аудитория </a:t>
            </a:r>
            <a:r>
              <a:rPr lang="ru-RU" dirty="0">
                <a:latin typeface="Gilroy Light" pitchFamily="2" charset="0"/>
                <a:cs typeface="Arial"/>
              </a:rPr>
              <a:t>– </a:t>
            </a:r>
            <a:r>
              <a:rPr lang="ru-RU" spc="-15" dirty="0">
                <a:latin typeface="Gilroy Light" pitchFamily="2" charset="0"/>
                <a:cs typeface="Arial"/>
              </a:rPr>
              <a:t>пользователи, </a:t>
            </a:r>
            <a:r>
              <a:rPr lang="ru-RU" spc="-10" dirty="0">
                <a:latin typeface="Gilroy Light" pitchFamily="2" charset="0"/>
                <a:cs typeface="Arial"/>
              </a:rPr>
              <a:t>которые</a:t>
            </a:r>
            <a:r>
              <a:rPr lang="ru-RU" spc="-95" dirty="0">
                <a:latin typeface="Gilroy Light" pitchFamily="2" charset="0"/>
                <a:cs typeface="Arial"/>
              </a:rPr>
              <a:t> </a:t>
            </a:r>
            <a:r>
              <a:rPr lang="ru-RU" spc="-5" dirty="0">
                <a:latin typeface="Gilroy Light" pitchFamily="2" charset="0"/>
                <a:cs typeface="Arial"/>
              </a:rPr>
              <a:t>задумались </a:t>
            </a:r>
            <a:r>
              <a:rPr lang="ru-RU" dirty="0">
                <a:latin typeface="Gilroy Light" pitchFamily="2" charset="0"/>
                <a:cs typeface="Arial"/>
              </a:rPr>
              <a:t>о</a:t>
            </a:r>
            <a:r>
              <a:rPr lang="ru-RU" spc="-25" dirty="0">
                <a:latin typeface="Gilroy Light" pitchFamily="2" charset="0"/>
                <a:cs typeface="Arial"/>
              </a:rPr>
              <a:t> </a:t>
            </a:r>
            <a:r>
              <a:rPr lang="ru-RU" spc="-10" dirty="0">
                <a:latin typeface="Gilroy Light" pitchFamily="2" charset="0"/>
                <a:cs typeface="Arial"/>
              </a:rPr>
              <a:t>приобретении</a:t>
            </a:r>
            <a:r>
              <a:rPr lang="ru-RU" dirty="0">
                <a:latin typeface="Gilroy Light" pitchFamily="2" charset="0"/>
                <a:cs typeface="Arial"/>
              </a:rPr>
              <a:t> п</a:t>
            </a:r>
            <a:r>
              <a:rPr lang="ru-RU" spc="-10" dirty="0">
                <a:latin typeface="Gilroy Light" pitchFamily="2" charset="0"/>
                <a:cs typeface="Arial"/>
              </a:rPr>
              <a:t>родукта/услуги, 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dirty="0">
                <a:latin typeface="Gilroy Light" pitchFamily="2" charset="0"/>
                <a:cs typeface="Arial"/>
              </a:rPr>
              <a:t>но не </a:t>
            </a:r>
            <a:r>
              <a:rPr lang="ru-RU" spc="-10" dirty="0">
                <a:latin typeface="Gilroy Light" pitchFamily="2" charset="0"/>
                <a:cs typeface="Arial"/>
              </a:rPr>
              <a:t>находятся </a:t>
            </a:r>
            <a:r>
              <a:rPr lang="ru-RU" dirty="0">
                <a:latin typeface="Gilroy Light" pitchFamily="2" charset="0"/>
                <a:cs typeface="Arial"/>
              </a:rPr>
              <a:t>в</a:t>
            </a:r>
            <a:r>
              <a:rPr lang="ru-RU" spc="-90" dirty="0">
                <a:latin typeface="Gilroy Light" pitchFamily="2" charset="0"/>
                <a:cs typeface="Arial"/>
              </a:rPr>
              <a:t> </a:t>
            </a:r>
            <a:r>
              <a:rPr lang="ru-RU" spc="-5" dirty="0">
                <a:latin typeface="Gilroy Light" pitchFamily="2" charset="0"/>
                <a:cs typeface="Arial"/>
              </a:rPr>
              <a:t>стадии активного</a:t>
            </a:r>
            <a:r>
              <a:rPr lang="ru-RU" spc="-45" dirty="0">
                <a:latin typeface="Gilroy Light" pitchFamily="2" charset="0"/>
                <a:cs typeface="Arial"/>
              </a:rPr>
              <a:t> </a:t>
            </a:r>
            <a:r>
              <a:rPr lang="ru-RU" dirty="0">
                <a:latin typeface="Gilroy Light" pitchFamily="2" charset="0"/>
                <a:cs typeface="Arial"/>
              </a:rPr>
              <a:t>поиска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98F8266-393D-E74D-8856-D1152F92B5A9}"/>
              </a:ext>
            </a:extLst>
          </p:cNvPr>
          <p:cNvCxnSpPr/>
          <p:nvPr/>
        </p:nvCxnSpPr>
        <p:spPr>
          <a:xfrm>
            <a:off x="3220278" y="3208193"/>
            <a:ext cx="3717234" cy="0"/>
          </a:xfrm>
          <a:prstGeom prst="line">
            <a:avLst/>
          </a:prstGeom>
          <a:ln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2EAC4A5-BEE0-9942-9D67-6BA7EF10C1FC}"/>
              </a:ext>
            </a:extLst>
          </p:cNvPr>
          <p:cNvCxnSpPr>
            <a:cxnSpLocks/>
          </p:cNvCxnSpPr>
          <p:nvPr/>
        </p:nvCxnSpPr>
        <p:spPr>
          <a:xfrm>
            <a:off x="496957" y="5543940"/>
            <a:ext cx="10952921" cy="0"/>
          </a:xfrm>
          <a:prstGeom prst="line">
            <a:avLst/>
          </a:prstGeom>
          <a:ln>
            <a:solidFill>
              <a:srgbClr val="431256"/>
            </a:solidFill>
            <a:prstDash val="solid"/>
            <a:headEnd type="triangle" w="lg" len="lg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AF14905-AF8A-364F-9DCE-686A8AAD0E2A}"/>
              </a:ext>
            </a:extLst>
          </p:cNvPr>
          <p:cNvCxnSpPr>
            <a:cxnSpLocks/>
          </p:cNvCxnSpPr>
          <p:nvPr/>
        </p:nvCxnSpPr>
        <p:spPr>
          <a:xfrm>
            <a:off x="496957" y="3154406"/>
            <a:ext cx="0" cy="2389534"/>
          </a:xfrm>
          <a:prstGeom prst="line">
            <a:avLst/>
          </a:prstGeom>
          <a:ln>
            <a:solidFill>
              <a:srgbClr val="43125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62E4961-0526-B445-BFF2-988F9B910D2E}"/>
              </a:ext>
            </a:extLst>
          </p:cNvPr>
          <p:cNvCxnSpPr>
            <a:cxnSpLocks/>
          </p:cNvCxnSpPr>
          <p:nvPr/>
        </p:nvCxnSpPr>
        <p:spPr>
          <a:xfrm>
            <a:off x="496957" y="3154406"/>
            <a:ext cx="255282" cy="0"/>
          </a:xfrm>
          <a:prstGeom prst="line">
            <a:avLst/>
          </a:prstGeom>
          <a:ln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6B42DBD-E924-B143-9662-259C34C17899}"/>
              </a:ext>
            </a:extLst>
          </p:cNvPr>
          <p:cNvCxnSpPr>
            <a:cxnSpLocks/>
          </p:cNvCxnSpPr>
          <p:nvPr/>
        </p:nvCxnSpPr>
        <p:spPr>
          <a:xfrm>
            <a:off x="11449878" y="3154406"/>
            <a:ext cx="0" cy="2389534"/>
          </a:xfrm>
          <a:prstGeom prst="line">
            <a:avLst/>
          </a:prstGeom>
          <a:ln>
            <a:solidFill>
              <a:srgbClr val="431256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E60DF9A-214F-FC40-90FB-6A3F2266B480}"/>
              </a:ext>
            </a:extLst>
          </p:cNvPr>
          <p:cNvCxnSpPr>
            <a:cxnSpLocks/>
          </p:cNvCxnSpPr>
          <p:nvPr/>
        </p:nvCxnSpPr>
        <p:spPr>
          <a:xfrm flipH="1">
            <a:off x="11224591" y="3154406"/>
            <a:ext cx="225287" cy="0"/>
          </a:xfrm>
          <a:prstGeom prst="line">
            <a:avLst/>
          </a:prstGeom>
          <a:ln>
            <a:solidFill>
              <a:srgbClr val="431256"/>
            </a:solidFill>
            <a:prstDash val="solid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923F854-DCA3-E04B-A134-566AA7C5D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40" y="2030078"/>
            <a:ext cx="837004" cy="8370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393BE72-7131-2048-A493-A3742A4D1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057" y="1871204"/>
            <a:ext cx="984885" cy="984885"/>
          </a:xfrm>
          <a:prstGeom prst="rect">
            <a:avLst/>
          </a:prstGeom>
        </p:spPr>
      </p:pic>
      <p:sp>
        <p:nvSpPr>
          <p:cNvPr id="38" name="object 13">
            <a:extLst>
              <a:ext uri="{FF2B5EF4-FFF2-40B4-BE49-F238E27FC236}">
                <a16:creationId xmlns:a16="http://schemas.microsoft.com/office/drawing/2014/main" id="{1B38344E-B046-2C49-9D85-EDE2BB41EB65}"/>
              </a:ext>
            </a:extLst>
          </p:cNvPr>
          <p:cNvSpPr txBox="1"/>
          <p:nvPr/>
        </p:nvSpPr>
        <p:spPr>
          <a:xfrm>
            <a:off x="2654130" y="2745716"/>
            <a:ext cx="4610376" cy="3731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ts val="2860"/>
              </a:lnSpc>
              <a:spcBef>
                <a:spcPts val="285"/>
              </a:spcBef>
            </a:pPr>
            <a:r>
              <a:rPr lang="ru-RU" spc="-5" dirty="0">
                <a:latin typeface="Gilroy Light" pitchFamily="2" charset="0"/>
                <a:cs typeface="Arial"/>
              </a:rPr>
              <a:t>перетекание аудитории</a:t>
            </a:r>
            <a:endParaRPr lang="ru-RU" spc="-10" dirty="0">
              <a:latin typeface="Gilroy Light" pitchFamily="2" charset="0"/>
              <a:cs typeface="Arial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0E6233C-4257-7543-97F7-43C546CFD18E}"/>
              </a:ext>
            </a:extLst>
          </p:cNvPr>
          <p:cNvGrpSpPr/>
          <p:nvPr/>
        </p:nvGrpSpPr>
        <p:grpSpPr>
          <a:xfrm rot="5400000" flipH="1">
            <a:off x="2385844" y="5329766"/>
            <a:ext cx="608410" cy="130926"/>
            <a:chOff x="8315258" y="2380517"/>
            <a:chExt cx="608410" cy="130926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302042B5-740A-F94F-8E17-F71EBDE75451}"/>
                </a:ext>
              </a:extLst>
            </p:cNvPr>
            <p:cNvSpPr/>
            <p:nvPr/>
          </p:nvSpPr>
          <p:spPr>
            <a:xfrm>
              <a:off x="8795652" y="2380517"/>
              <a:ext cx="128016" cy="130926"/>
            </a:xfrm>
            <a:prstGeom prst="ellipse">
              <a:avLst/>
            </a:prstGeom>
            <a:noFill/>
            <a:ln w="38100">
              <a:solidFill>
                <a:srgbClr val="4312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AU"/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BE0F2C5B-B428-AE41-8332-9BFE4A09A91C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rot="5400000" flipH="1">
              <a:off x="8555455" y="2205783"/>
              <a:ext cx="0" cy="480394"/>
            </a:xfrm>
            <a:prstGeom prst="line">
              <a:avLst/>
            </a:prstGeom>
            <a:ln>
              <a:solidFill>
                <a:srgbClr val="43125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2AF45FE-0226-2F46-87FE-71E7B7BE1F92}"/>
              </a:ext>
            </a:extLst>
          </p:cNvPr>
          <p:cNvSpPr/>
          <p:nvPr/>
        </p:nvSpPr>
        <p:spPr>
          <a:xfrm>
            <a:off x="2559153" y="5889832"/>
            <a:ext cx="3471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AU" b="1" dirty="0">
                <a:latin typeface="Gilroy ExtraBold" pitchFamily="2" charset="0"/>
              </a:rPr>
              <a:t>Множество пользователей, которым подходит </a:t>
            </a:r>
            <a:r>
              <a:rPr lang="ru-AU" b="1">
                <a:latin typeface="Gilroy ExtraBold" pitchFamily="2" charset="0"/>
              </a:rPr>
              <a:t>ваш </a:t>
            </a:r>
            <a:r>
              <a:rPr lang="ru-RU" b="1" dirty="0">
                <a:latin typeface="Gilroy ExtraBold" pitchFamily="2" charset="0"/>
              </a:rPr>
              <a:t>продукт</a:t>
            </a:r>
            <a:endParaRPr lang="ru-AU" b="1" dirty="0">
              <a:latin typeface="Gilro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4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B9E744-10F2-6248-9E7E-CE22B7A1E752}"/>
              </a:ext>
            </a:extLst>
          </p:cNvPr>
          <p:cNvSpPr/>
          <p:nvPr/>
        </p:nvSpPr>
        <p:spPr>
          <a:xfrm>
            <a:off x="781272" y="812973"/>
            <a:ext cx="5947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31256"/>
                </a:solidFill>
                <a:latin typeface="Gilroy Thin" pitchFamily="2" charset="0"/>
              </a:rPr>
              <a:t>Активные пользователи - самая горячая и благодарная аудитория для продвижения. Но активных пользователей, которым подходит продукт, недостаточно для выполнения планов продаж.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3A1AF4-96AA-E344-9E07-2B42DAAEB31F}"/>
              </a:ext>
            </a:extLst>
          </p:cNvPr>
          <p:cNvSpPr/>
          <p:nvPr/>
        </p:nvSpPr>
        <p:spPr>
          <a:xfrm>
            <a:off x="781271" y="3218556"/>
            <a:ext cx="6324379" cy="18651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ea typeface="+mj-ea"/>
                <a:cs typeface="+mj-cs"/>
              </a:rPr>
              <a:t>ПОЭТОМУ ЭФФЕКТИВНАЯ СТРАТЕГИЯ ДОЛЖНА ВКЛЮЧАТЬ КАНАЛЫ И ИНСТРУМЕНТЫ,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30B58E"/>
                </a:solidFill>
                <a:latin typeface="Gilroy ExtraBold" pitchFamily="2" charset="0"/>
                <a:ea typeface="+mj-ea"/>
                <a:cs typeface="+mj-cs"/>
              </a:rPr>
              <a:t>РАБОТАЮЩИЕ КАК С АКТИВНОЙ, ТАК И С ПАССИВНОЙ АУДИТОРИЕЙ.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AD99F4-5895-4041-BBF1-91CA6B77E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214" y="171450"/>
            <a:ext cx="67437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5F29B69-BE6A-7E4D-8450-42038F1C220D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rgbClr val="43125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29B3C0C-B57E-1A44-B28C-77F5956C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37" y="711508"/>
            <a:ext cx="10709326" cy="493160"/>
          </a:xfrm>
        </p:spPr>
        <p:txBody>
          <a:bodyPr>
            <a:noAutofit/>
          </a:bodyPr>
          <a:lstStyle/>
          <a:p>
            <a:r>
              <a:rPr lang="ru-RU" sz="3200" b="0" dirty="0">
                <a:solidFill>
                  <a:srgbClr val="431256"/>
                </a:solidFill>
                <a:latin typeface="Gilroy ExtraBold" pitchFamily="2" charset="0"/>
                <a:cs typeface="Gotham Pro" panose="02000503040000020004" pitchFamily="2" charset="0"/>
              </a:rPr>
              <a:t>КАК РАБОТАЕТ КЛАССИЧЕСКАЯ ВОРОНКА ПРОДАЖ?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FA2FFAB-5512-0045-B414-D6C7B06B5541}"/>
              </a:ext>
            </a:extLst>
          </p:cNvPr>
          <p:cNvSpPr/>
          <p:nvPr/>
        </p:nvSpPr>
        <p:spPr>
          <a:xfrm>
            <a:off x="1658888" y="2804328"/>
            <a:ext cx="1248628" cy="1249344"/>
          </a:xfrm>
          <a:prstGeom prst="ellipse">
            <a:avLst/>
          </a:prstGeom>
          <a:solidFill>
            <a:srgbClr val="30B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itchFamily="2" charset="0"/>
                <a:cs typeface="Gotham Pro Light" panose="02000503030000020004" pitchFamily="2" charset="0"/>
              </a:rPr>
              <a:t>A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14177EE-4360-9B42-86C9-C1126CC2B9BD}"/>
              </a:ext>
            </a:extLst>
          </p:cNvPr>
          <p:cNvSpPr/>
          <p:nvPr/>
        </p:nvSpPr>
        <p:spPr>
          <a:xfrm>
            <a:off x="1589282" y="2735080"/>
            <a:ext cx="1387840" cy="1387840"/>
          </a:xfrm>
          <a:prstGeom prst="ellipse">
            <a:avLst/>
          </a:prstGeom>
          <a:noFill/>
          <a:ln w="12700" cap="rnd">
            <a:solidFill>
              <a:srgbClr val="30B58E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84B50F4-6477-7747-A26B-0CE8A04DC841}"/>
              </a:ext>
            </a:extLst>
          </p:cNvPr>
          <p:cNvSpPr/>
          <p:nvPr/>
        </p:nvSpPr>
        <p:spPr>
          <a:xfrm>
            <a:off x="4109480" y="2804328"/>
            <a:ext cx="1248628" cy="1249344"/>
          </a:xfrm>
          <a:prstGeom prst="ellipse">
            <a:avLst/>
          </a:prstGeom>
          <a:solidFill>
            <a:srgbClr val="61D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Gilroy ExtraBold" pitchFamily="2" charset="0"/>
                <a:cs typeface="Gotham Pro Light" panose="02000503030000020004" pitchFamily="2" charset="0"/>
              </a:rPr>
              <a:t>I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AFF3F06-E9A8-BC43-A06A-1C8B22FABF4E}"/>
              </a:ext>
            </a:extLst>
          </p:cNvPr>
          <p:cNvSpPr/>
          <p:nvPr/>
        </p:nvSpPr>
        <p:spPr>
          <a:xfrm>
            <a:off x="4039874" y="2735080"/>
            <a:ext cx="1387840" cy="1387840"/>
          </a:xfrm>
          <a:prstGeom prst="ellipse">
            <a:avLst/>
          </a:prstGeom>
          <a:noFill/>
          <a:ln w="12700" cap="rnd">
            <a:solidFill>
              <a:srgbClr val="8CE0C8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0D8D3B1-3C1D-A74F-8385-C9AEC44FD430}"/>
              </a:ext>
            </a:extLst>
          </p:cNvPr>
          <p:cNvSpPr/>
          <p:nvPr/>
        </p:nvSpPr>
        <p:spPr>
          <a:xfrm>
            <a:off x="6450344" y="2804328"/>
            <a:ext cx="1248628" cy="1249344"/>
          </a:xfrm>
          <a:prstGeom prst="ellipse">
            <a:avLst/>
          </a:prstGeom>
          <a:solidFill>
            <a:srgbClr val="B99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Gilroy ExtraBold" pitchFamily="2" charset="0"/>
                <a:cs typeface="Gotham Pro Light" panose="02000503030000020004" pitchFamily="2" charset="0"/>
              </a:rPr>
              <a:t>D</a:t>
            </a:r>
            <a:endParaRPr lang="ru-RU" sz="4800" b="1" dirty="0">
              <a:solidFill>
                <a:prstClr val="white"/>
              </a:solidFill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E289BC6-9CCD-924E-87A9-995116A76372}"/>
              </a:ext>
            </a:extLst>
          </p:cNvPr>
          <p:cNvSpPr/>
          <p:nvPr/>
        </p:nvSpPr>
        <p:spPr>
          <a:xfrm>
            <a:off x="6380738" y="2735080"/>
            <a:ext cx="1387840" cy="1387840"/>
          </a:xfrm>
          <a:prstGeom prst="ellipse">
            <a:avLst/>
          </a:prstGeom>
          <a:noFill/>
          <a:ln w="12700" cap="rnd">
            <a:solidFill>
              <a:srgbClr val="B991FF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B751DD4-3460-4C4D-906A-46C5B4326AE7}"/>
              </a:ext>
            </a:extLst>
          </p:cNvPr>
          <p:cNvSpPr/>
          <p:nvPr/>
        </p:nvSpPr>
        <p:spPr>
          <a:xfrm>
            <a:off x="8958846" y="2804328"/>
            <a:ext cx="1248628" cy="1249344"/>
          </a:xfrm>
          <a:prstGeom prst="ellipse">
            <a:avLst/>
          </a:prstGeom>
          <a:solidFill>
            <a:srgbClr val="431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ExtraBold" pitchFamily="2" charset="0"/>
                <a:cs typeface="Gotham Pro Light" panose="02000503030000020004" pitchFamily="2" charset="0"/>
              </a:rPr>
              <a:t>A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ExtraBold" pitchFamily="2" charset="0"/>
              <a:cs typeface="Gotham Pro Light" panose="02000503030000020004" pitchFamily="2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C307131-310D-DC4D-B21E-021DC88BFEE5}"/>
              </a:ext>
            </a:extLst>
          </p:cNvPr>
          <p:cNvSpPr/>
          <p:nvPr/>
        </p:nvSpPr>
        <p:spPr>
          <a:xfrm>
            <a:off x="8889240" y="2735080"/>
            <a:ext cx="1387840" cy="1387840"/>
          </a:xfrm>
          <a:prstGeom prst="ellipse">
            <a:avLst/>
          </a:prstGeom>
          <a:noFill/>
          <a:ln w="12700" cap="rnd">
            <a:solidFill>
              <a:srgbClr val="431256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0ABD30C-1DB3-C74E-9BBA-76D57A52DB13}"/>
              </a:ext>
            </a:extLst>
          </p:cNvPr>
          <p:cNvSpPr/>
          <p:nvPr/>
        </p:nvSpPr>
        <p:spPr>
          <a:xfrm>
            <a:off x="1471132" y="4365661"/>
            <a:ext cx="1624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Light" pitchFamily="2" charset="0"/>
                <a:ea typeface="Helvetica" charset="0"/>
                <a:cs typeface="Gotham Pro Light" panose="02000503030000020004" pitchFamily="2" charset="0"/>
              </a:rPr>
              <a:t>Attention</a:t>
            </a:r>
            <a:endParaRPr kumimoji="0" lang="ru-RU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Light" pitchFamily="2" charset="0"/>
              <a:ea typeface="Helvetica" charset="0"/>
              <a:cs typeface="Gotham Pro Light" panose="0200050303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E44A9D9-19AF-4B43-9F86-EA056A543C0F}"/>
              </a:ext>
            </a:extLst>
          </p:cNvPr>
          <p:cNvSpPr/>
          <p:nvPr/>
        </p:nvSpPr>
        <p:spPr>
          <a:xfrm>
            <a:off x="6459577" y="4375898"/>
            <a:ext cx="1230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Desire</a:t>
            </a:r>
            <a:endParaRPr lang="ru-RU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79F9FD-0A13-7640-9173-DB50C662D085}"/>
              </a:ext>
            </a:extLst>
          </p:cNvPr>
          <p:cNvSpPr/>
          <p:nvPr/>
        </p:nvSpPr>
        <p:spPr>
          <a:xfrm>
            <a:off x="3992427" y="4375898"/>
            <a:ext cx="1482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 Interes</a:t>
            </a:r>
            <a:r>
              <a:rPr lang="en-US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t</a:t>
            </a:r>
            <a:endParaRPr lang="ru-RU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A9BA974-5C5D-7045-9DE1-47B38477D550}"/>
              </a:ext>
            </a:extLst>
          </p:cNvPr>
          <p:cNvSpPr/>
          <p:nvPr/>
        </p:nvSpPr>
        <p:spPr>
          <a:xfrm>
            <a:off x="8875641" y="4365661"/>
            <a:ext cx="1401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Gilroy Light" pitchFamily="2" charset="0"/>
                <a:cs typeface="Gotham Pro Light" panose="02000503030000020004" pitchFamily="2" charset="0"/>
              </a:rPr>
              <a:t>Action</a:t>
            </a:r>
            <a:endParaRPr lang="ru-RU" dirty="0">
              <a:solidFill>
                <a:prstClr val="black"/>
              </a:solidFill>
              <a:latin typeface="Gilroy Light" pitchFamily="2" charset="0"/>
              <a:cs typeface="Gotham Pro Light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811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1161</Words>
  <Application>Microsoft Office PowerPoint</Application>
  <PresentationFormat>Широкоэкранный</PresentationFormat>
  <Paragraphs>236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Gilroy</vt:lpstr>
      <vt:lpstr>Gilroy ExtraBold</vt:lpstr>
      <vt:lpstr>Gilroy Light</vt:lpstr>
      <vt:lpstr>Gilroy Thin</vt:lpstr>
      <vt:lpstr>Gotham Pro</vt:lpstr>
      <vt:lpstr>Gotham Pro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ВСЮ АУДИТОРИЮ ПОТЕНЦИАЛЬНЫХ ПОКУПАТЕЛЕЙ МОЖНО РАЗДЕЛИТЬ НА 2 ГРУППЫ:</vt:lpstr>
      <vt:lpstr>Презентация PowerPoint</vt:lpstr>
      <vt:lpstr>КАК РАБОТАЕТ КЛАССИЧЕСКАЯ ВОРОНКА ПРОДАЖ?</vt:lpstr>
      <vt:lpstr>МОДЕЛЬ ПОКУПАТЕЛЬСКОГО ПОВЕДЕНИЯ ИЗМЕНИЛАСЬ С ПРИХОДОМ ГЛОБАЛЬНОГО ИНТЕРНЕТА:</vt:lpstr>
      <vt:lpstr>Презентация PowerPoint</vt:lpstr>
      <vt:lpstr>Презентация PowerPoint</vt:lpstr>
      <vt:lpstr>Презентация PowerPoint</vt:lpstr>
      <vt:lpstr>ВОРОНКА СПРОСА = ПОТРЕБИТЕЛЬСКИЙ ПУТЬ и в каждом сегменте он индивидуален </vt:lpstr>
      <vt:lpstr>ПРИ ПОИСКЕ РЕШЕНИЯ ПРОБЛЕМЫ  ПОЛЬЗОВАТЕЛЬ ПУТЕШЕСТВУЕТ  ПО СТРАНИЦАМ, ИСПОЛЬЗУЯ В СВОЕЙ  НАВИГАЦИИ РАЗЛИЧНЫЕ УКАЗАТЕЛИ.</vt:lpstr>
      <vt:lpstr>ЗАДАЧА БРЕНДА:  ВЫСТРАИВАТЬ ПРАВИЛЬНУЮ КОММУНИКАЦИЮ  НА КАЖДОМ ЭТАПЕ ПОИСКА,  РАССТАВЛЯЯ СВОИ УКАЗАТЕЛИ, ЧТОБЫ ПОЛЬЗОВАТЕЛЬ ПРИНЯЛ РЕШЕНИЕ В  ПОЛЬЗУ БРЕНДА</vt:lpstr>
      <vt:lpstr>Презентация PowerPoint</vt:lpstr>
      <vt:lpstr>ОЦЕНИВАЕМ ЕМКОСТЬ АУДИТОРИИ БРЕНДА В СРАВНЕНИИ С КОНКУРЕНТАМИ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ОПРЕДЕЛЕНИЕ ИНСТРУМЕНТАРИЯ</vt:lpstr>
      <vt:lpstr>Презентация PowerPoint</vt:lpstr>
      <vt:lpstr>SEMANTEX - ПЕРВЫЙ СЕРВИС, КОТОРЫЙ СМОТРИТ НА БРЕНДЫ ГЛАЗАМИ ВОВЛЕЧЕННОГО ПОЛЬЗОВАТЕЛЯ</vt:lpstr>
      <vt:lpstr>  FACEBOOK.COM/SEMANTEX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Ольга Калашникова</cp:lastModifiedBy>
  <cp:revision>2</cp:revision>
  <dcterms:modified xsi:type="dcterms:W3CDTF">2020-06-09T08:01:24Z</dcterms:modified>
</cp:coreProperties>
</file>