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68" r:id="rId2"/>
    <p:sldId id="258" r:id="rId3"/>
    <p:sldId id="1365" r:id="rId4"/>
    <p:sldId id="1384" r:id="rId5"/>
    <p:sldId id="1385" r:id="rId6"/>
    <p:sldId id="1439" r:id="rId7"/>
    <p:sldId id="1436" r:id="rId8"/>
    <p:sldId id="1454" r:id="rId9"/>
    <p:sldId id="1437" r:id="rId10"/>
    <p:sldId id="1434" r:id="rId11"/>
    <p:sldId id="269" r:id="rId12"/>
    <p:sldId id="476" r:id="rId13"/>
    <p:sldId id="479" r:id="rId14"/>
    <p:sldId id="292" r:id="rId15"/>
    <p:sldId id="257" r:id="rId16"/>
    <p:sldId id="1461" r:id="rId17"/>
    <p:sldId id="1372" r:id="rId18"/>
    <p:sldId id="1373" r:id="rId19"/>
    <p:sldId id="1376" r:id="rId20"/>
    <p:sldId id="1374" r:id="rId21"/>
    <p:sldId id="1449" r:id="rId22"/>
    <p:sldId id="333" r:id="rId23"/>
    <p:sldId id="1456" r:id="rId24"/>
    <p:sldId id="1457" r:id="rId25"/>
    <p:sldId id="1380" r:id="rId26"/>
    <p:sldId id="1450" r:id="rId27"/>
    <p:sldId id="1451" r:id="rId28"/>
    <p:sldId id="1445" r:id="rId29"/>
    <p:sldId id="1366" r:id="rId30"/>
    <p:sldId id="1367" r:id="rId31"/>
    <p:sldId id="1459" r:id="rId32"/>
    <p:sldId id="1368" r:id="rId33"/>
    <p:sldId id="1369" r:id="rId34"/>
    <p:sldId id="1381" r:id="rId35"/>
    <p:sldId id="1382" r:id="rId36"/>
    <p:sldId id="1453" r:id="rId37"/>
    <p:sldId id="1446" r:id="rId38"/>
    <p:sldId id="1460" r:id="rId39"/>
    <p:sldId id="498" r:id="rId40"/>
    <p:sldId id="1353" r:id="rId41"/>
    <p:sldId id="325" r:id="rId42"/>
    <p:sldId id="326" r:id="rId43"/>
    <p:sldId id="327" r:id="rId44"/>
    <p:sldId id="328" r:id="rId45"/>
    <p:sldId id="329" r:id="rId46"/>
    <p:sldId id="330" r:id="rId47"/>
    <p:sldId id="337" r:id="rId4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27A"/>
    <a:srgbClr val="006D81"/>
    <a:srgbClr val="DBEAF1"/>
    <a:srgbClr val="CCE1EC"/>
    <a:srgbClr val="F3F5F7"/>
    <a:srgbClr val="8B8B8B"/>
    <a:srgbClr val="EB766A"/>
    <a:srgbClr val="0F7386"/>
    <a:srgbClr val="056D80"/>
    <a:srgbClr val="006F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70"/>
    <p:restoredTop sz="93724" autoAdjust="0"/>
  </p:normalViewPr>
  <p:slideViewPr>
    <p:cSldViewPr snapToGrid="0">
      <p:cViewPr varScale="1">
        <p:scale>
          <a:sx n="81" d="100"/>
          <a:sy n="81" d="100"/>
        </p:scale>
        <p:origin x="216" y="8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D:\PC0\Desktop\&#1074;&#1089;&#1077;%202020\&#1054;&#1053;&#1050;&#1054;&#1053;&#1045;&#1058;%20&#1087;&#1086;%20&#1074;&#1099;&#1087;&#1080;&#1089;&#1082;&#1072;&#1084;\&#1043;&#1056;&#1059;&#1055;&#1055;&#1040;%20&#1057;&#1056;&#1040;&#1042;&#1053;&#1045;&#1053;&#1048;&#1071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/D:\PC0\Desktop\&#1074;&#1089;&#1077;%202020\&#1054;&#1053;&#1050;&#1054;&#1053;&#1045;&#1058;%20&#1087;&#1086;%20&#1074;&#1099;&#1087;&#1080;&#1089;&#1082;&#1072;&#1084;\&#1043;&#1056;&#1059;&#1055;&#1055;&#1040;%20&#1057;&#1056;&#1040;&#1042;&#1053;&#1045;&#1053;&#1048;&#1071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b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'сравнение онконет-контроль'!$R$33</c:f>
              <c:strCache>
                <c:ptCount val="1"/>
                <c:pt idx="0">
                  <c:v>доля осложнений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ysClr val="windowText" lastClr="000000"/>
                </a:solidFill>
              </a:ln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'сравнение онконет-контроль'!$S$32:$Z$32</c:f>
              <c:strCache>
                <c:ptCount val="8"/>
                <c:pt idx="0">
                  <c:v>гематологические</c:v>
                </c:pt>
                <c:pt idx="1">
                  <c:v>нейротоксические</c:v>
                </c:pt>
                <c:pt idx="2">
                  <c:v>Гасроинтестинальные</c:v>
                </c:pt>
                <c:pt idx="3">
                  <c:v>гепатотоксические</c:v>
                </c:pt>
                <c:pt idx="4">
                  <c:v>нефротоксические</c:v>
                </c:pt>
                <c:pt idx="5">
                  <c:v>кожные</c:v>
                </c:pt>
                <c:pt idx="6">
                  <c:v>мукозиты</c:v>
                </c:pt>
                <c:pt idx="7">
                  <c:v>перенос даты очередной госпиталиизации</c:v>
                </c:pt>
              </c:strCache>
            </c:strRef>
          </c:cat>
          <c:val>
            <c:numRef>
              <c:f>'сравнение онконет-контроль'!$S$33:$Z$33</c:f>
              <c:numCache>
                <c:formatCode>0.0%</c:formatCode>
                <c:ptCount val="8"/>
                <c:pt idx="0">
                  <c:v>0.41799999999999998</c:v>
                </c:pt>
                <c:pt idx="1">
                  <c:v>3.2000000000000001E-2</c:v>
                </c:pt>
                <c:pt idx="2">
                  <c:v>2.5999999999999999E-2</c:v>
                </c:pt>
                <c:pt idx="3">
                  <c:v>0.22800000000000001</c:v>
                </c:pt>
                <c:pt idx="4">
                  <c:v>0.13600000000000001</c:v>
                </c:pt>
                <c:pt idx="5">
                  <c:v>1.6E-2</c:v>
                </c:pt>
                <c:pt idx="6">
                  <c:v>8.0000000000000002E-3</c:v>
                </c:pt>
                <c:pt idx="7">
                  <c:v>0.11799999999999999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B7-ED47-99A6-A0DF2FD644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8787840"/>
        <c:axId val="178789376"/>
        <c:axId val="0"/>
      </c:bar3DChart>
      <c:catAx>
        <c:axId val="1787878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78789376"/>
        <c:crosses val="autoZero"/>
        <c:auto val="1"/>
        <c:lblAlgn val="ctr"/>
        <c:lblOffset val="100"/>
        <c:noMultiLvlLbl val="0"/>
      </c:catAx>
      <c:valAx>
        <c:axId val="178789376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787878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b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'сравнение онконет-контроль'!$B$44</c:f>
              <c:strCache>
                <c:ptCount val="1"/>
                <c:pt idx="0">
                  <c:v>доля осложнений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ysClr val="windowText" lastClr="000000"/>
                </a:solidFill>
              </a:ln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'сравнение онконет-контроль'!$C$43:$K$43</c:f>
              <c:strCache>
                <c:ptCount val="9"/>
                <c:pt idx="0">
                  <c:v>гематологические</c:v>
                </c:pt>
                <c:pt idx="1">
                  <c:v>нейротоксические</c:v>
                </c:pt>
                <c:pt idx="2">
                  <c:v>Гасроинтестинальные</c:v>
                </c:pt>
                <c:pt idx="3">
                  <c:v>гепатотоксические</c:v>
                </c:pt>
                <c:pt idx="4">
                  <c:v>нефротоксические</c:v>
                </c:pt>
                <c:pt idx="5">
                  <c:v>кожные</c:v>
                </c:pt>
                <c:pt idx="6">
                  <c:v>мукозиты</c:v>
                </c:pt>
                <c:pt idx="7">
                  <c:v>гипергликемия</c:v>
                </c:pt>
                <c:pt idx="8">
                  <c:v>перенос даты госпитализации</c:v>
                </c:pt>
              </c:strCache>
            </c:strRef>
          </c:cat>
          <c:val>
            <c:numRef>
              <c:f>'сравнение онконет-контроль'!$C$44:$K$44</c:f>
              <c:numCache>
                <c:formatCode>0.0%</c:formatCode>
                <c:ptCount val="9"/>
                <c:pt idx="0">
                  <c:v>0.32374100719424459</c:v>
                </c:pt>
                <c:pt idx="1">
                  <c:v>0</c:v>
                </c:pt>
                <c:pt idx="2">
                  <c:v>7.1942446043165471E-3</c:v>
                </c:pt>
                <c:pt idx="3">
                  <c:v>0.28776978417266186</c:v>
                </c:pt>
                <c:pt idx="4">
                  <c:v>3.5971223021582732E-2</c:v>
                </c:pt>
                <c:pt idx="5">
                  <c:v>0</c:v>
                </c:pt>
                <c:pt idx="6">
                  <c:v>0</c:v>
                </c:pt>
                <c:pt idx="7">
                  <c:v>7.9136690647482008E-2</c:v>
                </c:pt>
                <c:pt idx="8">
                  <c:v>7.9136690647482008E-2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3E-8041-A993-B3AD97B399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2532096"/>
        <c:axId val="112624384"/>
        <c:axId val="0"/>
      </c:bar3DChart>
      <c:catAx>
        <c:axId val="1125320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2624384"/>
        <c:crosses val="autoZero"/>
        <c:auto val="1"/>
        <c:lblAlgn val="ctr"/>
        <c:lblOffset val="100"/>
        <c:noMultiLvlLbl val="0"/>
      </c:catAx>
      <c:valAx>
        <c:axId val="112624384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253209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3AA28E-5D5A-4D16-873E-8D2608A88424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7B84CED-A5CE-4908-BE06-D1B1C162E396}">
      <dgm:prSet phldrT="[Текст]" custT="1"/>
      <dgm:spPr/>
      <dgm:t>
        <a:bodyPr/>
        <a:lstStyle/>
        <a:p>
          <a:r>
            <a:rPr lang="ru-RU" sz="2000" b="1" dirty="0">
              <a:solidFill>
                <a:srgbClr val="FFC000"/>
              </a:solidFill>
            </a:rPr>
            <a:t>Диагноз</a:t>
          </a:r>
        </a:p>
      </dgm:t>
    </dgm:pt>
    <dgm:pt modelId="{1E0FC08F-BA08-45D1-A8BA-F3E8BFDBB771}" type="parTrans" cxnId="{E3227A6A-515C-479B-B68C-905B6DBB466C}">
      <dgm:prSet/>
      <dgm:spPr/>
      <dgm:t>
        <a:bodyPr/>
        <a:lstStyle/>
        <a:p>
          <a:endParaRPr lang="ru-RU"/>
        </a:p>
      </dgm:t>
    </dgm:pt>
    <dgm:pt modelId="{252BCE3B-FBED-48D7-914D-6D258FD26F4D}" type="sibTrans" cxnId="{E3227A6A-515C-479B-B68C-905B6DBB466C}">
      <dgm:prSet/>
      <dgm:spPr/>
      <dgm:t>
        <a:bodyPr/>
        <a:lstStyle/>
        <a:p>
          <a:endParaRPr lang="ru-RU"/>
        </a:p>
      </dgm:t>
    </dgm:pt>
    <dgm:pt modelId="{58BB6B6B-9FB7-49B4-A99B-B7A544297387}">
      <dgm:prSet phldrT="[Текст]" custT="1"/>
      <dgm:spPr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ru-RU" sz="1600" b="1" i="1" dirty="0">
              <a:solidFill>
                <a:srgbClr val="0066CC"/>
              </a:solidFill>
            </a:rPr>
            <a:t>Предреабилитация (амбулаторно)</a:t>
          </a:r>
        </a:p>
      </dgm:t>
    </dgm:pt>
    <dgm:pt modelId="{4B28A43E-9FD0-4CE6-8B69-ADF1A58A6042}" type="parTrans" cxnId="{F8A5F230-EC7E-40C0-9819-37894423B252}">
      <dgm:prSet/>
      <dgm:spPr/>
      <dgm:t>
        <a:bodyPr/>
        <a:lstStyle/>
        <a:p>
          <a:endParaRPr lang="ru-RU"/>
        </a:p>
      </dgm:t>
    </dgm:pt>
    <dgm:pt modelId="{57689291-DA7E-4290-B613-14BCD24E324E}" type="sibTrans" cxnId="{F8A5F230-EC7E-40C0-9819-37894423B252}">
      <dgm:prSet/>
      <dgm:spPr/>
      <dgm:t>
        <a:bodyPr/>
        <a:lstStyle/>
        <a:p>
          <a:endParaRPr lang="ru-RU"/>
        </a:p>
      </dgm:t>
    </dgm:pt>
    <dgm:pt modelId="{822EA72A-1CE9-473F-91F5-A7C2E6BB3249}">
      <dgm:prSet phldrT="[Текст]" custT="1"/>
      <dgm:spPr/>
      <dgm:t>
        <a:bodyPr/>
        <a:lstStyle/>
        <a:p>
          <a:r>
            <a:rPr lang="ru-RU" sz="1600" b="1" dirty="0">
              <a:solidFill>
                <a:srgbClr val="FFC000"/>
              </a:solidFill>
            </a:rPr>
            <a:t>Активная фаза лечения (О, ЛТ, ХТ)</a:t>
          </a:r>
        </a:p>
      </dgm:t>
    </dgm:pt>
    <dgm:pt modelId="{2419344A-3A02-4AE1-A924-4484962BDB7E}" type="parTrans" cxnId="{8EE1619B-55D4-44EF-AA60-BFA0748BC299}">
      <dgm:prSet/>
      <dgm:spPr/>
      <dgm:t>
        <a:bodyPr/>
        <a:lstStyle/>
        <a:p>
          <a:endParaRPr lang="ru-RU"/>
        </a:p>
      </dgm:t>
    </dgm:pt>
    <dgm:pt modelId="{BDBC38F1-6688-40C4-AFE6-6C6236D1399E}" type="sibTrans" cxnId="{8EE1619B-55D4-44EF-AA60-BFA0748BC299}">
      <dgm:prSet/>
      <dgm:spPr/>
      <dgm:t>
        <a:bodyPr/>
        <a:lstStyle/>
        <a:p>
          <a:endParaRPr lang="ru-RU"/>
        </a:p>
      </dgm:t>
    </dgm:pt>
    <dgm:pt modelId="{E0BFB458-BAD9-4001-A4FB-73273838277D}">
      <dgm:prSet phldrT="[Текст]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ru-RU" b="1" i="1" dirty="0">
              <a:solidFill>
                <a:srgbClr val="0066CC"/>
              </a:solidFill>
            </a:rPr>
            <a:t>1-й этап МР (онкологический центр)</a:t>
          </a:r>
        </a:p>
      </dgm:t>
    </dgm:pt>
    <dgm:pt modelId="{514687D1-64C8-411A-A7C8-C254DDEB5216}" type="parTrans" cxnId="{FF70188A-3986-40F2-968F-93AB3F51F214}">
      <dgm:prSet/>
      <dgm:spPr/>
      <dgm:t>
        <a:bodyPr/>
        <a:lstStyle/>
        <a:p>
          <a:endParaRPr lang="ru-RU"/>
        </a:p>
      </dgm:t>
    </dgm:pt>
    <dgm:pt modelId="{F6DD1834-51E2-422B-BBC4-6068828A0BE2}" type="sibTrans" cxnId="{FF70188A-3986-40F2-968F-93AB3F51F214}">
      <dgm:prSet/>
      <dgm:spPr/>
      <dgm:t>
        <a:bodyPr/>
        <a:lstStyle/>
        <a:p>
          <a:endParaRPr lang="ru-RU"/>
        </a:p>
      </dgm:t>
    </dgm:pt>
    <dgm:pt modelId="{0B43A121-416B-416E-8544-219E002733CC}">
      <dgm:prSet phldrT="[Текст]" custT="1"/>
      <dgm:spPr/>
      <dgm:t>
        <a:bodyPr/>
        <a:lstStyle/>
        <a:p>
          <a:r>
            <a:rPr lang="ru-RU" sz="1600" b="1" dirty="0">
              <a:solidFill>
                <a:srgbClr val="FFC000"/>
              </a:solidFill>
            </a:rPr>
            <a:t>Поддержива-ющая терапиия </a:t>
          </a:r>
        </a:p>
      </dgm:t>
    </dgm:pt>
    <dgm:pt modelId="{83D0F0E1-5978-4020-A6D4-01AC57C93EC4}" type="parTrans" cxnId="{6E3B84F1-3687-4C46-9BDB-C3727FBAAED7}">
      <dgm:prSet/>
      <dgm:spPr/>
      <dgm:t>
        <a:bodyPr/>
        <a:lstStyle/>
        <a:p>
          <a:endParaRPr lang="ru-RU"/>
        </a:p>
      </dgm:t>
    </dgm:pt>
    <dgm:pt modelId="{E999B71A-705C-4203-9022-371F5CE43433}" type="sibTrans" cxnId="{6E3B84F1-3687-4C46-9BDB-C3727FBAAED7}">
      <dgm:prSet/>
      <dgm:spPr/>
      <dgm:t>
        <a:bodyPr/>
        <a:lstStyle/>
        <a:p>
          <a:endParaRPr lang="ru-RU"/>
        </a:p>
      </dgm:t>
    </dgm:pt>
    <dgm:pt modelId="{AF148E6B-5876-4E3F-A40D-413D27F0AF04}">
      <dgm:prSet phldrT="[Текст]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ru-RU" b="1" i="1" dirty="0">
              <a:solidFill>
                <a:srgbClr val="0066CC"/>
              </a:solidFill>
            </a:rPr>
            <a:t>Ранняя фаза – 2-й этап МР (стационарно в РЦ) </a:t>
          </a:r>
        </a:p>
      </dgm:t>
    </dgm:pt>
    <dgm:pt modelId="{590E06D9-EDDC-46A1-9D1D-6E49ACAEF9F8}" type="parTrans" cxnId="{CB2E2C46-357D-4D68-A4C1-5131811F679C}">
      <dgm:prSet/>
      <dgm:spPr/>
      <dgm:t>
        <a:bodyPr/>
        <a:lstStyle/>
        <a:p>
          <a:endParaRPr lang="ru-RU"/>
        </a:p>
      </dgm:t>
    </dgm:pt>
    <dgm:pt modelId="{1052DF7E-13B0-4B33-B411-B35B2F183672}" type="sibTrans" cxnId="{CB2E2C46-357D-4D68-A4C1-5131811F679C}">
      <dgm:prSet/>
      <dgm:spPr/>
      <dgm:t>
        <a:bodyPr/>
        <a:lstStyle/>
        <a:p>
          <a:endParaRPr lang="ru-RU"/>
        </a:p>
      </dgm:t>
    </dgm:pt>
    <dgm:pt modelId="{CE63AA13-7AAB-433D-BAB8-E945FAFE5B48}">
      <dgm:prSet phldrT="[Текст]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ru-RU" b="1" i="1" dirty="0">
              <a:solidFill>
                <a:srgbClr val="0066CC"/>
              </a:solidFill>
            </a:rPr>
            <a:t>Поздняя фаза – 3-й этап МР (амбулаторно или в дневном стационаре РЦ)</a:t>
          </a:r>
        </a:p>
      </dgm:t>
    </dgm:pt>
    <dgm:pt modelId="{C6E850E2-ADCF-4EEB-A170-CB5F75B317A8}" type="parTrans" cxnId="{D253A4CB-B503-49DF-B63D-99805AF44E64}">
      <dgm:prSet/>
      <dgm:spPr/>
      <dgm:t>
        <a:bodyPr/>
        <a:lstStyle/>
        <a:p>
          <a:endParaRPr lang="ru-RU"/>
        </a:p>
      </dgm:t>
    </dgm:pt>
    <dgm:pt modelId="{942B8B5A-DD4F-4CC3-9F1F-388EF37316B8}" type="sibTrans" cxnId="{D253A4CB-B503-49DF-B63D-99805AF44E64}">
      <dgm:prSet/>
      <dgm:spPr/>
      <dgm:t>
        <a:bodyPr/>
        <a:lstStyle/>
        <a:p>
          <a:endParaRPr lang="ru-RU"/>
        </a:p>
      </dgm:t>
    </dgm:pt>
    <dgm:pt modelId="{CB7FCDC0-261A-4588-B74E-D164C5CDFEF9}">
      <dgm:prSet custT="1"/>
      <dgm:spPr/>
      <dgm:t>
        <a:bodyPr/>
        <a:lstStyle/>
        <a:p>
          <a:r>
            <a:rPr lang="ru-RU" sz="1600" b="1" dirty="0">
              <a:solidFill>
                <a:srgbClr val="FFC000"/>
              </a:solidFill>
            </a:rPr>
            <a:t>Прогрессия (терминальная фаза)</a:t>
          </a:r>
        </a:p>
      </dgm:t>
    </dgm:pt>
    <dgm:pt modelId="{78D44BC7-CBAB-45E9-9A34-8212385E2B55}" type="parTrans" cxnId="{001C9F79-3769-45B6-B38E-78200CD787C3}">
      <dgm:prSet/>
      <dgm:spPr/>
      <dgm:t>
        <a:bodyPr/>
        <a:lstStyle/>
        <a:p>
          <a:endParaRPr lang="ru-RU"/>
        </a:p>
      </dgm:t>
    </dgm:pt>
    <dgm:pt modelId="{9FDBD52C-92EE-44A8-90C4-623491172685}" type="sibTrans" cxnId="{001C9F79-3769-45B6-B38E-78200CD787C3}">
      <dgm:prSet/>
      <dgm:spPr/>
      <dgm:t>
        <a:bodyPr/>
        <a:lstStyle/>
        <a:p>
          <a:endParaRPr lang="ru-RU"/>
        </a:p>
      </dgm:t>
    </dgm:pt>
    <dgm:pt modelId="{D0C9D555-7D08-455E-B593-71C20534164C}">
      <dgm:prSet phldrT="[Текст]" custT="1"/>
      <dgm:spPr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ru-RU" sz="1600" b="1" i="1" dirty="0">
              <a:solidFill>
                <a:srgbClr val="0066CC"/>
              </a:solidFill>
            </a:rPr>
            <a:t>Онколог + реабилитолог (подготовка к предстоящему лечению)</a:t>
          </a:r>
        </a:p>
      </dgm:t>
    </dgm:pt>
    <dgm:pt modelId="{8EF1CF50-2206-47DF-A804-2FDCECF95F1E}" type="parTrans" cxnId="{C43AFA13-6483-4BA3-BD10-96AC78ACF9CD}">
      <dgm:prSet/>
      <dgm:spPr/>
      <dgm:t>
        <a:bodyPr/>
        <a:lstStyle/>
        <a:p>
          <a:endParaRPr lang="ru-RU"/>
        </a:p>
      </dgm:t>
    </dgm:pt>
    <dgm:pt modelId="{288462F1-50F7-4003-80E5-2E4D4C2E3FF9}" type="sibTrans" cxnId="{C43AFA13-6483-4BA3-BD10-96AC78ACF9CD}">
      <dgm:prSet/>
      <dgm:spPr/>
      <dgm:t>
        <a:bodyPr/>
        <a:lstStyle/>
        <a:p>
          <a:endParaRPr lang="ru-RU"/>
        </a:p>
      </dgm:t>
    </dgm:pt>
    <dgm:pt modelId="{944B0476-8169-4489-A08F-7C91FA376040}">
      <dgm:prSet/>
      <dgm:spPr/>
      <dgm:t>
        <a:bodyPr/>
        <a:lstStyle/>
        <a:p>
          <a:r>
            <a:rPr lang="ru-RU" b="1" dirty="0">
              <a:solidFill>
                <a:srgbClr val="FFC000"/>
              </a:solidFill>
            </a:rPr>
            <a:t>Наблюдение (ремиссия)</a:t>
          </a:r>
        </a:p>
      </dgm:t>
    </dgm:pt>
    <dgm:pt modelId="{2CC19BE4-69EC-4A7E-8639-08BADCDC65C1}" type="parTrans" cxnId="{EA5125D4-ECEB-45F7-A47C-4E89BF6EBAED}">
      <dgm:prSet/>
      <dgm:spPr/>
      <dgm:t>
        <a:bodyPr/>
        <a:lstStyle/>
        <a:p>
          <a:endParaRPr lang="ru-RU"/>
        </a:p>
      </dgm:t>
    </dgm:pt>
    <dgm:pt modelId="{72D57E42-A97E-4705-BD56-28EF9C7E5EA2}" type="sibTrans" cxnId="{EA5125D4-ECEB-45F7-A47C-4E89BF6EBAED}">
      <dgm:prSet/>
      <dgm:spPr/>
      <dgm:t>
        <a:bodyPr/>
        <a:lstStyle/>
        <a:p>
          <a:endParaRPr lang="ru-RU"/>
        </a:p>
      </dgm:t>
    </dgm:pt>
    <dgm:pt modelId="{322A327B-85F7-449E-9809-8AB88ADBC025}">
      <dgm:prSet phldrT="[Текст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ru-RU" sz="1800" b="1" i="1" dirty="0">
              <a:solidFill>
                <a:srgbClr val="0066CC"/>
              </a:solidFill>
            </a:rPr>
            <a:t>3-й этап МР (</a:t>
          </a:r>
          <a:r>
            <a:rPr lang="ru-RU" sz="1800" b="1" i="1" u="sng" dirty="0">
              <a:solidFill>
                <a:srgbClr val="0066CC"/>
              </a:solidFill>
            </a:rPr>
            <a:t>СКО!</a:t>
          </a:r>
          <a:r>
            <a:rPr lang="ru-RU" sz="1800" b="1" i="1" dirty="0">
              <a:solidFill>
                <a:srgbClr val="0066CC"/>
              </a:solidFill>
            </a:rPr>
            <a:t>, РЦ, Амбулатории) </a:t>
          </a:r>
        </a:p>
      </dgm:t>
    </dgm:pt>
    <dgm:pt modelId="{84133934-5ADE-4753-BEF6-88893B37B0C0}" type="parTrans" cxnId="{58E1E70F-2A02-4550-B47D-0A994F3FDC07}">
      <dgm:prSet/>
      <dgm:spPr/>
      <dgm:t>
        <a:bodyPr/>
        <a:lstStyle/>
        <a:p>
          <a:endParaRPr lang="ru-RU"/>
        </a:p>
      </dgm:t>
    </dgm:pt>
    <dgm:pt modelId="{122C8DEE-73E6-46EC-B109-46FB595610ED}" type="sibTrans" cxnId="{58E1E70F-2A02-4550-B47D-0A994F3FDC07}">
      <dgm:prSet/>
      <dgm:spPr/>
      <dgm:t>
        <a:bodyPr/>
        <a:lstStyle/>
        <a:p>
          <a:endParaRPr lang="ru-RU"/>
        </a:p>
      </dgm:t>
    </dgm:pt>
    <dgm:pt modelId="{F6172CC3-FACB-4EB2-9865-CA218CF43803}">
      <dgm:prSet phldrT="[Текст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ru-RU" sz="1800" b="1" i="1" dirty="0">
              <a:solidFill>
                <a:srgbClr val="0066CC"/>
              </a:solidFill>
            </a:rPr>
            <a:t>Паллиативная реабилитация (стационарно в оснащенных центрах и отделениях паллиативной помощи)</a:t>
          </a:r>
        </a:p>
      </dgm:t>
    </dgm:pt>
    <dgm:pt modelId="{1476300F-AB5E-4D18-BA5F-47C66A1A0249}" type="parTrans" cxnId="{3A988137-E4FA-43F5-B22D-EEC8B8345316}">
      <dgm:prSet/>
      <dgm:spPr/>
      <dgm:t>
        <a:bodyPr/>
        <a:lstStyle/>
        <a:p>
          <a:endParaRPr lang="ru-RU"/>
        </a:p>
      </dgm:t>
    </dgm:pt>
    <dgm:pt modelId="{CB2FBF03-592E-4851-8DE6-EE97A866CC1B}" type="sibTrans" cxnId="{3A988137-E4FA-43F5-B22D-EEC8B8345316}">
      <dgm:prSet/>
      <dgm:spPr/>
      <dgm:t>
        <a:bodyPr/>
        <a:lstStyle/>
        <a:p>
          <a:endParaRPr lang="ru-RU"/>
        </a:p>
      </dgm:t>
    </dgm:pt>
    <dgm:pt modelId="{D6F7E683-1E11-4F92-AB2C-05DA1E1E1C81}">
      <dgm:prSet phldrT="[Текст]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ru-RU" b="1" i="1" dirty="0">
              <a:solidFill>
                <a:srgbClr val="0066CC"/>
              </a:solidFill>
            </a:rPr>
            <a:t>Онколог + реабилитолог (</a:t>
          </a:r>
          <a:r>
            <a:rPr lang="en-GB" b="1" i="1" dirty="0">
              <a:solidFill>
                <a:srgbClr val="0066CC"/>
              </a:solidFill>
            </a:rPr>
            <a:t>fast track</a:t>
          </a:r>
          <a:r>
            <a:rPr lang="ru-RU" b="1" i="1" dirty="0">
              <a:solidFill>
                <a:srgbClr val="0066CC"/>
              </a:solidFill>
            </a:rPr>
            <a:t>, подготовка к выписке)</a:t>
          </a:r>
        </a:p>
      </dgm:t>
    </dgm:pt>
    <dgm:pt modelId="{B2BC23E1-34BC-44A1-A119-A6C67E4A99C0}" type="sibTrans" cxnId="{1F3F3E73-D574-4E17-A6F7-9D18EB5C8140}">
      <dgm:prSet/>
      <dgm:spPr/>
      <dgm:t>
        <a:bodyPr/>
        <a:lstStyle/>
        <a:p>
          <a:endParaRPr lang="ru-RU"/>
        </a:p>
      </dgm:t>
    </dgm:pt>
    <dgm:pt modelId="{2F2F9B25-FE2B-49D7-B795-B888CB9C0A6F}" type="parTrans" cxnId="{1F3F3E73-D574-4E17-A6F7-9D18EB5C8140}">
      <dgm:prSet/>
      <dgm:spPr/>
      <dgm:t>
        <a:bodyPr/>
        <a:lstStyle/>
        <a:p>
          <a:endParaRPr lang="ru-RU"/>
        </a:p>
      </dgm:t>
    </dgm:pt>
    <dgm:pt modelId="{6E1ADD66-A779-48D5-8BE8-8AB106E28AB0}" type="pres">
      <dgm:prSet presAssocID="{553AA28E-5D5A-4D16-873E-8D2608A88424}" presName="Name0" presStyleCnt="0">
        <dgm:presLayoutVars>
          <dgm:dir/>
          <dgm:animLvl val="lvl"/>
          <dgm:resizeHandles val="exact"/>
        </dgm:presLayoutVars>
      </dgm:prSet>
      <dgm:spPr/>
    </dgm:pt>
    <dgm:pt modelId="{866EAAB8-BD22-4500-8836-C40899E894F3}" type="pres">
      <dgm:prSet presAssocID="{E7B84CED-A5CE-4908-BE06-D1B1C162E396}" presName="linNode" presStyleCnt="0"/>
      <dgm:spPr/>
    </dgm:pt>
    <dgm:pt modelId="{4E2D5560-3655-4C1F-B142-688B14F18423}" type="pres">
      <dgm:prSet presAssocID="{E7B84CED-A5CE-4908-BE06-D1B1C162E396}" presName="parentText" presStyleLbl="node1" presStyleIdx="0" presStyleCnt="7" custScaleX="68364">
        <dgm:presLayoutVars>
          <dgm:chMax val="1"/>
          <dgm:bulletEnabled val="1"/>
        </dgm:presLayoutVars>
      </dgm:prSet>
      <dgm:spPr/>
    </dgm:pt>
    <dgm:pt modelId="{792BB0E4-33D2-4583-A0FE-873A2AD93FAE}" type="pres">
      <dgm:prSet presAssocID="{E7B84CED-A5CE-4908-BE06-D1B1C162E396}" presName="descendantText" presStyleLbl="alignAccFollowNode1" presStyleIdx="0" presStyleCnt="3" custScaleX="157862" custScaleY="135044">
        <dgm:presLayoutVars>
          <dgm:bulletEnabled val="1"/>
        </dgm:presLayoutVars>
      </dgm:prSet>
      <dgm:spPr/>
    </dgm:pt>
    <dgm:pt modelId="{54A1E0AD-F5BD-48F7-9BD0-DD7B1A0A2056}" type="pres">
      <dgm:prSet presAssocID="{252BCE3B-FBED-48D7-914D-6D258FD26F4D}" presName="sp" presStyleCnt="0"/>
      <dgm:spPr/>
    </dgm:pt>
    <dgm:pt modelId="{9408DE52-6D18-4D71-8D19-C433C5B7CFDF}" type="pres">
      <dgm:prSet presAssocID="{822EA72A-1CE9-473F-91F5-A7C2E6BB3249}" presName="linNode" presStyleCnt="0"/>
      <dgm:spPr/>
    </dgm:pt>
    <dgm:pt modelId="{4400DC11-CCFB-4C1F-ACCB-130A3A2B9344}" type="pres">
      <dgm:prSet presAssocID="{822EA72A-1CE9-473F-91F5-A7C2E6BB3249}" presName="parentText" presStyleLbl="node1" presStyleIdx="1" presStyleCnt="7" custScaleX="130769" custLinFactNeighborY="43043">
        <dgm:presLayoutVars>
          <dgm:chMax val="1"/>
          <dgm:bulletEnabled val="1"/>
        </dgm:presLayoutVars>
      </dgm:prSet>
      <dgm:spPr/>
    </dgm:pt>
    <dgm:pt modelId="{BD8D9152-8D15-46B6-B996-5EE297A82792}" type="pres">
      <dgm:prSet presAssocID="{822EA72A-1CE9-473F-91F5-A7C2E6BB3249}" presName="descendantText" presStyleLbl="alignAccFollowNode1" presStyleIdx="1" presStyleCnt="3" custAng="0" custScaleX="300103" custScaleY="133727" custLinFactNeighborX="1653" custLinFactNeighborY="55660">
        <dgm:presLayoutVars>
          <dgm:bulletEnabled val="1"/>
        </dgm:presLayoutVars>
      </dgm:prSet>
      <dgm:spPr/>
    </dgm:pt>
    <dgm:pt modelId="{AFD13BDC-86A2-4DC0-8603-FAEDA60E58AB}" type="pres">
      <dgm:prSet presAssocID="{BDBC38F1-6688-40C4-AFE6-6C6236D1399E}" presName="sp" presStyleCnt="0"/>
      <dgm:spPr/>
    </dgm:pt>
    <dgm:pt modelId="{D3BF71FC-D05C-4290-A737-3D4DB23E7ACF}" type="pres">
      <dgm:prSet presAssocID="{0B43A121-416B-416E-8544-219E002733CC}" presName="linNode" presStyleCnt="0"/>
      <dgm:spPr/>
    </dgm:pt>
    <dgm:pt modelId="{E9733E01-DD50-461F-B65B-680C88DAF8EC}" type="pres">
      <dgm:prSet presAssocID="{0B43A121-416B-416E-8544-219E002733CC}" presName="parentText" presStyleLbl="node1" presStyleIdx="2" presStyleCnt="7" custScaleX="96992" custLinFactNeighborY="82452">
        <dgm:presLayoutVars>
          <dgm:chMax val="1"/>
          <dgm:bulletEnabled val="1"/>
        </dgm:presLayoutVars>
      </dgm:prSet>
      <dgm:spPr/>
    </dgm:pt>
    <dgm:pt modelId="{B6EF348C-A843-43F4-94AF-6A931A4502D0}" type="pres">
      <dgm:prSet presAssocID="{0B43A121-416B-416E-8544-219E002733CC}" presName="descendantText" presStyleLbl="alignAccFollowNode1" presStyleIdx="2" presStyleCnt="3" custScaleX="217016" custScaleY="117156" custLinFactY="4050" custLinFactNeighborX="127" custLinFactNeighborY="100000">
        <dgm:presLayoutVars>
          <dgm:bulletEnabled val="1"/>
        </dgm:presLayoutVars>
      </dgm:prSet>
      <dgm:spPr/>
    </dgm:pt>
    <dgm:pt modelId="{A24422FC-4D0D-4047-BC6B-BBAC8EBFC30B}" type="pres">
      <dgm:prSet presAssocID="{E999B71A-705C-4203-9022-371F5CE43433}" presName="sp" presStyleCnt="0"/>
      <dgm:spPr/>
    </dgm:pt>
    <dgm:pt modelId="{998E1BFE-C478-4E2B-98A6-D3FA2268A675}" type="pres">
      <dgm:prSet presAssocID="{944B0476-8169-4489-A08F-7C91FA376040}" presName="linNode" presStyleCnt="0"/>
      <dgm:spPr/>
    </dgm:pt>
    <dgm:pt modelId="{B9A605F7-9542-44FB-9924-9963F177EF87}" type="pres">
      <dgm:prSet presAssocID="{944B0476-8169-4489-A08F-7C91FA376040}" presName="parentText" presStyleLbl="node1" presStyleIdx="3" presStyleCnt="7" custScaleX="56229" custLinFactY="30531" custLinFactNeighborY="100000">
        <dgm:presLayoutVars>
          <dgm:chMax val="1"/>
          <dgm:bulletEnabled val="1"/>
        </dgm:presLayoutVars>
      </dgm:prSet>
      <dgm:spPr/>
    </dgm:pt>
    <dgm:pt modelId="{BCE8EC65-42DA-426C-AD05-C13E7E01C6B5}" type="pres">
      <dgm:prSet presAssocID="{72D57E42-A97E-4705-BD56-28EF9C7E5EA2}" presName="sp" presStyleCnt="0"/>
      <dgm:spPr/>
    </dgm:pt>
    <dgm:pt modelId="{722D2B22-F23B-4FBF-AFE1-A034A61EA461}" type="pres">
      <dgm:prSet presAssocID="{CB7FCDC0-261A-4588-B74E-D164C5CDFEF9}" presName="linNode" presStyleCnt="0"/>
      <dgm:spPr/>
    </dgm:pt>
    <dgm:pt modelId="{96D8C130-1AD6-4DE9-84A5-FE4449D08F04}" type="pres">
      <dgm:prSet presAssocID="{CB7FCDC0-261A-4588-B74E-D164C5CDFEF9}" presName="parentText" presStyleLbl="node1" presStyleIdx="4" presStyleCnt="7" custScaleX="57857" custLinFactY="86910" custLinFactNeighborX="346" custLinFactNeighborY="100000">
        <dgm:presLayoutVars>
          <dgm:chMax val="1"/>
          <dgm:bulletEnabled val="1"/>
        </dgm:presLayoutVars>
      </dgm:prSet>
      <dgm:spPr/>
    </dgm:pt>
    <dgm:pt modelId="{F23F810D-BADF-480C-8AF5-43E742098BFD}" type="pres">
      <dgm:prSet presAssocID="{9FDBD52C-92EE-44A8-90C4-623491172685}" presName="sp" presStyleCnt="0"/>
      <dgm:spPr/>
    </dgm:pt>
    <dgm:pt modelId="{2E44DBF7-F38B-4E6A-8578-E342A058540B}" type="pres">
      <dgm:prSet presAssocID="{322A327B-85F7-449E-9809-8AB88ADBC025}" presName="linNode" presStyleCnt="0"/>
      <dgm:spPr/>
    </dgm:pt>
    <dgm:pt modelId="{2A3AB8FB-DF79-4858-BB9F-543EC6D13F2C}" type="pres">
      <dgm:prSet presAssocID="{322A327B-85F7-449E-9809-8AB88ADBC025}" presName="parentText" presStyleLbl="node1" presStyleIdx="5" presStyleCnt="7" custScaleX="222036" custLinFactNeighborX="55740" custLinFactNeighborY="-76826">
        <dgm:presLayoutVars>
          <dgm:chMax val="1"/>
          <dgm:bulletEnabled val="1"/>
        </dgm:presLayoutVars>
      </dgm:prSet>
      <dgm:spPr/>
    </dgm:pt>
    <dgm:pt modelId="{F6FF07C4-0205-48AE-A017-A73E8C2CE726}" type="pres">
      <dgm:prSet presAssocID="{122C8DEE-73E6-46EC-B109-46FB595610ED}" presName="sp" presStyleCnt="0"/>
      <dgm:spPr/>
    </dgm:pt>
    <dgm:pt modelId="{1CF90E7C-D27F-41B5-9ECF-1A08B37C6B80}" type="pres">
      <dgm:prSet presAssocID="{F6172CC3-FACB-4EB2-9865-CA218CF43803}" presName="linNode" presStyleCnt="0"/>
      <dgm:spPr/>
    </dgm:pt>
    <dgm:pt modelId="{D46F38E0-AB87-4936-99FA-49646B36AC2B}" type="pres">
      <dgm:prSet presAssocID="{F6172CC3-FACB-4EB2-9865-CA218CF43803}" presName="parentText" presStyleLbl="node1" presStyleIdx="6" presStyleCnt="7" custScaleX="220122" custScaleY="118224" custLinFactNeighborX="58690" custLinFactNeighborY="-26910">
        <dgm:presLayoutVars>
          <dgm:chMax val="1"/>
          <dgm:bulletEnabled val="1"/>
        </dgm:presLayoutVars>
      </dgm:prSet>
      <dgm:spPr/>
    </dgm:pt>
  </dgm:ptLst>
  <dgm:cxnLst>
    <dgm:cxn modelId="{58E1E70F-2A02-4550-B47D-0A994F3FDC07}" srcId="{553AA28E-5D5A-4D16-873E-8D2608A88424}" destId="{322A327B-85F7-449E-9809-8AB88ADBC025}" srcOrd="5" destOrd="0" parTransId="{84133934-5ADE-4753-BEF6-88893B37B0C0}" sibTransId="{122C8DEE-73E6-46EC-B109-46FB595610ED}"/>
    <dgm:cxn modelId="{C43AFA13-6483-4BA3-BD10-96AC78ACF9CD}" srcId="{E7B84CED-A5CE-4908-BE06-D1B1C162E396}" destId="{D0C9D555-7D08-455E-B593-71C20534164C}" srcOrd="1" destOrd="0" parTransId="{8EF1CF50-2206-47DF-A804-2FDCECF95F1E}" sibTransId="{288462F1-50F7-4003-80E5-2E4D4C2E3FF9}"/>
    <dgm:cxn modelId="{F8C84C23-1E31-438D-AC6A-5930E9771DF7}" type="presOf" srcId="{58BB6B6B-9FB7-49B4-A99B-B7A544297387}" destId="{792BB0E4-33D2-4583-A0FE-873A2AD93FAE}" srcOrd="0" destOrd="0" presId="urn:microsoft.com/office/officeart/2005/8/layout/vList5"/>
    <dgm:cxn modelId="{F8A5F230-EC7E-40C0-9819-37894423B252}" srcId="{E7B84CED-A5CE-4908-BE06-D1B1C162E396}" destId="{58BB6B6B-9FB7-49B4-A99B-B7A544297387}" srcOrd="0" destOrd="0" parTransId="{4B28A43E-9FD0-4CE6-8B69-ADF1A58A6042}" sibTransId="{57689291-DA7E-4290-B613-14BCD24E324E}"/>
    <dgm:cxn modelId="{3A988137-E4FA-43F5-B22D-EEC8B8345316}" srcId="{553AA28E-5D5A-4D16-873E-8D2608A88424}" destId="{F6172CC3-FACB-4EB2-9865-CA218CF43803}" srcOrd="6" destOrd="0" parTransId="{1476300F-AB5E-4D18-BA5F-47C66A1A0249}" sibTransId="{CB2FBF03-592E-4851-8DE6-EE97A866CC1B}"/>
    <dgm:cxn modelId="{22523B40-9F9B-406B-BC10-331FD3123215}" type="presOf" srcId="{CB7FCDC0-261A-4588-B74E-D164C5CDFEF9}" destId="{96D8C130-1AD6-4DE9-84A5-FE4449D08F04}" srcOrd="0" destOrd="0" presId="urn:microsoft.com/office/officeart/2005/8/layout/vList5"/>
    <dgm:cxn modelId="{CB2E2C46-357D-4D68-A4C1-5131811F679C}" srcId="{0B43A121-416B-416E-8544-219E002733CC}" destId="{AF148E6B-5876-4E3F-A40D-413D27F0AF04}" srcOrd="0" destOrd="0" parTransId="{590E06D9-EDDC-46A1-9D1D-6E49ACAEF9F8}" sibTransId="{1052DF7E-13B0-4B33-B411-B35B2F183672}"/>
    <dgm:cxn modelId="{E3227A6A-515C-479B-B68C-905B6DBB466C}" srcId="{553AA28E-5D5A-4D16-873E-8D2608A88424}" destId="{E7B84CED-A5CE-4908-BE06-D1B1C162E396}" srcOrd="0" destOrd="0" parTransId="{1E0FC08F-BA08-45D1-A8BA-F3E8BFDBB771}" sibTransId="{252BCE3B-FBED-48D7-914D-6D258FD26F4D}"/>
    <dgm:cxn modelId="{1F3F3E73-D574-4E17-A6F7-9D18EB5C8140}" srcId="{822EA72A-1CE9-473F-91F5-A7C2E6BB3249}" destId="{D6F7E683-1E11-4F92-AB2C-05DA1E1E1C81}" srcOrd="1" destOrd="0" parTransId="{2F2F9B25-FE2B-49D7-B795-B888CB9C0A6F}" sibTransId="{B2BC23E1-34BC-44A1-A119-A6C67E4A99C0}"/>
    <dgm:cxn modelId="{B6FD7475-18E4-4A56-A07B-F42C746EDE34}" type="presOf" srcId="{D6F7E683-1E11-4F92-AB2C-05DA1E1E1C81}" destId="{BD8D9152-8D15-46B6-B996-5EE297A82792}" srcOrd="0" destOrd="1" presId="urn:microsoft.com/office/officeart/2005/8/layout/vList5"/>
    <dgm:cxn modelId="{001C9F79-3769-45B6-B38E-78200CD787C3}" srcId="{553AA28E-5D5A-4D16-873E-8D2608A88424}" destId="{CB7FCDC0-261A-4588-B74E-D164C5CDFEF9}" srcOrd="4" destOrd="0" parTransId="{78D44BC7-CBAB-45E9-9A34-8212385E2B55}" sibTransId="{9FDBD52C-92EE-44A8-90C4-623491172685}"/>
    <dgm:cxn modelId="{73E92C7F-6757-4DDC-8D80-4EEBD2F98B58}" type="presOf" srcId="{E7B84CED-A5CE-4908-BE06-D1B1C162E396}" destId="{4E2D5560-3655-4C1F-B142-688B14F18423}" srcOrd="0" destOrd="0" presId="urn:microsoft.com/office/officeart/2005/8/layout/vList5"/>
    <dgm:cxn modelId="{E9A5F284-3DDA-4284-ADFE-2AB358FAC124}" type="presOf" srcId="{E0BFB458-BAD9-4001-A4FB-73273838277D}" destId="{BD8D9152-8D15-46B6-B996-5EE297A82792}" srcOrd="0" destOrd="0" presId="urn:microsoft.com/office/officeart/2005/8/layout/vList5"/>
    <dgm:cxn modelId="{FF70188A-3986-40F2-968F-93AB3F51F214}" srcId="{822EA72A-1CE9-473F-91F5-A7C2E6BB3249}" destId="{E0BFB458-BAD9-4001-A4FB-73273838277D}" srcOrd="0" destOrd="0" parTransId="{514687D1-64C8-411A-A7C8-C254DDEB5216}" sibTransId="{F6DD1834-51E2-422B-BBC4-6068828A0BE2}"/>
    <dgm:cxn modelId="{8EE1619B-55D4-44EF-AA60-BFA0748BC299}" srcId="{553AA28E-5D5A-4D16-873E-8D2608A88424}" destId="{822EA72A-1CE9-473F-91F5-A7C2E6BB3249}" srcOrd="1" destOrd="0" parTransId="{2419344A-3A02-4AE1-A924-4484962BDB7E}" sibTransId="{BDBC38F1-6688-40C4-AFE6-6C6236D1399E}"/>
    <dgm:cxn modelId="{448EFF9F-BEB8-4D40-B53B-9931D681BD99}" type="presOf" srcId="{944B0476-8169-4489-A08F-7C91FA376040}" destId="{B9A605F7-9542-44FB-9924-9963F177EF87}" srcOrd="0" destOrd="0" presId="urn:microsoft.com/office/officeart/2005/8/layout/vList5"/>
    <dgm:cxn modelId="{A9F9B6A3-6581-4B8A-A4DA-C0987D394986}" type="presOf" srcId="{0B43A121-416B-416E-8544-219E002733CC}" destId="{E9733E01-DD50-461F-B65B-680C88DAF8EC}" srcOrd="0" destOrd="0" presId="urn:microsoft.com/office/officeart/2005/8/layout/vList5"/>
    <dgm:cxn modelId="{F149ADAD-E06D-4605-AC1A-12D80D403673}" type="presOf" srcId="{F6172CC3-FACB-4EB2-9865-CA218CF43803}" destId="{D46F38E0-AB87-4936-99FA-49646B36AC2B}" srcOrd="0" destOrd="0" presId="urn:microsoft.com/office/officeart/2005/8/layout/vList5"/>
    <dgm:cxn modelId="{073A3AB1-8675-4F2E-A07A-2F0C14130A57}" type="presOf" srcId="{CE63AA13-7AAB-433D-BAB8-E945FAFE5B48}" destId="{B6EF348C-A843-43F4-94AF-6A931A4502D0}" srcOrd="0" destOrd="1" presId="urn:microsoft.com/office/officeart/2005/8/layout/vList5"/>
    <dgm:cxn modelId="{054DA3B7-92DE-471A-B6B5-9688826E5BFE}" type="presOf" srcId="{D0C9D555-7D08-455E-B593-71C20534164C}" destId="{792BB0E4-33D2-4583-A0FE-873A2AD93FAE}" srcOrd="0" destOrd="1" presId="urn:microsoft.com/office/officeart/2005/8/layout/vList5"/>
    <dgm:cxn modelId="{D253A4CB-B503-49DF-B63D-99805AF44E64}" srcId="{0B43A121-416B-416E-8544-219E002733CC}" destId="{CE63AA13-7AAB-433D-BAB8-E945FAFE5B48}" srcOrd="1" destOrd="0" parTransId="{C6E850E2-ADCF-4EEB-A170-CB5F75B317A8}" sibTransId="{942B8B5A-DD4F-4CC3-9F1F-388EF37316B8}"/>
    <dgm:cxn modelId="{EA5125D4-ECEB-45F7-A47C-4E89BF6EBAED}" srcId="{553AA28E-5D5A-4D16-873E-8D2608A88424}" destId="{944B0476-8169-4489-A08F-7C91FA376040}" srcOrd="3" destOrd="0" parTransId="{2CC19BE4-69EC-4A7E-8639-08BADCDC65C1}" sibTransId="{72D57E42-A97E-4705-BD56-28EF9C7E5EA2}"/>
    <dgm:cxn modelId="{CAF987D8-022B-441C-8BB8-61714D9AD241}" type="presOf" srcId="{322A327B-85F7-449E-9809-8AB88ADBC025}" destId="{2A3AB8FB-DF79-4858-BB9F-543EC6D13F2C}" srcOrd="0" destOrd="0" presId="urn:microsoft.com/office/officeart/2005/8/layout/vList5"/>
    <dgm:cxn modelId="{22A80CE6-3CDA-4BA6-891F-8B408DA5055B}" type="presOf" srcId="{553AA28E-5D5A-4D16-873E-8D2608A88424}" destId="{6E1ADD66-A779-48D5-8BE8-8AB106E28AB0}" srcOrd="0" destOrd="0" presId="urn:microsoft.com/office/officeart/2005/8/layout/vList5"/>
    <dgm:cxn modelId="{048536EC-35B3-49B4-A4A1-79ABC4EB78B4}" type="presOf" srcId="{AF148E6B-5876-4E3F-A40D-413D27F0AF04}" destId="{B6EF348C-A843-43F4-94AF-6A931A4502D0}" srcOrd="0" destOrd="0" presId="urn:microsoft.com/office/officeart/2005/8/layout/vList5"/>
    <dgm:cxn modelId="{EF0EE4EC-0561-4AB2-B75D-BEED9752794D}" type="presOf" srcId="{822EA72A-1CE9-473F-91F5-A7C2E6BB3249}" destId="{4400DC11-CCFB-4C1F-ACCB-130A3A2B9344}" srcOrd="0" destOrd="0" presId="urn:microsoft.com/office/officeart/2005/8/layout/vList5"/>
    <dgm:cxn modelId="{6E3B84F1-3687-4C46-9BDB-C3727FBAAED7}" srcId="{553AA28E-5D5A-4D16-873E-8D2608A88424}" destId="{0B43A121-416B-416E-8544-219E002733CC}" srcOrd="2" destOrd="0" parTransId="{83D0F0E1-5978-4020-A6D4-01AC57C93EC4}" sibTransId="{E999B71A-705C-4203-9022-371F5CE43433}"/>
    <dgm:cxn modelId="{E3E476F4-E2CA-40E7-80EF-CC20526A6152}" type="presParOf" srcId="{6E1ADD66-A779-48D5-8BE8-8AB106E28AB0}" destId="{866EAAB8-BD22-4500-8836-C40899E894F3}" srcOrd="0" destOrd="0" presId="urn:microsoft.com/office/officeart/2005/8/layout/vList5"/>
    <dgm:cxn modelId="{9B398218-BEE2-4FD2-A28F-61FF4AEC70B5}" type="presParOf" srcId="{866EAAB8-BD22-4500-8836-C40899E894F3}" destId="{4E2D5560-3655-4C1F-B142-688B14F18423}" srcOrd="0" destOrd="0" presId="urn:microsoft.com/office/officeart/2005/8/layout/vList5"/>
    <dgm:cxn modelId="{046E04C0-1494-418A-BFDC-B4A89C2079B1}" type="presParOf" srcId="{866EAAB8-BD22-4500-8836-C40899E894F3}" destId="{792BB0E4-33D2-4583-A0FE-873A2AD93FAE}" srcOrd="1" destOrd="0" presId="urn:microsoft.com/office/officeart/2005/8/layout/vList5"/>
    <dgm:cxn modelId="{E3F0B617-F682-453F-BAF3-09C3B91E4FB9}" type="presParOf" srcId="{6E1ADD66-A779-48D5-8BE8-8AB106E28AB0}" destId="{54A1E0AD-F5BD-48F7-9BD0-DD7B1A0A2056}" srcOrd="1" destOrd="0" presId="urn:microsoft.com/office/officeart/2005/8/layout/vList5"/>
    <dgm:cxn modelId="{412AA7F7-8EB5-47A6-B5E1-FFAC4933D83F}" type="presParOf" srcId="{6E1ADD66-A779-48D5-8BE8-8AB106E28AB0}" destId="{9408DE52-6D18-4D71-8D19-C433C5B7CFDF}" srcOrd="2" destOrd="0" presId="urn:microsoft.com/office/officeart/2005/8/layout/vList5"/>
    <dgm:cxn modelId="{360A82AC-E9FC-4467-9DEE-5E9709EBC3A5}" type="presParOf" srcId="{9408DE52-6D18-4D71-8D19-C433C5B7CFDF}" destId="{4400DC11-CCFB-4C1F-ACCB-130A3A2B9344}" srcOrd="0" destOrd="0" presId="urn:microsoft.com/office/officeart/2005/8/layout/vList5"/>
    <dgm:cxn modelId="{F5D313DF-D27D-46DE-97B7-EFCA9B66E4DC}" type="presParOf" srcId="{9408DE52-6D18-4D71-8D19-C433C5B7CFDF}" destId="{BD8D9152-8D15-46B6-B996-5EE297A82792}" srcOrd="1" destOrd="0" presId="urn:microsoft.com/office/officeart/2005/8/layout/vList5"/>
    <dgm:cxn modelId="{7C71B75B-3679-4E0E-96EA-28509362A7C0}" type="presParOf" srcId="{6E1ADD66-A779-48D5-8BE8-8AB106E28AB0}" destId="{AFD13BDC-86A2-4DC0-8603-FAEDA60E58AB}" srcOrd="3" destOrd="0" presId="urn:microsoft.com/office/officeart/2005/8/layout/vList5"/>
    <dgm:cxn modelId="{5AEF3F5B-8CE8-4DBD-9B95-014D1619C7BE}" type="presParOf" srcId="{6E1ADD66-A779-48D5-8BE8-8AB106E28AB0}" destId="{D3BF71FC-D05C-4290-A737-3D4DB23E7ACF}" srcOrd="4" destOrd="0" presId="urn:microsoft.com/office/officeart/2005/8/layout/vList5"/>
    <dgm:cxn modelId="{490CC27D-CEA3-4F1F-8B89-6393ECF6FD95}" type="presParOf" srcId="{D3BF71FC-D05C-4290-A737-3D4DB23E7ACF}" destId="{E9733E01-DD50-461F-B65B-680C88DAF8EC}" srcOrd="0" destOrd="0" presId="urn:microsoft.com/office/officeart/2005/8/layout/vList5"/>
    <dgm:cxn modelId="{70C846BE-4989-499E-B96C-365A221C20F8}" type="presParOf" srcId="{D3BF71FC-D05C-4290-A737-3D4DB23E7ACF}" destId="{B6EF348C-A843-43F4-94AF-6A931A4502D0}" srcOrd="1" destOrd="0" presId="urn:microsoft.com/office/officeart/2005/8/layout/vList5"/>
    <dgm:cxn modelId="{18CAD307-BAC8-4462-8169-6986F765D3E6}" type="presParOf" srcId="{6E1ADD66-A779-48D5-8BE8-8AB106E28AB0}" destId="{A24422FC-4D0D-4047-BC6B-BBAC8EBFC30B}" srcOrd="5" destOrd="0" presId="urn:microsoft.com/office/officeart/2005/8/layout/vList5"/>
    <dgm:cxn modelId="{D913614A-A6B5-4B3F-8EA2-E0C00EB44845}" type="presParOf" srcId="{6E1ADD66-A779-48D5-8BE8-8AB106E28AB0}" destId="{998E1BFE-C478-4E2B-98A6-D3FA2268A675}" srcOrd="6" destOrd="0" presId="urn:microsoft.com/office/officeart/2005/8/layout/vList5"/>
    <dgm:cxn modelId="{5AC4A735-6288-4A64-BAF6-BC3567407214}" type="presParOf" srcId="{998E1BFE-C478-4E2B-98A6-D3FA2268A675}" destId="{B9A605F7-9542-44FB-9924-9963F177EF87}" srcOrd="0" destOrd="0" presId="urn:microsoft.com/office/officeart/2005/8/layout/vList5"/>
    <dgm:cxn modelId="{3CC5EF40-A211-41BE-9D4A-2471104664BC}" type="presParOf" srcId="{6E1ADD66-A779-48D5-8BE8-8AB106E28AB0}" destId="{BCE8EC65-42DA-426C-AD05-C13E7E01C6B5}" srcOrd="7" destOrd="0" presId="urn:microsoft.com/office/officeart/2005/8/layout/vList5"/>
    <dgm:cxn modelId="{56AA595F-9281-4E98-BB18-99B69ACD4B70}" type="presParOf" srcId="{6E1ADD66-A779-48D5-8BE8-8AB106E28AB0}" destId="{722D2B22-F23B-4FBF-AFE1-A034A61EA461}" srcOrd="8" destOrd="0" presId="urn:microsoft.com/office/officeart/2005/8/layout/vList5"/>
    <dgm:cxn modelId="{CC6E5910-1B60-48D1-8FF6-4A87F446DFE2}" type="presParOf" srcId="{722D2B22-F23B-4FBF-AFE1-A034A61EA461}" destId="{96D8C130-1AD6-4DE9-84A5-FE4449D08F04}" srcOrd="0" destOrd="0" presId="urn:microsoft.com/office/officeart/2005/8/layout/vList5"/>
    <dgm:cxn modelId="{0893EC0E-2491-4256-9EAC-42528BF04B72}" type="presParOf" srcId="{6E1ADD66-A779-48D5-8BE8-8AB106E28AB0}" destId="{F23F810D-BADF-480C-8AF5-43E742098BFD}" srcOrd="9" destOrd="0" presId="urn:microsoft.com/office/officeart/2005/8/layout/vList5"/>
    <dgm:cxn modelId="{4222DAA2-7A4F-43F6-8015-2925AD62AA8F}" type="presParOf" srcId="{6E1ADD66-A779-48D5-8BE8-8AB106E28AB0}" destId="{2E44DBF7-F38B-4E6A-8578-E342A058540B}" srcOrd="10" destOrd="0" presId="urn:microsoft.com/office/officeart/2005/8/layout/vList5"/>
    <dgm:cxn modelId="{C60E4449-1A8B-4E31-9930-FD38DD59DB7A}" type="presParOf" srcId="{2E44DBF7-F38B-4E6A-8578-E342A058540B}" destId="{2A3AB8FB-DF79-4858-BB9F-543EC6D13F2C}" srcOrd="0" destOrd="0" presId="urn:microsoft.com/office/officeart/2005/8/layout/vList5"/>
    <dgm:cxn modelId="{EAC2D304-941F-4B94-9907-F048B0D3D6BD}" type="presParOf" srcId="{6E1ADD66-A779-48D5-8BE8-8AB106E28AB0}" destId="{F6FF07C4-0205-48AE-A017-A73E8C2CE726}" srcOrd="11" destOrd="0" presId="urn:microsoft.com/office/officeart/2005/8/layout/vList5"/>
    <dgm:cxn modelId="{58B2DB01-7776-4508-9525-2A75461E8EFD}" type="presParOf" srcId="{6E1ADD66-A779-48D5-8BE8-8AB106E28AB0}" destId="{1CF90E7C-D27F-41B5-9ECF-1A08B37C6B80}" srcOrd="12" destOrd="0" presId="urn:microsoft.com/office/officeart/2005/8/layout/vList5"/>
    <dgm:cxn modelId="{2342C7A5-0E5F-4FC3-9265-FB6D193BA27D}" type="presParOf" srcId="{1CF90E7C-D27F-41B5-9ECF-1A08B37C6B80}" destId="{D46F38E0-AB87-4936-99FA-49646B36AC2B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2BB0E4-33D2-4583-A0FE-873A2AD93FAE}">
      <dsp:nvSpPr>
        <dsp:cNvPr id="0" name=""/>
        <dsp:cNvSpPr/>
      </dsp:nvSpPr>
      <dsp:spPr>
        <a:xfrm rot="5400000">
          <a:off x="4711175" y="-3032830"/>
          <a:ext cx="802692" cy="687532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81915" rIns="163830" bIns="8191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1" i="1" kern="1200" dirty="0">
              <a:solidFill>
                <a:srgbClr val="0066CC"/>
              </a:solidFill>
            </a:rPr>
            <a:t>Предреабилитация (амбулаторно)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1" i="1" kern="1200" dirty="0">
              <a:solidFill>
                <a:srgbClr val="0066CC"/>
              </a:solidFill>
            </a:rPr>
            <a:t>Онколог + реабилитолог (подготовка к предстоящему лечению)</a:t>
          </a:r>
        </a:p>
      </dsp:txBody>
      <dsp:txXfrm rot="-5400000">
        <a:off x="1674859" y="42670"/>
        <a:ext cx="6836140" cy="724324"/>
      </dsp:txXfrm>
    </dsp:sp>
    <dsp:sp modelId="{4E2D5560-3655-4C1F-B142-688B14F18423}">
      <dsp:nvSpPr>
        <dsp:cNvPr id="0" name=""/>
        <dsp:cNvSpPr/>
      </dsp:nvSpPr>
      <dsp:spPr>
        <a:xfrm>
          <a:off x="49" y="33336"/>
          <a:ext cx="1674810" cy="7429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rgbClr val="FFC000"/>
              </a:solidFill>
            </a:rPr>
            <a:t>Диагноз</a:t>
          </a:r>
        </a:p>
      </dsp:txBody>
      <dsp:txXfrm>
        <a:off x="36319" y="69606"/>
        <a:ext cx="1602270" cy="670451"/>
      </dsp:txXfrm>
    </dsp:sp>
    <dsp:sp modelId="{BD8D9152-8D15-46B6-B996-5EE297A82792}">
      <dsp:nvSpPr>
        <dsp:cNvPr id="0" name=""/>
        <dsp:cNvSpPr/>
      </dsp:nvSpPr>
      <dsp:spPr>
        <a:xfrm rot="5400000">
          <a:off x="4724193" y="-1857007"/>
          <a:ext cx="794864" cy="6857214"/>
        </a:xfrm>
        <a:prstGeom prst="round2Same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b="1" i="1" kern="1200" dirty="0">
              <a:solidFill>
                <a:srgbClr val="0066CC"/>
              </a:solidFill>
            </a:rPr>
            <a:t>1-й этап МР (онкологический центр)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b="1" i="1" kern="1200" dirty="0">
              <a:solidFill>
                <a:srgbClr val="0066CC"/>
              </a:solidFill>
            </a:rPr>
            <a:t>Онколог + реабилитолог (</a:t>
          </a:r>
          <a:r>
            <a:rPr lang="en-GB" sz="1500" b="1" i="1" kern="1200" dirty="0">
              <a:solidFill>
                <a:srgbClr val="0066CC"/>
              </a:solidFill>
            </a:rPr>
            <a:t>fast track</a:t>
          </a:r>
          <a:r>
            <a:rPr lang="ru-RU" sz="1500" b="1" i="1" kern="1200" dirty="0">
              <a:solidFill>
                <a:srgbClr val="0066CC"/>
              </a:solidFill>
            </a:rPr>
            <a:t>, подготовка к выписке)</a:t>
          </a:r>
        </a:p>
      </dsp:txBody>
      <dsp:txXfrm rot="-5400000">
        <a:off x="1693018" y="1212970"/>
        <a:ext cx="6818412" cy="717260"/>
      </dsp:txXfrm>
    </dsp:sp>
    <dsp:sp modelId="{4400DC11-CCFB-4C1F-ACCB-130A3A2B9344}">
      <dsp:nvSpPr>
        <dsp:cNvPr id="0" name=""/>
        <dsp:cNvSpPr/>
      </dsp:nvSpPr>
      <dsp:spPr>
        <a:xfrm>
          <a:off x="49" y="1189070"/>
          <a:ext cx="1680756" cy="7429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FFC000"/>
              </a:solidFill>
            </a:rPr>
            <a:t>Активная фаза лечения (О, ЛТ, ХТ)</a:t>
          </a:r>
        </a:p>
      </dsp:txBody>
      <dsp:txXfrm>
        <a:off x="36319" y="1225340"/>
        <a:ext cx="1608216" cy="670451"/>
      </dsp:txXfrm>
    </dsp:sp>
    <dsp:sp modelId="{B6EF348C-A843-43F4-94AF-6A931A4502D0}">
      <dsp:nvSpPr>
        <dsp:cNvPr id="0" name=""/>
        <dsp:cNvSpPr/>
      </dsp:nvSpPr>
      <dsp:spPr>
        <a:xfrm rot="5400000">
          <a:off x="4786700" y="-750044"/>
          <a:ext cx="696367" cy="6830696"/>
        </a:xfrm>
        <a:prstGeom prst="round2Same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b="1" i="1" kern="1200" dirty="0">
              <a:solidFill>
                <a:srgbClr val="0066CC"/>
              </a:solidFill>
            </a:rPr>
            <a:t>Ранняя фаза – 2-й этап МР (стационарно в РЦ)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b="1" i="1" kern="1200" dirty="0">
              <a:solidFill>
                <a:srgbClr val="0066CC"/>
              </a:solidFill>
            </a:rPr>
            <a:t>Поздняя фаза – 3-й этап МР (амбулаторно или в дневном стационаре РЦ)</a:t>
          </a:r>
        </a:p>
      </dsp:txBody>
      <dsp:txXfrm rot="-5400000">
        <a:off x="1719536" y="2351114"/>
        <a:ext cx="6796702" cy="628379"/>
      </dsp:txXfrm>
    </dsp:sp>
    <dsp:sp modelId="{E9733E01-DD50-461F-B65B-680C88DAF8EC}">
      <dsp:nvSpPr>
        <dsp:cNvPr id="0" name=""/>
        <dsp:cNvSpPr/>
      </dsp:nvSpPr>
      <dsp:spPr>
        <a:xfrm>
          <a:off x="49" y="2287953"/>
          <a:ext cx="1717242" cy="7429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FFC000"/>
              </a:solidFill>
            </a:rPr>
            <a:t>Поддержива-ющая терапиия </a:t>
          </a:r>
        </a:p>
      </dsp:txBody>
      <dsp:txXfrm>
        <a:off x="36319" y="2324223"/>
        <a:ext cx="1644702" cy="670451"/>
      </dsp:txXfrm>
    </dsp:sp>
    <dsp:sp modelId="{B9A605F7-9542-44FB-9924-9963F177EF87}">
      <dsp:nvSpPr>
        <dsp:cNvPr id="0" name=""/>
        <dsp:cNvSpPr/>
      </dsp:nvSpPr>
      <dsp:spPr>
        <a:xfrm>
          <a:off x="49" y="3425317"/>
          <a:ext cx="1730775" cy="7429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>
              <a:solidFill>
                <a:srgbClr val="FFC000"/>
              </a:solidFill>
            </a:rPr>
            <a:t>Наблюдение (ремиссия)</a:t>
          </a:r>
        </a:p>
      </dsp:txBody>
      <dsp:txXfrm>
        <a:off x="36319" y="3461587"/>
        <a:ext cx="1658235" cy="670451"/>
      </dsp:txXfrm>
    </dsp:sp>
    <dsp:sp modelId="{96D8C130-1AD6-4DE9-84A5-FE4449D08F04}">
      <dsp:nvSpPr>
        <dsp:cNvPr id="0" name=""/>
        <dsp:cNvSpPr/>
      </dsp:nvSpPr>
      <dsp:spPr>
        <a:xfrm>
          <a:off x="10699" y="4624350"/>
          <a:ext cx="1780886" cy="7429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FFC000"/>
              </a:solidFill>
            </a:rPr>
            <a:t>Прогрессия (терминальная фаза)</a:t>
          </a:r>
        </a:p>
      </dsp:txBody>
      <dsp:txXfrm>
        <a:off x="46969" y="4660620"/>
        <a:ext cx="1708346" cy="670451"/>
      </dsp:txXfrm>
    </dsp:sp>
    <dsp:sp modelId="{2A3AB8FB-DF79-4858-BB9F-543EC6D13F2C}">
      <dsp:nvSpPr>
        <dsp:cNvPr id="0" name=""/>
        <dsp:cNvSpPr/>
      </dsp:nvSpPr>
      <dsp:spPr>
        <a:xfrm>
          <a:off x="1715773" y="3444954"/>
          <a:ext cx="6834454" cy="742991"/>
        </a:xfrm>
        <a:prstGeom prst="round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i="1" kern="1200" dirty="0">
              <a:solidFill>
                <a:srgbClr val="0066CC"/>
              </a:solidFill>
            </a:rPr>
            <a:t>3-й этап МР (</a:t>
          </a:r>
          <a:r>
            <a:rPr lang="ru-RU" sz="1800" b="1" i="1" u="sng" kern="1200" dirty="0">
              <a:solidFill>
                <a:srgbClr val="0066CC"/>
              </a:solidFill>
            </a:rPr>
            <a:t>СКО!</a:t>
          </a:r>
          <a:r>
            <a:rPr lang="ru-RU" sz="1800" b="1" i="1" kern="1200" dirty="0">
              <a:solidFill>
                <a:srgbClr val="0066CC"/>
              </a:solidFill>
            </a:rPr>
            <a:t>, РЦ, Амбулатории) </a:t>
          </a:r>
        </a:p>
      </dsp:txBody>
      <dsp:txXfrm>
        <a:off x="1752043" y="3481224"/>
        <a:ext cx="6761914" cy="670451"/>
      </dsp:txXfrm>
    </dsp:sp>
    <dsp:sp modelId="{D46F38E0-AB87-4936-99FA-49646B36AC2B}">
      <dsp:nvSpPr>
        <dsp:cNvPr id="0" name=""/>
        <dsp:cNvSpPr/>
      </dsp:nvSpPr>
      <dsp:spPr>
        <a:xfrm>
          <a:off x="1781309" y="4595967"/>
          <a:ext cx="6768923" cy="878394"/>
        </a:xfrm>
        <a:prstGeom prst="round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i="1" kern="1200" dirty="0">
              <a:solidFill>
                <a:srgbClr val="0066CC"/>
              </a:solidFill>
            </a:rPr>
            <a:t>Паллиативная реабилитация (стационарно в оснащенных центрах и отделениях паллиативной помощи)</a:t>
          </a:r>
        </a:p>
      </dsp:txBody>
      <dsp:txXfrm>
        <a:off x="1824189" y="4638847"/>
        <a:ext cx="6683163" cy="7926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FE6BB9-C72B-4F12-88C3-7473CFE59C80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C8C754-12C2-4A01-8802-067F277086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020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Телемедицину по праву можно назвать медициной будущего, ведь она уже преодолела те проблемы, с которыми сталкивается здравоохранение всех стран. Большие расстояния, нехватка кадров и потребность в своевременном и квалифицированном совете – все это причины частых промедлений с лечением, которых можно избежать с помощью цифровых технологий.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 как, когда и кому пришла в голову идея «удалённого» лечения? Когда была зафиксирована первая телемедицинская консультация? И, наконец, какие технологии телемедицины мы можем внедрить в свою жизнь уже сейчас?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8C754-12C2-4A01-8802-067F2770868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8637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Арт-терапию можно назвать одним из самых интересных, привлекательных и даже загадочных направлений практической психологии и психотерапии на сегодняшний день. Богатая на методики, она служит способом успокоения души и тела, облегчения, снятия и устранения симптомов различных недугов. Для множества людей она является также и хобби, позволяющим с пользой провести время, снизить воздействие стресса и восстановить силы.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Название «арт-терапия» говорит само за себя, и, если выражаться простыми словами, означает лечение искусством. Но намного важнее понять, каким именно образом это лечение происходит, ведь здесь нет никаких медикаментов, уколов и даже массажа. Все это заменяют бумага и карандаши или краски, глина или песок, пластилин или фотографии. Причем это далеко не все, что, как оказывается, обладает целительным воздействием.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8C754-12C2-4A01-8802-067F2770868D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239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97432-5CDA-42F0-A32D-BEB5FBEA932A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1969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итогам дистанционного мониторинга пациентов между сеансами  ХТ на платформе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ONCONET</a:t>
            </a:r>
          </a:p>
          <a:p>
            <a:pPr rtl="0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мониторинг в 2018-19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гг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было подключено 415 пациентов : </a:t>
            </a: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92%пациентов заполняли анкеты полностью , 8% заполняли нерегулярно или бросали через неделю)</a:t>
            </a: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в эксперименте участвовали пациенты с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рмж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раком легкого, шейки матки и яичников, предстательной железы, щитовидной железы, почки, желудка и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колоректальным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раком,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лимфомы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ходжкина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неходжкинкой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лимфомы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 </a:t>
            </a: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Среди наблюдавшихся осложнений в группе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Онконет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 сравнению с группой , проходящий обычное химиотерапевтическое лечение без мониторинга  реже наблюдались:</a:t>
            </a: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10% -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гематологические осложнения</a:t>
            </a: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3,7 раз нарушения работы в ЖКТ </a:t>
            </a: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нейротоксические проявления  проявлялись в 2,6 раза реже и практически сведены к минимуму</a:t>
            </a: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1,3 раз чаще выявлялись и сразу корректировались проявления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гепатоксичности</a:t>
            </a:r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в 4,5 раз чаще выявлялась и корректировалась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нефротоксичность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в полтора раза снижены и доведены до минимума мукозиты и проявления кожной токсичности ( с помощью прикрепляемых пациентом фото эти явления обнаруживались на ранней стадии)</a:t>
            </a: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1,89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почти в 2 раза уменьшились переносы даты очередного сеанса химиотерапии!!!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74F39-48FE-2E4B-9C55-61E4E8F774D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843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97432-5CDA-42F0-A32D-BEB5FBEA932A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119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8C754-12C2-4A01-8802-067F2770868D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446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8C754-12C2-4A01-8802-067F2770868D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5843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Телепсихология — это терапия, осуществляемая посредством инструментов и устройств для дистанционной передачи информации. Этот вид психологической помощи набирает популярность в Европе, США, а теперь и в России, являясь альтернативой традиционной очной терапии.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онлайн-опросе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Institute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Distanсe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Psychology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приняли участие свыше 300 человек, из которых 88 предпочли бы онлайн-консультацию очному приему у психолога. Популярность нового направления отчасти объяснили сами опрашиваемые: на вопрос, по каким критериям они выбирают психолога, 63 % ответили, что для них большее значение имеет профессионализм специалиста, нежели рекомендации знакомых.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Результаты опроса свидетельствуют о том, что люди скорее будут дистанционно работать со специалистом высокой квалификации, чем искать психолога через знакомых.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8C754-12C2-4A01-8802-067F2770868D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2766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Трудотерапия помогает больному достичь максимальной самостоятельности во многих сферах повседневной жизни. Применяется для восстановления моторных, сенсорных, когнитивных функций, помогает овладеть навыками самообслуживания в работе и отдыхе. В процессе трудотерапии пациент осваивает специальные вспомогательные технологии. Трудотерапия можем включать в себя игры, работу руками, столярные работы, упражнения с использованием различных подручных средств (для восстановления мелкой моторики), а также компьютерные игры и упражнения для восстановления когнитивных функций.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8C754-12C2-4A01-8802-067F2770868D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3813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Эрготерапия в современном реабилитационном лечении стоит особняком. Родина этого инновационного метода – США, где его также называют «оккупационная терапия» (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occupational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therapy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Эрготерапия, подобно трудотерапии, помогает восстановить утраченные навыки самообслуживания и деятельности в повседневной жизни и в работе, однако трудотерапия является в некотором роде устаревшим методом, тогда как эрготерапия основана на новейших научных данных. Во время занятий пациент вместе с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эрготерапевтом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осваивает действия, отвечающие его индивидуальным потребностям и нуждам, среди которых: уход за своим телом, приготовление пищи, покупки, уход за детьми и домашними животными и многое другое. Одновременно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эрготерапевт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следит за обеспечением сна и отдыха для пациента, помогает осваивать действия, необходимые в работе, учебе, играх и различных видах досуга.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Эрготерапевт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ведет оценку состояния клиента, при необходимости выполняет лечебное вмешательство в процесс деятельности, а также производит анализ результатов, достигнутых пациентом. Квалифицированный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эрготерапевт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владеет знаниями в нескольких областях – психологии, педагогике, социологии, биомеханике и физической терапии.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Эрготерапевт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это личный «ангел-хранитель», помощник, психолог и консультант пациента на пути к полноценной жизни!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России эрготерапия пока что является новым методом, который применяется только в высококлассных реабилитационных центрах, тогда как на Западе он практикуется уже более 60 лет.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8C754-12C2-4A01-8802-067F2770868D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052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B7BEA1-1D2C-475A-86CC-76EABA206F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9F7990E-948D-492A-AEC8-F170DA3930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26EBF9-4459-48B3-A4C5-E1B10C9DE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6AD58-7E75-4416-B6A2-A9DFD82B8FC0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EFED1B-0481-423E-AC1F-FA0C9E42D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8CC8EE-4A79-465D-A661-95023631C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DCA53-EC43-4065-86D6-04893C5F50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75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C532ED-D43E-4B05-BD67-88AF63370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78A2C5B-69C2-4136-AAB6-F797B69AD0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0ACB87-5689-40FD-979B-4F6D13B5A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6AD58-7E75-4416-B6A2-A9DFD82B8FC0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D15676-1095-49FA-9881-B4AA6250B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A840D9-9E10-471C-9265-BA0DB0286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DCA53-EC43-4065-86D6-04893C5F50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348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4AF7086-D860-40CF-A4D8-A9C7B93D49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A5DE574-3C92-44FF-A231-B3C77522FE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300CAB-1808-4E45-981B-D8DC22D6F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6AD58-7E75-4416-B6A2-A9DFD82B8FC0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99B303-2781-47EA-8BC7-CE60FBF7D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DE482F-E84B-4B72-B8E8-5EED4AE8D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DCA53-EC43-4065-86D6-04893C5F50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929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DFF878-85B3-4DF5-B0D9-C75C175EE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EFF373-4E70-4A95-A379-3569EA678F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374A85-E7C3-426E-93EF-E34579296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6AD58-7E75-4416-B6A2-A9DFD82B8FC0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6FB780-FAD6-4C5F-8C87-BA4E9CE60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DCBBE0-6C00-43BD-8DB4-7B2D9B946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DCA53-EC43-4065-86D6-04893C5F50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220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3190D6-1808-4B33-80AB-F8582CCD5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6D31F22-9677-4FAC-B4CC-250A13342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34D759-CFB0-401F-AEFA-2532A57E6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6AD58-7E75-4416-B6A2-A9DFD82B8FC0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FEB50C-D469-4D9A-8AB5-65F9EB35F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1D57B8-E7C6-4D77-AE54-DBA1AA299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DCA53-EC43-4065-86D6-04893C5F50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451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C987A9-1883-4F3D-8432-8F3795FFB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77B4D4-79BF-4702-BE09-8DDE9252A1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9B92086-23A0-4F4F-90DB-AEAE5455C5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F0774D5-8CB5-4508-896E-DDF996DF6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6AD58-7E75-4416-B6A2-A9DFD82B8FC0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F27486-3896-4DAB-A56D-BD5AF746B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619CCC-0960-4B75-A47F-1ED70EC91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DCA53-EC43-4065-86D6-04893C5F50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269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687293-C20A-4E82-9160-19C5B8284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383F70-E436-4496-8202-51E674E78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DD35FEA-4DC2-47F7-88D5-04306A3798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D210EA9-D44A-4785-AB25-04AF1D9ABA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114F046-6ABE-40DA-BD89-9B4BE2895A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DA70E29-BD6C-4924-8056-E1095D018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6AD58-7E75-4416-B6A2-A9DFD82B8FC0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4AC8FA7-FD3A-4310-BD65-8FF754690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0858793-54D5-4428-8D32-766CF1F9A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DCA53-EC43-4065-86D6-04893C5F50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987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82E476-0FFD-47AF-9A70-39AFA6AE3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2D2955F-EA97-4F3A-A4AB-2CAAAD918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6AD58-7E75-4416-B6A2-A9DFD82B8FC0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F5600F4-2B54-445C-9DB0-A9A40669B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A11D4A9-AFF0-4A60-AF52-2D5F3D170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DCA53-EC43-4065-86D6-04893C5F50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059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60C25B3-858B-4C80-B9CD-30F418DDC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6AD58-7E75-4416-B6A2-A9DFD82B8FC0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F07525C-4910-47D3-8810-1C2F15B95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BFA4DA3-6B52-47FE-A2A6-0A41E7DE5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DCA53-EC43-4065-86D6-04893C5F50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20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D9EF6C-9624-4C39-A793-9CC8719C3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5990C5-00DB-4DBE-9DBB-90A89962E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FD32B62-61B5-42FC-9D99-B112201B7F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C468163-2897-4C94-81E8-70D8BAAE7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6AD58-7E75-4416-B6A2-A9DFD82B8FC0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DE2EE1-ABBD-40B9-8F39-5938FD0A7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28A21D-E6BD-47FB-860D-5C235BDA1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DCA53-EC43-4065-86D6-04893C5F50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616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8006CE-CDCE-409B-85A2-773565E05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2B3CB16-65B3-44AD-BB73-BD37CE9A33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028164-694F-4EFB-BA4D-8C93782A52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111DDF7-AE2C-4BEC-A1AD-44992B6EC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6AD58-7E75-4416-B6A2-A9DFD82B8FC0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4BA5F0-4442-4605-BCF2-A034697D3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6CC23BB-CE07-4CC8-A925-F151800F9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DCA53-EC43-4065-86D6-04893C5F50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8370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7F5B12-6B02-4FDD-A77E-6B318A264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8544A0-0921-421E-B14B-0CF998015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ED5710-CD5B-45A7-9DBE-487970C049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6AD58-7E75-4416-B6A2-A9DFD82B8FC0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61FFFA-7811-47FC-BC14-3C9DED3A7E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79F910-CBDB-4E50-B8D7-642141F4E0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DCA53-EC43-4065-86D6-04893C5F50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0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E46E3695-605B-4040-BA25-0E83AEA6336E}"/>
              </a:ext>
            </a:extLst>
          </p:cNvPr>
          <p:cNvSpPr txBox="1">
            <a:spLocks/>
          </p:cNvSpPr>
          <p:nvPr/>
        </p:nvSpPr>
        <p:spPr>
          <a:xfrm>
            <a:off x="2427111" y="3316519"/>
            <a:ext cx="9492436" cy="3332638"/>
          </a:xfrm>
          <a:prstGeom prst="rect">
            <a:avLst/>
          </a:prstGeom>
        </p:spPr>
        <p:txBody>
          <a:bodyPr vert="horz" lIns="45720" tIns="0" rIns="45720" bIns="0" anchor="t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4300" spc="130" dirty="0">
                <a:solidFill>
                  <a:srgbClr val="160597"/>
                </a:solidFill>
                <a:effectLst>
                  <a:outerShdw blurRad="25400" dist="38100" dir="2700000" algn="tl" rotWithShape="0">
                    <a:schemeClr val="bg1">
                      <a:lumMod val="65000"/>
                      <a:alpha val="75000"/>
                    </a:schemeClr>
                  </a:outerShdw>
                </a:effectLst>
                <a:latin typeface="Century Gothic" pitchFamily="34" charset="0"/>
              </a:rPr>
              <a:t>как инструмент</a:t>
            </a:r>
            <a:endParaRPr lang="en-US" sz="4300" spc="130" dirty="0">
              <a:solidFill>
                <a:srgbClr val="160597"/>
              </a:solidFill>
              <a:effectLst>
                <a:outerShdw blurRad="25400" dist="38100" dir="2700000" algn="tl" rotWithShape="0">
                  <a:schemeClr val="bg1">
                    <a:lumMod val="65000"/>
                    <a:alpha val="75000"/>
                  </a:schemeClr>
                </a:outerShdw>
              </a:effectLst>
              <a:latin typeface="Century Gothic" pitchFamily="34" charset="0"/>
            </a:endParaRPr>
          </a:p>
          <a:p>
            <a:pPr algn="r"/>
            <a:r>
              <a:rPr lang="ru-RU" sz="4300" spc="130" dirty="0">
                <a:solidFill>
                  <a:srgbClr val="160597"/>
                </a:solidFill>
                <a:effectLst>
                  <a:outerShdw blurRad="25400" dist="38100" dir="2700000" algn="tl" rotWithShape="0">
                    <a:schemeClr val="bg1">
                      <a:lumMod val="65000"/>
                      <a:alpha val="75000"/>
                    </a:schemeClr>
                  </a:outerShdw>
                </a:effectLst>
                <a:latin typeface="Century Gothic" pitchFamily="34" charset="0"/>
              </a:rPr>
              <a:t>оказания непрерывной медицинской помощи</a:t>
            </a:r>
            <a:endParaRPr lang="en-US" sz="4300" spc="130" dirty="0">
              <a:solidFill>
                <a:srgbClr val="160597"/>
              </a:solidFill>
              <a:effectLst>
                <a:outerShdw blurRad="25400" dist="38100" dir="2700000" algn="tl" rotWithShape="0">
                  <a:schemeClr val="bg1">
                    <a:lumMod val="65000"/>
                    <a:alpha val="75000"/>
                  </a:schemeClr>
                </a:outerShdw>
              </a:effectLst>
              <a:latin typeface="Century Gothic" pitchFamily="34" charset="0"/>
            </a:endParaRPr>
          </a:p>
          <a:p>
            <a:pPr algn="r"/>
            <a:r>
              <a:rPr lang="ru-RU" sz="4300" spc="130" dirty="0">
                <a:solidFill>
                  <a:srgbClr val="160597"/>
                </a:solidFill>
                <a:effectLst>
                  <a:outerShdw blurRad="25400" dist="38100" dir="2700000" algn="tl" rotWithShape="0">
                    <a:schemeClr val="bg1">
                      <a:lumMod val="65000"/>
                      <a:alpha val="75000"/>
                    </a:schemeClr>
                  </a:outerShdw>
                </a:effectLst>
                <a:latin typeface="Century Gothic" pitchFamily="34" charset="0"/>
              </a:rPr>
              <a:t>в условиях самоизоляции во время пандемии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0533882E-5D1D-D94B-8766-0FBE6F287C55}"/>
              </a:ext>
            </a:extLst>
          </p:cNvPr>
          <p:cNvSpPr txBox="1">
            <a:spLocks/>
          </p:cNvSpPr>
          <p:nvPr/>
        </p:nvSpPr>
        <p:spPr>
          <a:xfrm>
            <a:off x="305075" y="234651"/>
            <a:ext cx="8820472" cy="5300214"/>
          </a:xfrm>
          <a:prstGeom prst="rect">
            <a:avLst/>
          </a:prstGeom>
        </p:spPr>
        <p:txBody>
          <a:bodyPr vert="horz" lIns="45720" tIns="0" rIns="45720" bIns="0" anchor="t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5400" spc="130" dirty="0">
                <a:solidFill>
                  <a:srgbClr val="160597"/>
                </a:solidFill>
                <a:effectLst>
                  <a:outerShdw blurRad="25400" dist="38100" dir="2700000" algn="tl" rotWithShape="0">
                    <a:schemeClr val="bg1">
                      <a:lumMod val="65000"/>
                      <a:alpha val="75000"/>
                    </a:schemeClr>
                  </a:outerShdw>
                </a:effectLst>
                <a:latin typeface="Century Gothic" pitchFamily="34" charset="0"/>
              </a:rPr>
              <a:t>Телеподдержка, телемониторинг и телереабилитация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38087BD5-42B0-844F-A765-C2961245B171}"/>
              </a:ext>
            </a:extLst>
          </p:cNvPr>
          <p:cNvCxnSpPr>
            <a:cxnSpLocks/>
          </p:cNvCxnSpPr>
          <p:nvPr/>
        </p:nvCxnSpPr>
        <p:spPr>
          <a:xfrm>
            <a:off x="427868" y="3042320"/>
            <a:ext cx="11369021" cy="0"/>
          </a:xfrm>
          <a:prstGeom prst="line">
            <a:avLst/>
          </a:prstGeom>
          <a:ln w="50800" cap="sq" cmpd="tri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7027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3E003D5-246F-4910-BD03-D77731BBB354}"/>
              </a:ext>
            </a:extLst>
          </p:cNvPr>
          <p:cNvSpPr/>
          <p:nvPr/>
        </p:nvSpPr>
        <p:spPr>
          <a:xfrm>
            <a:off x="1524002" y="0"/>
            <a:ext cx="9143999" cy="836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11113" algn="ctr"/>
            <a:r>
              <a:rPr lang="ru-RU" sz="2800" b="1" dirty="0">
                <a:ln w="18415" cmpd="sng">
                  <a:noFill/>
                  <a:prstDash val="solid"/>
                </a:ln>
                <a:solidFill>
                  <a:srgbClr val="002060"/>
                </a:solidFill>
                <a:effectLst>
                  <a:glow rad="25400">
                    <a:schemeClr val="accent5">
                      <a:satMod val="175000"/>
                      <a:alpha val="25000"/>
                    </a:schemeClr>
                  </a:glow>
                </a:effectLst>
                <a:latin typeface="Helvetica" pitchFamily="2" charset="0"/>
              </a:rPr>
              <a:t>Агент для мониторинга симптомов </a:t>
            </a:r>
            <a:r>
              <a:rPr lang="en-US" sz="2800" b="1" dirty="0">
                <a:ln w="18415" cmpd="sng">
                  <a:noFill/>
                  <a:prstDash val="solid"/>
                </a:ln>
                <a:solidFill>
                  <a:srgbClr val="002060"/>
                </a:solidFill>
                <a:effectLst>
                  <a:glow rad="25400">
                    <a:schemeClr val="accent5">
                      <a:satMod val="175000"/>
                      <a:alpha val="25000"/>
                    </a:schemeClr>
                  </a:glow>
                </a:effectLst>
                <a:latin typeface="Helvetica" pitchFamily="2" charset="0"/>
              </a:rPr>
              <a:t>COVID-19</a:t>
            </a:r>
            <a:r>
              <a:rPr lang="ru-RU" sz="2800" b="1" dirty="0">
                <a:ln w="18415" cmpd="sng">
                  <a:noFill/>
                  <a:prstDash val="solid"/>
                </a:ln>
                <a:solidFill>
                  <a:srgbClr val="002060"/>
                </a:solidFill>
                <a:effectLst>
                  <a:glow rad="25400">
                    <a:schemeClr val="accent5">
                      <a:satMod val="175000"/>
                      <a:alpha val="25000"/>
                    </a:schemeClr>
                  </a:glow>
                </a:effectLst>
                <a:latin typeface="Helvetica" pitchFamily="2" charset="0"/>
              </a:rPr>
              <a:t> </a:t>
            </a:r>
            <a:endParaRPr lang="ru-RU" sz="2800" dirty="0">
              <a:ln w="18415" cmpd="sng">
                <a:noFill/>
                <a:prstDash val="solid"/>
              </a:ln>
              <a:solidFill>
                <a:srgbClr val="002060"/>
              </a:solidFill>
              <a:effectLst>
                <a:glow rad="25400">
                  <a:schemeClr val="accent5">
                    <a:satMod val="175000"/>
                    <a:alpha val="25000"/>
                  </a:schemeClr>
                </a:glow>
              </a:effectLst>
              <a:latin typeface="Helvetica" pitchFamily="2" charset="0"/>
            </a:endParaRPr>
          </a:p>
        </p:txBody>
      </p:sp>
      <p:pic>
        <p:nvPicPr>
          <p:cNvPr id="20" name="Рисунок 19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270" y="954540"/>
            <a:ext cx="4899600" cy="2552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732" y="3599092"/>
            <a:ext cx="4902200" cy="311957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457FA816-41FD-1840-B46C-42595C581FF3}"/>
              </a:ext>
            </a:extLst>
          </p:cNvPr>
          <p:cNvCxnSpPr>
            <a:cxnSpLocks/>
          </p:cNvCxnSpPr>
          <p:nvPr/>
        </p:nvCxnSpPr>
        <p:spPr>
          <a:xfrm>
            <a:off x="1703512" y="836712"/>
            <a:ext cx="8784976" cy="0"/>
          </a:xfrm>
          <a:prstGeom prst="line">
            <a:avLst/>
          </a:prstGeom>
          <a:ln w="50800" cap="sq" cmpd="tri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382A851-BB48-D842-82C0-FD7589906CD8}"/>
              </a:ext>
            </a:extLst>
          </p:cNvPr>
          <p:cNvSpPr/>
          <p:nvPr/>
        </p:nvSpPr>
        <p:spPr>
          <a:xfrm>
            <a:off x="5842659" y="908721"/>
            <a:ext cx="5854535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3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обученному алгоритму происходит автоматизация процесса выявления случаев </a:t>
            </a:r>
            <a:r>
              <a:rPr lang="en-US" sz="23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COVID-19</a:t>
            </a:r>
            <a:r>
              <a:rPr lang="ru-RU" sz="23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среди онкобольных</a:t>
            </a:r>
            <a:r>
              <a:rPr lang="en-US" sz="23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3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проходящих лечение за счёт  формирования автоматического сигнала по добавленным новым параметрам мониторинга: гипер/гипотермии, брадипноэ, тахипноэ, гипоксемии, дисгевзии и др.</a:t>
            </a:r>
          </a:p>
          <a:p>
            <a:pPr>
              <a:spcAft>
                <a:spcPts val="1200"/>
              </a:spcAft>
            </a:pPr>
            <a:r>
              <a:rPr lang="ru-RU" sz="23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Алгоритм умеет автоматически выявлять и обращать внимание лечащего врача на развитие симптомов </a:t>
            </a:r>
            <a:r>
              <a:rPr lang="en-US" sz="23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COVID-19</a:t>
            </a:r>
            <a:r>
              <a:rPr lang="ru-RU" sz="23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, чтобы предотвратить поход заболевшего пациента в онкоцентр в целях снижения риска заражения других пациентов и врачей.</a:t>
            </a:r>
          </a:p>
        </p:txBody>
      </p:sp>
    </p:spTree>
    <p:extLst>
      <p:ext uri="{BB962C8B-B14F-4D97-AF65-F5344CB8AC3E}">
        <p14:creationId xmlns:p14="http://schemas.microsoft.com/office/powerpoint/2010/main" val="2496518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94A5E6-796E-4244-ABC7-7635B68677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620" y="53550"/>
            <a:ext cx="5994404" cy="33368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101DC3-3F87-CA45-8202-16B4D4907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619" y="3392311"/>
            <a:ext cx="5994400" cy="346568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46B53F-F386-C843-8F3F-5D125A598DC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6132" y="3390364"/>
            <a:ext cx="4605867" cy="34544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C0685AA-6129-4F49-984F-EAF9D9EF5DC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6132" y="0"/>
            <a:ext cx="4605868" cy="3454401"/>
          </a:xfrm>
          <a:prstGeom prst="rect">
            <a:avLst/>
          </a:prstGeom>
        </p:spPr>
      </p:pic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59F07CC6-6D65-6845-8013-6F5A29D43260}"/>
              </a:ext>
            </a:extLst>
          </p:cNvPr>
          <p:cNvCxnSpPr>
            <a:cxnSpLocks/>
          </p:cNvCxnSpPr>
          <p:nvPr/>
        </p:nvCxnSpPr>
        <p:spPr>
          <a:xfrm flipV="1">
            <a:off x="7100711" y="214490"/>
            <a:ext cx="0" cy="6434666"/>
          </a:xfrm>
          <a:prstGeom prst="line">
            <a:avLst/>
          </a:prstGeom>
          <a:ln w="50800" cap="sq" cmpd="tri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7622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1D1C6F7-AC03-44FD-8B25-D1A935C33D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5521" y="1340768"/>
            <a:ext cx="8635273" cy="5472608"/>
          </a:xfrm>
          <a:prstGeom prst="rect">
            <a:avLst/>
          </a:prstGeom>
        </p:spPr>
      </p:pic>
      <p:sp>
        <p:nvSpPr>
          <p:cNvPr id="3" name="Заголовок 3">
            <a:extLst>
              <a:ext uri="{FF2B5EF4-FFF2-40B4-BE49-F238E27FC236}">
                <a16:creationId xmlns:a16="http://schemas.microsoft.com/office/drawing/2014/main" id="{737301BA-37F5-4CA6-A340-A51B3C462D65}"/>
              </a:ext>
            </a:extLst>
          </p:cNvPr>
          <p:cNvSpPr txBox="1">
            <a:spLocks/>
          </p:cNvSpPr>
          <p:nvPr/>
        </p:nvSpPr>
        <p:spPr>
          <a:xfrm>
            <a:off x="1524000" y="21938"/>
            <a:ext cx="9144000" cy="11028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rgbClr val="002060"/>
                </a:solidFill>
                <a:effectLst>
                  <a:glow rad="25400">
                    <a:srgbClr val="00B0F0">
                      <a:alpha val="25000"/>
                    </a:srgbClr>
                  </a:glow>
                </a:effectLst>
                <a:latin typeface="Helvetica" pitchFamily="2" charset="0"/>
              </a:rPr>
              <a:t>Пациент получает опросник по графику, установленному врачом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8D5AAC0D-5BB2-7C44-B7C7-8E80ACA67F5B}"/>
              </a:ext>
            </a:extLst>
          </p:cNvPr>
          <p:cNvCxnSpPr>
            <a:cxnSpLocks/>
          </p:cNvCxnSpPr>
          <p:nvPr/>
        </p:nvCxnSpPr>
        <p:spPr>
          <a:xfrm>
            <a:off x="1703512" y="1196752"/>
            <a:ext cx="8784976" cy="0"/>
          </a:xfrm>
          <a:prstGeom prst="line">
            <a:avLst/>
          </a:prstGeom>
          <a:ln w="50800" cap="sq" cmpd="tri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7555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>
            <a:extLst>
              <a:ext uri="{FF2B5EF4-FFF2-40B4-BE49-F238E27FC236}">
                <a16:creationId xmlns:a16="http://schemas.microsoft.com/office/drawing/2014/main" id="{1CDF1607-53DE-40BE-9DCC-1180AA4895A7}"/>
              </a:ext>
            </a:extLst>
          </p:cNvPr>
          <p:cNvSpPr txBox="1">
            <a:spLocks/>
          </p:cNvSpPr>
          <p:nvPr/>
        </p:nvSpPr>
        <p:spPr>
          <a:xfrm>
            <a:off x="1524000" y="21938"/>
            <a:ext cx="9144000" cy="95879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rgbClr val="002060"/>
                </a:solidFill>
                <a:effectLst>
                  <a:glow rad="25400">
                    <a:srgbClr val="00B0F0">
                      <a:alpha val="25000"/>
                    </a:srgbClr>
                  </a:glow>
                </a:effectLst>
                <a:latin typeface="Helvetica" pitchFamily="2" charset="0"/>
              </a:rPr>
              <a:t>Врач получает </a:t>
            </a:r>
          </a:p>
          <a:p>
            <a:r>
              <a:rPr lang="ru-RU" sz="3200" dirty="0">
                <a:solidFill>
                  <a:srgbClr val="002060"/>
                </a:solidFill>
                <a:effectLst>
                  <a:glow rad="25400">
                    <a:srgbClr val="00B0F0">
                      <a:alpha val="25000"/>
                    </a:srgbClr>
                  </a:glow>
                </a:effectLst>
                <a:latin typeface="Helvetica" pitchFamily="2" charset="0"/>
              </a:rPr>
              <a:t>«</a:t>
            </a:r>
            <a:r>
              <a:rPr lang="ru-RU" sz="3200" b="1" dirty="0">
                <a:solidFill>
                  <a:srgbClr val="002060"/>
                </a:solidFill>
                <a:effectLst>
                  <a:glow rad="25400">
                    <a:srgbClr val="00B0F0">
                      <a:alpha val="25000"/>
                    </a:srgbClr>
                  </a:glow>
                </a:effectLst>
                <a:latin typeface="Helvetica" pitchFamily="2" charset="0"/>
              </a:rPr>
              <a:t>тепловую карту</a:t>
            </a:r>
            <a:r>
              <a:rPr lang="ru-RU" sz="3200" dirty="0">
                <a:solidFill>
                  <a:srgbClr val="002060"/>
                </a:solidFill>
                <a:effectLst>
                  <a:glow rad="25400">
                    <a:srgbClr val="00B0F0">
                      <a:alpha val="25000"/>
                    </a:srgbClr>
                  </a:glow>
                </a:effectLst>
                <a:latin typeface="Helvetica" pitchFamily="2" charset="0"/>
              </a:rPr>
              <a:t>» состояния пациента 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1AD0892D-4BDF-F54E-845B-F4997A0901B9}"/>
              </a:ext>
            </a:extLst>
          </p:cNvPr>
          <p:cNvCxnSpPr>
            <a:cxnSpLocks/>
          </p:cNvCxnSpPr>
          <p:nvPr/>
        </p:nvCxnSpPr>
        <p:spPr>
          <a:xfrm>
            <a:off x="1703512" y="1268760"/>
            <a:ext cx="8784976" cy="0"/>
          </a:xfrm>
          <a:prstGeom prst="line">
            <a:avLst/>
          </a:prstGeom>
          <a:ln w="50800" cap="sq" cmpd="tri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4B61911-609A-874D-B690-ACB44ACDF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607" y="1556793"/>
            <a:ext cx="10421491" cy="513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4109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5">
            <a:extLst>
              <a:ext uri="{FF2B5EF4-FFF2-40B4-BE49-F238E27FC236}">
                <a16:creationId xmlns:a16="http://schemas.microsoft.com/office/drawing/2014/main" id="{33955A89-3241-AF4C-B260-3067C1CF0BA5}"/>
              </a:ext>
            </a:extLst>
          </p:cNvPr>
          <p:cNvSpPr txBox="1">
            <a:spLocks/>
          </p:cNvSpPr>
          <p:nvPr/>
        </p:nvSpPr>
        <p:spPr>
          <a:xfrm>
            <a:off x="439387" y="305949"/>
            <a:ext cx="11435938" cy="118844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500" dirty="0">
                <a:solidFill>
                  <a:srgbClr val="002060"/>
                </a:solidFill>
                <a:effectLst>
                  <a:glow rad="25400">
                    <a:srgbClr val="00B0F0">
                      <a:alpha val="25000"/>
                    </a:srgbClr>
                  </a:glow>
                  <a:outerShdw blurRad="50800" dist="38100" dir="16200000" rotWithShape="0">
                    <a:schemeClr val="bg1">
                      <a:lumMod val="75000"/>
                      <a:alpha val="75000"/>
                    </a:schemeClr>
                  </a:outerShdw>
                </a:effectLst>
                <a:latin typeface="Helvetica" pitchFamily="2" charset="0"/>
                <a:cs typeface="Times New Roman" panose="02020603050405020304" pitchFamily="18" charset="0"/>
              </a:rPr>
              <a:t>Сведения о частоте осложнений специального лекарственного лечения пациентов из группы сравнения и пациентов, участвующих в «ОНКОНЕТ»</a:t>
            </a:r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11C5D0D7-2F2D-6444-8EC8-9B5BD15BB984}"/>
              </a:ext>
            </a:extLst>
          </p:cNvPr>
          <p:cNvSpPr txBox="1">
            <a:spLocks/>
          </p:cNvSpPr>
          <p:nvPr/>
        </p:nvSpPr>
        <p:spPr>
          <a:xfrm>
            <a:off x="6520308" y="1637110"/>
            <a:ext cx="4040188" cy="63976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Доля осложнений среди группы сравнения</a:t>
            </a:r>
          </a:p>
        </p:txBody>
      </p:sp>
      <p:sp>
        <p:nvSpPr>
          <p:cNvPr id="6" name="Текст 8">
            <a:extLst>
              <a:ext uri="{FF2B5EF4-FFF2-40B4-BE49-F238E27FC236}">
                <a16:creationId xmlns:a16="http://schemas.microsoft.com/office/drawing/2014/main" id="{28755ED6-4DCA-204E-BE73-2652E720FA4D}"/>
              </a:ext>
            </a:extLst>
          </p:cNvPr>
          <p:cNvSpPr txBox="1">
            <a:spLocks/>
          </p:cNvSpPr>
          <p:nvPr/>
        </p:nvSpPr>
        <p:spPr>
          <a:xfrm>
            <a:off x="2279577" y="1637110"/>
            <a:ext cx="4041775" cy="63976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Доля наблюдавшихся осложнений в группе ОНКОНЕТ (%)</a:t>
            </a:r>
          </a:p>
        </p:txBody>
      </p:sp>
      <p:graphicFrame>
        <p:nvGraphicFramePr>
          <p:cNvPr id="7" name="Объект 12">
            <a:extLst>
              <a:ext uri="{FF2B5EF4-FFF2-40B4-BE49-F238E27FC236}">
                <a16:creationId xmlns:a16="http://schemas.microsoft.com/office/drawing/2014/main" id="{D3C0D996-535E-E849-B538-C1BC56BA293F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384033" y="2564904"/>
          <a:ext cx="4041775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Объект 12">
            <a:extLst>
              <a:ext uri="{FF2B5EF4-FFF2-40B4-BE49-F238E27FC236}">
                <a16:creationId xmlns:a16="http://schemas.microsoft.com/office/drawing/2014/main" id="{EF9E7A3E-C519-7B45-B512-DEA5E58D10D9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991544" y="2564904"/>
          <a:ext cx="4040188" cy="395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01978757-E421-804F-9768-0AA793F54B55}"/>
              </a:ext>
            </a:extLst>
          </p:cNvPr>
          <p:cNvCxnSpPr>
            <a:cxnSpLocks/>
          </p:cNvCxnSpPr>
          <p:nvPr/>
        </p:nvCxnSpPr>
        <p:spPr>
          <a:xfrm>
            <a:off x="1703512" y="1412776"/>
            <a:ext cx="8784976" cy="0"/>
          </a:xfrm>
          <a:prstGeom prst="line">
            <a:avLst/>
          </a:prstGeom>
          <a:ln w="50800" cap="sq" cmpd="tri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44669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-24"/>
            <a:ext cx="9144000" cy="1988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988840"/>
            <a:ext cx="9144000" cy="4856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63814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C37916F-DEB1-9E41-B9B6-E9703F7A1569}"/>
              </a:ext>
            </a:extLst>
          </p:cNvPr>
          <p:cNvSpPr/>
          <p:nvPr/>
        </p:nvSpPr>
        <p:spPr>
          <a:xfrm>
            <a:off x="1524000" y="44625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effectLst>
                  <a:glow rad="25400">
                    <a:srgbClr val="00B0F0">
                      <a:alpha val="25000"/>
                    </a:srgbClr>
                  </a:glow>
                  <a:outerShdw blurRad="50800" dist="38100" dir="16200000" rotWithShape="0">
                    <a:schemeClr val="bg1">
                      <a:lumMod val="85000"/>
                      <a:alpha val="75000"/>
                    </a:schemeClr>
                  </a:outerShdw>
                </a:effectLst>
                <a:latin typeface="Helvetica" pitchFamily="2" charset="0"/>
                <a:cs typeface="Times New Roman" panose="02020603050405020304" pitchFamily="18" charset="0"/>
              </a:rPr>
              <a:t>Информированное согласие пациента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7BA8B4-CF28-DB4D-8703-56DC607F1D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7528" y="908720"/>
            <a:ext cx="8496944" cy="5760640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965D5550-4AA1-D84B-AA40-6F908E48AE5A}"/>
              </a:ext>
            </a:extLst>
          </p:cNvPr>
          <p:cNvCxnSpPr>
            <a:cxnSpLocks/>
          </p:cNvCxnSpPr>
          <p:nvPr/>
        </p:nvCxnSpPr>
        <p:spPr>
          <a:xfrm>
            <a:off x="1703512" y="764704"/>
            <a:ext cx="8784976" cy="0"/>
          </a:xfrm>
          <a:prstGeom prst="line">
            <a:avLst/>
          </a:prstGeom>
          <a:ln w="50800" cap="sq" cmpd="tri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7569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>
            <a:extLst>
              <a:ext uri="{FF2B5EF4-FFF2-40B4-BE49-F238E27FC236}">
                <a16:creationId xmlns:a16="http://schemas.microsoft.com/office/drawing/2014/main" id="{A03B1B23-65BE-454E-BBB2-E9C0454DC508}"/>
              </a:ext>
            </a:extLst>
          </p:cNvPr>
          <p:cNvSpPr txBox="1">
            <a:spLocks/>
          </p:cNvSpPr>
          <p:nvPr/>
        </p:nvSpPr>
        <p:spPr>
          <a:xfrm>
            <a:off x="807522" y="377132"/>
            <a:ext cx="10723417" cy="6741368"/>
          </a:xfrm>
          <a:prstGeom prst="rect">
            <a:avLst/>
          </a:prstGeom>
        </p:spPr>
        <p:txBody>
          <a:bodyPr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Телереабилитация – комплекс реабилитационных, ассистирующих мероприятий и видеообучающий контент, которые предоставляются пациенту дистанционно посредством телекоммуникационных технологий.</a:t>
            </a:r>
          </a:p>
          <a:p>
            <a:pPr>
              <a:lnSpc>
                <a:spcPct val="110000"/>
              </a:lnSpc>
            </a:pP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По сути, телереабилитация – это самостоятельное выполнение программы восстановительного лечения пациентом на амбулаторном (3-ем этапе) этапе лечения под дистанционным контролем и руководством врача и инструктора или ежедневное онлайн-занятие по абонементу.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2F14EF18-7373-7642-B236-8275953118B5}"/>
              </a:ext>
            </a:extLst>
          </p:cNvPr>
          <p:cNvCxnSpPr>
            <a:cxnSpLocks/>
          </p:cNvCxnSpPr>
          <p:nvPr/>
        </p:nvCxnSpPr>
        <p:spPr>
          <a:xfrm>
            <a:off x="1527058" y="6597352"/>
            <a:ext cx="9105446" cy="0"/>
          </a:xfrm>
          <a:prstGeom prst="line">
            <a:avLst/>
          </a:prstGeom>
          <a:ln w="50800" cap="sq" cmpd="tri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8417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>
            <a:extLst>
              <a:ext uri="{FF2B5EF4-FFF2-40B4-BE49-F238E27FC236}">
                <a16:creationId xmlns:a16="http://schemas.microsoft.com/office/drawing/2014/main" id="{CF11EF4C-4AD5-F148-92DE-E63514B692A1}"/>
              </a:ext>
            </a:extLst>
          </p:cNvPr>
          <p:cNvSpPr txBox="1">
            <a:spLocks/>
          </p:cNvSpPr>
          <p:nvPr/>
        </p:nvSpPr>
        <p:spPr>
          <a:xfrm>
            <a:off x="760020" y="318513"/>
            <a:ext cx="11067803" cy="6741368"/>
          </a:xfrm>
          <a:prstGeom prst="rect">
            <a:avLst/>
          </a:prstGeom>
        </p:spPr>
        <p:txBody>
          <a:bodyPr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0">
              <a:spcAft>
                <a:spcPts val="600"/>
              </a:spcAft>
              <a:buNone/>
            </a:pP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Целью телереабилитации пациентов являются – улучшение доступа к реабилитации, ускоренная социальная и трудовая адаптация, максимально возможное восстановление функций, навыков самообслуживания и труда.</a:t>
            </a:r>
          </a:p>
          <a:p>
            <a:pPr marL="137160" indent="0">
              <a:spcAft>
                <a:spcPts val="600"/>
              </a:spcAft>
              <a:buNone/>
            </a:pP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Она направлена на выполнение двух задач:</a:t>
            </a:r>
          </a:p>
          <a:p>
            <a:pPr marL="914400" lvl="1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повышение функциональных возможностей организма пациента;</a:t>
            </a:r>
          </a:p>
          <a:p>
            <a:pPr marL="914400" lvl="1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возможность мониторинга пациента на дому для  терапевтической помощи (коррекции терапии; обнаружение жизненно угрожающих состояний).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F87F2F29-56A3-4D4F-A9E1-7541D9600CD3}"/>
              </a:ext>
            </a:extLst>
          </p:cNvPr>
          <p:cNvCxnSpPr>
            <a:cxnSpLocks/>
          </p:cNvCxnSpPr>
          <p:nvPr/>
        </p:nvCxnSpPr>
        <p:spPr>
          <a:xfrm>
            <a:off x="1527058" y="6597352"/>
            <a:ext cx="9105446" cy="0"/>
          </a:xfrm>
          <a:prstGeom prst="line">
            <a:avLst/>
          </a:prstGeom>
          <a:ln w="50800" cap="sq" cmpd="tri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84109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42C93F1-13F4-E34B-A93E-175233F1F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5FDCE76-DAC9-2044-8B10-2D3799215EA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762" y="0"/>
            <a:ext cx="10034476" cy="4328598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E017718-7242-5A43-A306-A46B7EAFD3D3}"/>
              </a:ext>
            </a:extLst>
          </p:cNvPr>
          <p:cNvSpPr/>
          <p:nvPr/>
        </p:nvSpPr>
        <p:spPr>
          <a:xfrm>
            <a:off x="285009" y="4385823"/>
            <a:ext cx="565265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Используйте для самообразования, самостоятельной реабилитации и поддержки в получении актуальной информации (пациентские телешколы и вебинары) по борьбе с осложнениями, уходу и реабилитации кожи, диетотерапии и психотерапии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D06851A-952D-8142-B12C-847D6F8EFB93}"/>
              </a:ext>
            </a:extLst>
          </p:cNvPr>
          <p:cNvSpPr/>
          <p:nvPr/>
        </p:nvSpPr>
        <p:spPr>
          <a:xfrm>
            <a:off x="6203504" y="4389174"/>
            <a:ext cx="5703487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Онлайн- и оффлайн-занятия ЛФК</a:t>
            </a:r>
          </a:p>
          <a:p>
            <a:pPr>
              <a:spcAft>
                <a:spcPts val="600"/>
              </a:spcAft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Онлайн-мониторинг реабилитологом и мультифункциональной командой </a:t>
            </a:r>
          </a:p>
          <a:p>
            <a:pPr>
              <a:spcAft>
                <a:spcPts val="600"/>
              </a:spcAft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Групповая  психотерапия</a:t>
            </a:r>
          </a:p>
          <a:p>
            <a:pPr>
              <a:spcAft>
                <a:spcPts val="600"/>
              </a:spcAft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Онлайн-групповые школы массажа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BB32FE62-D8C8-564E-81C8-5299029A8CB2}"/>
              </a:ext>
            </a:extLst>
          </p:cNvPr>
          <p:cNvCxnSpPr>
            <a:cxnSpLocks/>
          </p:cNvCxnSpPr>
          <p:nvPr/>
        </p:nvCxnSpPr>
        <p:spPr>
          <a:xfrm>
            <a:off x="1524000" y="417960"/>
            <a:ext cx="9105446" cy="0"/>
          </a:xfrm>
          <a:prstGeom prst="line">
            <a:avLst/>
          </a:prstGeom>
          <a:ln w="50800" cap="sq" cmpd="tri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2795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432751F-1BEE-6743-917F-21898D2109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3848" y="110359"/>
            <a:ext cx="8891752" cy="6621518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8107401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54246FC-F7E9-4D40-A1DE-1684942B7F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616624" cy="6858000"/>
          </a:xfrm>
          <a:prstGeom prst="rect">
            <a:avLst/>
          </a:prstGeom>
        </p:spPr>
      </p:pic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BBA3988F-7FC0-EF43-8CB6-A2B47128B10C}"/>
              </a:ext>
            </a:extLst>
          </p:cNvPr>
          <p:cNvSpPr txBox="1">
            <a:spLocks/>
          </p:cNvSpPr>
          <p:nvPr/>
        </p:nvSpPr>
        <p:spPr>
          <a:xfrm>
            <a:off x="5951985" y="188640"/>
            <a:ext cx="6030218" cy="666936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0" algn="r">
              <a:lnSpc>
                <a:spcPct val="120000"/>
              </a:lnSpc>
              <a:spcAft>
                <a:spcPts val="600"/>
              </a:spcAft>
              <a:buNone/>
            </a:pPr>
            <a:r>
              <a:rPr lang="ru-RU" sz="3200" b="1" spc="50" dirty="0">
                <a:ln>
                  <a:solidFill>
                    <a:schemeClr val="accent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Наиболее распространённые клинические виды </a:t>
            </a:r>
            <a:r>
              <a:rPr lang="ru-RU" sz="3200" b="1" spc="50" dirty="0">
                <a:ln>
                  <a:solidFill>
                    <a:schemeClr val="accent1"/>
                  </a:solidFill>
                </a:ln>
                <a:solidFill>
                  <a:srgbClr val="002060"/>
                </a:solidFill>
                <a:effectLst>
                  <a:outerShdw blurRad="38100" dist="50800" dir="2700000" algn="tl" rotWithShape="0">
                    <a:schemeClr val="bg1">
                      <a:alpha val="75000"/>
                    </a:schemeClr>
                  </a:outerShdw>
                </a:effectLst>
                <a:latin typeface="Helvetica" pitchFamily="2" charset="0"/>
              </a:rPr>
              <a:t>тел</a:t>
            </a:r>
            <a:r>
              <a:rPr lang="ru-RU" sz="3200" b="1" spc="50" dirty="0">
                <a:ln>
                  <a:solidFill>
                    <a:schemeClr val="accent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ереабилитации:</a:t>
            </a:r>
            <a:endParaRPr lang="en-US" sz="3200" b="1" spc="50" dirty="0">
              <a:ln>
                <a:solidFill>
                  <a:schemeClr val="accent1"/>
                </a:solidFill>
              </a:ln>
              <a:solidFill>
                <a:srgbClr val="002060"/>
              </a:solidFill>
              <a:effectLst>
                <a:outerShdw blurRad="38100" dist="38100" dir="2700000" algn="tl" rotWithShape="0">
                  <a:schemeClr val="accent1">
                    <a:lumMod val="60000"/>
                    <a:lumOff val="40000"/>
                    <a:alpha val="75000"/>
                  </a:schemeClr>
                </a:outerShdw>
              </a:effectLst>
              <a:latin typeface="Helvetica" pitchFamily="2" charset="0"/>
            </a:endParaRPr>
          </a:p>
          <a:p>
            <a:pPr marL="137160" indent="0" algn="r">
              <a:lnSpc>
                <a:spcPct val="120000"/>
              </a:lnSpc>
              <a:spcAft>
                <a:spcPts val="600"/>
              </a:spcAft>
              <a:buNone/>
            </a:pPr>
            <a:r>
              <a:rPr lang="ru-RU" sz="3200" spc="50" dirty="0">
                <a:ln>
                  <a:solidFill>
                    <a:schemeClr val="accent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ЛФК, эроготерапия, нейропсихология, расстройства речи, </a:t>
            </a:r>
            <a:r>
              <a:rPr lang="ru-RU" sz="3200" spc="50" dirty="0">
                <a:ln>
                  <a:solidFill>
                    <a:schemeClr val="accent1"/>
                  </a:solidFill>
                </a:ln>
                <a:solidFill>
                  <a:srgbClr val="002060"/>
                </a:solidFill>
                <a:effectLst>
                  <a:outerShdw blurRad="38100" dist="50800" dir="2700000" algn="tl" rotWithShape="0">
                    <a:schemeClr val="bg1">
                      <a:alpha val="75000"/>
                    </a:schemeClr>
                  </a:outerShdw>
                </a:effectLst>
                <a:latin typeface="Helvetica" pitchFamily="2" charset="0"/>
              </a:rPr>
              <a:t>аудио</a:t>
            </a:r>
            <a:r>
              <a:rPr lang="ru-RU" sz="3200" spc="50" dirty="0">
                <a:ln>
                  <a:solidFill>
                    <a:schemeClr val="accent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логия, физиотерапия </a:t>
            </a:r>
            <a:r>
              <a:rPr lang="ru-RU" sz="3200" spc="50" dirty="0">
                <a:ln>
                  <a:solidFill>
                    <a:schemeClr val="accent1"/>
                  </a:solidFill>
                </a:ln>
                <a:solidFill>
                  <a:srgbClr val="002060"/>
                </a:solidFill>
                <a:effectLst>
                  <a:outerShdw blurRad="38100" dist="50800" dir="2700000" algn="tl" rotWithShape="0">
                    <a:schemeClr val="bg1">
                      <a:alpha val="75000"/>
                    </a:schemeClr>
                  </a:outerShdw>
                </a:effectLst>
                <a:latin typeface="Helvetica" pitchFamily="2" charset="0"/>
              </a:rPr>
              <a:t>с дома</a:t>
            </a:r>
            <a:r>
              <a:rPr lang="ru-RU" sz="3200" spc="50" dirty="0">
                <a:ln>
                  <a:solidFill>
                    <a:schemeClr val="accent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шними приборами.</a:t>
            </a:r>
          </a:p>
          <a:p>
            <a:pPr marL="137160" indent="0" algn="r">
              <a:lnSpc>
                <a:spcPct val="120000"/>
              </a:lnSpc>
              <a:spcAft>
                <a:spcPts val="600"/>
              </a:spcAft>
              <a:buNone/>
            </a:pPr>
            <a:r>
              <a:rPr lang="ru-RU" sz="3200" spc="50" dirty="0">
                <a:ln>
                  <a:solidFill>
                    <a:schemeClr val="accent1"/>
                  </a:solidFill>
                </a:ln>
                <a:solidFill>
                  <a:srgbClr val="002060"/>
                </a:solidFill>
                <a:effectLst>
                  <a:outerShdw blurRad="38100" dist="50800" dir="2700000" algn="tl" rotWithShape="0">
                    <a:schemeClr val="bg1">
                      <a:alpha val="75000"/>
                    </a:schemeClr>
                  </a:outerShdw>
                </a:effectLst>
                <a:latin typeface="Helvetica" pitchFamily="2" charset="0"/>
              </a:rPr>
              <a:t>Ди</a:t>
            </a:r>
            <a:r>
              <a:rPr lang="ru-RU" sz="3200" spc="50" dirty="0">
                <a:ln>
                  <a:solidFill>
                    <a:schemeClr val="accent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станционные виды </a:t>
            </a:r>
            <a:r>
              <a:rPr lang="ru-RU" sz="3200" spc="50" dirty="0">
                <a:ln>
                  <a:solidFill>
                    <a:schemeClr val="accent1"/>
                  </a:solidFill>
                </a:ln>
                <a:solidFill>
                  <a:srgbClr val="002060"/>
                </a:solidFill>
                <a:effectLst>
                  <a:outerShdw blurRad="38100" dist="50800" dir="2700000" algn="tl" rotWithShape="0">
                    <a:schemeClr val="bg1">
                      <a:alpha val="75000"/>
                    </a:schemeClr>
                  </a:outerShdw>
                </a:effectLst>
                <a:latin typeface="Helvetica" pitchFamily="2" charset="0"/>
              </a:rPr>
              <a:t>р</a:t>
            </a:r>
            <a:r>
              <a:rPr lang="ru-RU" sz="3200" spc="50" dirty="0">
                <a:ln>
                  <a:solidFill>
                    <a:schemeClr val="accent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еабилитации активно применяются в нейрохирургии, трансплантологии, </a:t>
            </a:r>
            <a:r>
              <a:rPr lang="ru-RU" sz="3200" spc="50" dirty="0">
                <a:ln>
                  <a:solidFill>
                    <a:schemeClr val="accent1"/>
                  </a:solidFill>
                </a:ln>
                <a:solidFill>
                  <a:srgbClr val="002060"/>
                </a:solidFill>
                <a:effectLst>
                  <a:outerShdw blurRad="38100" dist="50800" dir="2700000" algn="tl" rotWithShape="0">
                    <a:schemeClr val="bg1">
                      <a:alpha val="75000"/>
                    </a:schemeClr>
                  </a:outerShdw>
                </a:effectLst>
                <a:latin typeface="Helvetica" pitchFamily="2" charset="0"/>
              </a:rPr>
              <a:t>кар</a:t>
            </a:r>
            <a:r>
              <a:rPr lang="ru-RU" sz="3200" spc="50" dirty="0">
                <a:ln>
                  <a:solidFill>
                    <a:schemeClr val="accent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диологии, ортопедии, </a:t>
            </a:r>
            <a:r>
              <a:rPr lang="ru-RU" sz="3200" spc="50" dirty="0">
                <a:ln>
                  <a:solidFill>
                    <a:schemeClr val="accent1"/>
                  </a:solidFill>
                </a:ln>
                <a:solidFill>
                  <a:srgbClr val="002060"/>
                </a:solidFill>
                <a:effectLst>
                  <a:outerShdw blurRad="38100" dist="50800" dir="2700000" algn="tl" rotWithShape="0">
                    <a:schemeClr val="bg1">
                      <a:alpha val="75000"/>
                    </a:schemeClr>
                  </a:outerShdw>
                </a:effectLst>
                <a:latin typeface="Helvetica" pitchFamily="2" charset="0"/>
              </a:rPr>
              <a:t>не</a:t>
            </a:r>
            <a:r>
              <a:rPr lang="ru-RU" sz="3200" spc="50" dirty="0">
                <a:ln>
                  <a:solidFill>
                    <a:schemeClr val="accent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врологии, онкологии.</a:t>
            </a:r>
          </a:p>
        </p:txBody>
      </p:sp>
    </p:spTree>
    <p:extLst>
      <p:ext uri="{BB962C8B-B14F-4D97-AF65-F5344CB8AC3E}">
        <p14:creationId xmlns:p14="http://schemas.microsoft.com/office/powerpoint/2010/main" val="1837863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4D3D109-16D6-B94A-A42C-BE30D89291A8}"/>
              </a:ext>
            </a:extLst>
          </p:cNvPr>
          <p:cNvSpPr/>
          <p:nvPr/>
        </p:nvSpPr>
        <p:spPr>
          <a:xfrm>
            <a:off x="1919536" y="252220"/>
            <a:ext cx="8064896" cy="6417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b="1" dirty="0">
                <a:solidFill>
                  <a:srgbClr val="002060"/>
                </a:solidFill>
                <a:effectLst>
                  <a:glow rad="25400">
                    <a:srgbClr val="00B0F0">
                      <a:alpha val="25000"/>
                    </a:srgbClr>
                  </a:glow>
                </a:effectLst>
                <a:latin typeface="Helvetica" pitchFamily="2" charset="0"/>
              </a:rPr>
              <a:t>ОСНОВНЫЕ ПРИНЦИПЫ ОНКОРЕАБИЛИТАЦИИ:</a:t>
            </a:r>
          </a:p>
          <a:p>
            <a:pPr>
              <a:spcAft>
                <a:spcPts val="3600"/>
              </a:spcAft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Онкологический пациент (</a:t>
            </a:r>
            <a:r>
              <a:rPr lang="en" sz="24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Cancer Survivor) –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Индивидуум с момента постановки диагноза рака на протяжении всей его дальнейшей жизни. На членов семьи, друзей и опекунов также оказывает влияние опыт общения с пациентом и поэтому они включаются в это определение.</a:t>
            </a:r>
          </a:p>
          <a:p>
            <a:pPr>
              <a:spcAft>
                <a:spcPts val="1200"/>
              </a:spcAft>
            </a:pPr>
            <a:r>
              <a:rPr lang="ru-RU" sz="2400" i="1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Основные принципы онкореабилитации</a:t>
            </a:r>
            <a:endParaRPr lang="ru-RU" sz="2400" b="1" i="1" dirty="0">
              <a:solidFill>
                <a:srgbClr val="002060"/>
              </a:solidFill>
              <a:effectLst>
                <a:outerShdw blurRad="38100" dist="38100" dir="2700000" algn="ctr" rotWithShape="0">
                  <a:schemeClr val="accent1">
                    <a:lumMod val="60000"/>
                    <a:lumOff val="40000"/>
                    <a:alpha val="75000"/>
                  </a:schemeClr>
                </a:outerShdw>
              </a:effectLst>
              <a:latin typeface="Helvetica" pitchFamily="2" charset="0"/>
            </a:endParaRPr>
          </a:p>
          <a:p>
            <a:pPr>
              <a:spcAft>
                <a:spcPts val="600"/>
              </a:spcAft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1. Как можно более раннее начало лечения</a:t>
            </a:r>
          </a:p>
          <a:p>
            <a:pPr>
              <a:spcAft>
                <a:spcPts val="600"/>
              </a:spcAft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2. Непрерывность лечения</a:t>
            </a:r>
          </a:p>
          <a:p>
            <a:pPr>
              <a:spcAft>
                <a:spcPts val="600"/>
              </a:spcAft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3. Преемственность</a:t>
            </a:r>
          </a:p>
          <a:p>
            <a:pPr>
              <a:spcAft>
                <a:spcPts val="600"/>
              </a:spcAft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4. Мультидисциплинарность и комплексный характер</a:t>
            </a:r>
          </a:p>
          <a:p>
            <a:pPr>
              <a:spcAft>
                <a:spcPts val="600"/>
              </a:spcAft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5. Соблюдение этапности лечения</a:t>
            </a:r>
          </a:p>
          <a:p>
            <a:pPr>
              <a:spcAft>
                <a:spcPts val="600"/>
              </a:spcAft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6. Персонифицированный характер лечения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D22F41B3-AEB0-E342-AFC8-1D5889293D3E}"/>
              </a:ext>
            </a:extLst>
          </p:cNvPr>
          <p:cNvCxnSpPr>
            <a:cxnSpLocks/>
          </p:cNvCxnSpPr>
          <p:nvPr/>
        </p:nvCxnSpPr>
        <p:spPr>
          <a:xfrm>
            <a:off x="1527058" y="3212976"/>
            <a:ext cx="9105446" cy="0"/>
          </a:xfrm>
          <a:prstGeom prst="line">
            <a:avLst/>
          </a:prstGeom>
          <a:ln w="50800" cap="sq" cmpd="tri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90907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2">
            <a:extLst>
              <a:ext uri="{FF2B5EF4-FFF2-40B4-BE49-F238E27FC236}">
                <a16:creationId xmlns:a16="http://schemas.microsoft.com/office/drawing/2014/main" id="{844CDCB7-EEF1-2E4D-ADF2-03F0CF372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"/>
            <a:ext cx="9144000" cy="664277"/>
          </a:xfrm>
        </p:spPr>
        <p:txBody>
          <a:bodyPr/>
          <a:lstStyle/>
          <a:p>
            <a:pPr algn="ctr"/>
            <a:r>
              <a:rPr lang="en-GB" altLang="ru-RU" sz="2400" b="1" dirty="0">
                <a:solidFill>
                  <a:srgbClr val="002060"/>
                </a:solidFill>
                <a:effectLst>
                  <a:glow rad="25400">
                    <a:srgbClr val="00B0F0">
                      <a:alpha val="25000"/>
                    </a:srgbClr>
                  </a:glow>
                </a:effectLst>
                <a:latin typeface="Helvetica" pitchFamily="2" charset="0"/>
              </a:rPr>
              <a:t>CANCER  CONTINUUM</a:t>
            </a:r>
            <a:endParaRPr lang="ru-RU" altLang="ru-RU" sz="2400" b="1" dirty="0">
              <a:solidFill>
                <a:srgbClr val="002060"/>
              </a:solidFill>
              <a:effectLst>
                <a:glow rad="25400">
                  <a:srgbClr val="00B0F0">
                    <a:alpha val="25000"/>
                  </a:srgbClr>
                </a:glow>
              </a:effectLst>
              <a:latin typeface="Helvetica" pitchFamily="2" charset="0"/>
            </a:endParaRP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3825CE0C-4BA2-B344-85F4-760689FA318C}"/>
              </a:ext>
            </a:extLst>
          </p:cNvPr>
          <p:cNvGraphicFramePr/>
          <p:nvPr>
            <p:extLst/>
          </p:nvPr>
        </p:nvGraphicFramePr>
        <p:xfrm>
          <a:off x="1915886" y="991574"/>
          <a:ext cx="8550233" cy="5677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Стрелка вниз 6">
            <a:extLst>
              <a:ext uri="{FF2B5EF4-FFF2-40B4-BE49-F238E27FC236}">
                <a16:creationId xmlns:a16="http://schemas.microsoft.com/office/drawing/2014/main" id="{AF808933-23D5-9E46-9302-2D77771D9A05}"/>
              </a:ext>
            </a:extLst>
          </p:cNvPr>
          <p:cNvSpPr/>
          <p:nvPr/>
        </p:nvSpPr>
        <p:spPr>
          <a:xfrm>
            <a:off x="6215064" y="1825278"/>
            <a:ext cx="509587" cy="3206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8" name="Стрелка вниз 7">
            <a:extLst>
              <a:ext uri="{FF2B5EF4-FFF2-40B4-BE49-F238E27FC236}">
                <a16:creationId xmlns:a16="http://schemas.microsoft.com/office/drawing/2014/main" id="{9D803F01-CB93-B047-948A-8CC4CE540B83}"/>
              </a:ext>
            </a:extLst>
          </p:cNvPr>
          <p:cNvSpPr/>
          <p:nvPr/>
        </p:nvSpPr>
        <p:spPr>
          <a:xfrm>
            <a:off x="6249989" y="2952403"/>
            <a:ext cx="511175" cy="3206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9" name="Стрелка вниз 8">
            <a:extLst>
              <a:ext uri="{FF2B5EF4-FFF2-40B4-BE49-F238E27FC236}">
                <a16:creationId xmlns:a16="http://schemas.microsoft.com/office/drawing/2014/main" id="{22851578-FE2B-0040-9BB5-FFA0EB8C8F3A}"/>
              </a:ext>
            </a:extLst>
          </p:cNvPr>
          <p:cNvSpPr/>
          <p:nvPr/>
        </p:nvSpPr>
        <p:spPr>
          <a:xfrm>
            <a:off x="6297614" y="4081116"/>
            <a:ext cx="511175" cy="3206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0" name="Стрелка вниз 9">
            <a:extLst>
              <a:ext uri="{FF2B5EF4-FFF2-40B4-BE49-F238E27FC236}">
                <a16:creationId xmlns:a16="http://schemas.microsoft.com/office/drawing/2014/main" id="{DE452D77-719B-0F4E-B163-A879021870F2}"/>
              </a:ext>
            </a:extLst>
          </p:cNvPr>
          <p:cNvSpPr/>
          <p:nvPr/>
        </p:nvSpPr>
        <p:spPr>
          <a:xfrm>
            <a:off x="6334125" y="5268566"/>
            <a:ext cx="509588" cy="3206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FC567B7D-408B-7346-AC2E-9C7AC87691F6}"/>
              </a:ext>
            </a:extLst>
          </p:cNvPr>
          <p:cNvCxnSpPr>
            <a:cxnSpLocks/>
          </p:cNvCxnSpPr>
          <p:nvPr/>
        </p:nvCxnSpPr>
        <p:spPr>
          <a:xfrm>
            <a:off x="1527058" y="692696"/>
            <a:ext cx="9105446" cy="0"/>
          </a:xfrm>
          <a:prstGeom prst="line">
            <a:avLst/>
          </a:prstGeom>
          <a:ln w="50800" cap="sq" cmpd="tri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64949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4604449-B1F8-4649-8AF2-BA138EE9C0DC}"/>
              </a:ext>
            </a:extLst>
          </p:cNvPr>
          <p:cNvSpPr/>
          <p:nvPr/>
        </p:nvSpPr>
        <p:spPr>
          <a:xfrm>
            <a:off x="1775520" y="188640"/>
            <a:ext cx="871296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0"/>
              </a:spcAft>
            </a:pPr>
            <a:r>
              <a:rPr lang="ru-RU" sz="2400" b="1" dirty="0">
                <a:solidFill>
                  <a:srgbClr val="002060"/>
                </a:solidFill>
                <a:effectLst>
                  <a:glow rad="25400">
                    <a:srgbClr val="00B0F0">
                      <a:alpha val="25000"/>
                    </a:srgbClr>
                  </a:glow>
                </a:effectLst>
                <a:latin typeface="Helvetica" pitchFamily="2" charset="0"/>
              </a:rPr>
              <a:t>Необходимость непрерывной реабилитации для онкологических пациентов на примере больных раком лёгкого</a:t>
            </a:r>
            <a:endParaRPr lang="ru-RU" sz="2400" dirty="0">
              <a:solidFill>
                <a:srgbClr val="002060"/>
              </a:solidFill>
              <a:effectLst>
                <a:glow rad="25400">
                  <a:srgbClr val="00B0F0">
                    <a:alpha val="25000"/>
                  </a:srgbClr>
                </a:glow>
              </a:effectLst>
              <a:latin typeface="Helvetica" pitchFamily="2" charset="0"/>
            </a:endParaRPr>
          </a:p>
          <a:p>
            <a:pPr>
              <a:spcAft>
                <a:spcPts val="1800"/>
              </a:spcAft>
            </a:pPr>
            <a:r>
              <a:rPr lang="ru-RU" sz="2400" i="1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Типичные осложнения:</a:t>
            </a:r>
          </a:p>
          <a:p>
            <a:pPr marL="358775" indent="-349250">
              <a:spcAft>
                <a:spcPts val="600"/>
              </a:spcAft>
              <a:buFont typeface="Courier New" panose="02070309020205020404" pitchFamily="49" charset="0"/>
              <a:buChar char="o"/>
              <a:tabLst>
                <a:tab pos="3905250" algn="r"/>
              </a:tabLst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Одышка	90%</a:t>
            </a:r>
          </a:p>
          <a:p>
            <a:pPr marL="358775" indent="-349250">
              <a:spcAft>
                <a:spcPts val="600"/>
              </a:spcAft>
              <a:buFont typeface="Courier New" panose="02070309020205020404" pitchFamily="49" charset="0"/>
              <a:buChar char="o"/>
              <a:tabLst>
                <a:tab pos="3905250" algn="r"/>
              </a:tabLst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Кашель	47-86%</a:t>
            </a:r>
          </a:p>
          <a:p>
            <a:pPr marL="358775" indent="-349250">
              <a:spcAft>
                <a:spcPts val="600"/>
              </a:spcAft>
              <a:buFont typeface="Courier New" panose="02070309020205020404" pitchFamily="49" charset="0"/>
              <a:buChar char="o"/>
              <a:tabLst>
                <a:tab pos="3905250" algn="r"/>
              </a:tabLst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Боль	40-85%</a:t>
            </a:r>
          </a:p>
          <a:p>
            <a:pPr marL="358775" indent="-349250">
              <a:buFont typeface="Courier New" panose="02070309020205020404" pitchFamily="49" charset="0"/>
              <a:buChar char="o"/>
              <a:tabLst>
                <a:tab pos="3905250" algn="r"/>
              </a:tabLst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Быстрая</a:t>
            </a:r>
          </a:p>
          <a:p>
            <a:pPr marL="358775">
              <a:spcAft>
                <a:spcPts val="600"/>
              </a:spcAft>
              <a:tabLst>
                <a:tab pos="3905250" algn="r"/>
              </a:tabLst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утомляемость	50-90%</a:t>
            </a:r>
          </a:p>
          <a:p>
            <a:pPr marL="358775" indent="-349250">
              <a:spcAft>
                <a:spcPts val="600"/>
              </a:spcAft>
              <a:buFont typeface="Courier New" panose="02070309020205020404" pitchFamily="49" charset="0"/>
              <a:buChar char="o"/>
              <a:tabLst>
                <a:tab pos="3905250" algn="r"/>
              </a:tabLst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Тревога	60-100%</a:t>
            </a:r>
          </a:p>
          <a:p>
            <a:pPr marL="358775" indent="-349250">
              <a:spcAft>
                <a:spcPts val="600"/>
              </a:spcAft>
              <a:buFont typeface="Courier New" panose="02070309020205020404" pitchFamily="49" charset="0"/>
              <a:buChar char="o"/>
              <a:tabLst>
                <a:tab pos="3905250" algn="r"/>
              </a:tabLst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Депрессия	70-90%</a:t>
            </a:r>
          </a:p>
          <a:p>
            <a:pPr marL="358775" indent="-349250">
              <a:buFont typeface="Courier New" panose="02070309020205020404" pitchFamily="49" charset="0"/>
              <a:buChar char="o"/>
              <a:tabLst>
                <a:tab pos="3905250" algn="r"/>
              </a:tabLst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Снижение</a:t>
            </a:r>
          </a:p>
          <a:p>
            <a:pPr marL="358775">
              <a:spcAft>
                <a:spcPts val="600"/>
              </a:spcAft>
              <a:tabLst>
                <a:tab pos="3905250" algn="r"/>
              </a:tabLst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качества жизни	100%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F7366830-B62E-DD43-B1BF-BB9E267001F2}"/>
              </a:ext>
            </a:extLst>
          </p:cNvPr>
          <p:cNvCxnSpPr>
            <a:cxnSpLocks/>
          </p:cNvCxnSpPr>
          <p:nvPr/>
        </p:nvCxnSpPr>
        <p:spPr>
          <a:xfrm>
            <a:off x="1527058" y="1484784"/>
            <a:ext cx="9105446" cy="0"/>
          </a:xfrm>
          <a:prstGeom prst="line">
            <a:avLst/>
          </a:prstGeom>
          <a:ln w="50800" cap="sq" cmpd="tri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5920E4-7D45-7A4F-8396-29F8A1BCF1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978" y="2348880"/>
            <a:ext cx="4171804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3172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4604449-B1F8-4649-8AF2-BA138EE9C0DC}"/>
              </a:ext>
            </a:extLst>
          </p:cNvPr>
          <p:cNvSpPr/>
          <p:nvPr/>
        </p:nvSpPr>
        <p:spPr>
          <a:xfrm>
            <a:off x="1775520" y="188640"/>
            <a:ext cx="8712968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0"/>
              </a:spcAft>
            </a:pPr>
            <a:r>
              <a:rPr lang="ru-RU" sz="2400" b="1" dirty="0">
                <a:solidFill>
                  <a:srgbClr val="002060"/>
                </a:solidFill>
                <a:effectLst>
                  <a:glow rad="25400">
                    <a:srgbClr val="00B0F0">
                      <a:alpha val="25000"/>
                    </a:srgbClr>
                  </a:glow>
                </a:effectLst>
                <a:latin typeface="Helvetica" pitchFamily="2" charset="0"/>
              </a:rPr>
              <a:t>Возможности телереабилитации пациента при операбельном раке лёгкого</a:t>
            </a:r>
            <a:endParaRPr lang="ru-RU" sz="2400" dirty="0">
              <a:solidFill>
                <a:srgbClr val="002060"/>
              </a:solidFill>
              <a:effectLst>
                <a:glow rad="25400">
                  <a:srgbClr val="00B0F0">
                    <a:alpha val="25000"/>
                  </a:srgbClr>
                </a:glow>
              </a:effectLst>
              <a:latin typeface="Helvetica" pitchFamily="2" charset="0"/>
            </a:endParaRPr>
          </a:p>
          <a:p>
            <a:pPr marL="9525">
              <a:spcAft>
                <a:spcPts val="1800"/>
              </a:spcAft>
              <a:tabLst>
                <a:tab pos="3905250" algn="r"/>
              </a:tabLst>
            </a:pPr>
            <a:r>
              <a:rPr lang="ru-RU" sz="2400" i="1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Преабилитация за 1-2 недели до операции:</a:t>
            </a:r>
          </a:p>
          <a:p>
            <a:pPr marL="358775" indent="-349250">
              <a:spcAft>
                <a:spcPts val="600"/>
              </a:spcAft>
              <a:buFont typeface="Courier New" panose="02070309020205020404" pitchFamily="49" charset="0"/>
              <a:buChar char="o"/>
              <a:tabLst>
                <a:tab pos="3905250" algn="r"/>
              </a:tabLst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Психологическая подготовка</a:t>
            </a:r>
          </a:p>
          <a:p>
            <a:pPr marL="358775" indent="-349250">
              <a:spcAft>
                <a:spcPts val="600"/>
              </a:spcAft>
              <a:buFont typeface="Courier New" panose="02070309020205020404" pitchFamily="49" charset="0"/>
              <a:buChar char="o"/>
              <a:tabLst>
                <a:tab pos="3905250" algn="r"/>
              </a:tabLst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Дыхательный мышечный тренинг под наблюдением реабилитолога</a:t>
            </a:r>
          </a:p>
          <a:p>
            <a:pPr marL="358775" indent="-349250">
              <a:spcAft>
                <a:spcPts val="600"/>
              </a:spcAft>
              <a:buFont typeface="Courier New" panose="02070309020205020404" pitchFamily="49" charset="0"/>
              <a:buChar char="o"/>
              <a:tabLst>
                <a:tab pos="3905250" algn="r"/>
              </a:tabLst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Аэробные нагрузки и кардиоваскулярный тренинг ЛФК</a:t>
            </a:r>
          </a:p>
          <a:p>
            <a:pPr marL="358775" indent="-349250">
              <a:spcAft>
                <a:spcPts val="600"/>
              </a:spcAft>
              <a:buFont typeface="Courier New" panose="02070309020205020404" pitchFamily="49" charset="0"/>
              <a:buChar char="o"/>
              <a:tabLst>
                <a:tab pos="3905250" algn="r"/>
              </a:tabLst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С инструктором ЛФК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F7366830-B62E-DD43-B1BF-BB9E267001F2}"/>
              </a:ext>
            </a:extLst>
          </p:cNvPr>
          <p:cNvCxnSpPr>
            <a:cxnSpLocks/>
          </p:cNvCxnSpPr>
          <p:nvPr/>
        </p:nvCxnSpPr>
        <p:spPr>
          <a:xfrm>
            <a:off x="1527058" y="1124744"/>
            <a:ext cx="9105446" cy="0"/>
          </a:xfrm>
          <a:prstGeom prst="line">
            <a:avLst/>
          </a:prstGeom>
          <a:ln w="50800" cap="sq" cmpd="tri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2FC66E-9931-E040-8B46-2EF3DB621D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7568" y="4287931"/>
            <a:ext cx="4499992" cy="258689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433BD0F-3697-F642-B2E4-0A7ECE6236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7392144" y="4279606"/>
            <a:ext cx="2584016" cy="258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4040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6FBAB1C-AF58-BB4B-BA63-A44AC8C954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5458" y="260648"/>
            <a:ext cx="9110423" cy="6237312"/>
          </a:xfrm>
          <a:prstGeom prst="rect">
            <a:avLst/>
          </a:prstGeom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AF62266F-646C-224C-AD9C-3DBA47EF41E1}"/>
              </a:ext>
            </a:extLst>
          </p:cNvPr>
          <p:cNvCxnSpPr>
            <a:cxnSpLocks/>
          </p:cNvCxnSpPr>
          <p:nvPr/>
        </p:nvCxnSpPr>
        <p:spPr>
          <a:xfrm>
            <a:off x="1703512" y="5661248"/>
            <a:ext cx="8784976" cy="0"/>
          </a:xfrm>
          <a:prstGeom prst="line">
            <a:avLst/>
          </a:prstGeom>
          <a:ln w="50800" cap="sq" cmpd="tri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84033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D4A3AB-5821-1C49-BF21-64216DE854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4CA7761-FA37-6D4A-B853-173B64ABD2FD}"/>
              </a:ext>
            </a:extLst>
          </p:cNvPr>
          <p:cNvSpPr/>
          <p:nvPr/>
        </p:nvSpPr>
        <p:spPr>
          <a:xfrm>
            <a:off x="1524001" y="0"/>
            <a:ext cx="9151987" cy="76470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A5E3AB-5DA8-6B44-B8D5-09C99719CCED}"/>
              </a:ext>
            </a:extLst>
          </p:cNvPr>
          <p:cNvSpPr txBox="1"/>
          <p:nvPr/>
        </p:nvSpPr>
        <p:spPr>
          <a:xfrm>
            <a:off x="1524001" y="46366"/>
            <a:ext cx="9151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effectLst>
                  <a:glow rad="25400">
                    <a:srgbClr val="00B0F0">
                      <a:alpha val="25000"/>
                    </a:srgbClr>
                  </a:glow>
                </a:effectLst>
                <a:latin typeface="Helvetica" pitchFamily="2" charset="0"/>
              </a:rPr>
              <a:t>НМИЦ им. Н.Н.Блохина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9351E302-683C-FE44-B54E-0022D7673736}"/>
              </a:ext>
            </a:extLst>
          </p:cNvPr>
          <p:cNvCxnSpPr>
            <a:cxnSpLocks/>
          </p:cNvCxnSpPr>
          <p:nvPr/>
        </p:nvCxnSpPr>
        <p:spPr>
          <a:xfrm>
            <a:off x="1527058" y="764704"/>
            <a:ext cx="9105446" cy="0"/>
          </a:xfrm>
          <a:prstGeom prst="line">
            <a:avLst/>
          </a:prstGeom>
          <a:ln w="50800" cap="sq" cmpd="tri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36047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reshma.ru/upload/medialibrary/765/img_2409.jpg">
            <a:extLst>
              <a:ext uri="{FF2B5EF4-FFF2-40B4-BE49-F238E27FC236}">
                <a16:creationId xmlns:a16="http://schemas.microsoft.com/office/drawing/2014/main" id="{600B3C55-3F36-764C-9993-93D35003590F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769494"/>
            <a:ext cx="9144000" cy="6088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416052-30BB-BE4A-8323-6D5C63BD0C6E}"/>
              </a:ext>
            </a:extLst>
          </p:cNvPr>
          <p:cNvSpPr txBox="1"/>
          <p:nvPr/>
        </p:nvSpPr>
        <p:spPr>
          <a:xfrm>
            <a:off x="1524000" y="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effectLst>
                  <a:glow rad="25400">
                    <a:srgbClr val="00B0F0">
                      <a:alpha val="25000"/>
                    </a:srgbClr>
                  </a:glow>
                </a:effectLst>
                <a:latin typeface="Helvetica" pitchFamily="2" charset="0"/>
              </a:rPr>
              <a:t>Санаторий Решма г. Иваново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B2D084FD-39A9-344E-AB65-B24529C83958}"/>
              </a:ext>
            </a:extLst>
          </p:cNvPr>
          <p:cNvCxnSpPr>
            <a:cxnSpLocks/>
          </p:cNvCxnSpPr>
          <p:nvPr/>
        </p:nvCxnSpPr>
        <p:spPr>
          <a:xfrm>
            <a:off x="1527058" y="764704"/>
            <a:ext cx="9105446" cy="0"/>
          </a:xfrm>
          <a:prstGeom prst="line">
            <a:avLst/>
          </a:prstGeom>
          <a:ln w="50800" cap="sq" cmpd="tri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52972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1D3A9D-384D-C140-AE14-A18A9D7463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2179674"/>
            <a:ext cx="9164686" cy="46783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BFA568-0645-364F-990D-9208C6B81F06}"/>
              </a:ext>
            </a:extLst>
          </p:cNvPr>
          <p:cNvSpPr txBox="1"/>
          <p:nvPr/>
        </p:nvSpPr>
        <p:spPr>
          <a:xfrm>
            <a:off x="1524000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effectLst>
                  <a:glow rad="25400">
                    <a:srgbClr val="00B0F0">
                      <a:alpha val="25000"/>
                    </a:srgbClr>
                  </a:glow>
                </a:effectLst>
                <a:latin typeface="Helvetica" pitchFamily="2" charset="0"/>
              </a:rPr>
              <a:t>Совместные онлайн-/оффлайн-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  <a:effectLst>
                  <a:glow rad="25400">
                    <a:srgbClr val="00B0F0">
                      <a:alpha val="25000"/>
                    </a:srgbClr>
                  </a:glow>
                </a:effectLst>
                <a:latin typeface="Helvetica" pitchFamily="2" charset="0"/>
              </a:rPr>
              <a:t>групповые телеЛФК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  <a:effectLst>
                  <a:glow rad="25400">
                    <a:srgbClr val="00B0F0">
                      <a:alpha val="25000"/>
                    </a:srgbClr>
                  </a:glow>
                </a:effectLst>
                <a:latin typeface="Helvetica" pitchFamily="2" charset="0"/>
              </a:rPr>
              <a:t>для пациенток с РМЖ на Каширке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3F99295F-2EB4-344B-B4B4-80298DD93371}"/>
              </a:ext>
            </a:extLst>
          </p:cNvPr>
          <p:cNvCxnSpPr>
            <a:cxnSpLocks/>
          </p:cNvCxnSpPr>
          <p:nvPr/>
        </p:nvCxnSpPr>
        <p:spPr>
          <a:xfrm>
            <a:off x="1527058" y="1772816"/>
            <a:ext cx="9105446" cy="0"/>
          </a:xfrm>
          <a:prstGeom prst="line">
            <a:avLst/>
          </a:prstGeom>
          <a:ln w="50800" cap="sq" cmpd="tri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54930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473E5B6-5D35-504D-9EBC-A3AE8D0AE49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42898"/>
            <a:ext cx="9144000" cy="5893018"/>
          </a:xfrm>
          <a:prstGeom prst="rect">
            <a:avLst/>
          </a:prstGeom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C34443B5-F45E-8741-9AA2-7CE7667F39E6}"/>
              </a:ext>
            </a:extLst>
          </p:cNvPr>
          <p:cNvSpPr txBox="1">
            <a:spLocks/>
          </p:cNvSpPr>
          <p:nvPr/>
        </p:nvSpPr>
        <p:spPr>
          <a:xfrm>
            <a:off x="1524000" y="93946"/>
            <a:ext cx="9144000" cy="67075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002060"/>
                </a:solidFill>
                <a:effectLst>
                  <a:glow rad="25400">
                    <a:srgbClr val="00B0F0">
                      <a:alpha val="25000"/>
                    </a:srgbClr>
                  </a:glow>
                </a:effectLst>
                <a:latin typeface="Helvetica" pitchFamily="2" charset="0"/>
              </a:rPr>
              <a:t>Теледиетотерапия 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0E1F9585-185B-8C48-B513-5D8FAEB7D82D}"/>
              </a:ext>
            </a:extLst>
          </p:cNvPr>
          <p:cNvCxnSpPr>
            <a:cxnSpLocks/>
          </p:cNvCxnSpPr>
          <p:nvPr/>
        </p:nvCxnSpPr>
        <p:spPr>
          <a:xfrm>
            <a:off x="1527058" y="942898"/>
            <a:ext cx="9105446" cy="0"/>
          </a:xfrm>
          <a:prstGeom prst="line">
            <a:avLst/>
          </a:prstGeom>
          <a:ln w="50800" cap="sq" cmpd="tri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4AF4DA6-71C5-E74E-818E-3AF7B1E5A944}"/>
              </a:ext>
            </a:extLst>
          </p:cNvPr>
          <p:cNvSpPr/>
          <p:nvPr/>
        </p:nvSpPr>
        <p:spPr>
          <a:xfrm>
            <a:off x="1559496" y="104402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i="1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НМИЦ онкологии</a:t>
            </a:r>
          </a:p>
          <a:p>
            <a:r>
              <a:rPr lang="ru-RU" sz="1600" i="1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им. Н.Н.Блохина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AD98E85-ACA9-8048-B0D7-A9E0C5C7E001}"/>
              </a:ext>
            </a:extLst>
          </p:cNvPr>
          <p:cNvSpPr/>
          <p:nvPr/>
        </p:nvSpPr>
        <p:spPr>
          <a:xfrm>
            <a:off x="5698837" y="1294545"/>
            <a:ext cx="1075656" cy="326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900"/>
              </a:lnSpc>
            </a:pPr>
            <a:r>
              <a:rPr lang="ru-RU" sz="9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поставлен</a:t>
            </a:r>
          </a:p>
          <a:p>
            <a:pPr algn="ctr">
              <a:lnSpc>
                <a:spcPts val="900"/>
              </a:lnSpc>
            </a:pPr>
            <a:r>
              <a:rPr lang="ru-RU" sz="9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диагноз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01EDB64-164B-0A47-8E1C-517C2F719F2B}"/>
              </a:ext>
            </a:extLst>
          </p:cNvPr>
          <p:cNvSpPr/>
          <p:nvPr/>
        </p:nvSpPr>
        <p:spPr>
          <a:xfrm>
            <a:off x="4628707" y="1998448"/>
            <a:ext cx="2876599" cy="1894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560"/>
              </a:lnSpc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РЕФЕРЕНС-ЦЕНТР ДИЕТО-ТЕРАПЕВТИЧЕСКОЙ РЕАБИЛИТАЦИИ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B1051FA-3830-B24F-9B70-EB34D2E5570C}"/>
              </a:ext>
            </a:extLst>
          </p:cNvPr>
          <p:cNvSpPr/>
          <p:nvPr/>
        </p:nvSpPr>
        <p:spPr>
          <a:xfrm>
            <a:off x="6677651" y="1294545"/>
            <a:ext cx="1043608" cy="326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900"/>
              </a:lnSpc>
            </a:pPr>
            <a:r>
              <a:rPr lang="ru-RU" sz="9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до и после</a:t>
            </a:r>
          </a:p>
          <a:p>
            <a:pPr algn="ctr">
              <a:lnSpc>
                <a:spcPts val="900"/>
              </a:lnSpc>
            </a:pPr>
            <a:r>
              <a:rPr lang="ru-RU" sz="9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операции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0ED0752-00CB-CE47-86E0-42475A58D119}"/>
              </a:ext>
            </a:extLst>
          </p:cNvPr>
          <p:cNvSpPr/>
          <p:nvPr/>
        </p:nvSpPr>
        <p:spPr>
          <a:xfrm>
            <a:off x="7505305" y="1294543"/>
            <a:ext cx="1312404" cy="441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900"/>
              </a:lnSpc>
            </a:pPr>
            <a:r>
              <a:rPr lang="ru-RU" sz="9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борьба с</a:t>
            </a:r>
          </a:p>
          <a:p>
            <a:pPr algn="ctr">
              <a:lnSpc>
                <a:spcPts val="900"/>
              </a:lnSpc>
            </a:pPr>
            <a:r>
              <a:rPr lang="ru-RU" sz="9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побочными явлениями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2BA3EBB9-3DD9-CE4B-B597-9AD7ACA6FFC6}"/>
              </a:ext>
            </a:extLst>
          </p:cNvPr>
          <p:cNvSpPr/>
          <p:nvPr/>
        </p:nvSpPr>
        <p:spPr>
          <a:xfrm>
            <a:off x="8554414" y="1294544"/>
            <a:ext cx="1144452" cy="441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900"/>
              </a:lnSpc>
            </a:pPr>
            <a:r>
              <a:rPr lang="ru-RU" sz="9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поздние</a:t>
            </a:r>
          </a:p>
          <a:p>
            <a:pPr algn="ctr">
              <a:lnSpc>
                <a:spcPts val="900"/>
              </a:lnSpc>
            </a:pPr>
            <a:r>
              <a:rPr lang="ru-RU" sz="9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осложнения</a:t>
            </a:r>
          </a:p>
          <a:p>
            <a:pPr algn="ctr">
              <a:lnSpc>
                <a:spcPts val="900"/>
              </a:lnSpc>
            </a:pPr>
            <a:r>
              <a:rPr lang="ru-RU" sz="9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ЖКТ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50CEC92-BF43-D245-B9A0-59DE6300C62D}"/>
              </a:ext>
            </a:extLst>
          </p:cNvPr>
          <p:cNvSpPr/>
          <p:nvPr/>
        </p:nvSpPr>
        <p:spPr>
          <a:xfrm>
            <a:off x="9506153" y="1294544"/>
            <a:ext cx="1176080" cy="441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900"/>
              </a:lnSpc>
            </a:pPr>
            <a:r>
              <a:rPr lang="ru-RU" sz="9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нутритивная поддержка при истощении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26210060-E5ED-F748-9B6D-1AAE69F7E9AE}"/>
              </a:ext>
            </a:extLst>
          </p:cNvPr>
          <p:cNvSpPr/>
          <p:nvPr/>
        </p:nvSpPr>
        <p:spPr>
          <a:xfrm>
            <a:off x="2207569" y="5400800"/>
            <a:ext cx="1467875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solidFill>
                  <a:schemeClr val="bg1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Подготовка к лечению при потере веса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BE88C975-B280-5D46-86C7-B46A7E348C82}"/>
              </a:ext>
            </a:extLst>
          </p:cNvPr>
          <p:cNvSpPr/>
          <p:nvPr/>
        </p:nvSpPr>
        <p:spPr>
          <a:xfrm>
            <a:off x="3791745" y="5400799"/>
            <a:ext cx="1445737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solidFill>
                  <a:schemeClr val="bg1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Питание в до- и послеоперационный период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1B15BEAC-2B5C-6D4B-ABFE-9F6A50FA9270}"/>
              </a:ext>
            </a:extLst>
          </p:cNvPr>
          <p:cNvSpPr/>
          <p:nvPr/>
        </p:nvSpPr>
        <p:spPr>
          <a:xfrm>
            <a:off x="5385645" y="5157193"/>
            <a:ext cx="1420711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solidFill>
                  <a:schemeClr val="bg1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Питание</a:t>
            </a:r>
          </a:p>
          <a:p>
            <a:pPr algn="ctr"/>
            <a:r>
              <a:rPr lang="ru-RU" sz="1300" dirty="0">
                <a:solidFill>
                  <a:schemeClr val="bg1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во время по-бочных явле-ний химиолуче-вой терапии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341894CB-668F-8848-BA0D-3DBB18688E27}"/>
              </a:ext>
            </a:extLst>
          </p:cNvPr>
          <p:cNvSpPr/>
          <p:nvPr/>
        </p:nvSpPr>
        <p:spPr>
          <a:xfrm>
            <a:off x="8554415" y="5357247"/>
            <a:ext cx="144016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solidFill>
                  <a:schemeClr val="bg1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Пострезекционные синдромы в области ЖКТ, РГШ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D511184A-F336-9C4B-B7A5-8CA88BE9568D}"/>
              </a:ext>
            </a:extLst>
          </p:cNvPr>
          <p:cNvSpPr/>
          <p:nvPr/>
        </p:nvSpPr>
        <p:spPr>
          <a:xfrm>
            <a:off x="6955396" y="5157193"/>
            <a:ext cx="1452574" cy="1170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360"/>
              </a:lnSpc>
            </a:pPr>
            <a:r>
              <a:rPr lang="ru-RU" sz="1300" dirty="0">
                <a:solidFill>
                  <a:schemeClr val="bg1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Поздние осложнения, реабилитация при абдоминальном синдроме </a:t>
            </a:r>
          </a:p>
        </p:txBody>
      </p:sp>
    </p:spTree>
    <p:extLst>
      <p:ext uri="{BB962C8B-B14F-4D97-AF65-F5344CB8AC3E}">
        <p14:creationId xmlns:p14="http://schemas.microsoft.com/office/powerpoint/2010/main" val="1438284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71FB28B-3DAF-2342-9B0C-CEC331A2F858}"/>
              </a:ext>
            </a:extLst>
          </p:cNvPr>
          <p:cNvSpPr/>
          <p:nvPr/>
        </p:nvSpPr>
        <p:spPr>
          <a:xfrm>
            <a:off x="1524001" y="107922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3600" b="1" dirty="0">
                <a:solidFill>
                  <a:srgbClr val="002060"/>
                </a:solidFill>
                <a:effectLst>
                  <a:glow rad="25400">
                    <a:srgbClr val="00B0F0">
                      <a:alpha val="25000"/>
                    </a:srgbClr>
                  </a:glow>
                  <a:outerShdw blurRad="50800" dist="25400" dir="2700000" algn="tl" rotWithShape="0">
                    <a:schemeClr val="bg1">
                      <a:lumMod val="65000"/>
                      <a:alpha val="65000"/>
                    </a:schemeClr>
                  </a:outerShdw>
                </a:effectLst>
                <a:latin typeface="Helvetica" pitchFamily="2" charset="0"/>
                <a:cs typeface="Times New Roman" panose="02020603050405020304" pitchFamily="18" charset="0"/>
              </a:rPr>
              <a:t>Пациентоориентированный подход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0C1B1B1-1227-6C4B-91B2-249D2D13EB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146" y="1700671"/>
            <a:ext cx="5657165" cy="433752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A715BC2-FB55-FC41-8FF8-0D388B42F8B8}"/>
              </a:ext>
            </a:extLst>
          </p:cNvPr>
          <p:cNvSpPr/>
          <p:nvPr/>
        </p:nvSpPr>
        <p:spPr>
          <a:xfrm>
            <a:off x="6053957" y="1012260"/>
            <a:ext cx="6074979" cy="5683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0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3000" dirty="0">
                <a:solidFill>
                  <a:srgbClr val="002060"/>
                </a:solidFill>
                <a:effectLst>
                  <a:outerShdw blurRad="38100" dist="38100" dir="2700000" algn="tl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Ориентация на индивидуальные интересы пациента, его нужды, ценности.</a:t>
            </a:r>
          </a:p>
          <a:p>
            <a:pPr marL="342900" indent="-342900">
              <a:spcAft>
                <a:spcPts val="10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3000" dirty="0">
                <a:solidFill>
                  <a:srgbClr val="002060"/>
                </a:solidFill>
                <a:effectLst>
                  <a:outerShdw blurRad="38100" dist="38100" dir="2700000" algn="tl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Вовлечение пациента в процесс принятия решений.</a:t>
            </a:r>
          </a:p>
          <a:p>
            <a:pPr marL="342900" indent="-342900">
              <a:spcAft>
                <a:spcPts val="10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3000" dirty="0">
                <a:solidFill>
                  <a:srgbClr val="002060"/>
                </a:solidFill>
                <a:effectLst>
                  <a:outerShdw blurRad="38100" dist="38100" dir="2700000" algn="tl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 не «жертва обстоятельств», а активный участник лечебного процесса.</a:t>
            </a:r>
          </a:p>
          <a:p>
            <a:pPr marL="342900" indent="-342900">
              <a:spcAft>
                <a:spcPts val="10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3000" dirty="0">
                <a:solidFill>
                  <a:srgbClr val="002060"/>
                </a:solidFill>
                <a:effectLst>
                  <a:outerShdw blurRad="38100" dist="38100" dir="2700000" algn="tl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Это повышает </a:t>
            </a:r>
            <a:r>
              <a:rPr lang="ru-RU" sz="3000" dirty="0" err="1">
                <a:solidFill>
                  <a:srgbClr val="002060"/>
                </a:solidFill>
                <a:effectLst>
                  <a:outerShdw blurRad="38100" dist="38100" dir="2700000" algn="tl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комплаенс</a:t>
            </a:r>
            <a:r>
              <a:rPr lang="ru-RU" sz="3000" dirty="0">
                <a:solidFill>
                  <a:srgbClr val="002060"/>
                </a:solidFill>
                <a:effectLst>
                  <a:outerShdw blurRad="38100" dist="38100" dir="2700000" algn="tl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spcAft>
                <a:spcPts val="10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3000" dirty="0">
                <a:solidFill>
                  <a:srgbClr val="002060"/>
                </a:solidFill>
                <a:effectLst>
                  <a:outerShdw blurRad="38100" dist="38100" dir="2700000" algn="tl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Это повышает удовлетворённость медицинской помощью.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39FB79FA-9360-0F47-8293-E9673101C77E}"/>
              </a:ext>
            </a:extLst>
          </p:cNvPr>
          <p:cNvCxnSpPr>
            <a:cxnSpLocks/>
          </p:cNvCxnSpPr>
          <p:nvPr/>
        </p:nvCxnSpPr>
        <p:spPr>
          <a:xfrm>
            <a:off x="1703512" y="908720"/>
            <a:ext cx="8784976" cy="0"/>
          </a:xfrm>
          <a:prstGeom prst="line">
            <a:avLst/>
          </a:prstGeom>
          <a:ln w="50800" cap="sq" cmpd="tri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36738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C9524A-CC0C-1E46-868A-06AF7DD8FB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5ED0506-23DB-5A4D-BC69-9BF7D380EC3E}"/>
              </a:ext>
            </a:extLst>
          </p:cNvPr>
          <p:cNvSpPr/>
          <p:nvPr/>
        </p:nvSpPr>
        <p:spPr>
          <a:xfrm>
            <a:off x="1808002" y="188640"/>
            <a:ext cx="7312335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effectLst>
                  <a:outerShdw blurRad="50800" dist="25400" dir="2700000" algn="tl" rotWithShape="0">
                    <a:schemeClr val="tx1">
                      <a:alpha val="65000"/>
                    </a:schemeClr>
                  </a:outerShdw>
                </a:effectLst>
                <a:latin typeface="Helvetica" pitchFamily="2" charset="0"/>
                <a:cs typeface="Arial" panose="020B0604020202020204" pitchFamily="34" charset="0"/>
              </a:rPr>
              <a:t>«Тысячи больных</a:t>
            </a:r>
          </a:p>
          <a:p>
            <a:pPr>
              <a:spcAft>
                <a:spcPts val="1800"/>
              </a:spcAft>
            </a:pPr>
            <a:r>
              <a:rPr lang="ru-RU" sz="4000" b="1" dirty="0">
                <a:solidFill>
                  <a:schemeClr val="bg1"/>
                </a:solidFill>
                <a:effectLst>
                  <a:outerShdw blurRad="50800" dist="25400" dir="2700000" algn="tl" rotWithShape="0">
                    <a:schemeClr val="tx1">
                      <a:alpha val="65000"/>
                    </a:schemeClr>
                  </a:outerShdw>
                </a:effectLst>
                <a:latin typeface="Helvetica" pitchFamily="2" charset="0"/>
                <a:cs typeface="Arial" panose="020B0604020202020204" pitchFamily="34" charset="0"/>
              </a:rPr>
              <a:t>голодают посреди изобилия»</a:t>
            </a:r>
          </a:p>
          <a:p>
            <a:r>
              <a:rPr lang="ru-RU" sz="3200" i="1" dirty="0" err="1">
                <a:solidFill>
                  <a:schemeClr val="bg1"/>
                </a:solidFill>
                <a:effectLst>
                  <a:outerShdw blurRad="50800" dist="25400" dir="2700000" algn="tl" rotWithShape="0">
                    <a:schemeClr val="tx1">
                      <a:alpha val="65000"/>
                    </a:schemeClr>
                  </a:outerShdw>
                </a:effectLst>
                <a:latin typeface="Helvetica" pitchFamily="2" charset="0"/>
                <a:cs typeface="Arial" panose="020B0604020202020204" pitchFamily="34" charset="0"/>
              </a:rPr>
              <a:t>Флоренс</a:t>
            </a:r>
            <a:r>
              <a:rPr lang="ru-RU" sz="3200" i="1" dirty="0">
                <a:solidFill>
                  <a:schemeClr val="bg1"/>
                </a:solidFill>
                <a:effectLst>
                  <a:outerShdw blurRad="50800" dist="25400" dir="2700000" algn="tl" rotWithShape="0">
                    <a:schemeClr val="tx1">
                      <a:alpha val="65000"/>
                    </a:schemeClr>
                  </a:outerShdw>
                </a:effectLst>
                <a:latin typeface="Helvetica" pitchFamily="2" charset="0"/>
                <a:cs typeface="Arial" panose="020B0604020202020204" pitchFamily="34" charset="0"/>
              </a:rPr>
              <a:t> </a:t>
            </a:r>
            <a:r>
              <a:rPr lang="ru-RU" sz="3200" i="1" dirty="0" err="1">
                <a:solidFill>
                  <a:schemeClr val="bg1"/>
                </a:solidFill>
                <a:effectLst>
                  <a:outerShdw blurRad="50800" dist="25400" dir="2700000" algn="tl" rotWithShape="0">
                    <a:schemeClr val="tx1">
                      <a:alpha val="65000"/>
                    </a:schemeClr>
                  </a:outerShdw>
                </a:effectLst>
                <a:latin typeface="Helvetica" pitchFamily="2" charset="0"/>
                <a:cs typeface="Arial" panose="020B0604020202020204" pitchFamily="34" charset="0"/>
              </a:rPr>
              <a:t>Найтингейл</a:t>
            </a:r>
            <a:r>
              <a:rPr lang="ru-RU" sz="3200" i="1" dirty="0">
                <a:solidFill>
                  <a:schemeClr val="bg1"/>
                </a:solidFill>
                <a:effectLst>
                  <a:outerShdw blurRad="50800" dist="25400" dir="2700000" algn="tl" rotWithShape="0">
                    <a:schemeClr val="tx1">
                      <a:alpha val="65000"/>
                    </a:schemeClr>
                  </a:outerShdw>
                </a:effectLst>
                <a:latin typeface="Helvetica" pitchFamily="2" charset="0"/>
                <a:cs typeface="Arial" panose="020B0604020202020204" pitchFamily="34" charset="0"/>
              </a:rPr>
              <a:t>,</a:t>
            </a:r>
          </a:p>
          <a:p>
            <a:r>
              <a:rPr lang="ru-RU" sz="3200" i="1" dirty="0">
                <a:solidFill>
                  <a:schemeClr val="bg1"/>
                </a:solidFill>
                <a:effectLst>
                  <a:outerShdw blurRad="50800" dist="25400" dir="2700000" algn="tl" rotWithShape="0">
                    <a:schemeClr val="tx1">
                      <a:alpha val="65000"/>
                    </a:schemeClr>
                  </a:outerShdw>
                </a:effectLst>
                <a:latin typeface="Helvetica" pitchFamily="2" charset="0"/>
                <a:cs typeface="Arial" panose="020B0604020202020204" pitchFamily="34" charset="0"/>
              </a:rPr>
              <a:t>1859 г.</a:t>
            </a:r>
          </a:p>
        </p:txBody>
      </p:sp>
    </p:spTree>
    <p:extLst>
      <p:ext uri="{BB962C8B-B14F-4D97-AF65-F5344CB8AC3E}">
        <p14:creationId xmlns:p14="http://schemas.microsoft.com/office/powerpoint/2010/main" val="19148549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29BD24-94EF-594E-B5EB-965F479215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3532" y="23815"/>
            <a:ext cx="9683641" cy="683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015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C1AB2EB-6DD1-EF4E-BBE4-73D468C1C2A2}"/>
              </a:ext>
            </a:extLst>
          </p:cNvPr>
          <p:cNvSpPr/>
          <p:nvPr/>
        </p:nvSpPr>
        <p:spPr>
          <a:xfrm>
            <a:off x="1524000" y="116633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effectLst>
                  <a:glow rad="25400">
                    <a:srgbClr val="00B0F0">
                      <a:alpha val="25000"/>
                    </a:srgbClr>
                  </a:glow>
                  <a:outerShdw blurRad="50800" dist="25400" dir="2700000" algn="tl" rotWithShape="0">
                    <a:schemeClr val="bg1">
                      <a:lumMod val="65000"/>
                      <a:alpha val="65000"/>
                    </a:schemeClr>
                  </a:outerShdw>
                </a:effectLst>
                <a:latin typeface="Helvetica" pitchFamily="2" charset="0"/>
                <a:cs typeface="Times New Roman" panose="02020603050405020304" pitchFamily="18" charset="0"/>
              </a:rPr>
              <a:t>Пищевое поведение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1C8ABB9-D30D-0D42-85C9-2141CA401CD2}"/>
              </a:ext>
            </a:extLst>
          </p:cNvPr>
          <p:cNvSpPr/>
          <p:nvPr/>
        </p:nvSpPr>
        <p:spPr>
          <a:xfrm>
            <a:off x="1703512" y="1268760"/>
            <a:ext cx="4392488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0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3000" dirty="0">
                <a:solidFill>
                  <a:srgbClr val="002060"/>
                </a:solidFill>
                <a:effectLst>
                  <a:outerShdw blurRad="38100" dist="38100" dir="2700000" algn="tl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Вкусовые пристрастия и предпочтения;</a:t>
            </a:r>
          </a:p>
          <a:p>
            <a:pPr marL="342900" indent="-342900">
              <a:spcAft>
                <a:spcPts val="10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3000" dirty="0">
                <a:solidFill>
                  <a:srgbClr val="002060"/>
                </a:solidFill>
                <a:effectLst>
                  <a:outerShdw blurRad="38100" dist="38100" dir="2700000" algn="tl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Манера поведения за едой;</a:t>
            </a:r>
          </a:p>
          <a:p>
            <a:pPr marL="342900" indent="-342900">
              <a:spcAft>
                <a:spcPts val="10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3000" dirty="0">
                <a:solidFill>
                  <a:srgbClr val="002060"/>
                </a:solidFill>
                <a:effectLst>
                  <a:outerShdw blurRad="38100" dist="38100" dir="2700000" algn="tl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Ритм и кратность приёмов пищи (режим);</a:t>
            </a:r>
          </a:p>
          <a:p>
            <a:pPr marL="342900" indent="-342900">
              <a:spcAft>
                <a:spcPts val="10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3000" dirty="0">
                <a:solidFill>
                  <a:srgbClr val="002060"/>
                </a:solidFill>
                <a:effectLst>
                  <a:outerShdw blurRad="38100" dist="38100" dir="2700000" algn="tl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Этнически и </a:t>
            </a:r>
            <a:r>
              <a:rPr lang="ru-RU" sz="3000" dirty="0" err="1">
                <a:solidFill>
                  <a:srgbClr val="002060"/>
                </a:solidFill>
                <a:effectLst>
                  <a:outerShdw blurRad="38100" dist="38100" dir="2700000" algn="tl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культурально</a:t>
            </a:r>
            <a:r>
              <a:rPr lang="ru-RU" sz="3000" dirty="0">
                <a:solidFill>
                  <a:srgbClr val="002060"/>
                </a:solidFill>
                <a:effectLst>
                  <a:outerShdw blurRad="38100" dist="38100" dir="2700000" algn="tl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программируется.</a:t>
            </a:r>
            <a:endParaRPr lang="ru-RU" sz="3000" i="1" dirty="0">
              <a:solidFill>
                <a:srgbClr val="002060"/>
              </a:solidFill>
              <a:effectLst>
                <a:outerShdw blurRad="38100" dist="38100" dir="2700000" algn="tl" rotWithShape="0">
                  <a:schemeClr val="accent1">
                    <a:lumMod val="60000"/>
                    <a:lumOff val="40000"/>
                    <a:alpha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E010024B">
            <a:extLst>
              <a:ext uri="{FF2B5EF4-FFF2-40B4-BE49-F238E27FC236}">
                <a16:creationId xmlns:a16="http://schemas.microsoft.com/office/drawing/2014/main" id="{D8DFE6A6-9158-ED4D-A4EC-193644986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12024" y="2132857"/>
            <a:ext cx="4038600" cy="3959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972AC444-B11A-1E44-AFF5-133BEF0DDA49}"/>
              </a:ext>
            </a:extLst>
          </p:cNvPr>
          <p:cNvCxnSpPr>
            <a:cxnSpLocks/>
          </p:cNvCxnSpPr>
          <p:nvPr/>
        </p:nvCxnSpPr>
        <p:spPr>
          <a:xfrm>
            <a:off x="1703512" y="908720"/>
            <a:ext cx="8784976" cy="0"/>
          </a:xfrm>
          <a:prstGeom prst="line">
            <a:avLst/>
          </a:prstGeom>
          <a:ln w="50800" cap="sq" cmpd="tri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09341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496EAE3-69E0-5043-A61A-9AD2ED2FA23B}"/>
              </a:ext>
            </a:extLst>
          </p:cNvPr>
          <p:cNvSpPr/>
          <p:nvPr/>
        </p:nvSpPr>
        <p:spPr>
          <a:xfrm>
            <a:off x="1703514" y="44625"/>
            <a:ext cx="8784975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400"/>
              </a:spcAft>
              <a:buClr>
                <a:schemeClr val="tx1"/>
              </a:buClr>
            </a:pPr>
            <a:r>
              <a:rPr lang="ru-RU" sz="3200" b="1" dirty="0">
                <a:solidFill>
                  <a:srgbClr val="002060"/>
                </a:solidFill>
                <a:effectLst>
                  <a:glow rad="25400">
                    <a:srgbClr val="00B0F0">
                      <a:alpha val="25000"/>
                    </a:srgbClr>
                  </a:glow>
                  <a:outerShdw blurRad="50800" dist="25400" dir="2700000" algn="tl" rotWithShape="0">
                    <a:schemeClr val="bg1">
                      <a:lumMod val="65000"/>
                      <a:alpha val="65000"/>
                    </a:schemeClr>
                  </a:outerShdw>
                </a:effectLst>
                <a:latin typeface="Helvetica" pitchFamily="2" charset="0"/>
                <a:cs typeface="Times New Roman" panose="02020603050405020304" pitchFamily="18" charset="0"/>
              </a:rPr>
              <a:t>Основные задачи пищевой терапии у онкологических  больных:</a:t>
            </a:r>
          </a:p>
          <a:p>
            <a:pPr marL="496888" indent="-34290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ВОЗРОСШИХ из-за онкологического заболевания физиологических потребностей организма в макро- и микронутриентах.</a:t>
            </a:r>
          </a:p>
          <a:p>
            <a:pPr marL="496888" indent="-34290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послеоперационных осложнений.</a:t>
            </a:r>
          </a:p>
          <a:p>
            <a:pPr marL="496888" indent="-34290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послеоперационных осложнений (нагноения послеоперационной раны, парезов кишечника)/осложнений химиотерапии/лучевой терапии.</a:t>
            </a:r>
          </a:p>
          <a:p>
            <a:pPr marL="496888" indent="-34290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Ускоренная реабилитация и возвращение к привычному образу жизни.</a:t>
            </a:r>
          </a:p>
          <a:p>
            <a:pPr marL="496888" indent="-34290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жизни.</a:t>
            </a:r>
            <a:endParaRPr lang="ru-RU" sz="2800" i="1" dirty="0">
              <a:solidFill>
                <a:srgbClr val="002060"/>
              </a:solidFill>
              <a:effectLst>
                <a:outerShdw blurRad="38100" dist="38100" dir="2700000" algn="tl" rotWithShape="0">
                  <a:schemeClr val="accent1">
                    <a:lumMod val="60000"/>
                    <a:lumOff val="40000"/>
                    <a:alpha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51F12CE4-6C59-934F-A6DB-2ECA730577DC}"/>
              </a:ext>
            </a:extLst>
          </p:cNvPr>
          <p:cNvCxnSpPr>
            <a:cxnSpLocks/>
          </p:cNvCxnSpPr>
          <p:nvPr/>
        </p:nvCxnSpPr>
        <p:spPr>
          <a:xfrm>
            <a:off x="1703512" y="1196752"/>
            <a:ext cx="8784976" cy="0"/>
          </a:xfrm>
          <a:prstGeom prst="line">
            <a:avLst/>
          </a:prstGeom>
          <a:ln w="50800" cap="sq" cmpd="tri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32304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E4B4751-14EE-8940-91D1-47DB334D1BFA}"/>
              </a:ext>
            </a:extLst>
          </p:cNvPr>
          <p:cNvSpPr/>
          <p:nvPr/>
        </p:nvSpPr>
        <p:spPr>
          <a:xfrm>
            <a:off x="1524000" y="116633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effectLst>
                  <a:glow rad="25400">
                    <a:srgbClr val="00B0F0">
                      <a:alpha val="25000"/>
                    </a:srgbClr>
                  </a:glow>
                  <a:outerShdw blurRad="50800" dist="25400" dir="2700000" algn="tl" rotWithShape="0">
                    <a:schemeClr val="bg1">
                      <a:lumMod val="65000"/>
                      <a:alpha val="65000"/>
                    </a:schemeClr>
                  </a:outerShdw>
                </a:effectLst>
                <a:latin typeface="Helvetica" pitchFamily="2" charset="0"/>
                <a:cs typeface="Times New Roman" panose="02020603050405020304" pitchFamily="18" charset="0"/>
              </a:rPr>
              <a:t>Коррекция нутритивного статуса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EC699468-B42D-8A4A-871C-BB010BC424FE}"/>
              </a:ext>
            </a:extLst>
          </p:cNvPr>
          <p:cNvCxnSpPr>
            <a:cxnSpLocks/>
          </p:cNvCxnSpPr>
          <p:nvPr/>
        </p:nvCxnSpPr>
        <p:spPr>
          <a:xfrm>
            <a:off x="1703512" y="908720"/>
            <a:ext cx="8784976" cy="0"/>
          </a:xfrm>
          <a:prstGeom prst="line">
            <a:avLst/>
          </a:prstGeom>
          <a:ln w="50800" cap="sq" cmpd="tri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FB201F-03A3-8641-AB9A-FA91670D98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8482" y="1484784"/>
            <a:ext cx="8780006" cy="485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6764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A697ABA-74FF-5A47-9B92-FC5546DB5E46}"/>
              </a:ext>
            </a:extLst>
          </p:cNvPr>
          <p:cNvSpPr txBox="1"/>
          <p:nvPr/>
        </p:nvSpPr>
        <p:spPr>
          <a:xfrm>
            <a:off x="1524000" y="-10676"/>
            <a:ext cx="9144000" cy="646331"/>
          </a:xfrm>
          <a:prstGeom prst="rect">
            <a:avLst/>
          </a:prstGeom>
          <a:noFill/>
          <a:effectLst>
            <a:outerShdw blurRad="38100" dist="38100" dir="16200000" rotWithShape="0">
              <a:schemeClr val="bg1">
                <a:alpha val="75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effectLst>
                  <a:glow rad="25400">
                    <a:schemeClr val="accent5">
                      <a:satMod val="175000"/>
                      <a:alpha val="25000"/>
                    </a:schemeClr>
                  </a:glow>
                </a:effectLst>
                <a:latin typeface="Helvetica" pitchFamily="2" charset="0"/>
              </a:rPr>
              <a:t>Подготовка пациентов к операции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D2C73190-B720-7E47-B492-84D82E0BA195}"/>
              </a:ext>
            </a:extLst>
          </p:cNvPr>
          <p:cNvCxnSpPr>
            <a:cxnSpLocks/>
          </p:cNvCxnSpPr>
          <p:nvPr/>
        </p:nvCxnSpPr>
        <p:spPr>
          <a:xfrm>
            <a:off x="1703512" y="692696"/>
            <a:ext cx="8784976" cy="0"/>
          </a:xfrm>
          <a:prstGeom prst="line">
            <a:avLst/>
          </a:prstGeom>
          <a:ln w="50800" cap="sq" cmpd="tri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0AE06C-F78A-5544-967B-AB321EC7E0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6876" y="908719"/>
            <a:ext cx="4721125" cy="594928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0C174BB-CDE4-524A-A2BC-6C0DF15237C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80202" y="1652380"/>
            <a:ext cx="5949280" cy="446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5997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CE1F81-253A-4543-AE42-ECC2424FB0BF}"/>
              </a:ext>
            </a:extLst>
          </p:cNvPr>
          <p:cNvSpPr txBox="1"/>
          <p:nvPr/>
        </p:nvSpPr>
        <p:spPr>
          <a:xfrm>
            <a:off x="1524000" y="68432"/>
            <a:ext cx="9144000" cy="1200329"/>
          </a:xfrm>
          <a:prstGeom prst="rect">
            <a:avLst/>
          </a:prstGeom>
          <a:noFill/>
          <a:effectLst>
            <a:outerShdw blurRad="38100" dist="38100" dir="16200000" rotWithShape="0">
              <a:schemeClr val="bg1">
                <a:alpha val="75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effectLst>
                  <a:glow rad="25400">
                    <a:schemeClr val="accent5">
                      <a:satMod val="175000"/>
                      <a:alpha val="25000"/>
                    </a:schemeClr>
                  </a:glow>
                </a:effectLst>
                <a:latin typeface="Helvetica" pitchFamily="2" charset="0"/>
              </a:rPr>
              <a:t>Диетотерапия маленьких онкологических пациентов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0D29B08F-8764-2541-B785-AB7FAB72EEE1}"/>
              </a:ext>
            </a:extLst>
          </p:cNvPr>
          <p:cNvCxnSpPr>
            <a:cxnSpLocks/>
          </p:cNvCxnSpPr>
          <p:nvPr/>
        </p:nvCxnSpPr>
        <p:spPr>
          <a:xfrm>
            <a:off x="1703512" y="1412776"/>
            <a:ext cx="8784976" cy="0"/>
          </a:xfrm>
          <a:prstGeom prst="line">
            <a:avLst/>
          </a:prstGeom>
          <a:ln w="50800" cap="sq" cmpd="tri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046229-6067-7348-A3ED-36E2EFF7CA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1818431"/>
            <a:ext cx="9144000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9392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408F557-B15F-0947-9866-04AD39370E66}"/>
              </a:ext>
            </a:extLst>
          </p:cNvPr>
          <p:cNvSpPr/>
          <p:nvPr/>
        </p:nvSpPr>
        <p:spPr>
          <a:xfrm>
            <a:off x="1703512" y="188641"/>
            <a:ext cx="8640960" cy="6478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1.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Улучшение результатов для пациентов</a:t>
            </a:r>
            <a:endParaRPr lang="ru-RU" sz="2000" dirty="0">
              <a:solidFill>
                <a:srgbClr val="002060"/>
              </a:solidFill>
              <a:effectLst>
                <a:outerShdw blurRad="38100" dist="38100" dir="2700000" algn="ctr" rotWithShape="0">
                  <a:schemeClr val="accent1">
                    <a:lumMod val="60000"/>
                    <a:lumOff val="40000"/>
                    <a:alpha val="75000"/>
                  </a:schemeClr>
                </a:outerShdw>
              </a:effectLst>
              <a:latin typeface="Helvetica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Снижение риска рецидива рака и улучшение выживаемости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Улучшение качества жизни и благополучия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Своевременное динамическое наблюдение и своевременное направление к соответствующим специалистам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Повышенная вероятность возвращения на работу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Ускорение процесса восстановления после лечения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Предотвращение вторичных осложнений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Снижение серьезных неблагоприятных последствий лечения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Повышение способности к независимой и самостоятельной жизни</a:t>
            </a:r>
          </a:p>
          <a:p>
            <a:pPr marL="342900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Снижение нагрузки на членов семьи и опекунов</a:t>
            </a:r>
          </a:p>
          <a:p>
            <a:pPr>
              <a:spcAft>
                <a:spcPts val="600"/>
              </a:spcAft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2. Улучшение результатов для государства</a:t>
            </a:r>
            <a:endParaRPr lang="ru-RU" sz="2000" dirty="0">
              <a:solidFill>
                <a:srgbClr val="002060"/>
              </a:solidFill>
              <a:effectLst>
                <a:outerShdw blurRad="38100" dist="38100" dir="2700000" algn="ctr" rotWithShape="0">
                  <a:schemeClr val="accent1">
                    <a:lumMod val="60000"/>
                    <a:lumOff val="40000"/>
                    <a:alpha val="75000"/>
                  </a:schemeClr>
                </a:outerShdw>
              </a:effectLst>
              <a:latin typeface="Helvetica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Сокращение сроков нетрудоспособности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Сокращение  повторных госпитализаций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Уменьшение потребности в дополнительной поддержке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Сокращение числа случаев экстренных госпитализаций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Сокращение использования палат интенсивной терапии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Эффективное использование рабочей силы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Снижение бремени ухода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</a:rPr>
              <a:t>Возвращение к работе - бенефициары в экономике</a:t>
            </a:r>
          </a:p>
        </p:txBody>
      </p:sp>
    </p:spTree>
    <p:extLst>
      <p:ext uri="{BB962C8B-B14F-4D97-AF65-F5344CB8AC3E}">
        <p14:creationId xmlns:p14="http://schemas.microsoft.com/office/powerpoint/2010/main" val="23813436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3A450D3-F071-AD4A-9D21-C2FDA414F0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0614" y="226295"/>
            <a:ext cx="9000000" cy="637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9368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7256337-DF2C-F748-9980-B4C6A9CB2363}"/>
              </a:ext>
            </a:extLst>
          </p:cNvPr>
          <p:cNvSpPr/>
          <p:nvPr/>
        </p:nvSpPr>
        <p:spPr>
          <a:xfrm>
            <a:off x="1664688" y="2204865"/>
            <a:ext cx="27081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002060"/>
                </a:solidFill>
                <a:latin typeface="+mj-lt"/>
              </a:rPr>
              <a:t>Руководитель проекта </a:t>
            </a:r>
            <a:br>
              <a:rPr lang="ru-RU" sz="1400" b="1" dirty="0">
                <a:solidFill>
                  <a:srgbClr val="002060"/>
                </a:solidFill>
                <a:latin typeface="+mj-lt"/>
              </a:rPr>
            </a:br>
            <a:r>
              <a:rPr lang="ru-RU" sz="1400" b="1" dirty="0">
                <a:solidFill>
                  <a:srgbClr val="002060"/>
                </a:solidFill>
                <a:latin typeface="+mj-lt"/>
              </a:rPr>
              <a:t>Каргальская</a:t>
            </a:r>
          </a:p>
          <a:p>
            <a:pPr>
              <a:spcAft>
                <a:spcPts val="600"/>
              </a:spcAft>
            </a:pPr>
            <a:r>
              <a:rPr lang="ru-RU" sz="1400" b="1" dirty="0">
                <a:solidFill>
                  <a:srgbClr val="002060"/>
                </a:solidFill>
                <a:latin typeface="+mj-lt"/>
              </a:rPr>
              <a:t>Ирина Геннадьевна</a:t>
            </a:r>
          </a:p>
          <a:p>
            <a:r>
              <a:rPr lang="ru-RU" sz="1200" dirty="0">
                <a:solidFill>
                  <a:srgbClr val="002060"/>
                </a:solidFill>
                <a:latin typeface="+mj-lt"/>
              </a:rPr>
              <a:t>Руководитель комитета Пациентоориентированная телемедицина при Всероссийском Союзе пациентов, член Ассоциаций АРМИТ и Национальной базы медицинских знаний</a:t>
            </a:r>
            <a:endParaRPr lang="en-US" sz="1200" dirty="0">
              <a:solidFill>
                <a:srgbClr val="002060"/>
              </a:solidFill>
              <a:latin typeface="+mj-lt"/>
            </a:endParaRPr>
          </a:p>
          <a:p>
            <a:endParaRPr lang="en-US" sz="1200" dirty="0">
              <a:solidFill>
                <a:srgbClr val="002060"/>
              </a:solidFill>
              <a:latin typeface="+mj-lt"/>
            </a:endParaRPr>
          </a:p>
          <a:p>
            <a:r>
              <a:rPr lang="en-US" sz="1400" b="1" dirty="0">
                <a:solidFill>
                  <a:srgbClr val="FF0000"/>
                </a:solidFill>
                <a:latin typeface="+mj-lt"/>
              </a:rPr>
              <a:t>kargalska@yandex.ru</a:t>
            </a:r>
          </a:p>
          <a:p>
            <a:r>
              <a:rPr lang="en-US" sz="1400" b="1" dirty="0">
                <a:solidFill>
                  <a:srgbClr val="FF0000"/>
                </a:solidFill>
                <a:latin typeface="+mj-lt"/>
              </a:rPr>
              <a:t>+7 916 981 0090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720FCDF-2069-964B-AFDF-3CB08398019C}"/>
              </a:ext>
            </a:extLst>
          </p:cNvPr>
          <p:cNvSpPr/>
          <p:nvPr/>
        </p:nvSpPr>
        <p:spPr>
          <a:xfrm>
            <a:off x="4727848" y="2204864"/>
            <a:ext cx="2708148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002060"/>
                </a:solidFill>
                <a:latin typeface="+mj-lt"/>
              </a:rPr>
              <a:t>Технический директор </a:t>
            </a:r>
            <a:br>
              <a:rPr lang="ru-RU" sz="1400" b="1" dirty="0">
                <a:solidFill>
                  <a:srgbClr val="002060"/>
                </a:solidFill>
                <a:latin typeface="+mj-lt"/>
              </a:rPr>
            </a:br>
            <a:r>
              <a:rPr lang="ru-RU" sz="1400" b="1" dirty="0">
                <a:solidFill>
                  <a:srgbClr val="002060"/>
                </a:solidFill>
                <a:latin typeface="+mj-lt"/>
              </a:rPr>
              <a:t>Зингерман</a:t>
            </a:r>
          </a:p>
          <a:p>
            <a:pPr>
              <a:spcAft>
                <a:spcPts val="600"/>
              </a:spcAft>
            </a:pPr>
            <a:r>
              <a:rPr lang="ru-RU" sz="1400" b="1" dirty="0">
                <a:solidFill>
                  <a:srgbClr val="002060"/>
                </a:solidFill>
                <a:latin typeface="+mj-lt"/>
              </a:rPr>
              <a:t>Борис Валентинович</a:t>
            </a:r>
          </a:p>
          <a:p>
            <a:r>
              <a:rPr lang="ru-RU" sz="1200" dirty="0">
                <a:solidFill>
                  <a:srgbClr val="002060"/>
                </a:solidFill>
                <a:latin typeface="+mj-lt"/>
              </a:rPr>
              <a:t>К.м.н., Директор национальной Базы медицинских знаний и искусственного интеллекта</a:t>
            </a:r>
            <a:endParaRPr lang="en-US" sz="1200" dirty="0">
              <a:solidFill>
                <a:srgbClr val="002060"/>
              </a:solidFill>
              <a:latin typeface="+mj-lt"/>
            </a:endParaRPr>
          </a:p>
          <a:p>
            <a:endParaRPr lang="en-US" sz="1200" dirty="0">
              <a:solidFill>
                <a:srgbClr val="002060"/>
              </a:solidFill>
              <a:latin typeface="+mj-lt"/>
            </a:endParaRPr>
          </a:p>
          <a:p>
            <a:r>
              <a:rPr lang="en" sz="1200" dirty="0">
                <a:solidFill>
                  <a:srgbClr val="002060"/>
                </a:solidFill>
                <a:latin typeface="+mj-lt"/>
              </a:rPr>
              <a:t>Boriszing@gmail.com</a:t>
            </a:r>
          </a:p>
          <a:p>
            <a:r>
              <a:rPr lang="en" sz="1200" dirty="0">
                <a:solidFill>
                  <a:srgbClr val="002060"/>
                </a:solidFill>
                <a:latin typeface="+mj-lt"/>
              </a:rPr>
              <a:t>+7 916 235 5866</a:t>
            </a:r>
            <a:endParaRPr lang="ru-RU" sz="12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59F264F-D3C7-D941-9F70-A0DD2956E036}"/>
              </a:ext>
            </a:extLst>
          </p:cNvPr>
          <p:cNvSpPr/>
          <p:nvPr/>
        </p:nvSpPr>
        <p:spPr>
          <a:xfrm>
            <a:off x="7733928" y="2204864"/>
            <a:ext cx="293407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b="1" i="1" dirty="0">
                <a:solidFill>
                  <a:srgbClr val="002060"/>
                </a:solidFill>
                <a:latin typeface="+mj-lt"/>
              </a:rPr>
              <a:t>Медицинский директор</a:t>
            </a:r>
            <a:br>
              <a:rPr lang="ru-RU" sz="1400" b="1" i="1" dirty="0">
                <a:solidFill>
                  <a:srgbClr val="002060"/>
                </a:solidFill>
                <a:latin typeface="+mj-lt"/>
              </a:rPr>
            </a:br>
            <a:r>
              <a:rPr lang="ru-RU" sz="1400" b="1" dirty="0">
                <a:solidFill>
                  <a:srgbClr val="002060"/>
                </a:solidFill>
                <a:latin typeface="+mj-lt"/>
              </a:rPr>
              <a:t>Шинкарёв Сергей Алексеевич</a:t>
            </a:r>
          </a:p>
          <a:p>
            <a:r>
              <a:rPr lang="ru-RU" sz="1200" dirty="0">
                <a:solidFill>
                  <a:srgbClr val="002060"/>
                </a:solidFill>
                <a:latin typeface="+mj-lt"/>
              </a:rPr>
              <a:t>Д.м.н., профессор, главный врач Липецкого областного онкологического диспансера</a:t>
            </a:r>
            <a:endParaRPr lang="en-US" sz="1200" dirty="0">
              <a:solidFill>
                <a:srgbClr val="002060"/>
              </a:solidFill>
              <a:latin typeface="+mj-lt"/>
            </a:endParaRPr>
          </a:p>
          <a:p>
            <a:endParaRPr lang="en-US" sz="1200" dirty="0">
              <a:solidFill>
                <a:srgbClr val="002060"/>
              </a:solidFill>
              <a:latin typeface="+mj-lt"/>
            </a:endParaRPr>
          </a:p>
          <a:p>
            <a:r>
              <a:rPr lang="en" sz="1200" dirty="0">
                <a:solidFill>
                  <a:srgbClr val="002060"/>
                </a:solidFill>
                <a:latin typeface="+mj-lt"/>
              </a:rPr>
              <a:t>Ceam20062@yandex.ru</a:t>
            </a:r>
          </a:p>
          <a:p>
            <a:r>
              <a:rPr lang="en" sz="1200" dirty="0">
                <a:solidFill>
                  <a:srgbClr val="002060"/>
                </a:solidFill>
                <a:latin typeface="+mj-lt"/>
              </a:rPr>
              <a:t>+7 995 687 3211</a:t>
            </a:r>
            <a:endParaRPr lang="ru-RU" sz="12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FD2FBD-8B5B-E445-B349-12E6524DB74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2336" y="74889"/>
            <a:ext cx="2697480" cy="20193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12AEEA-A437-324B-A95C-E848D0C5255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672" y="74889"/>
            <a:ext cx="2697480" cy="20193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8B2A3CA-F4F4-E545-89FE-989E3FF9233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1008" y="74889"/>
            <a:ext cx="2697480" cy="20193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87B37DB-7870-0D48-A485-2C820790A21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2039" y="4393666"/>
            <a:ext cx="3607177" cy="2347703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D43D0CC-7F8B-E046-8DF5-AEA36BF8BF37}"/>
              </a:ext>
            </a:extLst>
          </p:cNvPr>
          <p:cNvSpPr/>
          <p:nvPr/>
        </p:nvSpPr>
        <p:spPr>
          <a:xfrm>
            <a:off x="5573550" y="6218148"/>
            <a:ext cx="49869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>
                <a:solidFill>
                  <a:srgbClr val="002060"/>
                </a:solidFill>
                <a:latin typeface="+mj-lt"/>
              </a:rPr>
              <a:t>Производственно-программная база</a:t>
            </a:r>
          </a:p>
          <a:p>
            <a:pPr algn="r"/>
            <a:r>
              <a:rPr lang="ru-RU" sz="1400" b="1" dirty="0">
                <a:solidFill>
                  <a:srgbClr val="002060"/>
                </a:solidFill>
                <a:latin typeface="+mj-lt"/>
              </a:rPr>
              <a:t>ООО «ТЕЛЕПАТ»</a:t>
            </a:r>
          </a:p>
        </p:txBody>
      </p:sp>
    </p:spTree>
    <p:extLst>
      <p:ext uri="{BB962C8B-B14F-4D97-AF65-F5344CB8AC3E}">
        <p14:creationId xmlns:p14="http://schemas.microsoft.com/office/powerpoint/2010/main" val="1146799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129699-1BCA-F04D-9455-72AF1CF8769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534" y="322982"/>
            <a:ext cx="5807947" cy="3270746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77CE6FB-5470-3048-B769-5E2F39AE9198}"/>
              </a:ext>
            </a:extLst>
          </p:cNvPr>
          <p:cNvSpPr/>
          <p:nvPr/>
        </p:nvSpPr>
        <p:spPr>
          <a:xfrm>
            <a:off x="1775520" y="3989963"/>
            <a:ext cx="87849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Очевидно, что в условиях пандемии необходимо прежде всего обеспечить максимальный уровень изоляции людей, для чего необходимо создать все условия для решения возникающих вопросов, связанных с их здоровьем, дистанционным способом. При этом также необходимо максимально уменьшить нагрузку и защитить от заражения врачей. 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 rotWithShape="0">
                  <a:schemeClr val="accent1">
                    <a:lumMod val="60000"/>
                    <a:lumOff val="40000"/>
                    <a:alpha val="75000"/>
                  </a:schemeClr>
                </a:outerShdw>
              </a:effectLst>
              <a:latin typeface="Helvetica" pitchFamily="2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7C2947F-8630-B044-8306-88519301F5CE}"/>
              </a:ext>
            </a:extLst>
          </p:cNvPr>
          <p:cNvSpPr/>
          <p:nvPr/>
        </p:nvSpPr>
        <p:spPr>
          <a:xfrm>
            <a:off x="1775520" y="188641"/>
            <a:ext cx="2664296" cy="3580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400"/>
              </a:lnSpc>
            </a:pPr>
            <a:r>
              <a:rPr lang="en" sz="3000" b="1" dirty="0">
                <a:solidFill>
                  <a:srgbClr val="002060"/>
                </a:solidFill>
                <a:effectLst>
                  <a:glow rad="25400">
                    <a:schemeClr val="accent5">
                      <a:satMod val="175000"/>
                      <a:alpha val="25000"/>
                    </a:schemeClr>
                  </a:glow>
                </a:effectLst>
                <a:latin typeface="Helvetica" pitchFamily="2" charset="0"/>
              </a:rPr>
              <a:t>A plea from doctors in Italy: to avoid COVID-19 disaster, treat more patients at home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074311A7-CADD-0A41-B6C7-00A19FF1B419}"/>
              </a:ext>
            </a:extLst>
          </p:cNvPr>
          <p:cNvCxnSpPr>
            <a:cxnSpLocks/>
          </p:cNvCxnSpPr>
          <p:nvPr/>
        </p:nvCxnSpPr>
        <p:spPr>
          <a:xfrm>
            <a:off x="1775520" y="3861048"/>
            <a:ext cx="8712968" cy="0"/>
          </a:xfrm>
          <a:prstGeom prst="line">
            <a:avLst/>
          </a:prstGeom>
          <a:ln w="50800" cap="sq" cmpd="tri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0046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ÐÐ° Ð´Ð°Ð½Ð½Ð¾Ð¼ Ð¸Ð·Ð¾Ð±ÑÐ°Ð¶ÐµÐ½Ð¸Ð¸ Ð¼Ð¾Ð¶ÐµÑ Ð½Ð°ÑÐ¾Ð´Ð¸ÑÑÑÑ: 1 ÑÐµÐ»Ð¾Ð²ÐµÐº, ÑÐ»ÑÐ±Ð°ÐµÑÑÑ, ÐºÐ¾ÑÑÑÐ¼ Ð¸ ÑÐµÐºÑÑ">
            <a:extLst>
              <a:ext uri="{FF2B5EF4-FFF2-40B4-BE49-F238E27FC236}">
                <a16:creationId xmlns:a16="http://schemas.microsoft.com/office/drawing/2014/main" id="{030D3278-410E-4356-8803-FD7DB8D7F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6365" y="1"/>
            <a:ext cx="9144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986A6026-D58A-4EF2-9559-EB76FCD191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61150" y="822279"/>
            <a:ext cx="2755548" cy="2052263"/>
          </a:xfrm>
          <a:prstGeom prst="rect">
            <a:avLst/>
          </a:prstGeom>
          <a:noFill/>
          <a:effectLst>
            <a:glow rad="635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097FCEA5-D098-42EC-A714-7DC4FD9EDEA6}"/>
              </a:ext>
            </a:extLst>
          </p:cNvPr>
          <p:cNvSpPr txBox="1">
            <a:spLocks/>
          </p:cNvSpPr>
          <p:nvPr/>
        </p:nvSpPr>
        <p:spPr>
          <a:xfrm>
            <a:off x="1526366" y="1"/>
            <a:ext cx="9141635" cy="56311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solidFill>
                  <a:schemeClr val="bg1"/>
                </a:solidFill>
                <a:effectLst>
                  <a:glow rad="38100">
                    <a:schemeClr val="bg1">
                      <a:alpha val="45000"/>
                    </a:schemeClr>
                  </a:glow>
                </a:effectLst>
                <a:latin typeface="Helvetica" pitchFamily="2" charset="0"/>
              </a:rPr>
              <a:t>Премия в Кремле 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D409E18C-9E1A-404C-A859-743157EC0F61}"/>
              </a:ext>
            </a:extLst>
          </p:cNvPr>
          <p:cNvCxnSpPr>
            <a:cxnSpLocks/>
          </p:cNvCxnSpPr>
          <p:nvPr/>
        </p:nvCxnSpPr>
        <p:spPr>
          <a:xfrm>
            <a:off x="1703512" y="692696"/>
            <a:ext cx="8784976" cy="0"/>
          </a:xfrm>
          <a:prstGeom prst="line">
            <a:avLst/>
          </a:prstGeom>
          <a:ln w="63500" cap="sq" cmpd="thinThick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8807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26E1A4-1362-7B4B-AC26-694DBAA354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185" y="0"/>
            <a:ext cx="11057629" cy="6858000"/>
          </a:xfrm>
          <a:prstGeom prst="rect">
            <a:avLst/>
          </a:prstGeom>
        </p:spPr>
      </p:pic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F3F8EDA4-8A78-A94C-8E96-B376A6209A59}"/>
              </a:ext>
            </a:extLst>
          </p:cNvPr>
          <p:cNvSpPr txBox="1">
            <a:spLocks/>
          </p:cNvSpPr>
          <p:nvPr/>
        </p:nvSpPr>
        <p:spPr>
          <a:xfrm>
            <a:off x="204952" y="93946"/>
            <a:ext cx="7714592" cy="67075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" sz="4000" b="1" dirty="0">
                <a:solidFill>
                  <a:srgbClr val="002060"/>
                </a:solidFill>
                <a:effectLst>
                  <a:glow rad="25400">
                    <a:srgbClr val="00B0F0">
                      <a:alpha val="25000"/>
                    </a:srgbClr>
                  </a:glow>
                </a:effectLst>
                <a:latin typeface="Helvetica" pitchFamily="2" charset="0"/>
              </a:rPr>
              <a:t>KIDS REHAB</a:t>
            </a:r>
          </a:p>
          <a:p>
            <a:pPr algn="l"/>
            <a:r>
              <a:rPr lang="en" sz="4000" b="1" dirty="0">
                <a:solidFill>
                  <a:srgbClr val="002060"/>
                </a:solidFill>
                <a:effectLst>
                  <a:glow rad="25400">
                    <a:srgbClr val="00B0F0">
                      <a:alpha val="25000"/>
                    </a:srgbClr>
                  </a:glow>
                </a:effectLst>
                <a:latin typeface="Helvetica" pitchFamily="2" charset="0"/>
              </a:rPr>
              <a:t>c </a:t>
            </a:r>
            <a:r>
              <a:rPr lang="ru-RU" sz="4000" b="1" dirty="0">
                <a:solidFill>
                  <a:srgbClr val="002060"/>
                </a:solidFill>
                <a:effectLst>
                  <a:glow rad="25400">
                    <a:srgbClr val="00B0F0">
                      <a:alpha val="25000"/>
                    </a:srgbClr>
                  </a:glow>
                </a:effectLst>
                <a:latin typeface="Helvetica" pitchFamily="2" charset="0"/>
              </a:rPr>
              <a:t>НИИ ДТиХ</a:t>
            </a:r>
          </a:p>
        </p:txBody>
      </p:sp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24960181-099F-7E4C-B817-2FE15418EC49}"/>
              </a:ext>
            </a:extLst>
          </p:cNvPr>
          <p:cNvSpPr txBox="1">
            <a:spLocks/>
          </p:cNvSpPr>
          <p:nvPr/>
        </p:nvSpPr>
        <p:spPr>
          <a:xfrm>
            <a:off x="8500532" y="93946"/>
            <a:ext cx="3486515" cy="67075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" sz="1800" u="sng" dirty="0">
                <a:solidFill>
                  <a:srgbClr val="7030A0"/>
                </a:solidFill>
                <a:effectLst>
                  <a:glow rad="25400">
                    <a:srgbClr val="00B0F0">
                      <a:alpha val="25000"/>
                    </a:srgbClr>
                  </a:glow>
                </a:effectLst>
                <a:latin typeface="Helvetica" pitchFamily="2" charset="0"/>
              </a:rPr>
              <a:t>https://www.youtube.com/playlist?list=PL-js29nakZU5xUMFo5x2j78lVylBq8LLm</a:t>
            </a:r>
            <a:endParaRPr lang="ru-RU" sz="1800" u="sng" dirty="0">
              <a:solidFill>
                <a:srgbClr val="7030A0"/>
              </a:solidFill>
              <a:effectLst>
                <a:glow rad="25400">
                  <a:srgbClr val="00B0F0">
                    <a:alpha val="25000"/>
                  </a:srgbClr>
                </a:glow>
              </a:effectLst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5213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E579A93-8E89-004F-AE10-E3A4B3F5D1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9944" y="2065283"/>
            <a:ext cx="6390289" cy="479271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6F43D3-0320-934E-81B1-3B1723246D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65283"/>
            <a:ext cx="3499945" cy="479271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A7DF6E-24C6-CA4C-9FAD-ACAEF9D0116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9544" y="0"/>
            <a:ext cx="4272456" cy="4004443"/>
          </a:xfrm>
          <a:prstGeom prst="rect">
            <a:avLst/>
          </a:prstGeom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2794DF4F-E3B1-334C-9189-5FC9D66D5DEA}"/>
              </a:ext>
            </a:extLst>
          </p:cNvPr>
          <p:cNvSpPr txBox="1">
            <a:spLocks/>
          </p:cNvSpPr>
          <p:nvPr/>
        </p:nvSpPr>
        <p:spPr>
          <a:xfrm>
            <a:off x="204952" y="93946"/>
            <a:ext cx="7714592" cy="67075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" sz="4000" b="1" dirty="0">
                <a:solidFill>
                  <a:srgbClr val="002060"/>
                </a:solidFill>
                <a:effectLst>
                  <a:glow rad="25400">
                    <a:srgbClr val="00B0F0">
                      <a:alpha val="25000"/>
                    </a:srgbClr>
                  </a:glow>
                </a:effectLst>
                <a:latin typeface="Helvetica" pitchFamily="2" charset="0"/>
              </a:rPr>
              <a:t>KIDS REHAB c </a:t>
            </a:r>
            <a:r>
              <a:rPr lang="ru-RU" sz="4000" b="1" dirty="0">
                <a:solidFill>
                  <a:srgbClr val="002060"/>
                </a:solidFill>
                <a:effectLst>
                  <a:glow rad="25400">
                    <a:srgbClr val="00B0F0">
                      <a:alpha val="25000"/>
                    </a:srgbClr>
                  </a:glow>
                </a:effectLst>
                <a:latin typeface="Helvetica" pitchFamily="2" charset="0"/>
              </a:rPr>
              <a:t>НИИ ДТиХ</a:t>
            </a:r>
          </a:p>
        </p:txBody>
      </p:sp>
      <p:sp>
        <p:nvSpPr>
          <p:cNvPr id="10" name="Заголовок 3">
            <a:extLst>
              <a:ext uri="{FF2B5EF4-FFF2-40B4-BE49-F238E27FC236}">
                <a16:creationId xmlns:a16="http://schemas.microsoft.com/office/drawing/2014/main" id="{A862A3D4-9FAC-C44E-8C67-6A6198709F90}"/>
              </a:ext>
            </a:extLst>
          </p:cNvPr>
          <p:cNvSpPr txBox="1">
            <a:spLocks/>
          </p:cNvSpPr>
          <p:nvPr/>
        </p:nvSpPr>
        <p:spPr>
          <a:xfrm>
            <a:off x="204951" y="858650"/>
            <a:ext cx="8655269" cy="67075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" sz="2000" u="sng" dirty="0">
                <a:solidFill>
                  <a:srgbClr val="7030A0"/>
                </a:solidFill>
                <a:effectLst>
                  <a:glow rad="25400">
                    <a:srgbClr val="00B0F0">
                      <a:alpha val="25000"/>
                    </a:srgbClr>
                  </a:glow>
                </a:effectLst>
                <a:latin typeface="Helvetica" pitchFamily="2" charset="0"/>
              </a:rPr>
              <a:t>https://</a:t>
            </a:r>
            <a:r>
              <a:rPr lang="en" sz="2000" u="sng" dirty="0" err="1">
                <a:solidFill>
                  <a:srgbClr val="7030A0"/>
                </a:solidFill>
                <a:effectLst>
                  <a:glow rad="25400">
                    <a:srgbClr val="00B0F0">
                      <a:alpha val="25000"/>
                    </a:srgbClr>
                  </a:glow>
                </a:effectLst>
                <a:latin typeface="Helvetica" pitchFamily="2" charset="0"/>
              </a:rPr>
              <a:t>www.youtube.com</a:t>
            </a:r>
            <a:r>
              <a:rPr lang="en" sz="2000" u="sng" dirty="0">
                <a:solidFill>
                  <a:srgbClr val="7030A0"/>
                </a:solidFill>
                <a:effectLst>
                  <a:glow rad="25400">
                    <a:srgbClr val="00B0F0">
                      <a:alpha val="25000"/>
                    </a:srgbClr>
                  </a:glow>
                </a:effectLst>
                <a:latin typeface="Helvetica" pitchFamily="2" charset="0"/>
              </a:rPr>
              <a:t>/</a:t>
            </a:r>
            <a:r>
              <a:rPr lang="en" sz="2000" u="sng" dirty="0" err="1">
                <a:solidFill>
                  <a:srgbClr val="7030A0"/>
                </a:solidFill>
                <a:effectLst>
                  <a:glow rad="25400">
                    <a:srgbClr val="00B0F0">
                      <a:alpha val="25000"/>
                    </a:srgbClr>
                  </a:glow>
                </a:effectLst>
                <a:latin typeface="Helvetica" pitchFamily="2" charset="0"/>
              </a:rPr>
              <a:t>playlist?list</a:t>
            </a:r>
            <a:r>
              <a:rPr lang="en" sz="2000" u="sng" dirty="0">
                <a:solidFill>
                  <a:srgbClr val="7030A0"/>
                </a:solidFill>
                <a:effectLst>
                  <a:glow rad="25400">
                    <a:srgbClr val="00B0F0">
                      <a:alpha val="25000"/>
                    </a:srgbClr>
                  </a:glow>
                </a:effectLst>
                <a:latin typeface="Helvetica" pitchFamily="2" charset="0"/>
              </a:rPr>
              <a:t>=PL-js29nakZU5xUMFo5x2j78lVylBq8LLm</a:t>
            </a:r>
            <a:endParaRPr lang="ru-RU" sz="2000" u="sng" dirty="0">
              <a:solidFill>
                <a:srgbClr val="7030A0"/>
              </a:solidFill>
              <a:effectLst>
                <a:glow rad="25400">
                  <a:srgbClr val="00B0F0">
                    <a:alpha val="25000"/>
                  </a:srgbClr>
                </a:glow>
              </a:effectLst>
              <a:latin typeface="Helvetica" pitchFamily="2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3D652DA-0B33-1045-85D1-129207EDFC1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0233" y="4863093"/>
            <a:ext cx="2301766" cy="129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5604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E41AFA6-32FF-5A41-BB2C-C436F64D4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71" y="1103355"/>
            <a:ext cx="11001829" cy="552248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FB1B13D-3FB9-0643-BEB7-C175076974DD}"/>
              </a:ext>
            </a:extLst>
          </p:cNvPr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chemeClr val="bg1">
                      <a:lumMod val="65000"/>
                      <a:alpha val="75000"/>
                    </a:scheme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Телепсихология</a:t>
            </a:r>
            <a:r>
              <a:rPr lang="ru-RU" sz="48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chemeClr val="bg1">
                      <a:lumMod val="65000"/>
                      <a:alpha val="75000"/>
                    </a:schemeClr>
                  </a:outerShdw>
                </a:effectLst>
              </a:rPr>
              <a:t> 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F3447A91-0C3B-1A42-8F4C-8A4716384BD0}"/>
              </a:ext>
            </a:extLst>
          </p:cNvPr>
          <p:cNvCxnSpPr>
            <a:cxnSpLocks/>
          </p:cNvCxnSpPr>
          <p:nvPr/>
        </p:nvCxnSpPr>
        <p:spPr>
          <a:xfrm>
            <a:off x="1703512" y="908720"/>
            <a:ext cx="8784976" cy="0"/>
          </a:xfrm>
          <a:prstGeom prst="line">
            <a:avLst/>
          </a:prstGeom>
          <a:ln w="50800" cap="sq" cmpd="tri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64515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657466-E218-3B46-ABAE-1B07789358A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113" y="1326442"/>
            <a:ext cx="6473917" cy="430515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13B82FD-5078-E94A-9F87-E47AD84D5F12}"/>
              </a:ext>
            </a:extLst>
          </p:cNvPr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chemeClr val="bg1">
                      <a:lumMod val="65000"/>
                      <a:alpha val="75000"/>
                    </a:scheme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Дистанционная трудотерапия</a:t>
            </a:r>
            <a:r>
              <a:rPr lang="ru-RU" sz="48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chemeClr val="bg1">
                      <a:lumMod val="65000"/>
                      <a:alpha val="75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3A57D0-772C-6B4F-9DD2-1F492902705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7471" y="2647243"/>
            <a:ext cx="5715000" cy="3810000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7C85AB47-4868-9E4E-93F6-17719F555633}"/>
              </a:ext>
            </a:extLst>
          </p:cNvPr>
          <p:cNvCxnSpPr>
            <a:cxnSpLocks/>
          </p:cNvCxnSpPr>
          <p:nvPr/>
        </p:nvCxnSpPr>
        <p:spPr>
          <a:xfrm>
            <a:off x="1703512" y="908720"/>
            <a:ext cx="8784976" cy="0"/>
          </a:xfrm>
          <a:prstGeom prst="line">
            <a:avLst/>
          </a:prstGeom>
          <a:ln w="50800" cap="sq" cmpd="tri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9480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15357281-7B34-2040-A486-37EE170F5881}"/>
              </a:ext>
            </a:extLst>
          </p:cNvPr>
          <p:cNvCxnSpPr>
            <a:cxnSpLocks/>
          </p:cNvCxnSpPr>
          <p:nvPr/>
        </p:nvCxnSpPr>
        <p:spPr>
          <a:xfrm>
            <a:off x="0" y="6626350"/>
            <a:ext cx="5363029" cy="0"/>
          </a:xfrm>
          <a:prstGeom prst="line">
            <a:avLst/>
          </a:prstGeom>
          <a:ln w="50800" cap="sq" cmpd="tri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A8C1755-14FF-7741-B906-8A7BFCCDEE1B}"/>
              </a:ext>
            </a:extLst>
          </p:cNvPr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chemeClr val="bg1">
                      <a:lumMod val="65000"/>
                      <a:alpha val="75000"/>
                    </a:scheme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Дистанционная эрготерапия</a:t>
            </a:r>
            <a:r>
              <a:rPr lang="ru-RU" sz="48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chemeClr val="bg1">
                      <a:lumMod val="65000"/>
                      <a:alpha val="75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54FD67-E876-E147-ADF2-247070EB6A3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029" y="1707243"/>
            <a:ext cx="6604000" cy="4953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5E4711-B1CC-7F43-9C78-AE1A73E2BFC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029" y="1100364"/>
            <a:ext cx="6336004" cy="3558722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CEDB743C-9B21-0640-87C0-60084C35507D}"/>
              </a:ext>
            </a:extLst>
          </p:cNvPr>
          <p:cNvCxnSpPr>
            <a:cxnSpLocks/>
          </p:cNvCxnSpPr>
          <p:nvPr/>
        </p:nvCxnSpPr>
        <p:spPr>
          <a:xfrm>
            <a:off x="1703512" y="908720"/>
            <a:ext cx="8784976" cy="0"/>
          </a:xfrm>
          <a:prstGeom prst="line">
            <a:avLst/>
          </a:prstGeom>
          <a:ln w="50800" cap="sq" cmpd="tri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0126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D1002BD-0CAD-B940-9EE8-A19673DC1B71}"/>
              </a:ext>
            </a:extLst>
          </p:cNvPr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chemeClr val="bg1">
                      <a:lumMod val="65000"/>
                      <a:alpha val="75000"/>
                    </a:scheme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Дистанционная арттерапия</a:t>
            </a:r>
            <a:r>
              <a:rPr lang="ru-RU" sz="480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chemeClr val="bg1">
                      <a:lumMod val="65000"/>
                      <a:alpha val="75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09DAB6-F394-954B-AF01-66B832A80C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8113" y="3302551"/>
            <a:ext cx="4829629" cy="341937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D72794-9AB7-FF45-952D-03EB6D743DC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00" y="1067481"/>
            <a:ext cx="8006361" cy="5337574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C9AABA2D-E7A5-BB44-B126-72D52EC637C5}"/>
              </a:ext>
            </a:extLst>
          </p:cNvPr>
          <p:cNvCxnSpPr>
            <a:cxnSpLocks/>
          </p:cNvCxnSpPr>
          <p:nvPr/>
        </p:nvCxnSpPr>
        <p:spPr>
          <a:xfrm>
            <a:off x="1703512" y="908720"/>
            <a:ext cx="8784976" cy="0"/>
          </a:xfrm>
          <a:prstGeom prst="line">
            <a:avLst/>
          </a:prstGeom>
          <a:ln w="50800" cap="sq" cmpd="tri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88251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265A24E-7517-7546-AE27-475C0A1DDC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3028" y="351376"/>
            <a:ext cx="9144000" cy="611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30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03C0E3-7D1A-8242-9342-65A8CD492B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9576" y="1412130"/>
            <a:ext cx="7632848" cy="540124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4E99C13-3147-8741-9D6F-01159BBE69FB}"/>
              </a:ext>
            </a:extLst>
          </p:cNvPr>
          <p:cNvSpPr/>
          <p:nvPr/>
        </p:nvSpPr>
        <p:spPr>
          <a:xfrm>
            <a:off x="356259" y="44624"/>
            <a:ext cx="115784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условиях пандемии коронавируса онкологические пациенты должны особо строго соблюдать режим карантина и избегать или сокращать посещения медицинских организаций, хотя те, кто в данный момент проходит лечение, нуждаются в постоянном наблюдении и контроле лечащим врачом!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ctr" rotWithShape="0">
                  <a:schemeClr val="accent1">
                    <a:lumMod val="60000"/>
                    <a:lumOff val="40000"/>
                    <a:alpha val="75000"/>
                  </a:schemeClr>
                </a:outerShdw>
              </a:effectLst>
              <a:latin typeface="Helvetica" pitchFamily="2" charset="0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F0C6D64B-16F2-AA4C-8F96-60480CFC0809}"/>
              </a:ext>
            </a:extLst>
          </p:cNvPr>
          <p:cNvCxnSpPr>
            <a:cxnSpLocks/>
          </p:cNvCxnSpPr>
          <p:nvPr/>
        </p:nvCxnSpPr>
        <p:spPr>
          <a:xfrm>
            <a:off x="1775520" y="1713441"/>
            <a:ext cx="8712968" cy="0"/>
          </a:xfrm>
          <a:prstGeom prst="line">
            <a:avLst/>
          </a:prstGeom>
          <a:ln w="50800" cap="sq" cmpd="tri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1663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70274BF-5280-B84D-8268-E97B3904AB6F}"/>
              </a:ext>
            </a:extLst>
          </p:cNvPr>
          <p:cNvSpPr/>
          <p:nvPr/>
        </p:nvSpPr>
        <p:spPr>
          <a:xfrm>
            <a:off x="593765" y="1677817"/>
            <a:ext cx="11352811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Платформы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ONCONET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для дистанционного мониторинга онкопациентов во время лечения</a:t>
            </a:r>
          </a:p>
          <a:p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ONCOREHAB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для организации непрерывной онкореабилитации после выписки из стационара на дому</a:t>
            </a:r>
          </a:p>
          <a:p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уже запущены и протестированы в Липецке, Тюмени, Иваново, Екатеринбурге, Бурятии, Чебоксарах, Владивостоке, Москве и Санкт Петербурге.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ctr" rotWithShape="0">
                  <a:schemeClr val="accent1">
                    <a:lumMod val="60000"/>
                    <a:lumOff val="40000"/>
                    <a:alpha val="75000"/>
                  </a:schemeClr>
                </a:outerShdw>
              </a:effectLst>
              <a:latin typeface="Helvetica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984DD3-722F-9C47-8DE3-C347025F89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6000" y="255090"/>
            <a:ext cx="3600000" cy="115768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D9FDFC-6D73-AA45-8501-DF82C0F532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6000" y="5661249"/>
            <a:ext cx="5400000" cy="916981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49C8148C-A57B-1647-A77B-2593CE1B28E3}"/>
              </a:ext>
            </a:extLst>
          </p:cNvPr>
          <p:cNvCxnSpPr>
            <a:cxnSpLocks/>
          </p:cNvCxnSpPr>
          <p:nvPr/>
        </p:nvCxnSpPr>
        <p:spPr>
          <a:xfrm>
            <a:off x="1775520" y="1628800"/>
            <a:ext cx="8712968" cy="0"/>
          </a:xfrm>
          <a:prstGeom prst="line">
            <a:avLst/>
          </a:prstGeom>
          <a:ln w="50800" cap="sq" cmpd="tri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32D4DB15-3B58-2C40-81A2-6B5031AEEEB0}"/>
              </a:ext>
            </a:extLst>
          </p:cNvPr>
          <p:cNvCxnSpPr>
            <a:cxnSpLocks/>
          </p:cNvCxnSpPr>
          <p:nvPr/>
        </p:nvCxnSpPr>
        <p:spPr>
          <a:xfrm>
            <a:off x="1775520" y="5445224"/>
            <a:ext cx="8712968" cy="0"/>
          </a:xfrm>
          <a:prstGeom prst="line">
            <a:avLst/>
          </a:prstGeom>
          <a:ln w="50800" cap="sq" cmpd="tri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5577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764704"/>
          </a:xfrm>
        </p:spPr>
        <p:txBody>
          <a:bodyPr anchor="ctr"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effectLst>
                  <a:glow rad="25400">
                    <a:schemeClr val="accent5">
                      <a:satMod val="175000"/>
                      <a:alpha val="25000"/>
                    </a:schemeClr>
                  </a:glow>
                </a:effectLst>
                <a:latin typeface="Helvetica" pitchFamily="2" charset="0"/>
              </a:rPr>
              <a:t>Опросник по </a:t>
            </a:r>
            <a:r>
              <a:rPr lang="en-US" sz="2400" b="1" dirty="0">
                <a:solidFill>
                  <a:srgbClr val="002060"/>
                </a:solidFill>
                <a:effectLst>
                  <a:glow rad="25400">
                    <a:schemeClr val="accent5">
                      <a:satMod val="175000"/>
                      <a:alpha val="25000"/>
                    </a:schemeClr>
                  </a:glow>
                </a:effectLst>
                <a:latin typeface="Helvetica" pitchFamily="2" charset="0"/>
              </a:rPr>
              <a:t>COVID-19</a:t>
            </a:r>
            <a:r>
              <a:rPr lang="ru-RU" sz="2400" dirty="0">
                <a:solidFill>
                  <a:srgbClr val="002060"/>
                </a:solidFill>
                <a:effectLst>
                  <a:glow rad="25400">
                    <a:schemeClr val="accent5">
                      <a:satMod val="175000"/>
                      <a:alpha val="25000"/>
                    </a:schemeClr>
                  </a:glow>
                </a:effectLst>
                <a:latin typeface="Helvetica" pitchFamily="2" charset="0"/>
              </a:rPr>
              <a:t>, добавленный всем онкопациентам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761" y="965042"/>
            <a:ext cx="6889595" cy="5459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141B6360-7A25-834E-8E51-CE6A6E45CE9D}"/>
              </a:ext>
            </a:extLst>
          </p:cNvPr>
          <p:cNvCxnSpPr>
            <a:cxnSpLocks/>
          </p:cNvCxnSpPr>
          <p:nvPr/>
        </p:nvCxnSpPr>
        <p:spPr>
          <a:xfrm>
            <a:off x="1703512" y="764704"/>
            <a:ext cx="8784976" cy="0"/>
          </a:xfrm>
          <a:prstGeom prst="line">
            <a:avLst/>
          </a:prstGeom>
          <a:ln w="50800" cap="sq" cmpd="tri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73A1752-F8AD-6445-8FD3-04CF4BBF6A85}"/>
              </a:ext>
            </a:extLst>
          </p:cNvPr>
          <p:cNvSpPr/>
          <p:nvPr/>
        </p:nvSpPr>
        <p:spPr>
          <a:xfrm>
            <a:off x="7608168" y="965042"/>
            <a:ext cx="431465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Липецк – один из первых  регионов  России, вошедший в карантин ещё 9 марта и сохранивший за счёт изоляции стабильные показатели по контролю заболевших и контактирующих с 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COVID-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ctr" rotWithShape="0">
                    <a:schemeClr val="accent1">
                      <a:lumMod val="60000"/>
                      <a:lumOff val="40000"/>
                      <a:alpha val="75000"/>
                    </a:schemeClr>
                  </a:outerShdw>
                </a:effectLst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 явился инициатором интегра-ции в ОНКОНЕТ специального модуля по информированности и мониторингу пациентов развития симптомов коронавируса.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ctr" rotWithShape="0">
                  <a:schemeClr val="accent1">
                    <a:lumMod val="60000"/>
                    <a:lumOff val="40000"/>
                    <a:alpha val="75000"/>
                  </a:schemeClr>
                </a:outerShdw>
              </a:effectLst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09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8781A1-233A-FE41-9BB7-486E298091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22845"/>
            <a:ext cx="9144000" cy="46085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B7491E1-E5F7-AE42-ADB9-F067991245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3697309"/>
            <a:ext cx="9144000" cy="3168352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D44BD757-A51B-4945-95D7-D4D3D954E5F1}"/>
              </a:ext>
            </a:extLst>
          </p:cNvPr>
          <p:cNvCxnSpPr>
            <a:cxnSpLocks/>
          </p:cNvCxnSpPr>
          <p:nvPr/>
        </p:nvCxnSpPr>
        <p:spPr>
          <a:xfrm>
            <a:off x="1527058" y="3717032"/>
            <a:ext cx="9105446" cy="0"/>
          </a:xfrm>
          <a:prstGeom prst="line">
            <a:avLst/>
          </a:prstGeom>
          <a:ln w="50800" cap="sq" cmpd="tri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12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76470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glow rad="25400">
                    <a:srgbClr val="00B0F0">
                      <a:alpha val="25000"/>
                    </a:srgbClr>
                  </a:glow>
                </a:effectLst>
                <a:latin typeface="Helvetica" pitchFamily="2" charset="0"/>
              </a:rPr>
              <a:t>«Тепловая карта»</a:t>
            </a:r>
            <a:r>
              <a:rPr lang="ru-RU" sz="2800" dirty="0">
                <a:solidFill>
                  <a:srgbClr val="002060"/>
                </a:solidFill>
                <a:effectLst>
                  <a:glow rad="25400">
                    <a:srgbClr val="00B0F0">
                      <a:alpha val="25000"/>
                    </a:srgbClr>
                  </a:glow>
                </a:effectLst>
                <a:latin typeface="Helvetica" pitchFamily="2" charset="0"/>
              </a:rPr>
              <a:t> по симптомам </a:t>
            </a:r>
            <a:r>
              <a:rPr lang="en-US" sz="2800" dirty="0">
                <a:solidFill>
                  <a:srgbClr val="002060"/>
                </a:solidFill>
                <a:effectLst>
                  <a:glow rad="25400">
                    <a:srgbClr val="00B0F0">
                      <a:alpha val="25000"/>
                    </a:srgbClr>
                  </a:glow>
                </a:effectLst>
                <a:latin typeface="Helvetica" pitchFamily="2" charset="0"/>
              </a:rPr>
              <a:t>COVID-19</a:t>
            </a:r>
            <a:endParaRPr lang="ru-RU" sz="2800" dirty="0">
              <a:solidFill>
                <a:srgbClr val="002060"/>
              </a:solidFill>
              <a:effectLst>
                <a:glow rad="25400">
                  <a:srgbClr val="00B0F0">
                    <a:alpha val="25000"/>
                  </a:srgbClr>
                </a:glow>
              </a:effectLst>
              <a:latin typeface="Helvetica" pitchFamily="2" charset="0"/>
            </a:endParaRPr>
          </a:p>
        </p:txBody>
      </p:sp>
      <p:pic>
        <p:nvPicPr>
          <p:cNvPr id="5" name="Рисунок 4" descr="enhdehahenijbiec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78550" y="940169"/>
            <a:ext cx="9034901" cy="2214554"/>
          </a:xfrm>
          <a:prstGeom prst="rect">
            <a:avLst/>
          </a:prstGeom>
        </p:spPr>
      </p:pic>
      <p:pic>
        <p:nvPicPr>
          <p:cNvPr id="6" name="Рисунок 5" descr="enhdehahenijbiec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"/>
          <a:stretch>
            <a:fillRect/>
          </a:stretch>
        </p:blipFill>
        <p:spPr>
          <a:xfrm>
            <a:off x="1595407" y="3154723"/>
            <a:ext cx="9034901" cy="3429024"/>
          </a:xfrm>
          <a:prstGeom prst="rect">
            <a:avLst/>
          </a:prstGeom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780D896D-1B91-404B-852A-0A5161A70AD2}"/>
              </a:ext>
            </a:extLst>
          </p:cNvPr>
          <p:cNvCxnSpPr>
            <a:cxnSpLocks/>
          </p:cNvCxnSpPr>
          <p:nvPr/>
        </p:nvCxnSpPr>
        <p:spPr>
          <a:xfrm>
            <a:off x="1703512" y="764704"/>
            <a:ext cx="8784976" cy="0"/>
          </a:xfrm>
          <a:prstGeom prst="line">
            <a:avLst/>
          </a:prstGeom>
          <a:ln w="50800" cap="sq" cmpd="tri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33086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949</TotalTime>
  <Words>2134</Words>
  <Application>Microsoft Macintosh PowerPoint</Application>
  <PresentationFormat>Широкоэкранный</PresentationFormat>
  <Paragraphs>210</Paragraphs>
  <Slides>47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6" baseType="lpstr">
      <vt:lpstr>Arial</vt:lpstr>
      <vt:lpstr>Calibri</vt:lpstr>
      <vt:lpstr>Calibri Light</vt:lpstr>
      <vt:lpstr>Century Gothic</vt:lpstr>
      <vt:lpstr>Courier New</vt:lpstr>
      <vt:lpstr>Helvetica</vt:lpstr>
      <vt:lpstr>Times New Roman</vt:lpstr>
      <vt:lpstr>Wingdings 2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Опросник по COVID-19, добавленный всем онкопациентам</vt:lpstr>
      <vt:lpstr>Презентация PowerPoint</vt:lpstr>
      <vt:lpstr>«Тепловая карта» по симптомам COVID-19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CANCER  CONTINUUM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Настя</dc:creator>
  <cp:lastModifiedBy>Ирина Каргальская</cp:lastModifiedBy>
  <cp:revision>180</cp:revision>
  <dcterms:created xsi:type="dcterms:W3CDTF">2019-12-05T19:17:33Z</dcterms:created>
  <dcterms:modified xsi:type="dcterms:W3CDTF">2020-05-28T14:15:25Z</dcterms:modified>
</cp:coreProperties>
</file>