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5143500" cx="9144000"/>
  <p:notesSz cx="6858000" cy="9144000"/>
  <p:embeddedFontLst>
    <p:embeddedFont>
      <p:font typeface="Roboto"/>
      <p:regular r:id="rId42"/>
      <p:bold r:id="rId43"/>
      <p:italic r:id="rId44"/>
      <p:boldItalic r:id="rId45"/>
    </p:embeddedFont>
    <p:embeddedFont>
      <p:font typeface="Montserrat"/>
      <p:regular r:id="rId46"/>
      <p:bold r:id="rId47"/>
      <p:italic r:id="rId48"/>
      <p:boldItalic r:id="rId49"/>
    </p:embeddedFont>
    <p:embeddedFont>
      <p:font typeface="Montserrat Black"/>
      <p:bold r:id="rId50"/>
      <p:boldItalic r:id="rId51"/>
    </p:embeddedFont>
    <p:embeddedFont>
      <p:font typeface="Montserrat Medium"/>
      <p:regular r:id="rId52"/>
      <p:bold r:id="rId53"/>
      <p:italic r:id="rId54"/>
      <p:boldItalic r:id="rId55"/>
    </p:embeddedFont>
    <p:embeddedFont>
      <p:font typeface="Helvetica Neue"/>
      <p:regular r:id="rId56"/>
      <p:bold r:id="rId57"/>
      <p:italic r:id="rId58"/>
      <p:boldItalic r:id="rId59"/>
    </p:embeddedFont>
    <p:embeddedFont>
      <p:font typeface="Montserrat ExtraBold"/>
      <p:bold r:id="rId60"/>
      <p:boldItalic r:id="rId61"/>
    </p:embeddedFont>
    <p:embeddedFont>
      <p:font typeface="Helvetica Neue Light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Roboto-regular.fntdata"/><Relationship Id="rId41" Type="http://schemas.openxmlformats.org/officeDocument/2006/relationships/slide" Target="slides/slide35.xml"/><Relationship Id="rId44" Type="http://schemas.openxmlformats.org/officeDocument/2006/relationships/font" Target="fonts/Roboto-italic.fntdata"/><Relationship Id="rId43" Type="http://schemas.openxmlformats.org/officeDocument/2006/relationships/font" Target="fonts/Roboto-bold.fntdata"/><Relationship Id="rId46" Type="http://schemas.openxmlformats.org/officeDocument/2006/relationships/font" Target="fonts/Montserrat-regular.fntdata"/><Relationship Id="rId45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Montserrat-italic.fntdata"/><Relationship Id="rId47" Type="http://schemas.openxmlformats.org/officeDocument/2006/relationships/font" Target="fonts/Montserrat-bold.fntdata"/><Relationship Id="rId49" Type="http://schemas.openxmlformats.org/officeDocument/2006/relationships/font" Target="fonts/Montserrat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HelveticaNeueLight-regular.fntdata"/><Relationship Id="rId61" Type="http://schemas.openxmlformats.org/officeDocument/2006/relationships/font" Target="fonts/MontserratExtraBold-boldItalic.fntdata"/><Relationship Id="rId20" Type="http://schemas.openxmlformats.org/officeDocument/2006/relationships/slide" Target="slides/slide14.xml"/><Relationship Id="rId64" Type="http://schemas.openxmlformats.org/officeDocument/2006/relationships/font" Target="fonts/HelveticaNeueLight-italic.fntdata"/><Relationship Id="rId63" Type="http://schemas.openxmlformats.org/officeDocument/2006/relationships/font" Target="fonts/HelveticaNeueLight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65" Type="http://schemas.openxmlformats.org/officeDocument/2006/relationships/font" Target="fonts/HelveticaNeueLight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MontserratExtraBold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ontserratBlack-boldItalic.fntdata"/><Relationship Id="rId50" Type="http://schemas.openxmlformats.org/officeDocument/2006/relationships/font" Target="fonts/MontserratBlack-bold.fntdata"/><Relationship Id="rId53" Type="http://schemas.openxmlformats.org/officeDocument/2006/relationships/font" Target="fonts/MontserratMedium-bold.fntdata"/><Relationship Id="rId52" Type="http://schemas.openxmlformats.org/officeDocument/2006/relationships/font" Target="fonts/MontserratMedium-regular.fntdata"/><Relationship Id="rId11" Type="http://schemas.openxmlformats.org/officeDocument/2006/relationships/slide" Target="slides/slide5.xml"/><Relationship Id="rId55" Type="http://schemas.openxmlformats.org/officeDocument/2006/relationships/font" Target="fonts/MontserratMedium-boldItalic.fntdata"/><Relationship Id="rId10" Type="http://schemas.openxmlformats.org/officeDocument/2006/relationships/slide" Target="slides/slide4.xml"/><Relationship Id="rId54" Type="http://schemas.openxmlformats.org/officeDocument/2006/relationships/font" Target="fonts/MontserratMedium-italic.fntdata"/><Relationship Id="rId13" Type="http://schemas.openxmlformats.org/officeDocument/2006/relationships/slide" Target="slides/slide7.xml"/><Relationship Id="rId57" Type="http://schemas.openxmlformats.org/officeDocument/2006/relationships/font" Target="fonts/HelveticaNeue-bold.fntdata"/><Relationship Id="rId12" Type="http://schemas.openxmlformats.org/officeDocument/2006/relationships/slide" Target="slides/slide6.xml"/><Relationship Id="rId56" Type="http://schemas.openxmlformats.org/officeDocument/2006/relationships/font" Target="fonts/HelveticaNeue-regular.fntdata"/><Relationship Id="rId15" Type="http://schemas.openxmlformats.org/officeDocument/2006/relationships/slide" Target="slides/slide9.xml"/><Relationship Id="rId59" Type="http://schemas.openxmlformats.org/officeDocument/2006/relationships/font" Target="fonts/HelveticaNeue-boldItalic.fntdata"/><Relationship Id="rId14" Type="http://schemas.openxmlformats.org/officeDocument/2006/relationships/slide" Target="slides/slide8.xml"/><Relationship Id="rId58" Type="http://schemas.openxmlformats.org/officeDocument/2006/relationships/font" Target="fonts/HelveticaNeue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f58c4a74b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g7f58c4a74b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f58c4a74b_0_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7f58c4a74b_0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f58c4a74b_0_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7f58c4a74b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f58c4a74b_0_6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7f58c4a74b_0_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f58c4a74b_0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7f58c4a74b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2500"/>
              </a:lnSpc>
              <a:spcBef>
                <a:spcPts val="0"/>
              </a:spcBef>
              <a:spcAft>
                <a:spcPts val="2000"/>
              </a:spcAft>
              <a:buSzPts val="1100"/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f58c4a74b_0_7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7f58c4a74b_0_7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ru-RU" sz="8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Откуда взять время, ресурсы, деньги</a:t>
            </a:r>
            <a:endParaRPr sz="8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f58c4a74b_0_8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7f58c4a74b_0_8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7f58c4a74b_0_9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g7f58c4a74b_0_9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f58c4a74b_0_984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7f58c4a74b_0_984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7f58c4a74b_0_1132:notes"/>
          <p:cNvSpPr txBox="1"/>
          <p:nvPr>
            <p:ph idx="1" type="body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7f58c4a74b_0_1132:notes"/>
          <p:cNvSpPr/>
          <p:nvPr>
            <p:ph idx="2" type="sldImg"/>
          </p:nvPr>
        </p:nvSpPr>
        <p:spPr>
          <a:xfrm>
            <a:off x="2271659" y="1143642"/>
            <a:ext cx="231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f58c4a74b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7f58c4a74b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df91a7e81_0_2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7df91a7e81_0_2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7f58c4a74b_0_1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g7f58c4a74b_0_1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282E7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f58c4a74b_0_1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g7f58c4a74b_0_1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f58c4a74b_0_1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7f58c4a74b_0_1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282E7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f58c4a74b_0_1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g7f58c4a74b_0_1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282E7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f58c4a74b_0_1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7f58c4a74b_0_1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56490cd9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g656490cd9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87709ae41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87709ae41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87709ae41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87709ae4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58b8de916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g658b8de916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f58c4a74b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g7f58c4a74b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2A2C36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rgbClr val="2A2C36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5c752ce8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g75c752ce8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5c752ce8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g75c752ce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7f58c4a74b_0_1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7f58c4a74b_0_1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f58c4a74b_0_15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g7f58c4a74b_0_1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7f58c4a74b_0_15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7f58c4a74b_0_15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656490cd9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g656490cd9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56490cd9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656490cd9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f58c4a74b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7f58c4a74b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f58c4a74b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7f58c4a74b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f58c4a74b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g7f58c4a74b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Сложно предугадать, где конкретный пользователь будет искать информацию, поэтому важно быть везде.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f58c4a74b_0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7f58c4a74b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f58c4a74b_0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g7f58c4a74b_0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итульный">
  <p:cSld name="TITLE_1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540000" y="1669850"/>
            <a:ext cx="8260800" cy="29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540000" y="540000"/>
            <a:ext cx="80388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type="title"/>
          </p:nvPr>
        </p:nvSpPr>
        <p:spPr>
          <a:xfrm>
            <a:off x="1459314" y="885701"/>
            <a:ext cx="6225300" cy="4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b="1" i="0" sz="2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1000064" y="2314351"/>
            <a:ext cx="7143900" cy="18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0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rtl="0" algn="l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rtl="0" algn="l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indent="-228600" lvl="3" marL="1828800" rtl="0" algn="l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indent="-228600" lvl="4" marL="2286000" rtl="0" algn="l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indent="-228600" lvl="5" marL="2743200" rtl="0" algn="l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indent="-228600" lvl="6" marL="3200400" rtl="0" algn="l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indent="-228600" lvl="7" marL="3657600" rtl="0" algn="l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indent="-228600" lvl="8" marL="4114800" rtl="0" algn="l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48" name="Google Shape;48;p11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подзаголовок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666750" y="8620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666750" y="2652713"/>
            <a:ext cx="78105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1459314" y="885701"/>
            <a:ext cx="6225300" cy="4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Verdana"/>
              <a:buNone/>
              <a:defRPr b="1" i="0" sz="2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1000064" y="2314351"/>
            <a:ext cx="7143900" cy="18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600"/>
              <a:buFont typeface="Helvetica Neue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b="1" i="0" sz="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Фото — горизонтально" type="tx">
  <p:cSld name="TITLE_AND_BOD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/>
          <p:nvPr>
            <p:ph idx="2" type="pic"/>
          </p:nvPr>
        </p:nvSpPr>
        <p:spPr>
          <a:xfrm>
            <a:off x="1171575" y="-14287"/>
            <a:ext cx="6801000" cy="45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238125" y="3567113"/>
            <a:ext cx="8667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238125" y="4291013"/>
            <a:ext cx="86679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 — по центру">
  <p:cSld name="Заголовок — по центру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type="title"/>
          </p:nvPr>
        </p:nvSpPr>
        <p:spPr>
          <a:xfrm>
            <a:off x="666750" y="17002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Фото — вертикально">
  <p:cSld name="Фото — вертикально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/>
          <p:nvPr>
            <p:ph idx="2" type="pic"/>
          </p:nvPr>
        </p:nvSpPr>
        <p:spPr>
          <a:xfrm>
            <a:off x="2981325" y="414338"/>
            <a:ext cx="6472200" cy="43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type="title"/>
          </p:nvPr>
        </p:nvSpPr>
        <p:spPr>
          <a:xfrm>
            <a:off x="619125" y="357188"/>
            <a:ext cx="3833700" cy="20814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" type="body"/>
          </p:nvPr>
        </p:nvSpPr>
        <p:spPr>
          <a:xfrm>
            <a:off x="619125" y="2447925"/>
            <a:ext cx="3833700" cy="21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 — сверху">
  <p:cSld name="Заголовок — сверху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>
            <p:ph type="title"/>
          </p:nvPr>
        </p:nvSpPr>
        <p:spPr>
          <a:xfrm>
            <a:off x="633413" y="133350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пункты">
  <p:cSld name="Заголовок и пункты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/>
          <p:nvPr>
            <p:ph type="title"/>
          </p:nvPr>
        </p:nvSpPr>
        <p:spPr>
          <a:xfrm>
            <a:off x="633413" y="133350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" type="body"/>
          </p:nvPr>
        </p:nvSpPr>
        <p:spPr>
          <a:xfrm>
            <a:off x="633413" y="1181100"/>
            <a:ext cx="7877100" cy="34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>
            <a:lvl1pPr indent="-37465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1pPr>
            <a:lvl2pPr indent="-37465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2pPr>
            <a:lvl3pPr indent="-37465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3pPr>
            <a:lvl4pPr indent="-37465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4pPr>
            <a:lvl5pPr indent="-37465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, пункты и фото">
  <p:cSld name="Заголовок, пункты и фото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/>
          <p:nvPr>
            <p:ph idx="2" type="pic"/>
          </p:nvPr>
        </p:nvSpPr>
        <p:spPr>
          <a:xfrm>
            <a:off x="4110038" y="1181100"/>
            <a:ext cx="5229300" cy="34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6" name="Google Shape;86;p20"/>
          <p:cNvSpPr txBox="1"/>
          <p:nvPr>
            <p:ph type="title"/>
          </p:nvPr>
        </p:nvSpPr>
        <p:spPr>
          <a:xfrm>
            <a:off x="633413" y="133350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87" name="Google Shape;87;p20"/>
          <p:cNvSpPr txBox="1"/>
          <p:nvPr>
            <p:ph idx="1" type="body"/>
          </p:nvPr>
        </p:nvSpPr>
        <p:spPr>
          <a:xfrm>
            <a:off x="633413" y="1181100"/>
            <a:ext cx="3833700" cy="34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1pPr>
            <a:lvl2pPr indent="-342900" lvl="1" marL="91440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2pPr>
            <a:lvl3pPr indent="-342900" lvl="2" marL="137160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3pPr>
            <a:lvl4pPr indent="-342900" lvl="3" marL="182880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4pPr>
            <a:lvl5pPr indent="-342900" lvl="4" marL="228600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88" name="Google Shape;88;p20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Пункты">
  <p:cSld name="Пункты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/>
          <p:nvPr>
            <p:ph idx="1" type="body"/>
          </p:nvPr>
        </p:nvSpPr>
        <p:spPr>
          <a:xfrm>
            <a:off x="633413" y="666750"/>
            <a:ext cx="78771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>
            <a:lvl1pPr indent="-37465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1pPr>
            <a:lvl2pPr indent="-37465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2pPr>
            <a:lvl3pPr indent="-37465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3pPr>
            <a:lvl4pPr indent="-37465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4pPr>
            <a:lvl5pPr indent="-37465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91" name="Google Shape;91;p21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Внутренний — заголовок и текст" type="tx">
  <p:cSld name="TITLE_AND_BODY">
    <p:bg>
      <p:bgPr>
        <a:solidFill>
          <a:srgbClr val="3D3F55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540000" y="540000"/>
            <a:ext cx="80691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540000" y="1440000"/>
            <a:ext cx="8149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6" name="Google Shape;16;p3"/>
          <p:cNvSpPr/>
          <p:nvPr/>
        </p:nvSpPr>
        <p:spPr>
          <a:xfrm>
            <a:off x="0" y="0"/>
            <a:ext cx="9144000" cy="144000"/>
          </a:xfrm>
          <a:prstGeom prst="rect">
            <a:avLst/>
          </a:prstGeom>
          <a:solidFill>
            <a:srgbClr val="6339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Фото (3 шт.)">
  <p:cSld name="Фото (3 шт.)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/>
          <p:nvPr>
            <p:ph idx="2" type="pic"/>
          </p:nvPr>
        </p:nvSpPr>
        <p:spPr>
          <a:xfrm>
            <a:off x="5880503" y="2638425"/>
            <a:ext cx="3148800" cy="21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4" name="Google Shape;94;p22"/>
          <p:cNvSpPr/>
          <p:nvPr>
            <p:ph idx="3" type="pic"/>
          </p:nvPr>
        </p:nvSpPr>
        <p:spPr>
          <a:xfrm>
            <a:off x="5734050" y="423863"/>
            <a:ext cx="3124200" cy="20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5" name="Google Shape;95;p22"/>
          <p:cNvSpPr/>
          <p:nvPr>
            <p:ph idx="4" type="pic"/>
          </p:nvPr>
        </p:nvSpPr>
        <p:spPr>
          <a:xfrm>
            <a:off x="-114300" y="423863"/>
            <a:ext cx="6450600" cy="43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Цитата">
  <p:cSld name="Цитата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/>
          <p:nvPr>
            <p:ph idx="1" type="body"/>
          </p:nvPr>
        </p:nvSpPr>
        <p:spPr>
          <a:xfrm>
            <a:off x="895350" y="3357563"/>
            <a:ext cx="73581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i="1" sz="1200"/>
            </a:lvl1pPr>
            <a:lvl2pPr indent="-27940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99" name="Google Shape;99;p23"/>
          <p:cNvSpPr txBox="1"/>
          <p:nvPr>
            <p:ph idx="2" type="body"/>
          </p:nvPr>
        </p:nvSpPr>
        <p:spPr>
          <a:xfrm>
            <a:off x="895350" y="2278856"/>
            <a:ext cx="7358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7940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00" name="Google Shape;100;p23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Фото">
  <p:cSld name="Фото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/>
          <p:nvPr>
            <p:ph idx="2" type="pic"/>
          </p:nvPr>
        </p:nvSpPr>
        <p:spPr>
          <a:xfrm>
            <a:off x="0" y="0"/>
            <a:ext cx="9144000" cy="60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3" name="Google Shape;103;p24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Пустой">
  <p:cSld name="Пустой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Внутренний — большой заголовок" type="secHead">
  <p:cSld name="SECTION_HEADER">
    <p:bg>
      <p:bgPr>
        <a:solidFill>
          <a:srgbClr val="3D3F55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540000" y="540000"/>
            <a:ext cx="7857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4"/>
          <p:cNvSpPr/>
          <p:nvPr/>
        </p:nvSpPr>
        <p:spPr>
          <a:xfrm>
            <a:off x="0" y="0"/>
            <a:ext cx="9144000" cy="144000"/>
          </a:xfrm>
          <a:prstGeom prst="rect">
            <a:avLst/>
          </a:prstGeom>
          <a:solidFill>
            <a:srgbClr val="6339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итульный с картинкой">
  <p:cSld name="TITLE_1_2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ctrTitle"/>
          </p:nvPr>
        </p:nvSpPr>
        <p:spPr>
          <a:xfrm>
            <a:off x="540000" y="1669850"/>
            <a:ext cx="8260800" cy="29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1322" y="462225"/>
            <a:ext cx="2834175" cy="212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solidFill>
          <a:srgbClr val="3D3F55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9144000" cy="144000"/>
          </a:xfrm>
          <a:prstGeom prst="rect">
            <a:avLst/>
          </a:prstGeom>
          <a:solidFill>
            <a:srgbClr val="6339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540000" y="40781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">
  <p:cSld name="TITLE_1_1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ctrTitle"/>
          </p:nvPr>
        </p:nvSpPr>
        <p:spPr>
          <a:xfrm>
            <a:off x="540000" y="540750"/>
            <a:ext cx="8260800" cy="40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Внутренний — средний заголовок" type="titleOnly">
  <p:cSld name="TITLE_ONLY">
    <p:bg>
      <p:bgPr>
        <a:solidFill>
          <a:srgbClr val="3D3F55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540000" y="540000"/>
            <a:ext cx="806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8"/>
          <p:cNvSpPr/>
          <p:nvPr/>
        </p:nvSpPr>
        <p:spPr>
          <a:xfrm>
            <a:off x="0" y="0"/>
            <a:ext cx="9144000" cy="144000"/>
          </a:xfrm>
          <a:prstGeom prst="rect">
            <a:avLst/>
          </a:prstGeom>
          <a:solidFill>
            <a:srgbClr val="6339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Внутренний — пустой">
  <p:cSld name="CAPTION_ONLY_1">
    <p:bg>
      <p:bgPr>
        <a:solidFill>
          <a:srgbClr val="3D3F55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0" y="0"/>
            <a:ext cx="9144000" cy="144000"/>
          </a:xfrm>
          <a:prstGeom prst="rect">
            <a:avLst/>
          </a:prstGeom>
          <a:solidFill>
            <a:srgbClr val="6339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подзаголовок">
  <p:cSld name="TITLE_2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type="title"/>
          </p:nvPr>
        </p:nvSpPr>
        <p:spPr>
          <a:xfrm>
            <a:off x="666750" y="8620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666750" y="2652713"/>
            <a:ext cx="78105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6339F5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40000" y="540000"/>
            <a:ext cx="806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ExtraBold"/>
              <a:buNone/>
              <a:defRPr b="0" i="0" sz="3200" u="none" cap="none" strike="noStrik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b="0" i="0" sz="2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b="0" i="0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02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■"/>
              <a:defRPr b="0" i="0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302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b="0" i="0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302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b="0" i="0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302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■"/>
              <a:defRPr b="0" i="0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302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b="0" i="0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302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b="0" i="0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302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Font typeface="Roboto"/>
              <a:buChar char="■"/>
              <a:defRPr b="0" i="0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type="title"/>
          </p:nvPr>
        </p:nvSpPr>
        <p:spPr>
          <a:xfrm>
            <a:off x="633413" y="133350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633413" y="1181100"/>
            <a:ext cx="7877100" cy="34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hyperlink" Target="mailto:akirillova@zoon.ru" TargetMode="External"/><Relationship Id="rId4" Type="http://schemas.openxmlformats.org/officeDocument/2006/relationships/hyperlink" Target="mailto:mchumichev@zoon.ru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thinkwithgoogle.com/advertising-channels/search/how-advertisers-can-extend-their-relevance-with-search-download/" TargetMode="Externa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34.png"/><Relationship Id="rId13" Type="http://schemas.openxmlformats.org/officeDocument/2006/relationships/image" Target="../media/image3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/>
          <p:nvPr>
            <p:ph type="ctrTitle"/>
          </p:nvPr>
        </p:nvSpPr>
        <p:spPr>
          <a:xfrm>
            <a:off x="540000" y="1669850"/>
            <a:ext cx="8260800" cy="29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ru-RU" sz="4000"/>
              <a:t>Управлением онлайн-</a:t>
            </a:r>
            <a:r>
              <a:rPr b="1" lang="ru-RU" sz="4000"/>
              <a:t>присутствием</a:t>
            </a:r>
            <a:r>
              <a:rPr b="1" lang="ru-RU" sz="4000"/>
              <a:t> медицинского бизнеса</a:t>
            </a:r>
            <a:endParaRPr sz="4000"/>
          </a:p>
        </p:txBody>
      </p:sp>
      <p:sp>
        <p:nvSpPr>
          <p:cNvPr id="111" name="Google Shape;111;p26"/>
          <p:cNvSpPr txBox="1"/>
          <p:nvPr>
            <p:ph idx="1" type="subTitle"/>
          </p:nvPr>
        </p:nvSpPr>
        <p:spPr>
          <a:xfrm>
            <a:off x="540000" y="540000"/>
            <a:ext cx="80388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>
                <a:latin typeface="Montserrat"/>
                <a:ea typeface="Montserrat"/>
                <a:cs typeface="Montserrat"/>
                <a:sym typeface="Montserrat"/>
              </a:rPr>
              <a:t>2020                                                                               Zoon</a:t>
            </a:r>
            <a:r>
              <a:rPr lang="ru-RU">
                <a:latin typeface="Montserrat ExtraBold"/>
                <a:ea typeface="Montserrat ExtraBold"/>
                <a:cs typeface="Montserrat ExtraBold"/>
                <a:sym typeface="Montserrat ExtraBold"/>
              </a:rPr>
              <a:t>							                                    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/>
          <p:nvPr/>
        </p:nvSpPr>
        <p:spPr>
          <a:xfrm>
            <a:off x="665350" y="1876500"/>
            <a:ext cx="7995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p35"/>
          <p:cNvSpPr txBox="1"/>
          <p:nvPr/>
        </p:nvSpPr>
        <p:spPr>
          <a:xfrm>
            <a:off x="389850" y="2054200"/>
            <a:ext cx="8364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25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0" name="Google Shape;1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0006"/>
            <a:ext cx="9143998" cy="459583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5"/>
          <p:cNvSpPr/>
          <p:nvPr/>
        </p:nvSpPr>
        <p:spPr>
          <a:xfrm>
            <a:off x="4639138" y="677175"/>
            <a:ext cx="782700" cy="469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6"/>
          <p:cNvSpPr txBox="1"/>
          <p:nvPr/>
        </p:nvSpPr>
        <p:spPr>
          <a:xfrm>
            <a:off x="665350" y="1876500"/>
            <a:ext cx="7995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36"/>
          <p:cNvSpPr txBox="1"/>
          <p:nvPr/>
        </p:nvSpPr>
        <p:spPr>
          <a:xfrm>
            <a:off x="389850" y="2054200"/>
            <a:ext cx="8364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25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36"/>
          <p:cNvSpPr/>
          <p:nvPr/>
        </p:nvSpPr>
        <p:spPr>
          <a:xfrm>
            <a:off x="4639138" y="677175"/>
            <a:ext cx="782700" cy="469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5875"/>
            <a:ext cx="9144001" cy="46317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0" name="Google Shape;200;p36"/>
          <p:cNvSpPr/>
          <p:nvPr/>
        </p:nvSpPr>
        <p:spPr>
          <a:xfrm>
            <a:off x="0" y="3298225"/>
            <a:ext cx="2308800" cy="1440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7"/>
          <p:cNvSpPr/>
          <p:nvPr/>
        </p:nvSpPr>
        <p:spPr>
          <a:xfrm>
            <a:off x="5725" y="157175"/>
            <a:ext cx="9144000" cy="4986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9137" y="191738"/>
            <a:ext cx="4917176" cy="491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/>
          <p:nvPr>
            <p:ph type="title"/>
          </p:nvPr>
        </p:nvSpPr>
        <p:spPr>
          <a:xfrm>
            <a:off x="540000" y="540000"/>
            <a:ext cx="7857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/>
              <a:t>Проблемы</a:t>
            </a:r>
            <a:endParaRPr/>
          </a:p>
        </p:txBody>
      </p:sp>
      <p:sp>
        <p:nvSpPr>
          <p:cNvPr id="212" name="Google Shape;212;p38"/>
          <p:cNvSpPr txBox="1"/>
          <p:nvPr/>
        </p:nvSpPr>
        <p:spPr>
          <a:xfrm>
            <a:off x="593175" y="1381800"/>
            <a:ext cx="32937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38"/>
          <p:cNvSpPr txBox="1"/>
          <p:nvPr/>
        </p:nvSpPr>
        <p:spPr>
          <a:xfrm>
            <a:off x="540000" y="1381800"/>
            <a:ext cx="6722100" cy="14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Со стороны пользователей:</a:t>
            </a:r>
            <a:endParaRPr b="1"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ru-RU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устаревшая или неполная информация;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ru-RU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неотвеченные отзывы. 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38"/>
          <p:cNvSpPr txBox="1"/>
          <p:nvPr/>
        </p:nvSpPr>
        <p:spPr>
          <a:xfrm>
            <a:off x="540000" y="2977675"/>
            <a:ext cx="6722100" cy="14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Для компании:</a:t>
            </a:r>
            <a:endParaRPr b="1"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ru-RU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упущенные возможности локального маркетинга; 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ru-RU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“слитые” рекламные бюджеты;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ru-RU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потерянные клиенты. 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9"/>
          <p:cNvSpPr txBox="1"/>
          <p:nvPr>
            <p:ph type="title"/>
          </p:nvPr>
        </p:nvSpPr>
        <p:spPr>
          <a:xfrm>
            <a:off x="540000" y="540000"/>
            <a:ext cx="7857300" cy="7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/>
              <a:t>Как исправить? </a:t>
            </a:r>
            <a:endParaRPr/>
          </a:p>
        </p:txBody>
      </p:sp>
      <p:sp>
        <p:nvSpPr>
          <p:cNvPr id="220" name="Google Shape;220;p39"/>
          <p:cNvSpPr txBox="1"/>
          <p:nvPr/>
        </p:nvSpPr>
        <p:spPr>
          <a:xfrm>
            <a:off x="436750" y="1619150"/>
            <a:ext cx="79956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Проверить наличие карточек на основных интернет-площадках 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p39"/>
          <p:cNvSpPr txBox="1"/>
          <p:nvPr/>
        </p:nvSpPr>
        <p:spPr>
          <a:xfrm>
            <a:off x="436750" y="2143500"/>
            <a:ext cx="75972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Удалить карточки дублей и/или закрывшихся локаций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9"/>
          <p:cNvSpPr txBox="1"/>
          <p:nvPr/>
        </p:nvSpPr>
        <p:spPr>
          <a:xfrm>
            <a:off x="436750" y="2563000"/>
            <a:ext cx="85290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Исправить ошибки на карточках </a:t>
            </a:r>
            <a:endParaRPr/>
          </a:p>
        </p:txBody>
      </p:sp>
      <p:sp>
        <p:nvSpPr>
          <p:cNvPr id="223" name="Google Shape;223;p39"/>
          <p:cNvSpPr txBox="1"/>
          <p:nvPr/>
        </p:nvSpPr>
        <p:spPr>
          <a:xfrm>
            <a:off x="436750" y="3031300"/>
            <a:ext cx="65247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Ответить на все отзывы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/>
          <p:nvPr>
            <p:ph type="title"/>
          </p:nvPr>
        </p:nvSpPr>
        <p:spPr>
          <a:xfrm>
            <a:off x="540000" y="540000"/>
            <a:ext cx="7857300" cy="13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/>
              <a:t>И снова проблемы</a:t>
            </a:r>
            <a:endParaRPr/>
          </a:p>
        </p:txBody>
      </p:sp>
      <p:sp>
        <p:nvSpPr>
          <p:cNvPr id="229" name="Google Shape;229;p40"/>
          <p:cNvSpPr txBox="1"/>
          <p:nvPr/>
        </p:nvSpPr>
        <p:spPr>
          <a:xfrm>
            <a:off x="665350" y="1876500"/>
            <a:ext cx="7995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40"/>
          <p:cNvSpPr txBox="1"/>
          <p:nvPr/>
        </p:nvSpPr>
        <p:spPr>
          <a:xfrm>
            <a:off x="567500" y="1500825"/>
            <a:ext cx="84342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Ручное обновление: Десятки площадок, множество филиалов, сотни отзывов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62500"/>
              </a:lnSpc>
              <a:spcBef>
                <a:spcPts val="1000"/>
              </a:spcBef>
              <a:spcAft>
                <a:spcPts val="200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1" name="Google Shape;23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338" y="1923525"/>
            <a:ext cx="8465315" cy="409257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/>
          <p:nvPr/>
        </p:nvSpPr>
        <p:spPr>
          <a:xfrm>
            <a:off x="342225" y="3020850"/>
            <a:ext cx="8529300" cy="2241600"/>
          </a:xfrm>
          <a:prstGeom prst="rect">
            <a:avLst/>
          </a:prstGeom>
          <a:solidFill>
            <a:srgbClr val="3D3F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40"/>
          <p:cNvSpPr/>
          <p:nvPr/>
        </p:nvSpPr>
        <p:spPr>
          <a:xfrm>
            <a:off x="1486525" y="1935525"/>
            <a:ext cx="6134400" cy="422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0927" y="672600"/>
            <a:ext cx="2911474" cy="441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1"/>
          <p:cNvSpPr txBox="1"/>
          <p:nvPr>
            <p:ph type="ctrTitle"/>
          </p:nvPr>
        </p:nvSpPr>
        <p:spPr>
          <a:xfrm>
            <a:off x="543625" y="429550"/>
            <a:ext cx="8383800" cy="15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-RU" sz="3200"/>
              <a:t>Управляйте онлайн-присутствием с помощью Площадок</a:t>
            </a:r>
            <a:endParaRPr sz="3200"/>
          </a:p>
        </p:txBody>
      </p:sp>
      <p:pic>
        <p:nvPicPr>
          <p:cNvPr id="240" name="Google Shape;24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475" y="1746275"/>
            <a:ext cx="2940099" cy="314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/>
          <p:nvPr>
            <p:ph type="title"/>
          </p:nvPr>
        </p:nvSpPr>
        <p:spPr>
          <a:xfrm>
            <a:off x="540000" y="540000"/>
            <a:ext cx="8308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/>
              <a:t>Площадки</a:t>
            </a:r>
            <a:endParaRPr/>
          </a:p>
        </p:txBody>
      </p:sp>
      <p:sp>
        <p:nvSpPr>
          <p:cNvPr id="246" name="Google Shape;246;p42"/>
          <p:cNvSpPr txBox="1"/>
          <p:nvPr/>
        </p:nvSpPr>
        <p:spPr>
          <a:xfrm>
            <a:off x="593175" y="1381800"/>
            <a:ext cx="4243800" cy="19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Площадки — сервис для размещения и актуализации информации в каталогах и онлайн-площадках, а также управления репутацией</a:t>
            </a:r>
            <a:endParaRPr sz="16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47" name="Google Shape;24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5375" y="1448525"/>
            <a:ext cx="4692403" cy="272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3"/>
          <p:cNvSpPr/>
          <p:nvPr/>
        </p:nvSpPr>
        <p:spPr>
          <a:xfrm>
            <a:off x="0" y="0"/>
            <a:ext cx="9147366" cy="5145465"/>
          </a:xfrm>
          <a:custGeom>
            <a:rect b="b" l="l" r="r" t="t"/>
            <a:pathLst>
              <a:path extrusionOk="0" h="11308715" w="20104100">
                <a:moveTo>
                  <a:pt x="0" y="11308555"/>
                </a:moveTo>
                <a:lnTo>
                  <a:pt x="20104099" y="11308555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5"/>
                </a:lnTo>
                <a:close/>
              </a:path>
            </a:pathLst>
          </a:custGeom>
          <a:solidFill>
            <a:srgbClr val="6339F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525" y="372975"/>
            <a:ext cx="7015323" cy="407434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3"/>
          <p:cNvSpPr txBox="1"/>
          <p:nvPr/>
        </p:nvSpPr>
        <p:spPr>
          <a:xfrm>
            <a:off x="2959402" y="4003700"/>
            <a:ext cx="12834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85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ExtraLight"/>
              <a:buNone/>
            </a:pPr>
            <a:r>
              <a:rPr lang="ru-RU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Старый или неточный адрес</a:t>
            </a:r>
            <a:endParaRPr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5" name="Google Shape;255;p43"/>
          <p:cNvSpPr txBox="1"/>
          <p:nvPr/>
        </p:nvSpPr>
        <p:spPr>
          <a:xfrm>
            <a:off x="4572001" y="4308125"/>
            <a:ext cx="1409700" cy="6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ExtraLight"/>
              <a:buNone/>
            </a:pPr>
            <a:r>
              <a:rPr lang="ru-RU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Неактуальный номер телефона</a:t>
            </a:r>
            <a:endParaRPr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43"/>
          <p:cNvSpPr txBox="1"/>
          <p:nvPr/>
        </p:nvSpPr>
        <p:spPr>
          <a:xfrm>
            <a:off x="6138750" y="3405175"/>
            <a:ext cx="14556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ExtraLight"/>
              <a:buNone/>
            </a:pPr>
            <a:r>
              <a:rPr lang="ru-RU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Неверные часы работы</a:t>
            </a:r>
            <a:endParaRPr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7" name="Google Shape;257;p43"/>
          <p:cNvSpPr txBox="1"/>
          <p:nvPr/>
        </p:nvSpPr>
        <p:spPr>
          <a:xfrm>
            <a:off x="1287700" y="4172825"/>
            <a:ext cx="1455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85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ExtraLight"/>
              <a:buNone/>
            </a:pPr>
            <a:r>
              <a:rPr lang="ru-RU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Некачественные фотографии или их отсутствие</a:t>
            </a:r>
            <a:endParaRPr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43"/>
          <p:cNvSpPr txBox="1"/>
          <p:nvPr>
            <p:ph type="title"/>
          </p:nvPr>
        </p:nvSpPr>
        <p:spPr>
          <a:xfrm>
            <a:off x="3811850" y="532475"/>
            <a:ext cx="34917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Как работают площадки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4"/>
          <p:cNvSpPr/>
          <p:nvPr/>
        </p:nvSpPr>
        <p:spPr>
          <a:xfrm>
            <a:off x="0" y="0"/>
            <a:ext cx="9147366" cy="5145465"/>
          </a:xfrm>
          <a:custGeom>
            <a:rect b="b" l="l" r="r" t="t"/>
            <a:pathLst>
              <a:path extrusionOk="0" h="11308715" w="20104100">
                <a:moveTo>
                  <a:pt x="0" y="11308555"/>
                </a:moveTo>
                <a:lnTo>
                  <a:pt x="20104099" y="11308555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5"/>
                </a:lnTo>
                <a:close/>
              </a:path>
            </a:pathLst>
          </a:custGeom>
          <a:solidFill>
            <a:srgbClr val="6339F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525" y="372975"/>
            <a:ext cx="7015323" cy="407434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4"/>
          <p:cNvSpPr txBox="1"/>
          <p:nvPr/>
        </p:nvSpPr>
        <p:spPr>
          <a:xfrm>
            <a:off x="2959402" y="4003700"/>
            <a:ext cx="12834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85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ExtraLight"/>
              <a:buNone/>
            </a:pPr>
            <a:r>
              <a:rPr i="0" lang="ru-RU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Добавлен актуальный и</a:t>
            </a:r>
            <a:r>
              <a:rPr lang="ru-RU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i="0" lang="ru-RU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полный адрес</a:t>
            </a:r>
            <a:endParaRPr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Google Shape;266;p44"/>
          <p:cNvSpPr txBox="1"/>
          <p:nvPr/>
        </p:nvSpPr>
        <p:spPr>
          <a:xfrm>
            <a:off x="4572001" y="4308125"/>
            <a:ext cx="1409700" cy="6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ExtraLight"/>
              <a:buNone/>
            </a:pPr>
            <a:r>
              <a:rPr i="0" lang="ru-RU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Указан правильный  номер телефона</a:t>
            </a:r>
            <a:endParaRPr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44"/>
          <p:cNvSpPr txBox="1"/>
          <p:nvPr/>
        </p:nvSpPr>
        <p:spPr>
          <a:xfrm>
            <a:off x="6138750" y="3405175"/>
            <a:ext cx="1455600" cy="6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ExtraLight"/>
              <a:buNone/>
            </a:pPr>
            <a:r>
              <a:rPr i="0" lang="ru-RU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Указаны актуальные  часы работы</a:t>
            </a:r>
            <a:endParaRPr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8" name="Google Shape;268;p44"/>
          <p:cNvSpPr txBox="1"/>
          <p:nvPr/>
        </p:nvSpPr>
        <p:spPr>
          <a:xfrm>
            <a:off x="1287700" y="4172825"/>
            <a:ext cx="1455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85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ExtraLight"/>
              <a:buNone/>
            </a:pPr>
            <a:r>
              <a:rPr i="0" lang="ru-RU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Загружены фотографии интерьера,</a:t>
            </a:r>
            <a:r>
              <a:rPr lang="ru-RU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ru-RU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сотрудников или результатов работы</a:t>
            </a:r>
            <a:endParaRPr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p44"/>
          <p:cNvSpPr txBox="1"/>
          <p:nvPr>
            <p:ph type="title"/>
          </p:nvPr>
        </p:nvSpPr>
        <p:spPr>
          <a:xfrm>
            <a:off x="3811850" y="532475"/>
            <a:ext cx="34917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Как работают площадки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>
            <p:ph type="title"/>
          </p:nvPr>
        </p:nvSpPr>
        <p:spPr>
          <a:xfrm>
            <a:off x="551125" y="620775"/>
            <a:ext cx="8308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/>
              <a:t>ZOON</a:t>
            </a:r>
            <a:endParaRPr/>
          </a:p>
        </p:txBody>
      </p:sp>
      <p:sp>
        <p:nvSpPr>
          <p:cNvPr id="117" name="Google Shape;117;p27"/>
          <p:cNvSpPr txBox="1"/>
          <p:nvPr/>
        </p:nvSpPr>
        <p:spPr>
          <a:xfrm>
            <a:off x="437450" y="1614975"/>
            <a:ext cx="6235200" cy="2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Char char="●"/>
            </a:pPr>
            <a:r>
              <a:rPr lang="ru-RU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8 лет компании;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Char char="●"/>
            </a:pPr>
            <a:r>
              <a:rPr lang="ru-RU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13 млн человек посещают сайт Zoon.ru ежемесячно, а партнерскую сеть — еще 5 млн; 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Montserrat Medium"/>
              <a:buChar char="●"/>
            </a:pPr>
            <a:r>
              <a:rPr lang="ru-RU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4.1 млн организаций есть на Zoon.ru.</a:t>
            </a:r>
            <a:endParaRPr sz="16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8" name="Google Shape;1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4275" y="2348300"/>
            <a:ext cx="5017246" cy="3101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5"/>
          <p:cNvSpPr/>
          <p:nvPr/>
        </p:nvSpPr>
        <p:spPr>
          <a:xfrm>
            <a:off x="-14975" y="855"/>
            <a:ext cx="9174000" cy="5143500"/>
          </a:xfrm>
          <a:prstGeom prst="rect">
            <a:avLst/>
          </a:prstGeom>
          <a:solidFill>
            <a:srgbClr val="F4F5F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5" name="Google Shape;27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6"/>
          <p:cNvSpPr txBox="1"/>
          <p:nvPr>
            <p:ph type="title"/>
          </p:nvPr>
        </p:nvSpPr>
        <p:spPr>
          <a:xfrm>
            <a:off x="540000" y="540000"/>
            <a:ext cx="8308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/>
              <a:t>Единое присутствие в сети</a:t>
            </a:r>
            <a:endParaRPr i="1" sz="2100">
              <a:solidFill>
                <a:srgbClr val="282E7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281" name="Google Shape;281;p46"/>
          <p:cNvSpPr txBox="1"/>
          <p:nvPr/>
        </p:nvSpPr>
        <p:spPr>
          <a:xfrm>
            <a:off x="446350" y="1487575"/>
            <a:ext cx="8153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Char char="●"/>
            </a:pPr>
            <a:r>
              <a:rPr lang="ru-RU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Создаем страницы организации на тех сайтах, где их еще нет;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2" name="Google Shape;282;p46"/>
          <p:cNvSpPr txBox="1"/>
          <p:nvPr/>
        </p:nvSpPr>
        <p:spPr>
          <a:xfrm>
            <a:off x="446350" y="2006275"/>
            <a:ext cx="83598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Char char="●"/>
            </a:pPr>
            <a:r>
              <a:rPr lang="ru-RU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удаляем дубли;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6"/>
          <p:cNvSpPr txBox="1"/>
          <p:nvPr/>
        </p:nvSpPr>
        <p:spPr>
          <a:xfrm>
            <a:off x="446350" y="2502125"/>
            <a:ext cx="79887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Char char="●"/>
            </a:pPr>
            <a:r>
              <a:rPr lang="ru-RU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обновляем информацию на существующих карточках организации на самых популярных рекомендательных сервисах;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6"/>
          <p:cNvSpPr txBox="1"/>
          <p:nvPr/>
        </p:nvSpPr>
        <p:spPr>
          <a:xfrm>
            <a:off x="446350" y="3254450"/>
            <a:ext cx="70812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Char char="●"/>
            </a:pPr>
            <a:r>
              <a:rPr lang="ru-RU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мониторим десятки локаций на одной платформе;</a:t>
            </a:r>
            <a:endParaRPr/>
          </a:p>
        </p:txBody>
      </p:sp>
      <p:sp>
        <p:nvSpPr>
          <p:cNvPr id="285" name="Google Shape;285;p46"/>
          <p:cNvSpPr txBox="1"/>
          <p:nvPr/>
        </p:nvSpPr>
        <p:spPr>
          <a:xfrm>
            <a:off x="446350" y="3704175"/>
            <a:ext cx="7354800" cy="11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Montserrat Medium"/>
              <a:buChar char="●"/>
            </a:pPr>
            <a:r>
              <a:rPr lang="ru-RU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даем возможность отвечать на все отзывы через один личный кабинет.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7"/>
          <p:cNvSpPr txBox="1"/>
          <p:nvPr>
            <p:ph type="title"/>
          </p:nvPr>
        </p:nvSpPr>
        <p:spPr>
          <a:xfrm>
            <a:off x="540000" y="540000"/>
            <a:ext cx="8308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Все отзывы в одном месте</a:t>
            </a:r>
            <a:endParaRPr/>
          </a:p>
        </p:txBody>
      </p:sp>
      <p:sp>
        <p:nvSpPr>
          <p:cNvPr id="291" name="Google Shape;291;p47"/>
          <p:cNvSpPr txBox="1"/>
          <p:nvPr/>
        </p:nvSpPr>
        <p:spPr>
          <a:xfrm>
            <a:off x="4661850" y="1460500"/>
            <a:ext cx="4306500" cy="3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 Соберите отзывы с различных сайтов в одном месте.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 Проверьте, на каких ресурсах у вас хорошая репутация, а какие требуют работы.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 Ответьте на положительные отзывы с помощью автоответов. Разберитесь в каждой негативной ситуации. 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6666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6666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92" name="Google Shape;29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0350" y="1763149"/>
            <a:ext cx="5031649" cy="271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8"/>
          <p:cNvSpPr txBox="1"/>
          <p:nvPr>
            <p:ph type="title"/>
          </p:nvPr>
        </p:nvSpPr>
        <p:spPr>
          <a:xfrm>
            <a:off x="540000" y="540000"/>
            <a:ext cx="8308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>
                <a:solidFill>
                  <a:schemeClr val="lt1"/>
                </a:solidFill>
              </a:rPr>
              <a:t>Мониторинг отзывов</a:t>
            </a:r>
            <a:endParaRPr/>
          </a:p>
        </p:txBody>
      </p:sp>
      <p:pic>
        <p:nvPicPr>
          <p:cNvPr id="298" name="Google Shape;29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900" y="1287550"/>
            <a:ext cx="5920326" cy="37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9"/>
          <p:cNvSpPr txBox="1"/>
          <p:nvPr>
            <p:ph type="title"/>
          </p:nvPr>
        </p:nvSpPr>
        <p:spPr>
          <a:xfrm>
            <a:off x="540000" y="540000"/>
            <a:ext cx="8308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/>
              <a:t>Автоответы на отзывы</a:t>
            </a:r>
            <a:endParaRPr/>
          </a:p>
        </p:txBody>
      </p:sp>
      <p:pic>
        <p:nvPicPr>
          <p:cNvPr id="304" name="Google Shape;30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3150"/>
            <a:ext cx="6942702" cy="373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3550" y="1991775"/>
            <a:ext cx="5500274" cy="299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0"/>
          <p:cNvSpPr txBox="1"/>
          <p:nvPr>
            <p:ph type="title"/>
          </p:nvPr>
        </p:nvSpPr>
        <p:spPr>
          <a:xfrm>
            <a:off x="540000" y="540000"/>
            <a:ext cx="8308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/>
              <a:t>Как подключить?</a:t>
            </a:r>
            <a:endParaRPr/>
          </a:p>
        </p:txBody>
      </p:sp>
      <p:pic>
        <p:nvPicPr>
          <p:cNvPr id="311" name="Google Shape;31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950" y="1353175"/>
            <a:ext cx="5484274" cy="295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0"/>
          <p:cNvSpPr txBox="1"/>
          <p:nvPr/>
        </p:nvSpPr>
        <p:spPr>
          <a:xfrm>
            <a:off x="265500" y="1602113"/>
            <a:ext cx="4306500" cy="24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 В Личном кабинете в разделе “Площадки”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 или отправьте заявку на mchumichev@zoon.ru</a:t>
            </a:r>
            <a:endParaRPr sz="1200">
              <a:solidFill>
                <a:schemeClr val="dk1"/>
              </a:solidFill>
            </a:endParaRPr>
          </a:p>
          <a:p>
            <a:pPr indent="0" lvl="0" marL="91440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6666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1"/>
          <p:cNvSpPr txBox="1"/>
          <p:nvPr>
            <p:ph type="ctrTitle"/>
          </p:nvPr>
        </p:nvSpPr>
        <p:spPr>
          <a:xfrm>
            <a:off x="540000" y="1669850"/>
            <a:ext cx="8260800" cy="29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-RU"/>
              <a:t>Зун и коронавирус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2"/>
          <p:cNvSpPr txBox="1"/>
          <p:nvPr>
            <p:ph type="title"/>
          </p:nvPr>
        </p:nvSpPr>
        <p:spPr>
          <a:xfrm>
            <a:off x="189000" y="489075"/>
            <a:ext cx="8881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/>
              <a:t>С</a:t>
            </a:r>
            <a:r>
              <a:rPr lang="ru-RU"/>
              <a:t>пециальные зеленые метки</a:t>
            </a:r>
            <a:endParaRPr/>
          </a:p>
        </p:txBody>
      </p:sp>
      <p:sp>
        <p:nvSpPr>
          <p:cNvPr id="323" name="Google Shape;323;p52"/>
          <p:cNvSpPr txBox="1"/>
          <p:nvPr/>
        </p:nvSpPr>
        <p:spPr>
          <a:xfrm>
            <a:off x="265500" y="1602125"/>
            <a:ext cx="2999400" cy="3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 </a:t>
            </a: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тест на коронавирус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— вызвать врача на дом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 сдать анализы или сделать УЗИ на дому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 получить онлайн-консультацию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91440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6666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24" name="Google Shape;32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3600" y="1130550"/>
            <a:ext cx="6012025" cy="37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3"/>
          <p:cNvSpPr txBox="1"/>
          <p:nvPr>
            <p:ph type="ctrTitle"/>
          </p:nvPr>
        </p:nvSpPr>
        <p:spPr>
          <a:xfrm>
            <a:off x="540000" y="1669850"/>
            <a:ext cx="8260800" cy="29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-RU"/>
              <a:t>Как влиять на репутацию на Zoon.ru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4"/>
          <p:cNvSpPr txBox="1"/>
          <p:nvPr>
            <p:ph type="title"/>
          </p:nvPr>
        </p:nvSpPr>
        <p:spPr>
          <a:xfrm>
            <a:off x="540000" y="540000"/>
            <a:ext cx="8330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/>
              <a:t>Зачем отвечать на отзывы</a:t>
            </a:r>
            <a:r>
              <a:rPr lang="ru-RU"/>
              <a:t>?</a:t>
            </a:r>
            <a:endParaRPr/>
          </a:p>
        </p:txBody>
      </p:sp>
      <p:sp>
        <p:nvSpPr>
          <p:cNvPr id="335" name="Google Shape;335;p54"/>
          <p:cNvSpPr txBox="1"/>
          <p:nvPr/>
        </p:nvSpPr>
        <p:spPr>
          <a:xfrm>
            <a:off x="593175" y="1381800"/>
            <a:ext cx="4010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Вопрос: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На что влияет плохой не отвеченный отзыв?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Почему так происходит?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Для кого предназначается ответ на отзыв?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Что должен донести ваш ответ?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Google Shape;336;p54"/>
          <p:cNvSpPr txBox="1"/>
          <p:nvPr/>
        </p:nvSpPr>
        <p:spPr>
          <a:xfrm>
            <a:off x="4776975" y="1381800"/>
            <a:ext cx="4010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Ответ</a:t>
            </a: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На число обращений.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Потому что потенциальные клиенты находятся на стороне потерпевшего.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Для потенциальной аудитории. Не для автора.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Что вы классные и заботитесь о ваших клиентах.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/>
          <p:nvPr>
            <p:ph type="ctrTitle"/>
          </p:nvPr>
        </p:nvSpPr>
        <p:spPr>
          <a:xfrm>
            <a:off x="540000" y="540750"/>
            <a:ext cx="8260800" cy="4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3000"/>
              <a:t>Почему онлайн-присутствие и репутация важны сейчас</a:t>
            </a:r>
            <a:r>
              <a:rPr lang="ru-RU" sz="3000"/>
              <a:t>?</a:t>
            </a:r>
            <a:endParaRPr sz="3000"/>
          </a:p>
        </p:txBody>
      </p:sp>
      <p:pic>
        <p:nvPicPr>
          <p:cNvPr id="124" name="Google Shape;124;p28"/>
          <p:cNvPicPr preferRelativeResize="0"/>
          <p:nvPr/>
        </p:nvPicPr>
        <p:blipFill rotWithShape="1">
          <a:blip r:embed="rId3">
            <a:alphaModFix/>
          </a:blip>
          <a:srcRect b="49" l="0" r="0" t="59"/>
          <a:stretch/>
        </p:blipFill>
        <p:spPr>
          <a:xfrm flipH="1">
            <a:off x="583325" y="1546225"/>
            <a:ext cx="2665575" cy="333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5"/>
          <p:cNvSpPr txBox="1"/>
          <p:nvPr>
            <p:ph type="title"/>
          </p:nvPr>
        </p:nvSpPr>
        <p:spPr>
          <a:xfrm>
            <a:off x="540000" y="540000"/>
            <a:ext cx="8308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/>
              <a:t>Почему отзывы важны?</a:t>
            </a:r>
            <a:endParaRPr/>
          </a:p>
        </p:txBody>
      </p:sp>
      <p:sp>
        <p:nvSpPr>
          <p:cNvPr id="342" name="Google Shape;342;p55"/>
          <p:cNvSpPr txBox="1"/>
          <p:nvPr/>
        </p:nvSpPr>
        <p:spPr>
          <a:xfrm>
            <a:off x="593175" y="1381800"/>
            <a:ext cx="7995600" cy="2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2286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местоположение в выдаче организации на Zoon.ru влияют различные критерии, самые весомые из них: 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2286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</a:pP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Рейтинг организации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</a:pP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Положительные отзывы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</a:pP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Ответы на отзывы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</a:pP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Заполненность страницы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Char char="●"/>
            </a:pP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Конверсия из посещения страницы в звонок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</a:pPr>
            <a:r>
              <a:rPr lang="ru-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Наличие подключенного премиум-аккаунта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6666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6"/>
          <p:cNvSpPr txBox="1"/>
          <p:nvPr>
            <p:ph type="title"/>
          </p:nvPr>
        </p:nvSpPr>
        <p:spPr>
          <a:xfrm>
            <a:off x="540000" y="540000"/>
            <a:ext cx="8308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/>
              <a:t>Что делать?</a:t>
            </a:r>
            <a:endParaRPr/>
          </a:p>
        </p:txBody>
      </p:sp>
      <p:sp>
        <p:nvSpPr>
          <p:cNvPr id="348" name="Google Shape;348;p56"/>
          <p:cNvSpPr txBox="1"/>
          <p:nvPr/>
        </p:nvSpPr>
        <p:spPr>
          <a:xfrm>
            <a:off x="593175" y="1381800"/>
            <a:ext cx="7995600" cy="2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AutoNum type="arabicPeriod"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Классифицируем отзывы (реальные или накрученные)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AutoNum type="arabicPeriod"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Обращаемся с просьбой удалить накрученные отзывы и клевету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AutoNum type="arabicPeriod"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Составляем шаблоны и отвечаем на все настоящие отзывы (и на положительны, и на отрицательные)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AutoNum type="arabicPeriod"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Собираем положительные отзывы: просим довольных клиентов оставить отзыв на странице организации на Zoon.ru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6666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7"/>
          <p:cNvSpPr txBox="1"/>
          <p:nvPr>
            <p:ph type="ctrTitle"/>
          </p:nvPr>
        </p:nvSpPr>
        <p:spPr>
          <a:xfrm>
            <a:off x="540000" y="1669850"/>
            <a:ext cx="8260800" cy="29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-RU"/>
              <a:t>Как собрать отзывы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8"/>
          <p:cNvSpPr txBox="1"/>
          <p:nvPr>
            <p:ph type="title"/>
          </p:nvPr>
        </p:nvSpPr>
        <p:spPr>
          <a:xfrm>
            <a:off x="540000" y="540000"/>
            <a:ext cx="8308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/>
              <a:t>Как собрать отзывы</a:t>
            </a:r>
            <a:endParaRPr/>
          </a:p>
        </p:txBody>
      </p:sp>
      <p:sp>
        <p:nvSpPr>
          <p:cNvPr id="359" name="Google Shape;359;p58"/>
          <p:cNvSpPr txBox="1"/>
          <p:nvPr/>
        </p:nvSpPr>
        <p:spPr>
          <a:xfrm>
            <a:off x="593175" y="1381800"/>
            <a:ext cx="7995600" cy="3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книга отзывов;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отзывы в социальных сетях;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бонусная система за отзывы;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стойки сбора отзывы с QR-кодом;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смс или email с просьбой оценить посещение специалиста; 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сбор обратной связи по телефону. 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9"/>
          <p:cNvSpPr/>
          <p:nvPr/>
        </p:nvSpPr>
        <p:spPr>
          <a:xfrm>
            <a:off x="-29925" y="1"/>
            <a:ext cx="9174000" cy="2218500"/>
          </a:xfrm>
          <a:prstGeom prst="rect">
            <a:avLst/>
          </a:prstGeom>
          <a:solidFill>
            <a:srgbClr val="6339F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rPr b="1" lang="ru-RU" sz="1100">
                <a:latin typeface="Helvetica Neue"/>
                <a:ea typeface="Helvetica Neue"/>
                <a:cs typeface="Helvetica Neue"/>
                <a:sym typeface="Helvetica Neue"/>
              </a:rPr>
              <a:t>    </a:t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5" name="Google Shape;365;p59"/>
          <p:cNvSpPr txBox="1"/>
          <p:nvPr/>
        </p:nvSpPr>
        <p:spPr>
          <a:xfrm>
            <a:off x="791213" y="569672"/>
            <a:ext cx="79677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rPr b="1" lang="ru-RU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«Zoon Репутация» — </a:t>
            </a:r>
            <a:r>
              <a:rPr b="1" lang="ru-RU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помогает быстро собрать настоящие отзывы реальных клиентов и разместить все положительные ответы на популярных площадках. 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59"/>
          <p:cNvSpPr txBox="1"/>
          <p:nvPr/>
        </p:nvSpPr>
        <p:spPr>
          <a:xfrm>
            <a:off x="7501001" y="4266062"/>
            <a:ext cx="3762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E3B"/>
              </a:buClr>
              <a:buSzPts val="2600"/>
              <a:buFont typeface="Montserrat"/>
              <a:buNone/>
            </a:pPr>
            <a:r>
              <a:t/>
            </a:r>
            <a:endParaRPr sz="500"/>
          </a:p>
        </p:txBody>
      </p:sp>
      <p:pic>
        <p:nvPicPr>
          <p:cNvPr id="367" name="Google Shape;36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925" y="1746275"/>
            <a:ext cx="9173999" cy="339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0"/>
          <p:cNvSpPr txBox="1"/>
          <p:nvPr>
            <p:ph type="ctrTitle"/>
          </p:nvPr>
        </p:nvSpPr>
        <p:spPr>
          <a:xfrm>
            <a:off x="389425" y="565750"/>
            <a:ext cx="8647200" cy="422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5486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>
                <a:solidFill>
                  <a:schemeClr val="lt1"/>
                </a:solidFill>
              </a:rPr>
              <a:t>Кириллова Анна:                                                          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>
                <a:solidFill>
                  <a:schemeClr val="lt1"/>
                </a:solidFill>
                <a:uFill>
                  <a:noFill/>
                </a:uFill>
                <a:hlinkClick r:id="rId3"/>
              </a:rPr>
              <a:t>akirillova@zoon.ru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>
                <a:solidFill>
                  <a:schemeClr val="lt1"/>
                </a:solidFill>
              </a:rPr>
              <a:t>Подключить Площадки: 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2400">
                <a:solidFill>
                  <a:schemeClr val="lt1"/>
                </a:solidFill>
                <a:uFill>
                  <a:noFill/>
                </a:uFill>
                <a:hlinkClick r:id="rId4"/>
              </a:rPr>
              <a:t>mchumichev@zoon.ru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2400">
                <a:solidFill>
                  <a:schemeClr val="lt1"/>
                </a:solidFill>
              </a:rPr>
              <a:t>Подключить Zoon Репутация: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2400">
                <a:solidFill>
                  <a:schemeClr val="lt1"/>
                </a:solidFill>
              </a:rPr>
              <a:t>ny@zoon.ru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-RU"/>
              <a:t>                     </a:t>
            </a:r>
            <a:r>
              <a:rPr lang="ru-RU"/>
              <a:t>Спасибо!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 txBox="1"/>
          <p:nvPr>
            <p:ph type="title"/>
          </p:nvPr>
        </p:nvSpPr>
        <p:spPr>
          <a:xfrm>
            <a:off x="540000" y="540000"/>
            <a:ext cx="7857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/>
              <a:t>Как клиент выбирает?</a:t>
            </a:r>
            <a:endParaRPr/>
          </a:p>
        </p:txBody>
      </p:sp>
      <p:pic>
        <p:nvPicPr>
          <p:cNvPr id="130" name="Google Shape;13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75" y="1275200"/>
            <a:ext cx="7947449" cy="374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/>
          <p:nvPr>
            <p:ph type="title"/>
          </p:nvPr>
        </p:nvSpPr>
        <p:spPr>
          <a:xfrm>
            <a:off x="540000" y="540000"/>
            <a:ext cx="7857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/>
              <a:t>Как клиент выбирает?</a:t>
            </a:r>
            <a:endParaRPr/>
          </a:p>
        </p:txBody>
      </p:sp>
      <p:pic>
        <p:nvPicPr>
          <p:cNvPr id="136" name="Google Shape;13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425" y="1362750"/>
            <a:ext cx="7949126" cy="377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3D3F55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/>
          <p:nvPr/>
        </p:nvSpPr>
        <p:spPr>
          <a:xfrm>
            <a:off x="5932003" y="2463325"/>
            <a:ext cx="9846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E3B"/>
              </a:buClr>
              <a:buSzPts val="5600"/>
              <a:buFont typeface="Montserrat ExtraBold"/>
              <a:buNone/>
            </a:pPr>
            <a:r>
              <a:rPr b="0" i="0" lang="ru-RU" sz="56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70 </a:t>
            </a:r>
            <a:endParaRPr sz="5600">
              <a:solidFill>
                <a:schemeClr val="lt1"/>
              </a:solidFill>
            </a:endParaRPr>
          </a:p>
        </p:txBody>
      </p:sp>
      <p:sp>
        <p:nvSpPr>
          <p:cNvPr id="142" name="Google Shape;142;p31"/>
          <p:cNvSpPr txBox="1"/>
          <p:nvPr/>
        </p:nvSpPr>
        <p:spPr>
          <a:xfrm>
            <a:off x="3014853" y="2560800"/>
            <a:ext cx="9846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E3B"/>
              </a:buClr>
              <a:buSzPts val="5600"/>
              <a:buFont typeface="Montserrat ExtraBold"/>
              <a:buNone/>
            </a:pPr>
            <a:r>
              <a:rPr b="0" i="0" lang="ru-RU" sz="47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68</a:t>
            </a:r>
            <a:endParaRPr sz="4700">
              <a:solidFill>
                <a:schemeClr val="lt1"/>
              </a:solidFill>
            </a:endParaRPr>
          </a:p>
        </p:txBody>
      </p:sp>
      <p:sp>
        <p:nvSpPr>
          <p:cNvPr id="143" name="Google Shape;143;p31"/>
          <p:cNvSpPr txBox="1"/>
          <p:nvPr/>
        </p:nvSpPr>
        <p:spPr>
          <a:xfrm>
            <a:off x="605408" y="3326116"/>
            <a:ext cx="18210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</a:pPr>
            <a:r>
              <a:rPr i="0" lang="ru-RU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всех поисковых запросов локальные</a:t>
            </a:r>
            <a:endParaRPr sz="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31"/>
          <p:cNvSpPr txBox="1"/>
          <p:nvPr/>
        </p:nvSpPr>
        <p:spPr>
          <a:xfrm>
            <a:off x="5932000" y="3303825"/>
            <a:ext cx="2838300" cy="11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</a:pPr>
            <a:r>
              <a:rPr i="0" lang="ru-RU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пользователей теряют доверие к</a:t>
            </a:r>
            <a:r>
              <a:rPr lang="ru-RU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i="0" lang="ru-RU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компании, когда сталкиваются с</a:t>
            </a:r>
            <a:r>
              <a:rPr lang="ru-RU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i="0" lang="ru-RU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неактуальной или противоречивой информацией</a:t>
            </a:r>
            <a:endParaRPr sz="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31"/>
          <p:cNvSpPr txBox="1"/>
          <p:nvPr/>
        </p:nvSpPr>
        <p:spPr>
          <a:xfrm>
            <a:off x="3014856" y="3331881"/>
            <a:ext cx="22656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</a:pPr>
            <a:r>
              <a:rPr i="0" lang="ru-RU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потребителей более склонны использовать местный бизнес из-за положительных отзывов</a:t>
            </a:r>
            <a:endParaRPr sz="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31"/>
          <p:cNvSpPr txBox="1"/>
          <p:nvPr/>
        </p:nvSpPr>
        <p:spPr>
          <a:xfrm>
            <a:off x="605404" y="2680350"/>
            <a:ext cx="7515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E3B"/>
              </a:buClr>
              <a:buSzPts val="5600"/>
              <a:buFont typeface="Montserrat ExtraBold"/>
              <a:buNone/>
            </a:pPr>
            <a:r>
              <a:rPr b="0" i="0" lang="ru-RU" sz="38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50</a:t>
            </a:r>
            <a:endParaRPr sz="3800">
              <a:solidFill>
                <a:schemeClr val="lt1"/>
              </a:solidFill>
            </a:endParaRPr>
          </a:p>
        </p:txBody>
      </p:sp>
      <p:sp>
        <p:nvSpPr>
          <p:cNvPr id="147" name="Google Shape;147;p31"/>
          <p:cNvSpPr txBox="1"/>
          <p:nvPr/>
        </p:nvSpPr>
        <p:spPr>
          <a:xfrm>
            <a:off x="605409" y="541819"/>
            <a:ext cx="8263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2E3B"/>
              </a:buClr>
              <a:buSzPts val="2000"/>
              <a:buFont typeface="Montserrat Black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Почему важно управлять онлайн</a:t>
            </a:r>
            <a:r>
              <a:rPr lang="ru-RU" sz="3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-</a:t>
            </a:r>
            <a:r>
              <a:rPr b="0" i="0" lang="ru-RU" sz="36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присутствием?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148" name="Google Shape;148;p31"/>
          <p:cNvSpPr txBox="1"/>
          <p:nvPr/>
        </p:nvSpPr>
        <p:spPr>
          <a:xfrm>
            <a:off x="448350" y="4623025"/>
            <a:ext cx="85533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Montserrat ExtraBold"/>
              <a:buNone/>
            </a:pPr>
            <a:r>
              <a:rPr i="0" lang="ru-RU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Исследование от Google: </a:t>
            </a:r>
            <a:r>
              <a:rPr lang="ru-RU" sz="1100" u="sng">
                <a:solidFill>
                  <a:schemeClr val="hlink"/>
                </a:solidFill>
                <a:hlinkClick r:id="rId3"/>
              </a:rPr>
              <a:t>https://www.thinkwithgoogle.com/advertising-channels/search/how-advertisers-can-extend-their-relevance-with-search-download/</a:t>
            </a:r>
            <a:endParaRPr sz="50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31"/>
          <p:cNvSpPr txBox="1"/>
          <p:nvPr/>
        </p:nvSpPr>
        <p:spPr>
          <a:xfrm>
            <a:off x="1155150" y="2611800"/>
            <a:ext cx="5436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%</a:t>
            </a:r>
            <a:endParaRPr sz="3800">
              <a:solidFill>
                <a:schemeClr val="lt1"/>
              </a:solidFill>
            </a:endParaRPr>
          </a:p>
        </p:txBody>
      </p:sp>
      <p:sp>
        <p:nvSpPr>
          <p:cNvPr id="150" name="Google Shape;150;p31"/>
          <p:cNvSpPr txBox="1"/>
          <p:nvPr/>
        </p:nvSpPr>
        <p:spPr>
          <a:xfrm>
            <a:off x="3761325" y="2469750"/>
            <a:ext cx="1110900" cy="9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7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%</a:t>
            </a:r>
            <a:endParaRPr sz="4700">
              <a:solidFill>
                <a:schemeClr val="lt1"/>
              </a:solidFill>
            </a:endParaRPr>
          </a:p>
        </p:txBody>
      </p:sp>
      <p:sp>
        <p:nvSpPr>
          <p:cNvPr id="151" name="Google Shape;151;p31"/>
          <p:cNvSpPr txBox="1"/>
          <p:nvPr/>
        </p:nvSpPr>
        <p:spPr>
          <a:xfrm>
            <a:off x="6934800" y="2416975"/>
            <a:ext cx="1063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%</a:t>
            </a:r>
            <a:endParaRPr sz="56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 txBox="1"/>
          <p:nvPr>
            <p:ph type="title"/>
          </p:nvPr>
        </p:nvSpPr>
        <p:spPr>
          <a:xfrm>
            <a:off x="540000" y="540000"/>
            <a:ext cx="7857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/>
              <a:t>Как клиент выбирает?</a:t>
            </a:r>
            <a:endParaRPr/>
          </a:p>
        </p:txBody>
      </p:sp>
      <p:sp>
        <p:nvSpPr>
          <p:cNvPr id="157" name="Google Shape;157;p32"/>
          <p:cNvSpPr/>
          <p:nvPr/>
        </p:nvSpPr>
        <p:spPr>
          <a:xfrm>
            <a:off x="1487227" y="1957600"/>
            <a:ext cx="826200" cy="826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2"/>
          <p:cNvSpPr/>
          <p:nvPr/>
        </p:nvSpPr>
        <p:spPr>
          <a:xfrm>
            <a:off x="2942764" y="1710091"/>
            <a:ext cx="1257300" cy="1073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0776" y="2000106"/>
            <a:ext cx="826161" cy="826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0838" y="3069052"/>
            <a:ext cx="1069301" cy="43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29756" y="1814913"/>
            <a:ext cx="968793" cy="96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86473" y="2880820"/>
            <a:ext cx="1154765" cy="27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68050" y="3069050"/>
            <a:ext cx="2286036" cy="55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21338" y="3984078"/>
            <a:ext cx="1701300" cy="46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0850" y="3792660"/>
            <a:ext cx="1154775" cy="846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86475" y="3551198"/>
            <a:ext cx="1257300" cy="125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134475" y="3648179"/>
            <a:ext cx="1701299" cy="1063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665350" y="1876500"/>
            <a:ext cx="7995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3"/>
          <p:cNvSpPr txBox="1"/>
          <p:nvPr/>
        </p:nvSpPr>
        <p:spPr>
          <a:xfrm>
            <a:off x="389850" y="2054200"/>
            <a:ext cx="8364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25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4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6894"/>
            <a:ext cx="9144000" cy="461486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3"/>
          <p:cNvSpPr/>
          <p:nvPr/>
        </p:nvSpPr>
        <p:spPr>
          <a:xfrm>
            <a:off x="1134413" y="1065475"/>
            <a:ext cx="782700" cy="469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/>
          <p:nvPr/>
        </p:nvSpPr>
        <p:spPr>
          <a:xfrm>
            <a:off x="665350" y="1876500"/>
            <a:ext cx="7995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34"/>
          <p:cNvSpPr txBox="1"/>
          <p:nvPr/>
        </p:nvSpPr>
        <p:spPr>
          <a:xfrm>
            <a:off x="389850" y="2054200"/>
            <a:ext cx="8364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25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2" name="Google Shape;1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4794"/>
            <a:ext cx="9144000" cy="463391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4"/>
          <p:cNvSpPr/>
          <p:nvPr/>
        </p:nvSpPr>
        <p:spPr>
          <a:xfrm>
            <a:off x="2539238" y="2337000"/>
            <a:ext cx="782700" cy="469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Zoon 2019 New Styl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