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1203" r:id="rId5"/>
    <p:sldId id="1273" r:id="rId6"/>
    <p:sldId id="1228" r:id="rId7"/>
    <p:sldId id="1400" r:id="rId8"/>
    <p:sldId id="1208" r:id="rId9"/>
    <p:sldId id="1207" r:id="rId10"/>
    <p:sldId id="1210" r:id="rId11"/>
    <p:sldId id="1232" r:id="rId12"/>
    <p:sldId id="1209" r:id="rId13"/>
    <p:sldId id="1390" r:id="rId14"/>
    <p:sldId id="1229" r:id="rId15"/>
    <p:sldId id="1393" r:id="rId16"/>
    <p:sldId id="1230" r:id="rId17"/>
    <p:sldId id="1403" r:id="rId18"/>
    <p:sldId id="1404" r:id="rId19"/>
    <p:sldId id="1236" r:id="rId20"/>
    <p:sldId id="1237" r:id="rId21"/>
    <p:sldId id="1239" r:id="rId22"/>
    <p:sldId id="1238" r:id="rId23"/>
    <p:sldId id="1274" r:id="rId24"/>
    <p:sldId id="1292" r:id="rId25"/>
  </p:sldIdLst>
  <p:sldSz cx="24387175" cy="13717588"/>
  <p:notesSz cx="6858000" cy="9144000"/>
  <p:defaultTextStyle>
    <a:defPPr>
      <a:defRPr lang="ru-RU"/>
    </a:defPPr>
    <a:lvl1pPr marL="0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219261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2438522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3657783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4877044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6096305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Microsoft Office" initials="Office" lastIdx="1" clrIdx="0"/>
  <p:cmAuthor id="2" name="пользователь Microsoft Office" initials="Office [2]" lastIdx="1" clrIdx="1"/>
  <p:cmAuthor id="3" name="Мариям Акбаева" initials="МА" lastIdx="6" clrIdx="2">
    <p:extLst>
      <p:ext uri="{19B8F6BF-5375-455C-9EA6-DF929625EA0E}">
        <p15:presenceInfo xmlns:p15="http://schemas.microsoft.com/office/powerpoint/2012/main" userId="S-1-5-21-2570940902-79378927-2641988315-18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1C92"/>
    <a:srgbClr val="FFC300"/>
    <a:srgbClr val="AF207F"/>
    <a:srgbClr val="000000"/>
    <a:srgbClr val="EFF2F6"/>
    <a:srgbClr val="8297A2"/>
    <a:srgbClr val="3C1271"/>
    <a:srgbClr val="E6EAEC"/>
    <a:srgbClr val="3D1272"/>
    <a:srgbClr val="E8E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Темный стиль 1 —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21" autoAdjust="0"/>
    <p:restoredTop sz="95220" autoAdjust="0"/>
  </p:normalViewPr>
  <p:slideViewPr>
    <p:cSldViewPr>
      <p:cViewPr varScale="1">
        <p:scale>
          <a:sx n="27" d="100"/>
          <a:sy n="27" d="100"/>
        </p:scale>
        <p:origin x="1412" y="52"/>
      </p:cViewPr>
      <p:guideLst/>
    </p:cSldViewPr>
  </p:slideViewPr>
  <p:outlineViewPr>
    <p:cViewPr>
      <p:scale>
        <a:sx n="33" d="100"/>
        <a:sy n="33" d="100"/>
      </p:scale>
      <p:origin x="0" y="-17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3006"/>
    </p:cViewPr>
  </p:sorterViewPr>
  <p:notesViewPr>
    <p:cSldViewPr>
      <p:cViewPr varScale="1">
        <p:scale>
          <a:sx n="106" d="100"/>
          <a:sy n="106" d="100"/>
        </p:scale>
        <p:origin x="524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2000" b="1" i="0" u="none" strike="noStrike" kern="1200" spc="0" baseline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ru-RU" sz="2000" b="1" i="0" u="none" strike="noStrike" kern="1200" spc="0" baseline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КОЛИЧЕСТВО ПУБЛИКАЦИЙ В СМИ С УПОМИНАНИЕМ ММК</a:t>
            </a:r>
          </a:p>
        </c:rich>
      </c:tx>
      <c:layout>
        <c:manualLayout>
          <c:xMode val="edge"/>
          <c:yMode val="edge"/>
          <c:x val="3.8418185444088961E-2"/>
          <c:y val="1.23121398911151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ru-RU" sz="2000" b="1" i="0" u="none" strike="noStrike" kern="1200" spc="0" baseline="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5.7628570369090318E-2"/>
          <c:w val="0.98748347070007714"/>
          <c:h val="0.882860168264296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DBF-483D-9AB8-33133BF218F0}"/>
              </c:ext>
            </c:extLst>
          </c:dPt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DBF-483D-9AB8-33133BF218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545</c:v>
                </c:pt>
                <c:pt idx="1">
                  <c:v>846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4F-4D87-938E-CEE6B3AF2D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2608592"/>
        <c:axId val="862553488"/>
      </c:barChart>
      <c:catAx>
        <c:axId val="862608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862553488"/>
        <c:crosses val="autoZero"/>
        <c:auto val="1"/>
        <c:lblAlgn val="ctr"/>
        <c:lblOffset val="100"/>
        <c:noMultiLvlLbl val="0"/>
      </c:catAx>
      <c:valAx>
        <c:axId val="8625534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62608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УПОМИНАНИЯ</a:t>
            </a:r>
            <a:r>
              <a:rPr lang="ru-RU" sz="2000" b="1" baseline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ММК В РАЗРЕЗЕ ПО ТЕМАМ</a:t>
            </a:r>
            <a:endParaRPr lang="en-US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44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811-4CB2-BDA8-2B8B5DDF1CE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811-4CB2-BDA8-2B8B5DDF1CE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811-4CB2-BDA8-2B8B5DDF1CE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811-4CB2-BDA8-2B8B5DDF1CE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811-4CB2-BDA8-2B8B5DDF1CE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811-4CB2-BDA8-2B8B5DDF1CE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811-4CB2-BDA8-2B8B5DDF1CE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811-4CB2-BDA8-2B8B5DDF1CE7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F811-4CB2-BDA8-2B8B5DDF1CE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BA56F187-D1F0-7148-96CA-285FF312689D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811-4CB2-BDA8-2B8B5DDF1CE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20353E8-9435-E240-8482-DB8EB35595D7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811-4CB2-BDA8-2B8B5DDF1CE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B109EDB-6E80-D74A-9CA9-74DC33975E19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811-4CB2-BDA8-2B8B5DDF1CE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A6E4EA2-B36A-B34C-913E-DFF236E6587C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811-4CB2-BDA8-2B8B5DDF1CE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AFC0450-66BD-0549-BF64-1E23A5D4DDC2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F811-4CB2-BDA8-2B8B5DDF1CE7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CE90D4AA-E43B-E242-B276-279A9ED1872D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F811-4CB2-BDA8-2B8B5DDF1CE7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658F7064-F4B8-9A4E-B8D3-8A9542B1549E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F811-4CB2-BDA8-2B8B5DDF1CE7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C6A1D0BB-01F6-1D4E-8F1F-492448655AFB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F811-4CB2-BDA8-2B8B5DDF1C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Медицина</c:v>
                </c:pt>
                <c:pt idx="1">
                  <c:v>ИТ</c:v>
                </c:pt>
                <c:pt idx="2">
                  <c:v>Другое</c:v>
                </c:pt>
                <c:pt idx="3">
                  <c:v>Власть</c:v>
                </c:pt>
                <c:pt idx="4">
                  <c:v>Финансы</c:v>
                </c:pt>
                <c:pt idx="5">
                  <c:v>Образование и наука</c:v>
                </c:pt>
                <c:pt idx="6">
                  <c:v>Строительство</c:v>
                </c:pt>
                <c:pt idx="7">
                  <c:v>Политика</c:v>
                </c:pt>
                <c:pt idx="8">
                  <c:v>Недвижимость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16</c:v>
                </c:pt>
                <c:pt idx="1">
                  <c:v>11</c:v>
                </c:pt>
                <c:pt idx="2">
                  <c:v>9</c:v>
                </c:pt>
                <c:pt idx="3">
                  <c:v>8</c:v>
                </c:pt>
                <c:pt idx="4">
                  <c:v>5</c:v>
                </c:pt>
                <c:pt idx="5">
                  <c:v>3</c:v>
                </c:pt>
                <c:pt idx="6">
                  <c:v>2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F811-4CB2-BDA8-2B8B5DDF1C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41B0E-0A9B-FB43-B29A-2C5A495EA0A7}" type="datetimeFigureOut">
              <a:rPr lang="ru-RU" smtClean="0"/>
              <a:t>08.06.2020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11949-EE69-F440-BF44-484174DCC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2427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03F2D-4C40-8A47-B131-FA84CE0A3C0A}" type="datetimeFigureOut">
              <a:rPr lang="ru-RU" smtClean="0"/>
              <a:t>08.06.2020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FC40D-6FB9-1648-B027-EAD4E7DC4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7415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1219261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2438522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3657783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4877044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6096305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612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3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920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3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566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3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48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3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612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713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>
            <a:extLst>
              <a:ext uri="{FF2B5EF4-FFF2-40B4-BE49-F238E27FC236}">
                <a16:creationId xmlns:a16="http://schemas.microsoft.com/office/drawing/2014/main" id="{A028D5EF-56C1-45B3-9767-D2BC59C101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6464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95957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5870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25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617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3667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848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3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222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3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24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97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694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632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32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6_Пользовательский макет">
    <p:bg>
      <p:bgPr>
        <a:solidFill>
          <a:srgbClr val="3D12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2594">
            <a:off x="-514764" y="6440071"/>
            <a:ext cx="19364894" cy="14275981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51" y="1386187"/>
            <a:ext cx="6505940" cy="3098508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052051" y="6930802"/>
            <a:ext cx="14614144" cy="202931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889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2271" algn="l"/>
              </a:tabLst>
              <a:defRPr sz="9600" b="1" i="0" baseline="0">
                <a:solidFill>
                  <a:schemeClr val="bg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Name file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4860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6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674308" y="12552653"/>
            <a:ext cx="4320480" cy="498829"/>
          </a:xfrm>
          <a:prstGeom prst="rect">
            <a:avLst/>
          </a:prstGeom>
        </p:spPr>
        <p:txBody>
          <a:bodyPr/>
          <a:lstStyle>
            <a:lvl1pPr algn="r">
              <a:defRPr lang="uk-UA" sz="2200" b="0" i="0" kern="1200" baseline="0" smtClean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www.mimc.global</a:t>
            </a:r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 </a:t>
            </a:r>
            <a:fld id="{E8BBD06A-759F-43F0-9FDD-30D8801384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968450" y="5418634"/>
            <a:ext cx="9001001" cy="6554304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968450" y="1530202"/>
            <a:ext cx="9001001" cy="302433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8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2271" algn="l"/>
              </a:tabLst>
              <a:defRPr lang="ru-RU" sz="6000" b="0" i="0" kern="1200" spc="0" baseline="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ru-RU" dirty="0"/>
              <a:t>МОДУЛЬНАЯ СЕТКА ДЛЯ ПОСТРОЕНИЯ СЛАЙДА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968450" y="610869"/>
            <a:ext cx="9001001" cy="703309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3200" b="1" i="0" kern="1200" baseline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MIMC</a:t>
            </a:r>
          </a:p>
        </p:txBody>
      </p:sp>
    </p:spTree>
    <p:extLst>
      <p:ext uri="{BB962C8B-B14F-4D97-AF65-F5344CB8AC3E}">
        <p14:creationId xmlns:p14="http://schemas.microsoft.com/office/powerpoint/2010/main" val="1386806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683">
          <p15:clr>
            <a:srgbClr val="FBAE40"/>
          </p15:clr>
        </p15:guide>
        <p15:guide id="3" pos="3837">
          <p15:clr>
            <a:srgbClr val="FBAE40"/>
          </p15:clr>
        </p15:guide>
        <p15:guide id="4" pos="11515">
          <p15:clr>
            <a:srgbClr val="FBAE40"/>
          </p15:clr>
        </p15:guide>
        <p15:guide id="5" orient="horz" pos="2869">
          <p15:clr>
            <a:srgbClr val="FBAE40"/>
          </p15:clr>
        </p15:guide>
        <p15:guide id="6" orient="horz" pos="572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674308" y="12552653"/>
            <a:ext cx="4320480" cy="498829"/>
          </a:xfrm>
          <a:prstGeom prst="rect">
            <a:avLst/>
          </a:prstGeom>
        </p:spPr>
        <p:txBody>
          <a:bodyPr/>
          <a:lstStyle>
            <a:lvl1pPr algn="r">
              <a:defRPr lang="uk-UA" sz="2200" b="0" i="0" kern="1200" baseline="0" smtClean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www.mimc.global</a:t>
            </a:r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 </a:t>
            </a:r>
            <a:fld id="{E8BBD06A-759F-43F0-9FDD-30D8801384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3273708" y="5418634"/>
            <a:ext cx="9721080" cy="2232248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968450" y="1530202"/>
            <a:ext cx="9001001" cy="302433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8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2271" algn="l"/>
              </a:tabLst>
              <a:defRPr lang="ru-RU" sz="6000" b="0" i="0" kern="1200" spc="0" baseline="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ru-RU" dirty="0"/>
              <a:t>МОДУЛЬНАЯ СЕТКА ДЛЯ ПОСТРОЕНИЯ СЛАЙДА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968450" y="610869"/>
            <a:ext cx="9001001" cy="703309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3200" b="1" i="0" kern="1200" baseline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MIMC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6" hasCustomPrompt="1"/>
          </p:nvPr>
        </p:nvSpPr>
        <p:spPr>
          <a:xfrm>
            <a:off x="13273707" y="9109919"/>
            <a:ext cx="9721080" cy="2232248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6091237" y="5418634"/>
            <a:ext cx="4878213" cy="2232248"/>
          </a:xfrm>
          <a:prstGeom prst="rect">
            <a:avLst/>
          </a:prstGeom>
        </p:spPr>
        <p:txBody>
          <a:bodyPr/>
          <a:lstStyle>
            <a:lvl1pPr marL="0" indent="0" algn="r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6091237" y="9091613"/>
            <a:ext cx="4878213" cy="2232248"/>
          </a:xfrm>
          <a:prstGeom prst="rect">
            <a:avLst/>
          </a:prstGeom>
        </p:spPr>
        <p:txBody>
          <a:bodyPr/>
          <a:lstStyle>
            <a:lvl1pPr marL="0" indent="0" algn="r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088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683">
          <p15:clr>
            <a:srgbClr val="FBAE40"/>
          </p15:clr>
        </p15:guide>
        <p15:guide id="3" pos="3837">
          <p15:clr>
            <a:srgbClr val="FBAE40"/>
          </p15:clr>
        </p15:guide>
        <p15:guide id="4" pos="11515">
          <p15:clr>
            <a:srgbClr val="FBAE40"/>
          </p15:clr>
        </p15:guide>
        <p15:guide id="5" orient="horz" pos="2869">
          <p15:clr>
            <a:srgbClr val="FBAE40"/>
          </p15:clr>
        </p15:guide>
        <p15:guide id="6" orient="horz" pos="572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674308" y="12552653"/>
            <a:ext cx="4320480" cy="498829"/>
          </a:xfrm>
          <a:prstGeom prst="rect">
            <a:avLst/>
          </a:prstGeom>
        </p:spPr>
        <p:txBody>
          <a:bodyPr/>
          <a:lstStyle>
            <a:lvl1pPr algn="r">
              <a:defRPr lang="uk-UA" sz="2200" b="0" i="0" kern="1200" baseline="0" smtClean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www.mimc.global</a:t>
            </a:r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 </a:t>
            </a:r>
            <a:fld id="{E8BBD06A-759F-43F0-9FDD-30D8801384DF}" type="slidenum">
              <a:rPr lang="en-US" smtClean="0"/>
              <a:pPr/>
              <a:t>‹#›</a:t>
            </a:fld>
            <a:endParaRPr lang="en-US" dirty="0"/>
          </a:p>
          <a:p>
            <a:endParaRPr lang="en-US" dirty="0"/>
          </a:p>
        </p:txBody>
      </p:sp>
      <p:sp>
        <p:nvSpPr>
          <p:cNvPr id="6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3273708" y="5418634"/>
            <a:ext cx="9721079" cy="2232248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6" hasCustomPrompt="1"/>
          </p:nvPr>
        </p:nvSpPr>
        <p:spPr>
          <a:xfrm>
            <a:off x="13273707" y="9109919"/>
            <a:ext cx="9721079" cy="2232248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3282462" y="1727349"/>
            <a:ext cx="9721079" cy="2232248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6091237" y="5418634"/>
            <a:ext cx="4878213" cy="2232248"/>
          </a:xfrm>
          <a:prstGeom prst="rect">
            <a:avLst/>
          </a:prstGeom>
        </p:spPr>
        <p:txBody>
          <a:bodyPr/>
          <a:lstStyle>
            <a:lvl1pPr marL="0" indent="0" algn="r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6091237" y="9091613"/>
            <a:ext cx="4878213" cy="2232248"/>
          </a:xfrm>
          <a:prstGeom prst="rect">
            <a:avLst/>
          </a:prstGeom>
        </p:spPr>
        <p:txBody>
          <a:bodyPr/>
          <a:lstStyle>
            <a:lvl1pPr marL="0" indent="0" algn="r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20" hasCustomPrompt="1"/>
          </p:nvPr>
        </p:nvSpPr>
        <p:spPr>
          <a:xfrm>
            <a:off x="6091237" y="1727349"/>
            <a:ext cx="4878213" cy="2232248"/>
          </a:xfrm>
          <a:prstGeom prst="rect">
            <a:avLst/>
          </a:prstGeom>
        </p:spPr>
        <p:txBody>
          <a:bodyPr/>
          <a:lstStyle>
            <a:lvl1pPr marL="0" indent="0" algn="r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863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683">
          <p15:clr>
            <a:srgbClr val="FBAE40"/>
          </p15:clr>
        </p15:guide>
        <p15:guide id="3" pos="3837">
          <p15:clr>
            <a:srgbClr val="FBAE40"/>
          </p15:clr>
        </p15:guide>
        <p15:guide id="4" pos="11515">
          <p15:clr>
            <a:srgbClr val="FBAE40"/>
          </p15:clr>
        </p15:guide>
        <p15:guide id="5" orient="horz" pos="2869">
          <p15:clr>
            <a:srgbClr val="FBAE40"/>
          </p15:clr>
        </p15:guide>
        <p15:guide id="6" orient="horz" pos="572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674308" y="12552653"/>
            <a:ext cx="4320480" cy="498829"/>
          </a:xfrm>
          <a:prstGeom prst="rect">
            <a:avLst/>
          </a:prstGeom>
        </p:spPr>
        <p:txBody>
          <a:bodyPr/>
          <a:lstStyle>
            <a:lvl1pPr algn="r">
              <a:defRPr lang="uk-UA" sz="2200" b="0" i="0" kern="1200" baseline="0" smtClean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www.mimc.global</a:t>
            </a:r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 </a:t>
            </a:r>
            <a:fld id="{E8BBD06A-759F-43F0-9FDD-30D8801384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968450" y="1530202"/>
            <a:ext cx="9001001" cy="223224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8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2271" algn="l"/>
              </a:tabLst>
              <a:defRPr lang="ru-RU" sz="6000" b="0" i="0" kern="1200" spc="0" baseline="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ru-RU" dirty="0"/>
              <a:t>МОДУЛЬНАЯ СЕТКА </a:t>
            </a:r>
            <a:r>
              <a:rPr lang="ru-RU"/>
              <a:t>ДЛЯ ПОСТРОЕНИЯ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968450" y="610869"/>
            <a:ext cx="9001001" cy="703309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3200" b="1" i="0" kern="1200" baseline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MIMC</a:t>
            </a:r>
          </a:p>
        </p:txBody>
      </p:sp>
      <p:sp>
        <p:nvSpPr>
          <p:cNvPr id="25" name="Рисунок 21"/>
          <p:cNvSpPr>
            <a:spLocks noGrp="1"/>
          </p:cNvSpPr>
          <p:nvPr>
            <p:ph type="pic" sz="quarter" idx="32"/>
          </p:nvPr>
        </p:nvSpPr>
        <p:spPr>
          <a:xfrm flipH="1">
            <a:off x="1968450" y="4554538"/>
            <a:ext cx="3700706" cy="3600400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 dirty="0"/>
          </a:p>
        </p:txBody>
      </p:sp>
      <p:sp>
        <p:nvSpPr>
          <p:cNvPr id="26" name="Рисунок 21"/>
          <p:cNvSpPr>
            <a:spLocks noGrp="1"/>
          </p:cNvSpPr>
          <p:nvPr>
            <p:ph type="pic" sz="quarter" idx="33"/>
          </p:nvPr>
        </p:nvSpPr>
        <p:spPr>
          <a:xfrm flipH="1">
            <a:off x="6299858" y="4554538"/>
            <a:ext cx="3700706" cy="3600400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 dirty="0"/>
          </a:p>
        </p:txBody>
      </p:sp>
      <p:sp>
        <p:nvSpPr>
          <p:cNvPr id="27" name="Рисунок 21"/>
          <p:cNvSpPr>
            <a:spLocks noGrp="1"/>
          </p:cNvSpPr>
          <p:nvPr>
            <p:ph type="pic" sz="quarter" idx="34"/>
          </p:nvPr>
        </p:nvSpPr>
        <p:spPr>
          <a:xfrm flipH="1">
            <a:off x="10631266" y="4554538"/>
            <a:ext cx="3700706" cy="3600400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 dirty="0"/>
          </a:p>
        </p:txBody>
      </p:sp>
      <p:sp>
        <p:nvSpPr>
          <p:cNvPr id="28" name="Рисунок 21"/>
          <p:cNvSpPr>
            <a:spLocks noGrp="1"/>
          </p:cNvSpPr>
          <p:nvPr>
            <p:ph type="pic" sz="quarter" idx="35"/>
          </p:nvPr>
        </p:nvSpPr>
        <p:spPr>
          <a:xfrm flipH="1">
            <a:off x="14962674" y="4554538"/>
            <a:ext cx="3700706" cy="3600400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 dirty="0"/>
          </a:p>
        </p:txBody>
      </p:sp>
      <p:sp>
        <p:nvSpPr>
          <p:cNvPr id="29" name="Рисунок 21"/>
          <p:cNvSpPr>
            <a:spLocks noGrp="1"/>
          </p:cNvSpPr>
          <p:nvPr>
            <p:ph type="pic" sz="quarter" idx="36"/>
          </p:nvPr>
        </p:nvSpPr>
        <p:spPr>
          <a:xfrm flipH="1">
            <a:off x="19294082" y="4554538"/>
            <a:ext cx="3700706" cy="3600400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703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683">
          <p15:clr>
            <a:srgbClr val="FBAE40"/>
          </p15:clr>
        </p15:guide>
        <p15:guide id="3" pos="3837">
          <p15:clr>
            <a:srgbClr val="FBAE40"/>
          </p15:clr>
        </p15:guide>
        <p15:guide id="4" pos="11515">
          <p15:clr>
            <a:srgbClr val="FBAE40"/>
          </p15:clr>
        </p15:guide>
        <p15:guide id="5" orient="horz" pos="2869">
          <p15:clr>
            <a:srgbClr val="FBAE40"/>
          </p15:clr>
        </p15:guide>
        <p15:guide id="6" orient="horz" pos="572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674308" y="12552653"/>
            <a:ext cx="4320480" cy="498829"/>
          </a:xfrm>
          <a:prstGeom prst="rect">
            <a:avLst/>
          </a:prstGeom>
        </p:spPr>
        <p:txBody>
          <a:bodyPr/>
          <a:lstStyle>
            <a:lvl1pPr algn="r">
              <a:defRPr lang="uk-UA" sz="2200" b="0" i="0" kern="1200" baseline="0" smtClean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www.mimc.ru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 </a:t>
            </a:r>
            <a:fld id="{E8BBD06A-759F-43F0-9FDD-30D8801384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Рисунок 21"/>
          <p:cNvSpPr>
            <a:spLocks noGrp="1"/>
          </p:cNvSpPr>
          <p:nvPr>
            <p:ph type="pic" sz="quarter" idx="32"/>
          </p:nvPr>
        </p:nvSpPr>
        <p:spPr>
          <a:xfrm flipH="1">
            <a:off x="18280062" y="0"/>
            <a:ext cx="6107111" cy="13717588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968450" y="1530202"/>
            <a:ext cx="14761641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8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2271" algn="l"/>
              </a:tabLst>
              <a:defRPr lang="ru-RU" sz="6000" b="0" i="0" kern="1200" spc="0" baseline="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ru-RU" dirty="0"/>
              <a:t>МОДУЛЬНАЯ СЕТКА ДЛЯ </a:t>
            </a:r>
            <a:br>
              <a:rPr lang="ru-RU" dirty="0"/>
            </a:br>
            <a:r>
              <a:rPr lang="ru-RU" dirty="0"/>
              <a:t>ПОСТРОЕНИЯ СЛАЙДА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968450" y="610869"/>
            <a:ext cx="14761641" cy="703309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3200" b="1" i="0" kern="1200" baseline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MIMC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968450" y="4554538"/>
            <a:ext cx="14761641" cy="7418400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302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683">
          <p15:clr>
            <a:srgbClr val="FBAE40"/>
          </p15:clr>
        </p15:guide>
        <p15:guide id="3" pos="3837">
          <p15:clr>
            <a:srgbClr val="FBAE40"/>
          </p15:clr>
        </p15:guide>
        <p15:guide id="4" pos="11515">
          <p15:clr>
            <a:srgbClr val="FBAE40"/>
          </p15:clr>
        </p15:guide>
        <p15:guide id="5" orient="horz" pos="2869">
          <p15:clr>
            <a:srgbClr val="FBAE40"/>
          </p15:clr>
        </p15:guide>
        <p15:guide id="6" orient="horz" pos="5727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674308" y="12552653"/>
            <a:ext cx="4320480" cy="498829"/>
          </a:xfrm>
          <a:prstGeom prst="rect">
            <a:avLst/>
          </a:prstGeom>
        </p:spPr>
        <p:txBody>
          <a:bodyPr/>
          <a:lstStyle>
            <a:lvl1pPr algn="r">
              <a:defRPr lang="uk-UA" sz="2200" b="0" i="0" kern="1200" baseline="0" smtClean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www.mimc.ru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 </a:t>
            </a:r>
            <a:fld id="{E8BBD06A-759F-43F0-9FDD-30D8801384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Рисунок 21"/>
          <p:cNvSpPr>
            <a:spLocks noGrp="1"/>
          </p:cNvSpPr>
          <p:nvPr>
            <p:ph type="pic" sz="quarter" idx="32"/>
          </p:nvPr>
        </p:nvSpPr>
        <p:spPr>
          <a:xfrm flipH="1">
            <a:off x="18280062" y="0"/>
            <a:ext cx="6107111" cy="13717588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968450" y="1530202"/>
            <a:ext cx="14761641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8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2271" algn="l"/>
              </a:tabLst>
              <a:defRPr lang="ru-RU" sz="6000" b="0" i="0" kern="1200" spc="0" baseline="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ru-RU" dirty="0"/>
              <a:t>МОДУЛЬНАЯ СЕТКА ДЛЯ </a:t>
            </a:r>
            <a:br>
              <a:rPr lang="ru-RU" dirty="0"/>
            </a:br>
            <a:r>
              <a:rPr lang="ru-RU" dirty="0"/>
              <a:t>ПОСТРОЕНИЯ СЛАЙДА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968450" y="610869"/>
            <a:ext cx="14761641" cy="703309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3200" b="1" i="0" kern="1200" baseline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MIMC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968450" y="4554538"/>
            <a:ext cx="14761641" cy="7418400"/>
          </a:xfrm>
          <a:prstGeom prst="rect">
            <a:avLst/>
          </a:prstGeom>
        </p:spPr>
        <p:txBody>
          <a:bodyPr numCol="2" spcCol="1080000"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49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683">
          <p15:clr>
            <a:srgbClr val="FBAE40"/>
          </p15:clr>
        </p15:guide>
        <p15:guide id="3" pos="3837">
          <p15:clr>
            <a:srgbClr val="FBAE40"/>
          </p15:clr>
        </p15:guide>
        <p15:guide id="4" pos="11515">
          <p15:clr>
            <a:srgbClr val="FBAE40"/>
          </p15:clr>
        </p15:guide>
        <p15:guide id="5" orient="horz" pos="2869">
          <p15:clr>
            <a:srgbClr val="FBAE40"/>
          </p15:clr>
        </p15:guide>
        <p15:guide id="6" orient="horz" pos="572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1"/>
          <p:cNvSpPr>
            <a:spLocks noGrp="1"/>
          </p:cNvSpPr>
          <p:nvPr>
            <p:ph type="pic" sz="quarter" idx="32"/>
          </p:nvPr>
        </p:nvSpPr>
        <p:spPr>
          <a:xfrm flipH="1">
            <a:off x="12196763" y="0"/>
            <a:ext cx="6083300" cy="13717588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 dirty="0"/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674308" y="12552653"/>
            <a:ext cx="4320480" cy="498829"/>
          </a:xfrm>
          <a:prstGeom prst="rect">
            <a:avLst/>
          </a:prstGeom>
        </p:spPr>
        <p:txBody>
          <a:bodyPr/>
          <a:lstStyle>
            <a:lvl1pPr algn="r">
              <a:defRPr lang="uk-UA" sz="2200" b="0" i="0" kern="1200" baseline="0" smtClean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www.mimc.global</a:t>
            </a:r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 </a:t>
            </a:r>
            <a:fld id="{E8BBD06A-759F-43F0-9FDD-30D8801384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968450" y="5418634"/>
            <a:ext cx="9001001" cy="6554304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1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968450" y="1530202"/>
            <a:ext cx="9001001" cy="302433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8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2271" algn="l"/>
              </a:tabLst>
              <a:defRPr lang="ru-RU" sz="6000" b="0" i="0" kern="1200" spc="0" baseline="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ru-RU" dirty="0"/>
              <a:t>МОДУЛЬНАЯ СЕТКА ДЛЯ ПОСТРОЕНИЯ СЛАЙДА</a:t>
            </a:r>
          </a:p>
        </p:txBody>
      </p:sp>
      <p:sp>
        <p:nvSpPr>
          <p:cNvPr id="19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968450" y="610869"/>
            <a:ext cx="9001001" cy="703309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3200" b="1" i="0" kern="1200" baseline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MIMC</a:t>
            </a:r>
          </a:p>
        </p:txBody>
      </p:sp>
    </p:spTree>
    <p:extLst>
      <p:ext uri="{BB962C8B-B14F-4D97-AF65-F5344CB8AC3E}">
        <p14:creationId xmlns:p14="http://schemas.microsoft.com/office/powerpoint/2010/main" val="771374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683">
          <p15:clr>
            <a:srgbClr val="FBAE40"/>
          </p15:clr>
        </p15:guide>
        <p15:guide id="3" pos="3837">
          <p15:clr>
            <a:srgbClr val="FBAE40"/>
          </p15:clr>
        </p15:guide>
        <p15:guide id="4" pos="11515">
          <p15:clr>
            <a:srgbClr val="FBAE40"/>
          </p15:clr>
        </p15:guide>
        <p15:guide id="5" orient="horz" pos="2869">
          <p15:clr>
            <a:srgbClr val="FBAE40"/>
          </p15:clr>
        </p15:guide>
        <p15:guide id="6" orient="horz" pos="5727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1"/>
          <p:cNvSpPr>
            <a:spLocks noGrp="1"/>
          </p:cNvSpPr>
          <p:nvPr>
            <p:ph type="pic" sz="quarter" idx="32"/>
          </p:nvPr>
        </p:nvSpPr>
        <p:spPr>
          <a:xfrm flipH="1">
            <a:off x="12196763" y="0"/>
            <a:ext cx="12190412" cy="13717588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 dirty="0"/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968450" y="5418634"/>
            <a:ext cx="9001001" cy="6554304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968450" y="1530202"/>
            <a:ext cx="9001001" cy="302433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8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2271" algn="l"/>
              </a:tabLst>
              <a:defRPr lang="ru-RU" sz="6000" b="0" i="0" kern="1200" spc="0" baseline="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ru-RU" dirty="0"/>
              <a:t>МОДУЛЬНАЯ СЕТКА ДЛЯ ПОСТРОЕНИЯ СЛАЙДА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968450" y="610869"/>
            <a:ext cx="9001001" cy="703309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3200" b="1" i="0" kern="1200" baseline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MIMC</a:t>
            </a:r>
          </a:p>
        </p:txBody>
      </p:sp>
    </p:spTree>
    <p:extLst>
      <p:ext uri="{BB962C8B-B14F-4D97-AF65-F5344CB8AC3E}">
        <p14:creationId xmlns:p14="http://schemas.microsoft.com/office/powerpoint/2010/main" val="1274445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683">
          <p15:clr>
            <a:srgbClr val="FBAE40"/>
          </p15:clr>
        </p15:guide>
        <p15:guide id="3" pos="3837">
          <p15:clr>
            <a:srgbClr val="FBAE40"/>
          </p15:clr>
        </p15:guide>
        <p15:guide id="4" pos="11515">
          <p15:clr>
            <a:srgbClr val="FBAE40"/>
          </p15:clr>
        </p15:guide>
        <p15:guide id="5" orient="horz" pos="2869">
          <p15:clr>
            <a:srgbClr val="FBAE40"/>
          </p15:clr>
        </p15:guide>
        <p15:guide id="6" orient="horz" pos="5727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1"/>
          <p:cNvSpPr>
            <a:spLocks noGrp="1"/>
          </p:cNvSpPr>
          <p:nvPr>
            <p:ph type="pic" sz="quarter" idx="32"/>
          </p:nvPr>
        </p:nvSpPr>
        <p:spPr>
          <a:xfrm flipH="1">
            <a:off x="6091238" y="0"/>
            <a:ext cx="18295937" cy="13717588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 dirty="0"/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968450" y="5418634"/>
            <a:ext cx="9001001" cy="6554304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968450" y="1530202"/>
            <a:ext cx="9001001" cy="302433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8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2271" algn="l"/>
              </a:tabLst>
              <a:defRPr lang="ru-RU" sz="6000" b="0" i="0" kern="1200" spc="0" baseline="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ru-RU" dirty="0"/>
              <a:t>МОДУЛЬНАЯ СЕТКА ДЛЯ ПОСТРОЕНИЯ СЛАЙДА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968450" y="610869"/>
            <a:ext cx="9001001" cy="703309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3200" b="1" i="0" kern="1200" baseline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MIMC</a:t>
            </a:r>
          </a:p>
        </p:txBody>
      </p:sp>
    </p:spTree>
    <p:extLst>
      <p:ext uri="{BB962C8B-B14F-4D97-AF65-F5344CB8AC3E}">
        <p14:creationId xmlns:p14="http://schemas.microsoft.com/office/powerpoint/2010/main" val="2082473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683">
          <p15:clr>
            <a:srgbClr val="FBAE40"/>
          </p15:clr>
        </p15:guide>
        <p15:guide id="3" pos="3837">
          <p15:clr>
            <a:srgbClr val="FBAE40"/>
          </p15:clr>
        </p15:guide>
        <p15:guide id="4" pos="11515">
          <p15:clr>
            <a:srgbClr val="FBAE40"/>
          </p15:clr>
        </p15:guide>
        <p15:guide id="5" orient="horz" pos="2869">
          <p15:clr>
            <a:srgbClr val="FBAE40"/>
          </p15:clr>
        </p15:guide>
        <p15:guide id="6" orient="horz" pos="572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1"/>
          <p:cNvSpPr>
            <a:spLocks noGrp="1"/>
          </p:cNvSpPr>
          <p:nvPr>
            <p:ph type="pic" sz="quarter" idx="32"/>
          </p:nvPr>
        </p:nvSpPr>
        <p:spPr>
          <a:xfrm flipH="1">
            <a:off x="0" y="9091613"/>
            <a:ext cx="24387175" cy="462597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 dirty="0"/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968450" y="4554538"/>
            <a:ext cx="21014095" cy="3816424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1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968450" y="1530202"/>
            <a:ext cx="10228313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8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2271" algn="l"/>
              </a:tabLst>
              <a:defRPr lang="ru-RU" sz="6000" b="0" i="0" kern="1200" spc="0" baseline="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ru-RU" dirty="0"/>
              <a:t>МОДУЛЬНАЯ СЕТКА ДЛЯ </a:t>
            </a:r>
            <a:br>
              <a:rPr lang="ru-RU" dirty="0"/>
            </a:br>
            <a:r>
              <a:rPr lang="ru-RU" dirty="0"/>
              <a:t>ПОСТРОЕНИЯ СЛАЙДА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968450" y="610869"/>
            <a:ext cx="10228313" cy="703309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3200" b="1" i="0" kern="1200" baseline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MIMC</a:t>
            </a:r>
          </a:p>
        </p:txBody>
      </p:sp>
    </p:spTree>
    <p:extLst>
      <p:ext uri="{BB962C8B-B14F-4D97-AF65-F5344CB8AC3E}">
        <p14:creationId xmlns:p14="http://schemas.microsoft.com/office/powerpoint/2010/main" val="1802239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683">
          <p15:clr>
            <a:srgbClr val="FBAE40"/>
          </p15:clr>
        </p15:guide>
        <p15:guide id="3" pos="3837">
          <p15:clr>
            <a:srgbClr val="FBAE40"/>
          </p15:clr>
        </p15:guide>
        <p15:guide id="4" pos="11515">
          <p15:clr>
            <a:srgbClr val="FBAE40"/>
          </p15:clr>
        </p15:guide>
        <p15:guide id="5" orient="horz" pos="2869">
          <p15:clr>
            <a:srgbClr val="FBAE40"/>
          </p15:clr>
        </p15:guide>
        <p15:guide id="6" orient="horz" pos="572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8_Пользовательский макет">
    <p:bg>
      <p:bgPr>
        <a:solidFill>
          <a:srgbClr val="3D12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7406" flipH="1">
            <a:off x="8309844" y="5573810"/>
            <a:ext cx="19364894" cy="14275981"/>
          </a:xfrm>
          <a:prstGeom prst="rect">
            <a:avLst/>
          </a:prstGeom>
        </p:spPr>
      </p:pic>
      <p:sp>
        <p:nvSpPr>
          <p:cNvPr id="2" name="Прямоугольник 1"/>
          <p:cNvSpPr/>
          <p:nvPr userDrawn="1"/>
        </p:nvSpPr>
        <p:spPr>
          <a:xfrm>
            <a:off x="-1" y="11006051"/>
            <a:ext cx="24387175" cy="27183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Изображение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51" y="1386187"/>
            <a:ext cx="6505940" cy="3098508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052051" y="5490642"/>
            <a:ext cx="14614144" cy="202931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889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2271" algn="l"/>
              </a:tabLst>
              <a:defRPr sz="9600" b="1" i="0" baseline="0">
                <a:solidFill>
                  <a:schemeClr val="bg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Name file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6437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6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1"/>
          <p:cNvSpPr>
            <a:spLocks noGrp="1"/>
          </p:cNvSpPr>
          <p:nvPr>
            <p:ph type="pic" sz="quarter" idx="32"/>
          </p:nvPr>
        </p:nvSpPr>
        <p:spPr>
          <a:xfrm flipH="1">
            <a:off x="-1" y="9091613"/>
            <a:ext cx="12196763" cy="462597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 dirty="0"/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968450" y="4554538"/>
            <a:ext cx="21014095" cy="3816424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1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968450" y="1530202"/>
            <a:ext cx="10228313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8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2271" algn="l"/>
              </a:tabLst>
              <a:defRPr lang="ru-RU" sz="6000" b="0" i="0" kern="1200" spc="0" baseline="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ru-RU" dirty="0"/>
              <a:t>МОДУЛЬНАЯ СЕТКА ДЛЯ </a:t>
            </a:r>
            <a:br>
              <a:rPr lang="ru-RU" dirty="0"/>
            </a:br>
            <a:r>
              <a:rPr lang="ru-RU" dirty="0"/>
              <a:t>ПОСТРОЕНИЯ СЛАЙДА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968450" y="610869"/>
            <a:ext cx="10228313" cy="703309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3200" b="1" i="0" kern="1200" baseline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MIMC</a:t>
            </a:r>
          </a:p>
        </p:txBody>
      </p:sp>
      <p:sp>
        <p:nvSpPr>
          <p:cNvPr id="7" name="Рисунок 21"/>
          <p:cNvSpPr>
            <a:spLocks noGrp="1"/>
          </p:cNvSpPr>
          <p:nvPr>
            <p:ph type="pic" sz="quarter" idx="33"/>
          </p:nvPr>
        </p:nvSpPr>
        <p:spPr>
          <a:xfrm flipH="1">
            <a:off x="12196763" y="9091613"/>
            <a:ext cx="12196763" cy="462597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809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683">
          <p15:clr>
            <a:srgbClr val="FBAE40"/>
          </p15:clr>
        </p15:guide>
        <p15:guide id="3" pos="3837">
          <p15:clr>
            <a:srgbClr val="FBAE40"/>
          </p15:clr>
        </p15:guide>
        <p15:guide id="4" pos="11515">
          <p15:clr>
            <a:srgbClr val="FBAE40"/>
          </p15:clr>
        </p15:guide>
        <p15:guide id="5" orient="horz" pos="2869">
          <p15:clr>
            <a:srgbClr val="FBAE40"/>
          </p15:clr>
        </p15:guide>
        <p15:guide id="6" orient="horz" pos="572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1"/>
          <p:cNvSpPr>
            <a:spLocks noGrp="1"/>
          </p:cNvSpPr>
          <p:nvPr>
            <p:ph type="pic" sz="quarter" idx="32"/>
          </p:nvPr>
        </p:nvSpPr>
        <p:spPr>
          <a:xfrm flipH="1">
            <a:off x="0" y="9091613"/>
            <a:ext cx="24387175" cy="462597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 dirty="0"/>
          </a:p>
        </p:txBody>
      </p:sp>
      <p:sp>
        <p:nvSpPr>
          <p:cNvPr id="7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2196763" y="3618433"/>
            <a:ext cx="10786378" cy="4537076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969046" y="3618433"/>
            <a:ext cx="7344817" cy="45370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8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2271" algn="l"/>
              </a:tabLst>
              <a:defRPr lang="ru-RU" sz="6000" b="0" i="0" kern="1200" spc="0" baseline="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ru-RU" dirty="0"/>
              <a:t>МОДУЛЬНАЯ СЕТКА ДЛЯ ПОСТРОЕНИЯ СЛАЙДА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969046" y="2682330"/>
            <a:ext cx="7344817" cy="703309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3200" b="1" i="0" kern="1200" baseline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MIMC</a:t>
            </a:r>
          </a:p>
        </p:txBody>
      </p:sp>
    </p:spTree>
    <p:extLst>
      <p:ext uri="{BB962C8B-B14F-4D97-AF65-F5344CB8AC3E}">
        <p14:creationId xmlns:p14="http://schemas.microsoft.com/office/powerpoint/2010/main" val="1850299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683">
          <p15:clr>
            <a:srgbClr val="FBAE40"/>
          </p15:clr>
        </p15:guide>
        <p15:guide id="3" pos="3837">
          <p15:clr>
            <a:srgbClr val="FBAE40"/>
          </p15:clr>
        </p15:guide>
        <p15:guide id="4" pos="11515">
          <p15:clr>
            <a:srgbClr val="FBAE40"/>
          </p15:clr>
        </p15:guide>
        <p15:guide id="5" orient="horz" pos="2869">
          <p15:clr>
            <a:srgbClr val="FBAE40"/>
          </p15:clr>
        </p15:guide>
        <p15:guide id="6" orient="horz" pos="572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2196763" y="1530202"/>
            <a:ext cx="10785782" cy="2376264"/>
          </a:xfrm>
          <a:prstGeom prst="rect">
            <a:avLst/>
          </a:prstGeom>
        </p:spPr>
        <p:txBody>
          <a:bodyPr numCol="1"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968450" y="1530202"/>
            <a:ext cx="9145017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8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2271" algn="l"/>
              </a:tabLst>
              <a:defRPr lang="ru-RU" sz="6000" b="0" i="0" kern="1200" spc="0" baseline="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ru-RU" dirty="0"/>
              <a:t>МОДУЛЬНАЯ СЕТКА ДЛЯ ПОСТРОЕНИЯ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968450" y="610869"/>
            <a:ext cx="9145017" cy="703309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3200" b="1" i="0" kern="1200" baseline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MIMC</a:t>
            </a:r>
          </a:p>
        </p:txBody>
      </p:sp>
      <p:sp>
        <p:nvSpPr>
          <p:cNvPr id="2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674308" y="12552653"/>
            <a:ext cx="4320480" cy="498829"/>
          </a:xfrm>
          <a:prstGeom prst="rect">
            <a:avLst/>
          </a:prstGeom>
        </p:spPr>
        <p:txBody>
          <a:bodyPr/>
          <a:lstStyle>
            <a:lvl1pPr algn="r">
              <a:defRPr lang="uk-UA" sz="2200" b="0" i="0" kern="1200" baseline="0" smtClean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www.mimc.global</a:t>
            </a:r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 </a:t>
            </a:r>
            <a:fld id="{E8BBD06A-759F-43F0-9FDD-30D8801384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Рисунок 21"/>
          <p:cNvSpPr>
            <a:spLocks noGrp="1"/>
          </p:cNvSpPr>
          <p:nvPr>
            <p:ph type="pic" sz="quarter" idx="32"/>
          </p:nvPr>
        </p:nvSpPr>
        <p:spPr>
          <a:xfrm flipH="1">
            <a:off x="18693887" y="4564510"/>
            <a:ext cx="5693287" cy="4527103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 dirty="0"/>
          </a:p>
        </p:txBody>
      </p:sp>
      <p:sp>
        <p:nvSpPr>
          <p:cNvPr id="15" name="Рисунок 21"/>
          <p:cNvSpPr>
            <a:spLocks noGrp="1"/>
          </p:cNvSpPr>
          <p:nvPr>
            <p:ph type="pic" sz="quarter" idx="33"/>
          </p:nvPr>
        </p:nvSpPr>
        <p:spPr>
          <a:xfrm flipH="1">
            <a:off x="12196763" y="4564510"/>
            <a:ext cx="6083300" cy="4527103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 dirty="0"/>
          </a:p>
        </p:txBody>
      </p:sp>
      <p:sp>
        <p:nvSpPr>
          <p:cNvPr id="16" name="Рисунок 21"/>
          <p:cNvSpPr>
            <a:spLocks noGrp="1"/>
          </p:cNvSpPr>
          <p:nvPr>
            <p:ph type="pic" sz="quarter" idx="34"/>
          </p:nvPr>
        </p:nvSpPr>
        <p:spPr>
          <a:xfrm flipH="1">
            <a:off x="6091238" y="4535464"/>
            <a:ext cx="5691701" cy="4527103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091238" y="9595098"/>
            <a:ext cx="5691700" cy="2376264"/>
          </a:xfrm>
          <a:prstGeom prst="rect">
            <a:avLst/>
          </a:prstGeom>
        </p:spPr>
        <p:txBody>
          <a:bodyPr numCol="1"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12196763" y="9595098"/>
            <a:ext cx="6083299" cy="2376264"/>
          </a:xfrm>
          <a:prstGeom prst="rect">
            <a:avLst/>
          </a:prstGeom>
        </p:spPr>
        <p:txBody>
          <a:bodyPr numCol="1"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18693887" y="9595098"/>
            <a:ext cx="5309012" cy="2376264"/>
          </a:xfrm>
          <a:prstGeom prst="rect">
            <a:avLst/>
          </a:prstGeom>
        </p:spPr>
        <p:txBody>
          <a:bodyPr numCol="1"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357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683">
          <p15:clr>
            <a:srgbClr val="FBAE40"/>
          </p15:clr>
        </p15:guide>
        <p15:guide id="3" pos="3837">
          <p15:clr>
            <a:srgbClr val="FBAE40"/>
          </p15:clr>
        </p15:guide>
        <p15:guide id="4" pos="11515">
          <p15:clr>
            <a:srgbClr val="FBAE40"/>
          </p15:clr>
        </p15:guide>
        <p15:guide id="5" orient="horz" pos="2869">
          <p15:clr>
            <a:srgbClr val="FBAE40"/>
          </p15:clr>
        </p15:guide>
        <p15:guide id="6" orient="horz" pos="572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21"/>
          <p:cNvSpPr>
            <a:spLocks noGrp="1"/>
          </p:cNvSpPr>
          <p:nvPr>
            <p:ph type="pic" sz="quarter" idx="32"/>
          </p:nvPr>
        </p:nvSpPr>
        <p:spPr>
          <a:xfrm flipH="1">
            <a:off x="11329491" y="0"/>
            <a:ext cx="6107112" cy="4368800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 dirty="0"/>
          </a:p>
        </p:txBody>
      </p:sp>
      <p:sp>
        <p:nvSpPr>
          <p:cNvPr id="15" name="Рисунок 21"/>
          <p:cNvSpPr>
            <a:spLocks noGrp="1"/>
          </p:cNvSpPr>
          <p:nvPr>
            <p:ph type="pic" sz="quarter" idx="33"/>
          </p:nvPr>
        </p:nvSpPr>
        <p:spPr>
          <a:xfrm flipH="1">
            <a:off x="11329492" y="4749800"/>
            <a:ext cx="6107112" cy="4165600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 dirty="0"/>
          </a:p>
        </p:txBody>
      </p:sp>
      <p:sp>
        <p:nvSpPr>
          <p:cNvPr id="16" name="Рисунок 21"/>
          <p:cNvSpPr>
            <a:spLocks noGrp="1"/>
          </p:cNvSpPr>
          <p:nvPr>
            <p:ph type="pic" sz="quarter" idx="34"/>
          </p:nvPr>
        </p:nvSpPr>
        <p:spPr>
          <a:xfrm flipH="1">
            <a:off x="11329492" y="9296400"/>
            <a:ext cx="6107112" cy="4437906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18304842" y="666106"/>
            <a:ext cx="5325416" cy="3479088"/>
          </a:xfrm>
          <a:prstGeom prst="rect">
            <a:avLst/>
          </a:prstGeom>
        </p:spPr>
        <p:txBody>
          <a:bodyPr numCol="1"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1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969046" y="4554537"/>
            <a:ext cx="6552133" cy="45370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8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2271" algn="l"/>
              </a:tabLst>
              <a:defRPr lang="ru-RU" sz="6000" b="0" i="0" kern="1200" spc="0" baseline="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ru-RU" dirty="0"/>
              <a:t>МОДУЛЬНАЯ СЕТКА ДЛЯ ПОСТРОЕНИЯ СЛАЙДА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969046" y="3618434"/>
            <a:ext cx="6552133" cy="703309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3200" b="1" i="0" kern="1200" baseline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MIMC</a:t>
            </a:r>
          </a:p>
        </p:txBody>
      </p:sp>
      <p:sp>
        <p:nvSpPr>
          <p:cNvPr id="19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18304842" y="5022589"/>
            <a:ext cx="5325416" cy="3479088"/>
          </a:xfrm>
          <a:prstGeom prst="rect">
            <a:avLst/>
          </a:prstGeom>
        </p:spPr>
        <p:txBody>
          <a:bodyPr numCol="1"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</a:t>
            </a:r>
            <a:endParaRPr lang="en-US" dirty="0"/>
          </a:p>
        </p:txBody>
      </p:sp>
      <p:sp>
        <p:nvSpPr>
          <p:cNvPr id="20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18304842" y="9640404"/>
            <a:ext cx="5325416" cy="3479088"/>
          </a:xfrm>
          <a:prstGeom prst="rect">
            <a:avLst/>
          </a:prstGeom>
        </p:spPr>
        <p:txBody>
          <a:bodyPr numCol="1"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607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683">
          <p15:clr>
            <a:srgbClr val="FBAE40"/>
          </p15:clr>
        </p15:guide>
        <p15:guide id="3" pos="3837">
          <p15:clr>
            <a:srgbClr val="FBAE40"/>
          </p15:clr>
        </p15:guide>
        <p15:guide id="4" pos="11515">
          <p15:clr>
            <a:srgbClr val="FBAE40"/>
          </p15:clr>
        </p15:guide>
        <p15:guide id="5" orient="horz" pos="2869">
          <p15:clr>
            <a:srgbClr val="FBAE40"/>
          </p15:clr>
        </p15:guide>
        <p15:guide id="6" orient="horz" pos="572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21"/>
          <p:cNvSpPr>
            <a:spLocks noGrp="1"/>
          </p:cNvSpPr>
          <p:nvPr>
            <p:ph type="pic" sz="quarter" idx="32"/>
          </p:nvPr>
        </p:nvSpPr>
        <p:spPr>
          <a:xfrm flipH="1">
            <a:off x="-15875" y="0"/>
            <a:ext cx="10913318" cy="13717588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12214150" y="2826346"/>
            <a:ext cx="10780638" cy="1728192"/>
          </a:xfrm>
          <a:prstGeom prst="rect">
            <a:avLst/>
          </a:prstGeom>
        </p:spPr>
        <p:txBody>
          <a:bodyPr numCol="1"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1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2214150" y="1530202"/>
            <a:ext cx="10780638" cy="129614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8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2271" algn="l"/>
              </a:tabLst>
              <a:defRPr lang="ru-RU" sz="6000" b="0" i="0" kern="1200" spc="0" baseline="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ru-RU"/>
              <a:t>ИМЯ ФАМИЛИЯ</a:t>
            </a:r>
            <a:endParaRPr lang="ru-RU" dirty="0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674308" y="12552653"/>
            <a:ext cx="4320480" cy="498829"/>
          </a:xfrm>
          <a:prstGeom prst="rect">
            <a:avLst/>
          </a:prstGeom>
        </p:spPr>
        <p:txBody>
          <a:bodyPr/>
          <a:lstStyle>
            <a:lvl1pPr algn="r">
              <a:defRPr lang="uk-UA" sz="2200" b="0" i="0" kern="1200" baseline="0" smtClean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www.mimc.global</a:t>
            </a:r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 </a:t>
            </a:r>
            <a:fld id="{E8BBD06A-759F-43F0-9FDD-30D8801384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12188254" y="5097210"/>
            <a:ext cx="10806534" cy="6658127"/>
          </a:xfrm>
          <a:prstGeom prst="rect">
            <a:avLst/>
          </a:prstGeom>
        </p:spPr>
        <p:txBody>
          <a:bodyPr numCol="2" spcCol="1080000"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14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683">
          <p15:clr>
            <a:srgbClr val="FBAE40"/>
          </p15:clr>
        </p15:guide>
        <p15:guide id="3" pos="3837">
          <p15:clr>
            <a:srgbClr val="FBAE40"/>
          </p15:clr>
        </p15:guide>
        <p15:guide id="4" pos="11515">
          <p15:clr>
            <a:srgbClr val="FBAE40"/>
          </p15:clr>
        </p15:guide>
        <p15:guide id="5" orient="horz" pos="2869">
          <p15:clr>
            <a:srgbClr val="FBAE40"/>
          </p15:clr>
        </p15:guide>
        <p15:guide id="6" orient="horz" pos="572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21"/>
          <p:cNvSpPr>
            <a:spLocks noGrp="1"/>
          </p:cNvSpPr>
          <p:nvPr>
            <p:ph type="pic" sz="quarter" idx="32"/>
          </p:nvPr>
        </p:nvSpPr>
        <p:spPr>
          <a:xfrm>
            <a:off x="-1" y="0"/>
            <a:ext cx="10897443" cy="6680200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12214150" y="579687"/>
            <a:ext cx="10780638" cy="5520826"/>
          </a:xfrm>
          <a:prstGeom prst="rect">
            <a:avLst/>
          </a:prstGeom>
        </p:spPr>
        <p:txBody>
          <a:bodyPr numCol="1"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6" name="Рисунок 21"/>
          <p:cNvSpPr>
            <a:spLocks noGrp="1"/>
          </p:cNvSpPr>
          <p:nvPr>
            <p:ph type="pic" sz="quarter" idx="36"/>
          </p:nvPr>
        </p:nvSpPr>
        <p:spPr>
          <a:xfrm>
            <a:off x="-1" y="7002810"/>
            <a:ext cx="10897443" cy="6700020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 dirty="0"/>
          </a:p>
        </p:txBody>
      </p:sp>
      <p:sp>
        <p:nvSpPr>
          <p:cNvPr id="7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12214150" y="7617075"/>
            <a:ext cx="10780638" cy="5520826"/>
          </a:xfrm>
          <a:prstGeom prst="rect">
            <a:avLst/>
          </a:prstGeom>
        </p:spPr>
        <p:txBody>
          <a:bodyPr numCol="1"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1464443" y="4554537"/>
            <a:ext cx="8712920" cy="1766985"/>
          </a:xfrm>
          <a:prstGeom prst="rect">
            <a:avLst/>
          </a:prstGeom>
        </p:spPr>
        <p:txBody>
          <a:bodyPr numCol="1"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1464443" y="11539314"/>
            <a:ext cx="8712920" cy="1766985"/>
          </a:xfrm>
          <a:prstGeom prst="rect">
            <a:avLst/>
          </a:prstGeom>
        </p:spPr>
        <p:txBody>
          <a:bodyPr numCol="1"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087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683">
          <p15:clr>
            <a:srgbClr val="FBAE40"/>
          </p15:clr>
        </p15:guide>
        <p15:guide id="3" pos="3837">
          <p15:clr>
            <a:srgbClr val="FBAE40"/>
          </p15:clr>
        </p15:guide>
        <p15:guide id="4" pos="11515">
          <p15:clr>
            <a:srgbClr val="FBAE40"/>
          </p15:clr>
        </p15:guide>
        <p15:guide id="5" orient="horz" pos="2869">
          <p15:clr>
            <a:srgbClr val="FBAE40"/>
          </p15:clr>
        </p15:guide>
        <p15:guide id="6" orient="horz" pos="572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Рисунок 21"/>
          <p:cNvSpPr>
            <a:spLocks noGrp="1"/>
          </p:cNvSpPr>
          <p:nvPr>
            <p:ph type="pic" sz="quarter" idx="34"/>
          </p:nvPr>
        </p:nvSpPr>
        <p:spPr>
          <a:xfrm flipH="1">
            <a:off x="2184475" y="4122490"/>
            <a:ext cx="3755534" cy="2800824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 dirty="0"/>
          </a:p>
        </p:txBody>
      </p:sp>
      <p:sp>
        <p:nvSpPr>
          <p:cNvPr id="44" name="Рисунок 21"/>
          <p:cNvSpPr>
            <a:spLocks noGrp="1"/>
          </p:cNvSpPr>
          <p:nvPr>
            <p:ph type="pic" sz="quarter" idx="46"/>
          </p:nvPr>
        </p:nvSpPr>
        <p:spPr>
          <a:xfrm flipH="1">
            <a:off x="6229556" y="4122490"/>
            <a:ext cx="3755534" cy="2800824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 dirty="0"/>
          </a:p>
        </p:txBody>
      </p:sp>
      <p:sp>
        <p:nvSpPr>
          <p:cNvPr id="45" name="Рисунок 21"/>
          <p:cNvSpPr>
            <a:spLocks noGrp="1"/>
          </p:cNvSpPr>
          <p:nvPr>
            <p:ph type="pic" sz="quarter" idx="47"/>
          </p:nvPr>
        </p:nvSpPr>
        <p:spPr>
          <a:xfrm flipH="1">
            <a:off x="10274637" y="4122490"/>
            <a:ext cx="3755534" cy="2800824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 dirty="0"/>
          </a:p>
        </p:txBody>
      </p:sp>
      <p:sp>
        <p:nvSpPr>
          <p:cNvPr id="46" name="Рисунок 21"/>
          <p:cNvSpPr>
            <a:spLocks noGrp="1"/>
          </p:cNvSpPr>
          <p:nvPr>
            <p:ph type="pic" sz="quarter" idx="48"/>
          </p:nvPr>
        </p:nvSpPr>
        <p:spPr>
          <a:xfrm flipH="1">
            <a:off x="14319717" y="4122490"/>
            <a:ext cx="3755534" cy="2800824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 dirty="0"/>
          </a:p>
        </p:txBody>
      </p:sp>
      <p:sp>
        <p:nvSpPr>
          <p:cNvPr id="47" name="Рисунок 21"/>
          <p:cNvSpPr>
            <a:spLocks noGrp="1"/>
          </p:cNvSpPr>
          <p:nvPr>
            <p:ph type="pic" sz="quarter" idx="49"/>
          </p:nvPr>
        </p:nvSpPr>
        <p:spPr>
          <a:xfrm flipH="1">
            <a:off x="18890335" y="4129191"/>
            <a:ext cx="3888428" cy="2800824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968450" y="1530202"/>
            <a:ext cx="21014095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8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2271" algn="l"/>
              </a:tabLst>
              <a:defRPr lang="ru-RU" sz="6000" b="0" i="0" kern="1200" spc="0" baseline="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ru-RU" dirty="0"/>
              <a:t>МОДУЛЬНАЯ СЕТКА ДЛЯ ПОСТРОЕНИЯ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968450" y="610869"/>
            <a:ext cx="9145017" cy="703309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3200" b="1" i="0" kern="1200" baseline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MIMC</a:t>
            </a:r>
          </a:p>
        </p:txBody>
      </p:sp>
      <p:sp>
        <p:nvSpPr>
          <p:cNvPr id="20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2361454" y="6887485"/>
            <a:ext cx="3273091" cy="1190215"/>
          </a:xfrm>
          <a:prstGeom prst="rect">
            <a:avLst/>
          </a:prstGeom>
        </p:spPr>
        <p:txBody>
          <a:bodyPr numCol="1"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2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674308" y="12552653"/>
            <a:ext cx="4320480" cy="498829"/>
          </a:xfrm>
          <a:prstGeom prst="rect">
            <a:avLst/>
          </a:prstGeom>
        </p:spPr>
        <p:txBody>
          <a:bodyPr/>
          <a:lstStyle>
            <a:lvl1pPr algn="r">
              <a:defRPr lang="uk-UA" sz="2200" b="0" i="0" kern="1200" baseline="0" smtClean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www.mimc.global</a:t>
            </a:r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 </a:t>
            </a:r>
            <a:fld id="{E8BBD06A-759F-43F0-9FDD-30D8801384DF}" type="slidenum">
              <a:rPr lang="en-US" smtClean="0"/>
              <a:pPr/>
              <a:t>‹#›</a:t>
            </a:fld>
            <a:endParaRPr lang="en-US" dirty="0"/>
          </a:p>
          <a:p>
            <a:endParaRPr lang="en-US" dirty="0"/>
          </a:p>
        </p:txBody>
      </p:sp>
      <p:sp>
        <p:nvSpPr>
          <p:cNvPr id="30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968450" y="8658992"/>
            <a:ext cx="21026338" cy="3312369"/>
          </a:xfrm>
          <a:prstGeom prst="rect">
            <a:avLst/>
          </a:prstGeom>
        </p:spPr>
        <p:txBody>
          <a:bodyPr numCol="1"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31" name="Текст 3"/>
          <p:cNvSpPr>
            <a:spLocks noGrp="1"/>
          </p:cNvSpPr>
          <p:nvPr>
            <p:ph type="body" sz="quarter" idx="42" hasCustomPrompt="1"/>
          </p:nvPr>
        </p:nvSpPr>
        <p:spPr>
          <a:xfrm>
            <a:off x="6406917" y="6887485"/>
            <a:ext cx="3273091" cy="1190215"/>
          </a:xfrm>
          <a:prstGeom prst="rect">
            <a:avLst/>
          </a:prstGeom>
        </p:spPr>
        <p:txBody>
          <a:bodyPr numCol="1"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32" name="Текст 3"/>
          <p:cNvSpPr>
            <a:spLocks noGrp="1"/>
          </p:cNvSpPr>
          <p:nvPr>
            <p:ph type="body" sz="quarter" idx="43" hasCustomPrompt="1"/>
          </p:nvPr>
        </p:nvSpPr>
        <p:spPr>
          <a:xfrm>
            <a:off x="10452380" y="6887485"/>
            <a:ext cx="3273091" cy="1190215"/>
          </a:xfrm>
          <a:prstGeom prst="rect">
            <a:avLst/>
          </a:prstGeom>
        </p:spPr>
        <p:txBody>
          <a:bodyPr numCol="1"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33" name="Текст 3"/>
          <p:cNvSpPr>
            <a:spLocks noGrp="1"/>
          </p:cNvSpPr>
          <p:nvPr>
            <p:ph type="body" sz="quarter" idx="44" hasCustomPrompt="1"/>
          </p:nvPr>
        </p:nvSpPr>
        <p:spPr>
          <a:xfrm>
            <a:off x="14497843" y="6887485"/>
            <a:ext cx="3273091" cy="1190215"/>
          </a:xfrm>
          <a:prstGeom prst="rect">
            <a:avLst/>
          </a:prstGeom>
        </p:spPr>
        <p:txBody>
          <a:bodyPr numCol="1"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34" name="Текст 3"/>
          <p:cNvSpPr>
            <a:spLocks noGrp="1"/>
          </p:cNvSpPr>
          <p:nvPr>
            <p:ph type="body" sz="quarter" idx="45" hasCustomPrompt="1"/>
          </p:nvPr>
        </p:nvSpPr>
        <p:spPr>
          <a:xfrm>
            <a:off x="19106355" y="6887484"/>
            <a:ext cx="3273091" cy="1190215"/>
          </a:xfrm>
          <a:prstGeom prst="rect">
            <a:avLst/>
          </a:prstGeom>
        </p:spPr>
        <p:txBody>
          <a:bodyPr numCol="1"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196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683">
          <p15:clr>
            <a:srgbClr val="FBAE40"/>
          </p15:clr>
        </p15:guide>
        <p15:guide id="3" pos="3837">
          <p15:clr>
            <a:srgbClr val="FBAE40"/>
          </p15:clr>
        </p15:guide>
        <p15:guide id="4" pos="11515">
          <p15:clr>
            <a:srgbClr val="FBAE40"/>
          </p15:clr>
        </p15:guide>
        <p15:guide id="5" orient="horz" pos="2869">
          <p15:clr>
            <a:srgbClr val="FBAE40"/>
          </p15:clr>
        </p15:guide>
        <p15:guide id="6" orient="horz" pos="572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21"/>
          <p:cNvSpPr>
            <a:spLocks noGrp="1"/>
          </p:cNvSpPr>
          <p:nvPr>
            <p:ph type="pic" sz="quarter" idx="34"/>
          </p:nvPr>
        </p:nvSpPr>
        <p:spPr>
          <a:xfrm>
            <a:off x="-210182" y="861"/>
            <a:ext cx="6301420" cy="1371672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 dirty="0"/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674308" y="12552653"/>
            <a:ext cx="4320480" cy="498829"/>
          </a:xfrm>
          <a:prstGeom prst="rect">
            <a:avLst/>
          </a:prstGeom>
        </p:spPr>
        <p:txBody>
          <a:bodyPr/>
          <a:lstStyle>
            <a:lvl1pPr algn="r">
              <a:defRPr lang="uk-UA" sz="2200" b="0" i="0" kern="1200" baseline="0" smtClean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www.mimc.global</a:t>
            </a:r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 </a:t>
            </a:r>
            <a:fld id="{E8BBD06A-759F-43F0-9FDD-30D8801384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782495" y="4580753"/>
            <a:ext cx="15212293" cy="45370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8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2271" algn="l"/>
              </a:tabLst>
              <a:defRPr lang="ru-RU" sz="4800" b="1" i="0" kern="1200" spc="0" baseline="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ru-RU" dirty="0"/>
              <a:t>Модульная сетка для построения слайда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7782495" y="3258394"/>
            <a:ext cx="15212293" cy="703309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3200" b="1" i="0" kern="1200" baseline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MIMC</a:t>
            </a:r>
          </a:p>
        </p:txBody>
      </p:sp>
    </p:spTree>
    <p:extLst>
      <p:ext uri="{BB962C8B-B14F-4D97-AF65-F5344CB8AC3E}">
        <p14:creationId xmlns:p14="http://schemas.microsoft.com/office/powerpoint/2010/main" val="186657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683">
          <p15:clr>
            <a:srgbClr val="FBAE40"/>
          </p15:clr>
        </p15:guide>
        <p15:guide id="3" pos="3837">
          <p15:clr>
            <a:srgbClr val="FBAE40"/>
          </p15:clr>
        </p15:guide>
        <p15:guide id="4" pos="11515">
          <p15:clr>
            <a:srgbClr val="FBAE40"/>
          </p15:clr>
        </p15:guide>
        <p15:guide id="5" orient="horz" pos="2869">
          <p15:clr>
            <a:srgbClr val="FBAE40"/>
          </p15:clr>
        </p15:guide>
        <p15:guide id="6" orient="horz" pos="572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21"/>
          <p:cNvSpPr>
            <a:spLocks noGrp="1"/>
          </p:cNvSpPr>
          <p:nvPr>
            <p:ph type="pic" sz="quarter" idx="34"/>
          </p:nvPr>
        </p:nvSpPr>
        <p:spPr>
          <a:xfrm>
            <a:off x="18280062" y="-29667"/>
            <a:ext cx="6082449" cy="1371672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 dirty="0"/>
          </a:p>
        </p:txBody>
      </p:sp>
      <p:sp>
        <p:nvSpPr>
          <p:cNvPr id="1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968451" y="4580753"/>
            <a:ext cx="14545616" cy="45370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8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2271" algn="l"/>
              </a:tabLst>
              <a:defRPr lang="ru-RU" sz="4800" b="1" i="0" kern="1200" spc="0" baseline="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ru-RU" dirty="0"/>
              <a:t>Модульная сетка для построения слайда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968451" y="3258394"/>
            <a:ext cx="14545616" cy="703309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3200" b="1" i="0" kern="1200" baseline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MIMC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968451" y="12552653"/>
            <a:ext cx="4320480" cy="498829"/>
          </a:xfrm>
          <a:prstGeom prst="rect">
            <a:avLst/>
          </a:prstGeom>
        </p:spPr>
        <p:txBody>
          <a:bodyPr/>
          <a:lstStyle>
            <a:lvl1pPr algn="l">
              <a:defRPr lang="uk-UA" sz="2200" b="0" i="0" kern="1200" baseline="0" smtClean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www.mimc.ru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 </a:t>
            </a:r>
            <a:fld id="{E8BBD06A-759F-43F0-9FDD-30D8801384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097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683">
          <p15:clr>
            <a:srgbClr val="FBAE40"/>
          </p15:clr>
        </p15:guide>
        <p15:guide id="3" pos="3837">
          <p15:clr>
            <a:srgbClr val="FBAE40"/>
          </p15:clr>
        </p15:guide>
        <p15:guide id="4" pos="11515">
          <p15:clr>
            <a:srgbClr val="FBAE40"/>
          </p15:clr>
        </p15:guide>
        <p15:guide id="5" orient="horz" pos="2869">
          <p15:clr>
            <a:srgbClr val="FBAE40"/>
          </p15:clr>
        </p15:guide>
        <p15:guide id="6" orient="horz" pos="572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6130631" cy="13717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032348" y="3690443"/>
            <a:ext cx="4320479" cy="8568952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bg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32348" y="954138"/>
            <a:ext cx="21962439" cy="201622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8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2271" algn="l"/>
              </a:tabLst>
              <a:defRPr lang="ru-RU" sz="6000" b="0" i="0" kern="1200" spc="0" baseline="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ru-RU" dirty="0"/>
              <a:t>МОДУЛЬНАЯ СЕТКА ДЛЯ ПОСТРОЕНИЯ СЛАЙДА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674308" y="12552653"/>
            <a:ext cx="4320480" cy="498829"/>
          </a:xfrm>
          <a:prstGeom prst="rect">
            <a:avLst/>
          </a:prstGeom>
        </p:spPr>
        <p:txBody>
          <a:bodyPr/>
          <a:lstStyle>
            <a:lvl1pPr algn="r">
              <a:defRPr lang="uk-UA" sz="2200" b="0" i="0" kern="1200" baseline="0" smtClean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www.mimc.global</a:t>
            </a:r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 </a:t>
            </a:r>
            <a:fld id="{E8BBD06A-759F-43F0-9FDD-30D8801384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737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21"/>
          <p:cNvSpPr>
            <a:spLocks noGrp="1"/>
          </p:cNvSpPr>
          <p:nvPr>
            <p:ph type="pic" sz="quarter" idx="32"/>
          </p:nvPr>
        </p:nvSpPr>
        <p:spPr>
          <a:xfrm flipH="1">
            <a:off x="-2" y="0"/>
            <a:ext cx="24387176" cy="13717588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320378" y="1530202"/>
            <a:ext cx="21674409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8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2271" algn="l"/>
              </a:tabLst>
              <a:defRPr lang="ru-RU" sz="6600" b="1" i="0" kern="1200" spc="-150" baseline="0" dirty="0">
                <a:solidFill>
                  <a:schemeClr val="bg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ru-RU" dirty="0"/>
              <a:t>Заголовок слайда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21367322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20618522" y="12403410"/>
            <a:ext cx="2376265" cy="883706"/>
          </a:xfrm>
          <a:prstGeom prst="rect">
            <a:avLst/>
          </a:prstGeom>
        </p:spPr>
        <p:txBody>
          <a:bodyPr/>
          <a:lstStyle>
            <a:lvl1pPr algn="r">
              <a:defRPr lang="ru-RU" sz="5400" b="0" i="0" kern="1200" baseline="0" smtClean="0">
                <a:solidFill>
                  <a:schemeClr val="tx2">
                    <a:lumMod val="10000"/>
                    <a:lumOff val="9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E8BBD06A-759F-43F0-9FDD-30D8801384DF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8256544" y="0"/>
            <a:ext cx="6130631" cy="13717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8962339" y="3402410"/>
            <a:ext cx="4320479" cy="8568952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bg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968451" y="954138"/>
            <a:ext cx="15049672" cy="201622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8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2271" algn="l"/>
              </a:tabLst>
              <a:defRPr lang="ru-RU" sz="6000" b="0" i="0" kern="1200" spc="0" baseline="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ru-RU" dirty="0"/>
              <a:t>МОДУЛЬНАЯ СЕТКА ДЛЯ ПОСТРОЕНИЯ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49971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Пользовательский макет">
    <p:bg>
      <p:bgPr>
        <a:solidFill>
          <a:srgbClr val="3D12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-1" y="11006051"/>
            <a:ext cx="24387175" cy="27183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83FAE9-780A-4B7E-A161-2EF5FA3F0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9" y="0"/>
            <a:ext cx="24349413" cy="1100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70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6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674308" y="12552653"/>
            <a:ext cx="4320480" cy="498829"/>
          </a:xfrm>
          <a:prstGeom prst="rect">
            <a:avLst/>
          </a:prstGeom>
        </p:spPr>
        <p:txBody>
          <a:bodyPr/>
          <a:lstStyle>
            <a:lvl1pPr algn="r">
              <a:defRPr lang="uk-UA" sz="2200" b="0" i="0" kern="1200" baseline="0" smtClean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www.mimc.global</a:t>
            </a:r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 </a:t>
            </a:r>
            <a:fld id="{E8BBD06A-759F-43F0-9FDD-30D8801384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2196763" y="4554537"/>
            <a:ext cx="10786378" cy="4537076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969046" y="4554537"/>
            <a:ext cx="7344817" cy="45370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8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2271" algn="l"/>
              </a:tabLst>
              <a:defRPr lang="ru-RU" sz="6000" b="0" i="0" kern="1200" spc="0" baseline="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ru-RU" dirty="0"/>
              <a:t>МОДУЛЬНАЯ СЕТКА ДЛЯ ПОСТРОЕНИЯ СЛАЙДА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969046" y="3618434"/>
            <a:ext cx="7344817" cy="703309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400" b="1" i="0" kern="1200" baseline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MIMC</a:t>
            </a:r>
          </a:p>
        </p:txBody>
      </p:sp>
    </p:spTree>
    <p:extLst>
      <p:ext uri="{BB962C8B-B14F-4D97-AF65-F5344CB8AC3E}">
        <p14:creationId xmlns:p14="http://schemas.microsoft.com/office/powerpoint/2010/main" val="1230199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683">
          <p15:clr>
            <a:srgbClr val="FBAE40"/>
          </p15:clr>
        </p15:guide>
        <p15:guide id="3" pos="3837">
          <p15:clr>
            <a:srgbClr val="FBAE40"/>
          </p15:clr>
        </p15:guide>
        <p15:guide id="4" pos="11491">
          <p15:clr>
            <a:srgbClr val="FBAE40"/>
          </p15:clr>
        </p15:guide>
        <p15:guide id="5" orient="horz" pos="2869">
          <p15:clr>
            <a:srgbClr val="FBAE40"/>
          </p15:clr>
        </p15:guide>
        <p15:guide id="6" orient="horz" pos="572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674308" y="12552653"/>
            <a:ext cx="4320480" cy="498829"/>
          </a:xfrm>
          <a:prstGeom prst="rect">
            <a:avLst/>
          </a:prstGeom>
        </p:spPr>
        <p:txBody>
          <a:bodyPr/>
          <a:lstStyle>
            <a:lvl1pPr algn="r">
              <a:defRPr lang="uk-UA" sz="2200" b="0" i="0" kern="1200" baseline="0" smtClean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www.mimc.global</a:t>
            </a:r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 </a:t>
            </a:r>
            <a:fld id="{E8BBD06A-759F-43F0-9FDD-30D8801384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2196763" y="1960262"/>
            <a:ext cx="10786378" cy="9725626"/>
          </a:xfrm>
          <a:prstGeom prst="rect">
            <a:avLst/>
          </a:prstGeom>
        </p:spPr>
        <p:txBody>
          <a:bodyPr numCol="2" spcCol="1080000"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969046" y="4554537"/>
            <a:ext cx="7344817" cy="45370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8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2271" algn="l"/>
              </a:tabLst>
              <a:defRPr lang="ru-RU" sz="6000" b="0" i="0" kern="1200" spc="0" baseline="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ru-RU" dirty="0"/>
              <a:t>МОДУЛЬНАЯ СЕТКА ДЛЯ ПОСТРОЕНИЯ СЛАЙДА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969046" y="3618434"/>
            <a:ext cx="7344817" cy="703309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3200" b="1" i="0" kern="1200" baseline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MIMC</a:t>
            </a:r>
          </a:p>
        </p:txBody>
      </p:sp>
    </p:spTree>
    <p:extLst>
      <p:ext uri="{BB962C8B-B14F-4D97-AF65-F5344CB8AC3E}">
        <p14:creationId xmlns:p14="http://schemas.microsoft.com/office/powerpoint/2010/main" val="1532795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683">
          <p15:clr>
            <a:srgbClr val="FBAE40"/>
          </p15:clr>
        </p15:guide>
        <p15:guide id="3" pos="3837">
          <p15:clr>
            <a:srgbClr val="FBAE40"/>
          </p15:clr>
        </p15:guide>
        <p15:guide id="4" pos="11515">
          <p15:clr>
            <a:srgbClr val="FBAE40"/>
          </p15:clr>
        </p15:guide>
        <p15:guide id="5" orient="horz" pos="2869">
          <p15:clr>
            <a:srgbClr val="FBAE40"/>
          </p15:clr>
        </p15:guide>
        <p15:guide id="6" orient="horz" pos="572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674308" y="12552653"/>
            <a:ext cx="4320480" cy="498829"/>
          </a:xfrm>
          <a:prstGeom prst="rect">
            <a:avLst/>
          </a:prstGeom>
        </p:spPr>
        <p:txBody>
          <a:bodyPr/>
          <a:lstStyle>
            <a:lvl1pPr algn="r">
              <a:defRPr lang="uk-UA" sz="2200" b="0" i="0" kern="1200" baseline="0" smtClean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www.mimc.global</a:t>
            </a:r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 </a:t>
            </a:r>
            <a:fld id="{E8BBD06A-759F-43F0-9FDD-30D8801384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2196763" y="1530202"/>
            <a:ext cx="10785782" cy="3024336"/>
          </a:xfrm>
          <a:prstGeom prst="rect">
            <a:avLst/>
          </a:prstGeom>
        </p:spPr>
        <p:txBody>
          <a:bodyPr numCol="1"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968450" y="1530202"/>
            <a:ext cx="9145017" cy="302433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8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2271" algn="l"/>
              </a:tabLst>
              <a:defRPr lang="ru-RU" sz="6000" b="0" i="0" kern="1200" spc="0" baseline="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ru-RU" dirty="0"/>
              <a:t>МОДУЛЬНАЯ СЕТКА </a:t>
            </a:r>
            <a:r>
              <a:rPr lang="ru-RU"/>
              <a:t>ДЛЯ ПОСТРОЕНИЯ </a:t>
            </a:r>
            <a:r>
              <a:rPr lang="ru-RU" dirty="0"/>
              <a:t>СЛАЙДА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968450" y="610869"/>
            <a:ext cx="9145017" cy="703309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3200" b="1" i="0" kern="1200" baseline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MIMC</a:t>
            </a:r>
          </a:p>
        </p:txBody>
      </p:sp>
    </p:spTree>
    <p:extLst>
      <p:ext uri="{BB962C8B-B14F-4D97-AF65-F5344CB8AC3E}">
        <p14:creationId xmlns:p14="http://schemas.microsoft.com/office/powerpoint/2010/main" val="1665314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683">
          <p15:clr>
            <a:srgbClr val="FBAE40"/>
          </p15:clr>
        </p15:guide>
        <p15:guide id="3" pos="3837">
          <p15:clr>
            <a:srgbClr val="FBAE40"/>
          </p15:clr>
        </p15:guide>
        <p15:guide id="4" pos="11515">
          <p15:clr>
            <a:srgbClr val="FBAE40"/>
          </p15:clr>
        </p15:guide>
        <p15:guide id="5" orient="horz" pos="2869">
          <p15:clr>
            <a:srgbClr val="FBAE40"/>
          </p15:clr>
        </p15:guide>
        <p15:guide id="6" orient="horz" pos="572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968450" y="4554538"/>
            <a:ext cx="21014095" cy="7418400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968450" y="1530202"/>
            <a:ext cx="21014095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8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2271" algn="l"/>
              </a:tabLst>
              <a:defRPr lang="ru-RU" sz="6000" b="0" i="0" kern="1200" spc="0" baseline="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ru-RU" dirty="0"/>
              <a:t>МОДУЛЬНАЯ СЕТКА ДЛЯ </a:t>
            </a:r>
            <a:br>
              <a:rPr lang="ru-RU" dirty="0"/>
            </a:br>
            <a:r>
              <a:rPr lang="ru-RU" dirty="0"/>
              <a:t>ПОСТРОЕНИЯ СЛАЙДА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968450" y="610869"/>
            <a:ext cx="21014095" cy="703309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3200" b="1" i="0" kern="1200" baseline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MIMC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674308" y="12552653"/>
            <a:ext cx="4320480" cy="498829"/>
          </a:xfrm>
          <a:prstGeom prst="rect">
            <a:avLst/>
          </a:prstGeom>
        </p:spPr>
        <p:txBody>
          <a:bodyPr/>
          <a:lstStyle>
            <a:lvl1pPr algn="r">
              <a:defRPr lang="uk-UA" sz="2200" b="0" i="0" kern="1200" baseline="0" smtClean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www.mimc.global</a:t>
            </a:r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 </a:t>
            </a:r>
            <a:fld id="{E8BBD06A-759F-43F0-9FDD-30D8801384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805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683">
          <p15:clr>
            <a:srgbClr val="FBAE40"/>
          </p15:clr>
        </p15:guide>
        <p15:guide id="3" pos="3837">
          <p15:clr>
            <a:srgbClr val="FBAE40"/>
          </p15:clr>
        </p15:guide>
        <p15:guide id="4" pos="11515">
          <p15:clr>
            <a:srgbClr val="FBAE40"/>
          </p15:clr>
        </p15:guide>
        <p15:guide id="5" orient="horz" pos="2869">
          <p15:clr>
            <a:srgbClr val="FBAE40"/>
          </p15:clr>
        </p15:guide>
        <p15:guide id="6" orient="horz" pos="572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968451" y="4554538"/>
            <a:ext cx="4122788" cy="4537075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968450" y="1530202"/>
            <a:ext cx="21014095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8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2271" algn="l"/>
              </a:tabLst>
              <a:defRPr lang="ru-RU" sz="6000" b="0" i="0" kern="1200" spc="0" baseline="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ru-RU" dirty="0"/>
              <a:t>МОДУЛЬНАЯ СЕТКА ДЛЯ </a:t>
            </a:r>
            <a:br>
              <a:rPr lang="ru-RU" dirty="0"/>
            </a:br>
            <a:r>
              <a:rPr lang="ru-RU" dirty="0"/>
              <a:t>ПОСТРОЕНИЯ СЛАЙДА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968450" y="610869"/>
            <a:ext cx="21014095" cy="703309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3200" b="1" i="0" kern="1200" baseline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MIMC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674308" y="12552653"/>
            <a:ext cx="4320480" cy="498829"/>
          </a:xfrm>
          <a:prstGeom prst="rect">
            <a:avLst/>
          </a:prstGeom>
        </p:spPr>
        <p:txBody>
          <a:bodyPr/>
          <a:lstStyle>
            <a:lvl1pPr algn="r">
              <a:defRPr lang="uk-UA" sz="2200" b="0" i="0" kern="1200" baseline="0" smtClean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www.mimc.global</a:t>
            </a:r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 </a:t>
            </a:r>
            <a:fld id="{E8BBD06A-759F-43F0-9FDD-30D8801384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229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683">
          <p15:clr>
            <a:srgbClr val="FBAE40"/>
          </p15:clr>
        </p15:guide>
        <p15:guide id="3" pos="3837">
          <p15:clr>
            <a:srgbClr val="FBAE40"/>
          </p15:clr>
        </p15:guide>
        <p15:guide id="4" pos="11515">
          <p15:clr>
            <a:srgbClr val="FBAE40"/>
          </p15:clr>
        </p15:guide>
        <p15:guide id="5" orient="horz" pos="2869">
          <p15:clr>
            <a:srgbClr val="FBAE40"/>
          </p15:clr>
        </p15:guide>
        <p15:guide id="6" orient="horz" pos="572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1"/>
          <p:cNvSpPr>
            <a:spLocks noGrp="1"/>
          </p:cNvSpPr>
          <p:nvPr>
            <p:ph type="pic" sz="quarter" idx="32"/>
          </p:nvPr>
        </p:nvSpPr>
        <p:spPr>
          <a:xfrm flipH="1">
            <a:off x="-3" y="4554538"/>
            <a:ext cx="24387173" cy="453707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 dirty="0"/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968450" y="4554538"/>
            <a:ext cx="21014095" cy="7418400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968450" y="1530202"/>
            <a:ext cx="21014095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8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2271" algn="l"/>
              </a:tabLst>
              <a:defRPr lang="ru-RU" sz="6000" b="0" i="0" kern="1200" spc="0" baseline="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ru-RU" dirty="0"/>
              <a:t>МОДУЛЬНАЯ СЕТКА ДЛЯ </a:t>
            </a:r>
            <a:br>
              <a:rPr lang="ru-RU" dirty="0"/>
            </a:br>
            <a:r>
              <a:rPr lang="ru-RU" dirty="0"/>
              <a:t>ПОСТРОЕНИЯ СЛАЙДА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968450" y="610869"/>
            <a:ext cx="21014095" cy="703309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3200" b="1" i="0" kern="1200" baseline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MIMC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674308" y="12552653"/>
            <a:ext cx="4320480" cy="498829"/>
          </a:xfrm>
          <a:prstGeom prst="rect">
            <a:avLst/>
          </a:prstGeom>
        </p:spPr>
        <p:txBody>
          <a:bodyPr/>
          <a:lstStyle>
            <a:lvl1pPr algn="r">
              <a:defRPr lang="uk-UA" sz="2200" b="0" i="0" kern="1200" baseline="0" smtClean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www.mimc.global</a:t>
            </a:r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 </a:t>
            </a:r>
            <a:fld id="{E8BBD06A-759F-43F0-9FDD-30D8801384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122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683">
          <p15:clr>
            <a:srgbClr val="FBAE40"/>
          </p15:clr>
        </p15:guide>
        <p15:guide id="3" pos="3837">
          <p15:clr>
            <a:srgbClr val="FBAE40"/>
          </p15:clr>
        </p15:guide>
        <p15:guide id="4" pos="11515">
          <p15:clr>
            <a:srgbClr val="FBAE40"/>
          </p15:clr>
        </p15:guide>
        <p15:guide id="5" orient="horz" pos="2869">
          <p15:clr>
            <a:srgbClr val="FBAE40"/>
          </p15:clr>
        </p15:guide>
        <p15:guide id="6" orient="horz" pos="572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80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9" r:id="rId1"/>
    <p:sldLayoutId id="2147485199" r:id="rId2"/>
    <p:sldLayoutId id="2147485202" r:id="rId3"/>
    <p:sldLayoutId id="2147485220" r:id="rId4"/>
    <p:sldLayoutId id="2147485227" r:id="rId5"/>
    <p:sldLayoutId id="2147485230" r:id="rId6"/>
    <p:sldLayoutId id="2147485218" r:id="rId7"/>
    <p:sldLayoutId id="2147485248" r:id="rId8"/>
    <p:sldLayoutId id="2147485247" r:id="rId9"/>
    <p:sldLayoutId id="2147485226" r:id="rId10"/>
    <p:sldLayoutId id="2147485255" r:id="rId11"/>
    <p:sldLayoutId id="2147485256" r:id="rId12"/>
    <p:sldLayoutId id="2147485254" r:id="rId13"/>
    <p:sldLayoutId id="2147485221" r:id="rId14"/>
    <p:sldLayoutId id="2147485231" r:id="rId15"/>
    <p:sldLayoutId id="2147485222" r:id="rId16"/>
    <p:sldLayoutId id="2147485223" r:id="rId17"/>
    <p:sldLayoutId id="2147485250" r:id="rId18"/>
    <p:sldLayoutId id="2147485224" r:id="rId19"/>
    <p:sldLayoutId id="2147485228" r:id="rId20"/>
    <p:sldLayoutId id="2147485229" r:id="rId21"/>
    <p:sldLayoutId id="2147485236" r:id="rId22"/>
    <p:sldLayoutId id="2147485237" r:id="rId23"/>
    <p:sldLayoutId id="2147485238" r:id="rId24"/>
    <p:sldLayoutId id="2147485239" r:id="rId25"/>
    <p:sldLayoutId id="2147485235" r:id="rId26"/>
    <p:sldLayoutId id="2147485233" r:id="rId27"/>
    <p:sldLayoutId id="2147485242" r:id="rId28"/>
    <p:sldLayoutId id="2147485215" r:id="rId29"/>
    <p:sldLayoutId id="2147485249" r:id="rId30"/>
    <p:sldLayoutId id="2147485257" r:id="rId31"/>
  </p:sldLayoutIdLst>
  <p:hf hdr="0" ftr="0" dt="0"/>
  <p:txStyles>
    <p:titleStyle>
      <a:lvl1pPr algn="ctr" defTabSz="2438889" rtl="0" eaLnBrk="1" latinLnBrk="0" hangingPunct="1">
        <a:spcBef>
          <a:spcPct val="0"/>
        </a:spcBef>
        <a:buNone/>
        <a:defRPr sz="1170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583" indent="-914583" algn="l" defTabSz="2438889" rtl="0" eaLnBrk="1" latinLnBrk="0" hangingPunct="1">
        <a:spcBef>
          <a:spcPct val="20000"/>
        </a:spcBef>
        <a:buFont typeface="Arial" panose="020B0604020202020204" pitchFamily="34" charset="0"/>
        <a:buChar char="•"/>
        <a:defRPr sz="8502" kern="1200">
          <a:solidFill>
            <a:schemeClr val="tx1"/>
          </a:solidFill>
          <a:latin typeface="+mn-lt"/>
          <a:ea typeface="+mn-ea"/>
          <a:cs typeface="+mn-cs"/>
        </a:defRPr>
      </a:lvl1pPr>
      <a:lvl2pPr marL="1981596" indent="-762153" algn="l" defTabSz="2438889" rtl="0" eaLnBrk="1" latinLnBrk="0" hangingPunct="1">
        <a:spcBef>
          <a:spcPct val="20000"/>
        </a:spcBef>
        <a:buFont typeface="Arial" panose="020B0604020202020204" pitchFamily="34" charset="0"/>
        <a:buChar char="–"/>
        <a:defRPr sz="7502" kern="1200">
          <a:solidFill>
            <a:schemeClr val="tx1"/>
          </a:solidFill>
          <a:latin typeface="+mn-lt"/>
          <a:ea typeface="+mn-ea"/>
          <a:cs typeface="+mn-cs"/>
        </a:defRPr>
      </a:lvl2pPr>
      <a:lvl3pPr marL="3048610" indent="-609721" algn="l" defTabSz="2438889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2" kern="1200">
          <a:solidFill>
            <a:schemeClr val="tx1"/>
          </a:solidFill>
          <a:latin typeface="+mn-lt"/>
          <a:ea typeface="+mn-ea"/>
          <a:cs typeface="+mn-cs"/>
        </a:defRPr>
      </a:lvl3pPr>
      <a:lvl4pPr marL="4268053" indent="-609721" algn="l" defTabSz="2438889" rtl="0" eaLnBrk="1" latinLnBrk="0" hangingPunct="1">
        <a:spcBef>
          <a:spcPct val="20000"/>
        </a:spcBef>
        <a:buFont typeface="Arial" panose="020B0604020202020204" pitchFamily="34" charset="0"/>
        <a:buChar char="–"/>
        <a:defRPr sz="5302" kern="1200">
          <a:solidFill>
            <a:schemeClr val="tx1"/>
          </a:solidFill>
          <a:latin typeface="+mn-lt"/>
          <a:ea typeface="+mn-ea"/>
          <a:cs typeface="+mn-cs"/>
        </a:defRPr>
      </a:lvl4pPr>
      <a:lvl5pPr marL="5487497" indent="-609721" algn="l" defTabSz="2438889" rtl="0" eaLnBrk="1" latinLnBrk="0" hangingPunct="1">
        <a:spcBef>
          <a:spcPct val="20000"/>
        </a:spcBef>
        <a:buFont typeface="Arial" panose="020B0604020202020204" pitchFamily="34" charset="0"/>
        <a:buChar char="»"/>
        <a:defRPr sz="5302" kern="1200">
          <a:solidFill>
            <a:schemeClr val="tx1"/>
          </a:solidFill>
          <a:latin typeface="+mn-lt"/>
          <a:ea typeface="+mn-ea"/>
          <a:cs typeface="+mn-cs"/>
        </a:defRPr>
      </a:lvl5pPr>
      <a:lvl6pPr marL="6706942" indent="-609721" algn="l" defTabSz="2438889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2" kern="1200">
          <a:solidFill>
            <a:schemeClr val="tx1"/>
          </a:solidFill>
          <a:latin typeface="+mn-lt"/>
          <a:ea typeface="+mn-ea"/>
          <a:cs typeface="+mn-cs"/>
        </a:defRPr>
      </a:lvl6pPr>
      <a:lvl7pPr marL="7926386" indent="-609721" algn="l" defTabSz="2438889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2" kern="1200">
          <a:solidFill>
            <a:schemeClr val="tx1"/>
          </a:solidFill>
          <a:latin typeface="+mn-lt"/>
          <a:ea typeface="+mn-ea"/>
          <a:cs typeface="+mn-cs"/>
        </a:defRPr>
      </a:lvl7pPr>
      <a:lvl8pPr marL="9145827" indent="-609721" algn="l" defTabSz="2438889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2" kern="1200">
          <a:solidFill>
            <a:schemeClr val="tx1"/>
          </a:solidFill>
          <a:latin typeface="+mn-lt"/>
          <a:ea typeface="+mn-ea"/>
          <a:cs typeface="+mn-cs"/>
        </a:defRPr>
      </a:lvl8pPr>
      <a:lvl9pPr marL="10365272" indent="-609721" algn="l" defTabSz="2438889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88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444" algn="l" defTabSz="243888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889" algn="l" defTabSz="243888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8332" algn="l" defTabSz="243888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776" algn="l" defTabSz="243888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7220" algn="l" defTabSz="243888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6664" algn="l" defTabSz="243888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6107" algn="l" defTabSz="243888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5549" algn="l" defTabSz="243888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9.jp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3.png"/><Relationship Id="rId9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585EB7-79ED-4A79-A8C9-3E0EE000E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467" y="11467306"/>
            <a:ext cx="1627588" cy="193140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69ED5BD-4436-4489-B12F-2A2E42E1651F}"/>
              </a:ext>
            </a:extLst>
          </p:cNvPr>
          <p:cNvSpPr/>
          <p:nvPr/>
        </p:nvSpPr>
        <p:spPr>
          <a:xfrm>
            <a:off x="9385275" y="10963250"/>
            <a:ext cx="1219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ru-RU" sz="7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7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 июня 2020</a:t>
            </a:r>
            <a:endParaRPr lang="ru-RU" dirty="0"/>
          </a:p>
        </p:txBody>
      </p:sp>
      <p:pic>
        <p:nvPicPr>
          <p:cNvPr id="8" name="Рисунок 7" descr="Изображение выглядит как здание, человек, внутренний, идет&#10;&#10;Автоматически созданное описание">
            <a:extLst>
              <a:ext uri="{FF2B5EF4-FFF2-40B4-BE49-F238E27FC236}">
                <a16:creationId xmlns:a16="http://schemas.microsoft.com/office/drawing/2014/main" id="{AFEE09FC-BD4F-4B5B-A3C8-7C94F9BD02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05"/>
          <a:stretch/>
        </p:blipFill>
        <p:spPr>
          <a:xfrm>
            <a:off x="-1" y="0"/>
            <a:ext cx="24387176" cy="1096325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6E4CBEA-FC8D-4B14-9015-0153F6C754E9}"/>
              </a:ext>
            </a:extLst>
          </p:cNvPr>
          <p:cNvSpPr/>
          <p:nvPr/>
        </p:nvSpPr>
        <p:spPr>
          <a:xfrm>
            <a:off x="-1" y="-197990"/>
            <a:ext cx="24387175" cy="11161240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Заголовок 8">
            <a:extLst>
              <a:ext uri="{FF2B5EF4-FFF2-40B4-BE49-F238E27FC236}">
                <a16:creationId xmlns:a16="http://schemas.microsoft.com/office/drawing/2014/main" id="{6E6C94AC-93E2-480C-898F-F91AFA4048EE}"/>
              </a:ext>
            </a:extLst>
          </p:cNvPr>
          <p:cNvSpPr txBox="1">
            <a:spLocks/>
          </p:cNvSpPr>
          <p:nvPr/>
        </p:nvSpPr>
        <p:spPr>
          <a:xfrm>
            <a:off x="2472508" y="5706666"/>
            <a:ext cx="20954328" cy="4490356"/>
          </a:xfrm>
          <a:prstGeom prst="rect">
            <a:avLst/>
          </a:prstGeom>
        </p:spPr>
        <p:txBody>
          <a:bodyPr/>
          <a:lstStyle>
            <a:lvl1pPr algn="ctr" defTabSz="2438889" rtl="0" eaLnBrk="1" latinLnBrk="0" hangingPunct="1">
              <a:spcBef>
                <a:spcPct val="0"/>
              </a:spcBef>
              <a:buNone/>
              <a:defRPr sz="1170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 </a:t>
            </a:r>
            <a:r>
              <a:rPr lang="ru-RU" sz="6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ЭПОХУ ПАНДЕМИИ: СВОЕВРЕМЕННО, ОПЕРАТИВНО, ЯРКО </a:t>
            </a:r>
          </a:p>
          <a:p>
            <a:pPr algn="l"/>
            <a:endParaRPr lang="ru-RU" sz="6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ru-RU" sz="6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..И БЕЗ БЮДЖЕТА </a:t>
            </a:r>
            <a:r>
              <a:rPr lang="ru-RU" sz="6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 </a:t>
            </a:r>
            <a:br>
              <a:rPr lang="ru-RU" sz="6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ru-RU" sz="6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altLang="ru-RU" sz="6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Рисунок 1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927D4BD0-46F9-4957-84E6-FFECF30C0F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3" y="954138"/>
            <a:ext cx="6918907" cy="264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96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8EEB458-3961-486A-B472-4703975C1C95}"/>
              </a:ext>
            </a:extLst>
          </p:cNvPr>
          <p:cNvSpPr/>
          <p:nvPr/>
        </p:nvSpPr>
        <p:spPr>
          <a:xfrm>
            <a:off x="13740164" y="0"/>
            <a:ext cx="10647012" cy="13717587"/>
          </a:xfrm>
          <a:prstGeom prst="rect">
            <a:avLst/>
          </a:prstGeom>
          <a:pattFill prst="dkDnDiag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68450" y="1530202"/>
            <a:ext cx="11017225" cy="2376264"/>
          </a:xfrm>
          <a:prstGeom prst="rect">
            <a:avLst/>
          </a:prstGeo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ОНЛАЙН КОНФЕРЕНЦИИ ПО </a:t>
            </a:r>
            <a:r>
              <a:rPr lang="en-US" dirty="0">
                <a:solidFill>
                  <a:schemeClr val="accent3"/>
                </a:solidFill>
              </a:rPr>
              <a:t>COVID-19</a:t>
            </a:r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b="0" dirty="0"/>
              <a:t>International Medical Cluster</a:t>
            </a:r>
            <a:endParaRPr lang="ru-RU" sz="2800" b="0" dirty="0"/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80EADDD8-F69D-4280-BBF3-316E035189B3}"/>
              </a:ext>
            </a:extLst>
          </p:cNvPr>
          <p:cNvSpPr txBox="1">
            <a:spLocks/>
          </p:cNvSpPr>
          <p:nvPr/>
        </p:nvSpPr>
        <p:spPr>
          <a:xfrm>
            <a:off x="14660219" y="5101320"/>
            <a:ext cx="3532523" cy="1147615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 b="1" dirty="0">
                <a:solidFill>
                  <a:srgbClr val="FFC000"/>
                </a:solidFill>
              </a:rPr>
              <a:t>&gt;</a:t>
            </a:r>
            <a:r>
              <a:rPr lang="ru-RU" sz="6000" b="1" dirty="0">
                <a:solidFill>
                  <a:srgbClr val="FFC000"/>
                </a:solidFill>
              </a:rPr>
              <a:t>5000</a:t>
            </a:r>
            <a:endParaRPr lang="en-US" sz="6000" b="1" dirty="0">
              <a:solidFill>
                <a:srgbClr val="FFC000"/>
              </a:solidFill>
            </a:endParaRP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6AD4C27A-284E-47FE-AADC-51D6A139120A}"/>
              </a:ext>
            </a:extLst>
          </p:cNvPr>
          <p:cNvSpPr txBox="1">
            <a:spLocks/>
          </p:cNvSpPr>
          <p:nvPr/>
        </p:nvSpPr>
        <p:spPr>
          <a:xfrm>
            <a:off x="17666195" y="5425712"/>
            <a:ext cx="5688632" cy="498829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ru-RU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УНИКАЛЬНЫХ ПРОСМОТРОВ</a:t>
            </a:r>
            <a:endParaRPr lang="en-US" sz="1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4B6E3A45-9836-49C8-A5B7-BE87BAAA35D2}"/>
              </a:ext>
            </a:extLst>
          </p:cNvPr>
          <p:cNvSpPr txBox="1">
            <a:spLocks/>
          </p:cNvSpPr>
          <p:nvPr/>
        </p:nvSpPr>
        <p:spPr>
          <a:xfrm>
            <a:off x="15219419" y="6287243"/>
            <a:ext cx="3532523" cy="1147615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6000" b="1" dirty="0">
                <a:solidFill>
                  <a:srgbClr val="FFC000"/>
                </a:solidFill>
              </a:rPr>
              <a:t>13</a:t>
            </a:r>
            <a:endParaRPr lang="en-US" sz="6000" b="1" dirty="0">
              <a:solidFill>
                <a:srgbClr val="FFC000"/>
              </a:solidFill>
            </a:endParaRP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36CE06E3-FD17-42FC-9EFB-E29C81276934}"/>
              </a:ext>
            </a:extLst>
          </p:cNvPr>
          <p:cNvSpPr txBox="1">
            <a:spLocks/>
          </p:cNvSpPr>
          <p:nvPr/>
        </p:nvSpPr>
        <p:spPr>
          <a:xfrm>
            <a:off x="16465548" y="6664818"/>
            <a:ext cx="6668298" cy="791823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ru-RU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ИНОСТРАННЫХ И РОССИЙСКИХ СПИКЕРОВ</a:t>
            </a:r>
            <a:endParaRPr lang="en-US" sz="1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7878EA3A-2231-456C-85B2-D18F659C0DA3}"/>
              </a:ext>
            </a:extLst>
          </p:cNvPr>
          <p:cNvSpPr txBox="1">
            <a:spLocks/>
          </p:cNvSpPr>
          <p:nvPr/>
        </p:nvSpPr>
        <p:spPr>
          <a:xfrm>
            <a:off x="14576074" y="8101459"/>
            <a:ext cx="9811101" cy="845567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ru-RU" sz="3000" b="1" dirty="0">
                <a:solidFill>
                  <a:schemeClr val="accent1"/>
                </a:solidFill>
              </a:rPr>
              <a:t>МОДЕРАТОРЫ-ЭКСПЕРТЫ ДИСКУССИИ</a:t>
            </a:r>
            <a:endParaRPr lang="en-US" sz="3000" b="1" dirty="0">
              <a:solidFill>
                <a:schemeClr val="accent1"/>
              </a:solidFill>
            </a:endParaRPr>
          </a:p>
        </p:txBody>
      </p:sp>
      <p:pic>
        <p:nvPicPr>
          <p:cNvPr id="20" name="Рисунок 19" descr="Изображение выглядит как человек, галстук, мужчина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01761344-999F-497C-9FE6-65B82CE5236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7" r="6474"/>
          <a:stretch/>
        </p:blipFill>
        <p:spPr bwMode="auto">
          <a:xfrm>
            <a:off x="14761831" y="9216470"/>
            <a:ext cx="1541152" cy="15715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Надпись 2">
            <a:extLst>
              <a:ext uri="{FF2B5EF4-FFF2-40B4-BE49-F238E27FC236}">
                <a16:creationId xmlns:a16="http://schemas.microsoft.com/office/drawing/2014/main" id="{7F767E1E-7B7C-41BE-9F12-15CD41B1B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1479" y="9163050"/>
            <a:ext cx="8067524" cy="1148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b="1" dirty="0">
                <a:solidFill>
                  <a:schemeClr val="accent1"/>
                </a:solidFill>
                <a:latin typeface="Verdana" charset="0"/>
                <a:ea typeface="Verdana" charset="0"/>
              </a:rPr>
              <a:t>ЯРОСЛАВ АШИХМИН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Советник генерального директора Фонда ММК,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кардиолог</a:t>
            </a:r>
            <a:r>
              <a:rPr lang="ru-RU" sz="1800" b="1" dirty="0">
                <a:solidFill>
                  <a:schemeClr val="accent1"/>
                </a:solidFill>
                <a:latin typeface="Verdana" charset="0"/>
                <a:ea typeface="Verdana" charset="0"/>
              </a:rPr>
              <a:t>, т</a:t>
            </a:r>
            <a:r>
              <a:rPr lang="ru-RU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ерапевт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, </a:t>
            </a:r>
            <a:r>
              <a:rPr lang="ru-RU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к.м.н.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 </a:t>
            </a:r>
            <a:endParaRPr lang="ru-RU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 </a:t>
            </a:r>
            <a:endParaRPr lang="ru-RU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 </a:t>
            </a:r>
            <a:endParaRPr lang="ru-RU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C4C86931-EF88-4A86-85E5-B246C10B16CF}"/>
              </a:ext>
            </a:extLst>
          </p:cNvPr>
          <p:cNvSpPr txBox="1">
            <a:spLocks/>
          </p:cNvSpPr>
          <p:nvPr/>
        </p:nvSpPr>
        <p:spPr>
          <a:xfrm>
            <a:off x="2045396" y="3755358"/>
            <a:ext cx="10647013" cy="727172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500" b="1" dirty="0">
                <a:solidFill>
                  <a:schemeClr val="accent1"/>
                </a:solidFill>
                <a:cs typeface="+mn-cs"/>
              </a:rPr>
              <a:t>I</a:t>
            </a:r>
            <a:r>
              <a:rPr lang="ru-RU" sz="2500" b="1" dirty="0">
                <a:solidFill>
                  <a:schemeClr val="accent1"/>
                </a:solidFill>
                <a:cs typeface="+mn-cs"/>
              </a:rPr>
              <a:t> МЕЖДУНАРОДНАЯ </a:t>
            </a:r>
            <a:r>
              <a:rPr lang="en-US" sz="2500" b="1" dirty="0">
                <a:solidFill>
                  <a:schemeClr val="accent1"/>
                </a:solidFill>
                <a:cs typeface="+mn-cs"/>
              </a:rPr>
              <a:t>ONLINE-</a:t>
            </a:r>
            <a:r>
              <a:rPr lang="ru-RU" sz="2500" b="1" dirty="0">
                <a:solidFill>
                  <a:schemeClr val="accent1"/>
                </a:solidFill>
                <a:cs typeface="+mn-cs"/>
              </a:rPr>
              <a:t>КОНФЕРЕНЦИЯ «</a:t>
            </a:r>
            <a:r>
              <a:rPr lang="en-US" sz="2500" b="1" dirty="0">
                <a:solidFill>
                  <a:schemeClr val="accent1"/>
                </a:solidFill>
                <a:cs typeface="+mn-cs"/>
              </a:rPr>
              <a:t>COVID-19. </a:t>
            </a:r>
            <a:r>
              <a:rPr lang="ru-RU" sz="2500" b="1" dirty="0">
                <a:solidFill>
                  <a:schemeClr val="accent1"/>
                </a:solidFill>
                <a:cs typeface="+mn-cs"/>
              </a:rPr>
              <a:t>МЕЖДУНАРОДНЫЙ ОПЫТ И УРОКИ ДЛЯ РОССИИ» </a:t>
            </a:r>
          </a:p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chemeClr val="accent1"/>
                </a:solidFill>
                <a:cs typeface="+mn-cs"/>
              </a:rPr>
              <a:t>3 АПРЕЛЯ – В СТУДИИ БИЗНЕС-ШКОЛЫ «СКОЛКОВО»</a:t>
            </a:r>
            <a:endParaRPr lang="en-US" sz="2500" b="1" dirty="0">
              <a:solidFill>
                <a:schemeClr val="accent1"/>
              </a:solidFill>
              <a:cs typeface="+mn-cs"/>
            </a:endParaRPr>
          </a:p>
        </p:txBody>
      </p:sp>
      <p:pic>
        <p:nvPicPr>
          <p:cNvPr id="5" name="Рисунок 4" descr="Изображение выглядит как человек, внутренний, мужчина, окно&#10;&#10;Автоматически созданное описание">
            <a:extLst>
              <a:ext uri="{FF2B5EF4-FFF2-40B4-BE49-F238E27FC236}">
                <a16:creationId xmlns:a16="http://schemas.microsoft.com/office/drawing/2014/main" id="{18657566-7C20-4B0D-BF88-12051C165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182" y="5603502"/>
            <a:ext cx="4680000" cy="2609089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к, внутренний, мужчина, окно&#10;&#10;Автоматически созданное описание">
            <a:extLst>
              <a:ext uri="{FF2B5EF4-FFF2-40B4-BE49-F238E27FC236}">
                <a16:creationId xmlns:a16="http://schemas.microsoft.com/office/drawing/2014/main" id="{EB6CD704-DD58-4B91-A583-7F4E3E449C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"/>
          <a:stretch/>
        </p:blipFill>
        <p:spPr>
          <a:xfrm>
            <a:off x="7153027" y="5562650"/>
            <a:ext cx="4762573" cy="260908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нутренний, мужчина, телевидение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FBE9ABDC-3734-4B74-82C5-09AB560392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652" y="8628633"/>
            <a:ext cx="4622301" cy="260908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внутренний, телевидение, мужчина, передний&#10;&#10;Автоматически созданное описание">
            <a:extLst>
              <a:ext uri="{FF2B5EF4-FFF2-40B4-BE49-F238E27FC236}">
                <a16:creationId xmlns:a16="http://schemas.microsoft.com/office/drawing/2014/main" id="{5BE6FAEE-AC21-44B6-8405-B695CF64FC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55" y="8609276"/>
            <a:ext cx="4680000" cy="2642006"/>
          </a:xfrm>
          <a:prstGeom prst="rect">
            <a:avLst/>
          </a:prstGeom>
        </p:spPr>
      </p:pic>
      <p:sp>
        <p:nvSpPr>
          <p:cNvPr id="31" name="Надпись 2">
            <a:extLst>
              <a:ext uri="{FF2B5EF4-FFF2-40B4-BE49-F238E27FC236}">
                <a16:creationId xmlns:a16="http://schemas.microsoft.com/office/drawing/2014/main" id="{ACADED52-CF42-4F82-A5BE-65507FD21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38077" y="11326694"/>
            <a:ext cx="6442402" cy="124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</a:pPr>
            <a:r>
              <a:rPr lang="ru-RU" sz="1800" b="1" dirty="0">
                <a:solidFill>
                  <a:schemeClr val="accent1"/>
                </a:solidFill>
                <a:latin typeface="Verdana" charset="0"/>
                <a:ea typeface="Verdana" charset="0"/>
              </a:rPr>
              <a:t>НАТАЛЬЯ КОМАРОВА</a:t>
            </a:r>
          </a:p>
          <a:p>
            <a:pPr>
              <a:lnSpc>
                <a:spcPct val="107000"/>
              </a:lnSpc>
            </a:pPr>
            <a:r>
              <a:rPr lang="ru-RU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Директор Центра развития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 </a:t>
            </a:r>
            <a:r>
              <a:rPr lang="ru-RU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здравоохранения Московской школы управления СКОЛКОВО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 </a:t>
            </a:r>
            <a:endParaRPr lang="ru-RU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Рисунок 31" descr="Изображение выглядит как человек, одежда, женщин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5F1BF837-26A2-4C59-87B4-D4F9838D6903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58"/>
          <a:stretch/>
        </p:blipFill>
        <p:spPr bwMode="auto">
          <a:xfrm>
            <a:off x="14747497" y="11362439"/>
            <a:ext cx="1548000" cy="154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70967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8EEB458-3961-486A-B472-4703975C1C95}"/>
              </a:ext>
            </a:extLst>
          </p:cNvPr>
          <p:cNvSpPr/>
          <p:nvPr/>
        </p:nvSpPr>
        <p:spPr>
          <a:xfrm>
            <a:off x="13740164" y="0"/>
            <a:ext cx="10647012" cy="13717587"/>
          </a:xfrm>
          <a:prstGeom prst="rect">
            <a:avLst/>
          </a:prstGeom>
          <a:pattFill prst="dkDnDiag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68450" y="1530202"/>
            <a:ext cx="11017225" cy="2376264"/>
          </a:xfrm>
          <a:prstGeom prst="rect">
            <a:avLst/>
          </a:prstGeo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ОНЛАЙН КОНФЕРЕНЦИИ ПО </a:t>
            </a:r>
            <a:r>
              <a:rPr lang="en-US" dirty="0">
                <a:solidFill>
                  <a:schemeClr val="accent3"/>
                </a:solidFill>
              </a:rPr>
              <a:t>COVID-19</a:t>
            </a:r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b="0" dirty="0"/>
              <a:t>International Medical Cluster</a:t>
            </a:r>
            <a:endParaRPr lang="ru-RU" sz="2800" b="0" dirty="0"/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80EADDD8-F69D-4280-BBF3-316E035189B3}"/>
              </a:ext>
            </a:extLst>
          </p:cNvPr>
          <p:cNvSpPr txBox="1">
            <a:spLocks/>
          </p:cNvSpPr>
          <p:nvPr/>
        </p:nvSpPr>
        <p:spPr>
          <a:xfrm>
            <a:off x="14353827" y="3661160"/>
            <a:ext cx="3532523" cy="1147615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 b="1" dirty="0">
                <a:solidFill>
                  <a:srgbClr val="FFC000"/>
                </a:solidFill>
              </a:rPr>
              <a:t>&gt;2000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6AD4C27A-284E-47FE-AADC-51D6A139120A}"/>
              </a:ext>
            </a:extLst>
          </p:cNvPr>
          <p:cNvSpPr txBox="1">
            <a:spLocks/>
          </p:cNvSpPr>
          <p:nvPr/>
        </p:nvSpPr>
        <p:spPr>
          <a:xfrm>
            <a:off x="17359803" y="3985552"/>
            <a:ext cx="5688632" cy="498829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ru-RU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УНИКАЛЬНЫХ ПРОСМОТРОВ</a:t>
            </a:r>
            <a:endParaRPr lang="en-US" sz="1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4B6E3A45-9836-49C8-A5B7-BE87BAAA35D2}"/>
              </a:ext>
            </a:extLst>
          </p:cNvPr>
          <p:cNvSpPr txBox="1">
            <a:spLocks/>
          </p:cNvSpPr>
          <p:nvPr/>
        </p:nvSpPr>
        <p:spPr>
          <a:xfrm>
            <a:off x="14913027" y="4847083"/>
            <a:ext cx="3532523" cy="1147615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6000" b="1" dirty="0">
                <a:solidFill>
                  <a:srgbClr val="FFC000"/>
                </a:solidFill>
              </a:rPr>
              <a:t>23</a:t>
            </a:r>
            <a:endParaRPr lang="en-US" sz="6000" b="1" dirty="0">
              <a:solidFill>
                <a:srgbClr val="FFC000"/>
              </a:solidFill>
            </a:endParaRP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36CE06E3-FD17-42FC-9EFB-E29C81276934}"/>
              </a:ext>
            </a:extLst>
          </p:cNvPr>
          <p:cNvSpPr txBox="1">
            <a:spLocks/>
          </p:cNvSpPr>
          <p:nvPr/>
        </p:nvSpPr>
        <p:spPr>
          <a:xfrm>
            <a:off x="16003233" y="5130866"/>
            <a:ext cx="6668298" cy="791823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ru-RU" sz="3000" b="1" dirty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ИНОСТРАННЫХ И РОССИЙСКИХ СПИКЕРОВ</a:t>
            </a:r>
            <a:endParaRPr lang="en-US" sz="1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7878EA3A-2231-456C-85B2-D18F659C0DA3}"/>
              </a:ext>
            </a:extLst>
          </p:cNvPr>
          <p:cNvSpPr txBox="1">
            <a:spLocks/>
          </p:cNvSpPr>
          <p:nvPr/>
        </p:nvSpPr>
        <p:spPr>
          <a:xfrm>
            <a:off x="14353827" y="6436010"/>
            <a:ext cx="9811101" cy="845567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ru-RU" sz="3000" b="1" dirty="0">
                <a:solidFill>
                  <a:schemeClr val="accent1"/>
                </a:solidFill>
              </a:rPr>
              <a:t>МОДЕРАТОРЫ-ЭКСПЕРТЫ ДИСКУССИИ</a:t>
            </a:r>
            <a:endParaRPr lang="en-US" sz="3000" b="1" dirty="0">
              <a:solidFill>
                <a:schemeClr val="accent1"/>
              </a:solidFill>
            </a:endParaRPr>
          </a:p>
        </p:txBody>
      </p:sp>
      <p:pic>
        <p:nvPicPr>
          <p:cNvPr id="13" name="Рисунок 12" descr="Изображение выглядит как внутренний, потолок, женщин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51451B21-5EDB-476A-A7AF-E445AD7F2C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19553" r="9324" b="9694"/>
          <a:stretch/>
        </p:blipFill>
        <p:spPr>
          <a:xfrm>
            <a:off x="2147658" y="5476841"/>
            <a:ext cx="4746436" cy="294695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человек, галстук, мужчина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01761344-999F-497C-9FE6-65B82CE5236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7" r="6474"/>
          <a:stretch/>
        </p:blipFill>
        <p:spPr bwMode="auto">
          <a:xfrm>
            <a:off x="14516520" y="7245742"/>
            <a:ext cx="1541152" cy="15715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8DAF197-8DF9-45EB-A603-84993B563B70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30"/>
          <a:stretch/>
        </p:blipFill>
        <p:spPr bwMode="auto">
          <a:xfrm>
            <a:off x="14484418" y="9162545"/>
            <a:ext cx="1539850" cy="15649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1F5A01C-298F-443A-B912-43D02C77793E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1" r="29209" b="19162"/>
          <a:stretch/>
        </p:blipFill>
        <p:spPr bwMode="auto">
          <a:xfrm>
            <a:off x="14409183" y="11180913"/>
            <a:ext cx="1589313" cy="15715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Надпись 2">
            <a:extLst>
              <a:ext uri="{FF2B5EF4-FFF2-40B4-BE49-F238E27FC236}">
                <a16:creationId xmlns:a16="http://schemas.microsoft.com/office/drawing/2014/main" id="{7F767E1E-7B7C-41BE-9F12-15CD41B1B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41850" y="7186077"/>
            <a:ext cx="8067524" cy="1148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b="1" dirty="0">
                <a:solidFill>
                  <a:schemeClr val="accent1"/>
                </a:solidFill>
                <a:latin typeface="Verdana" charset="0"/>
                <a:ea typeface="Verdana" charset="0"/>
              </a:rPr>
              <a:t>ЯРОСЛАВ АШИХМИН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Советник генерального 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 </a:t>
            </a:r>
            <a:r>
              <a:rPr lang="ru-RU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директора Фонда ММК,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кардиолог, терапевт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, </a:t>
            </a:r>
            <a:r>
              <a:rPr lang="ru-RU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к.м.н.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ALS Ekibastuz" panose="02000603000000020003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ALS Ekibastuz" panose="02000603000000020003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ALS Ekibastuz" panose="02000603000000020003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Надпись 2">
            <a:extLst>
              <a:ext uri="{FF2B5EF4-FFF2-40B4-BE49-F238E27FC236}">
                <a16:creationId xmlns:a16="http://schemas.microsoft.com/office/drawing/2014/main" id="{4DEDFDE5-3ADE-42E9-B3BF-03F4B674D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98071" y="9162545"/>
            <a:ext cx="6432959" cy="126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</a:pPr>
            <a:r>
              <a:rPr lang="ru-RU" sz="1800" b="1" dirty="0">
                <a:solidFill>
                  <a:schemeClr val="accent1"/>
                </a:solidFill>
                <a:latin typeface="Verdana" charset="0"/>
                <a:ea typeface="Verdana" charset="0"/>
              </a:rPr>
              <a:t>ЕВГЕНИЙ НИКОНОВ                                                            </a:t>
            </a:r>
            <a:r>
              <a:rPr lang="ru-RU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Профессор, заведующий кафедрой гастроэнтерологии факультета дополнительного профессионального образования РНИМУ им. </a:t>
            </a:r>
            <a:r>
              <a:rPr lang="ru-RU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Н.И.Пирогова</a:t>
            </a:r>
            <a:r>
              <a:rPr lang="ru-RU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, Начальник управления делами и координации деятельности ДЗМ, д.м.н.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 </a:t>
            </a:r>
          </a:p>
        </p:txBody>
      </p:sp>
      <p:sp>
        <p:nvSpPr>
          <p:cNvPr id="30" name="Надпись 2">
            <a:extLst>
              <a:ext uri="{FF2B5EF4-FFF2-40B4-BE49-F238E27FC236}">
                <a16:creationId xmlns:a16="http://schemas.microsoft.com/office/drawing/2014/main" id="{FA54B9C2-203A-4521-B865-EB608DD98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37528" y="11390983"/>
            <a:ext cx="4128457" cy="791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800" b="1" dirty="0">
                <a:solidFill>
                  <a:schemeClr val="accent1"/>
                </a:solidFill>
                <a:latin typeface="Verdana" charset="0"/>
                <a:ea typeface="Verdana" charset="0"/>
              </a:rPr>
              <a:t>ИЛЬДАР ХАЙРУЛЛИН      </a:t>
            </a:r>
            <a:r>
              <a:rPr lang="ru-RU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                                  </a:t>
            </a:r>
            <a:r>
              <a:rPr lang="ru-RU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Генеральный директор Фонда ММК, 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DBA</a:t>
            </a:r>
            <a:r>
              <a:rPr lang="ru-RU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, 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PhD</a:t>
            </a:r>
            <a:endParaRPr lang="ru-RU" sz="1800" dirty="0">
              <a:solidFill>
                <a:schemeClr val="tx2">
                  <a:lumMod val="75000"/>
                  <a:lumOff val="25000"/>
                </a:schemeClr>
              </a:solidFill>
              <a:latin typeface="Verdana" charset="0"/>
              <a:ea typeface="Verdana" charset="0"/>
            </a:endParaRP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C4C86931-EF88-4A86-85E5-B246C10B16CF}"/>
              </a:ext>
            </a:extLst>
          </p:cNvPr>
          <p:cNvSpPr txBox="1">
            <a:spLocks/>
          </p:cNvSpPr>
          <p:nvPr/>
        </p:nvSpPr>
        <p:spPr>
          <a:xfrm>
            <a:off x="2045396" y="3755358"/>
            <a:ext cx="10647013" cy="727172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500" b="1" dirty="0">
                <a:solidFill>
                  <a:schemeClr val="accent1"/>
                </a:solidFill>
                <a:cs typeface="+mn-cs"/>
              </a:rPr>
              <a:t>II</a:t>
            </a:r>
            <a:r>
              <a:rPr lang="ru-RU" sz="2500" b="1" dirty="0">
                <a:solidFill>
                  <a:schemeClr val="accent1"/>
                </a:solidFill>
                <a:cs typeface="+mn-cs"/>
              </a:rPr>
              <a:t> МЕЖДУНАРОДНАЯ </a:t>
            </a:r>
            <a:r>
              <a:rPr lang="en-US" sz="2500" b="1" dirty="0">
                <a:solidFill>
                  <a:schemeClr val="accent1"/>
                </a:solidFill>
                <a:cs typeface="+mn-cs"/>
              </a:rPr>
              <a:t>ONLINE-</a:t>
            </a:r>
            <a:r>
              <a:rPr lang="ru-RU" sz="2500" b="1" dirty="0">
                <a:solidFill>
                  <a:schemeClr val="accent1"/>
                </a:solidFill>
                <a:cs typeface="+mn-cs"/>
              </a:rPr>
              <a:t>КОНФЕРЕНЦИЯ «</a:t>
            </a:r>
            <a:r>
              <a:rPr lang="en-US" sz="2500" b="1" dirty="0">
                <a:solidFill>
                  <a:schemeClr val="accent1"/>
                </a:solidFill>
                <a:cs typeface="+mn-cs"/>
              </a:rPr>
              <a:t>COVID-19. </a:t>
            </a:r>
            <a:r>
              <a:rPr lang="ru-RU" sz="2500" b="1" dirty="0">
                <a:solidFill>
                  <a:schemeClr val="accent1"/>
                </a:solidFill>
                <a:cs typeface="+mn-cs"/>
              </a:rPr>
              <a:t>МЕЖДУНАРОДНЫЙ ОПЫТ И УРОКИ ДЛЯ РОССИИ»         </a:t>
            </a:r>
          </a:p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chemeClr val="accent1"/>
                </a:solidFill>
                <a:cs typeface="+mn-cs"/>
              </a:rPr>
              <a:t>25 АПРЕЛЯ - В БОЛЬНИЦЕ «ВОРОНОВСКОЕ»</a:t>
            </a:r>
            <a:endParaRPr lang="en-US" sz="2500" b="1" dirty="0">
              <a:solidFill>
                <a:schemeClr val="accent1"/>
              </a:solidFill>
              <a:cs typeface="+mn-cs"/>
            </a:endParaRPr>
          </a:p>
        </p:txBody>
      </p:sp>
      <p:pic>
        <p:nvPicPr>
          <p:cNvPr id="3" name="Рисунок 2" descr="Изображение выглядит как потолок, внутренний, комнат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89651D07-243D-4A6E-A210-63FDA1E83A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4" b="4412"/>
          <a:stretch/>
        </p:blipFill>
        <p:spPr>
          <a:xfrm>
            <a:off x="7183318" y="8698106"/>
            <a:ext cx="4840028" cy="2946950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толок, внутренний, люди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7AB85C6F-DAFD-4487-8221-1B201FEF298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4" r="13223" b="6859"/>
          <a:stretch/>
        </p:blipFill>
        <p:spPr>
          <a:xfrm>
            <a:off x="2143580" y="8736380"/>
            <a:ext cx="4746436" cy="2946950"/>
          </a:xfrm>
          <a:prstGeom prst="rect">
            <a:avLst/>
          </a:prstGeom>
        </p:spPr>
      </p:pic>
      <p:pic>
        <p:nvPicPr>
          <p:cNvPr id="10" name="Рисунок 9" descr="Изображение выглядит как фотография, мужчина, другой, экран&#10;&#10;Автоматически созданное описание">
            <a:extLst>
              <a:ext uri="{FF2B5EF4-FFF2-40B4-BE49-F238E27FC236}">
                <a16:creationId xmlns:a16="http://schemas.microsoft.com/office/drawing/2014/main" id="{17694D59-0A50-4113-88A7-9C8C0BB809E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5"/>
          <a:stretch/>
        </p:blipFill>
        <p:spPr>
          <a:xfrm>
            <a:off x="7183318" y="5482524"/>
            <a:ext cx="4866253" cy="294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0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АНАЛИТИКА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b="0" dirty="0"/>
              <a:t>International Medical Cluster</a:t>
            </a:r>
            <a:endParaRPr lang="ru-RU" sz="2800" b="0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674308" y="12552653"/>
            <a:ext cx="4320480" cy="498829"/>
          </a:xfrm>
          <a:prstGeom prst="rect">
            <a:avLst/>
          </a:prstGeom>
        </p:spPr>
        <p:txBody>
          <a:bodyPr/>
          <a:lstStyle/>
          <a:p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www.mimc.global</a:t>
            </a:r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 </a:t>
            </a:r>
            <a:fld id="{E8BBD06A-759F-43F0-9FDD-30D8801384D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721557E-AF7A-462A-BE96-77A7A684BB92}"/>
              </a:ext>
            </a:extLst>
          </p:cNvPr>
          <p:cNvSpPr/>
          <p:nvPr/>
        </p:nvSpPr>
        <p:spPr>
          <a:xfrm>
            <a:off x="1947798" y="2898354"/>
            <a:ext cx="1219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dirty="0">
                <a:solidFill>
                  <a:schemeClr val="accent1"/>
                </a:solidFill>
                <a:latin typeface="Verdana" charset="0"/>
                <a:ea typeface="Verdana" charset="0"/>
              </a:rPr>
              <a:t>СИТУАЦИЯ С РАСПРОСТРАНЕНИЕМ И БОРЬБОЙ С COVID-19 ЗА РУБЕЖОМ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4DECD0F2-3D41-4C24-9DAA-001A1E247650}"/>
              </a:ext>
            </a:extLst>
          </p:cNvPr>
          <p:cNvSpPr txBox="1">
            <a:spLocks/>
          </p:cNvSpPr>
          <p:nvPr/>
        </p:nvSpPr>
        <p:spPr>
          <a:xfrm>
            <a:off x="2003994" y="6425904"/>
            <a:ext cx="10203848" cy="4624676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3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Для каждого города проанализированы: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Эпидемиологическая ситуация с </a:t>
            </a:r>
            <a:r>
              <a:rPr lang="en-US" sz="3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COVID-19</a:t>
            </a:r>
            <a:endParaRPr lang="ru-RU" sz="3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Специфические проблемы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Особенности течения инфекции COVID-19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66CC464-EAEB-44FB-B7FF-9E144172124C}"/>
              </a:ext>
            </a:extLst>
          </p:cNvPr>
          <p:cNvSpPr/>
          <p:nvPr/>
        </p:nvSpPr>
        <p:spPr>
          <a:xfrm>
            <a:off x="1983468" y="4552868"/>
            <a:ext cx="12192000" cy="154196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ru-RU" sz="3000" dirty="0">
                <a:latin typeface="Verdana" panose="020B0604030504040204" pitchFamily="34" charset="0"/>
                <a:ea typeface="Verdana" panose="020B0604030504040204" pitchFamily="34" charset="0"/>
              </a:rPr>
              <a:t>Германия (Берлин), Франция (Париж), Швеция (Стокгольм), США (Нью-Йорк),</a:t>
            </a:r>
          </a:p>
          <a:p>
            <a:r>
              <a:rPr lang="ru-RU" sz="3000" dirty="0">
                <a:latin typeface="Verdana" panose="020B0604030504040204" pitchFamily="34" charset="0"/>
                <a:ea typeface="Verdana" panose="020B0604030504040204" pitchFamily="34" charset="0"/>
              </a:rPr>
              <a:t>Южная Корея (Сеул), Китай</a:t>
            </a:r>
          </a:p>
        </p:txBody>
      </p:sp>
      <p:pic>
        <p:nvPicPr>
          <p:cNvPr id="5" name="Рисунок 4" descr="Изображение выглядит как лосьон&#10;&#10;Автоматически созданное описание">
            <a:extLst>
              <a:ext uri="{FF2B5EF4-FFF2-40B4-BE49-F238E27FC236}">
                <a16:creationId xmlns:a16="http://schemas.microsoft.com/office/drawing/2014/main" id="{BC95306C-F002-437D-9ADC-45EE22E44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8271" y="865441"/>
            <a:ext cx="3810330" cy="5182049"/>
          </a:xfrm>
          <a:prstGeom prst="rect">
            <a:avLst/>
          </a:prstGeom>
        </p:spPr>
      </p:pic>
      <p:pic>
        <p:nvPicPr>
          <p:cNvPr id="9" name="Рисунок 8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98C3A3B-C97F-4F3F-A14B-B84D873A7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1000" y="610869"/>
            <a:ext cx="3779848" cy="5311600"/>
          </a:xfrm>
          <a:prstGeom prst="rect">
            <a:avLst/>
          </a:prstGeom>
        </p:spPr>
      </p:pic>
      <p:pic>
        <p:nvPicPr>
          <p:cNvPr id="7" name="Рисунок 6" descr="Изображение выглядит как снимок экрана, монитор, экран, телефон&#10;&#10;Автоматически созданное описание">
            <a:extLst>
              <a:ext uri="{FF2B5EF4-FFF2-40B4-BE49-F238E27FC236}">
                <a16:creationId xmlns:a16="http://schemas.microsoft.com/office/drawing/2014/main" id="{3EF5CEEF-99D7-4794-B674-633BD55BEE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367" y="6472311"/>
            <a:ext cx="6188138" cy="575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88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АНАЛИТИКА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b="0" dirty="0"/>
              <a:t>International Medical Cluster</a:t>
            </a:r>
            <a:endParaRPr lang="ru-RU" sz="2800" b="0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674308" y="12552653"/>
            <a:ext cx="4320480" cy="498829"/>
          </a:xfrm>
          <a:prstGeom prst="rect">
            <a:avLst/>
          </a:prstGeom>
        </p:spPr>
        <p:txBody>
          <a:bodyPr/>
          <a:lstStyle/>
          <a:p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www.mimc.global</a:t>
            </a:r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 </a:t>
            </a:r>
            <a:fld id="{E8BBD06A-759F-43F0-9FDD-30D8801384D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721557E-AF7A-462A-BE96-77A7A684BB92}"/>
              </a:ext>
            </a:extLst>
          </p:cNvPr>
          <p:cNvSpPr/>
          <p:nvPr/>
        </p:nvSpPr>
        <p:spPr>
          <a:xfrm>
            <a:off x="1947798" y="2898354"/>
            <a:ext cx="1219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dirty="0">
                <a:solidFill>
                  <a:schemeClr val="accent1"/>
                </a:solidFill>
                <a:latin typeface="Verdana" charset="0"/>
                <a:ea typeface="Verdana" charset="0"/>
              </a:rPr>
              <a:t>СИТУАЦИЯ С РАСПРОСТРАНЕНИЕМ И БОРЬБОЙ С COVID-19 ЗА РУБЕЖОМ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4DECD0F2-3D41-4C24-9DAA-001A1E247650}"/>
              </a:ext>
            </a:extLst>
          </p:cNvPr>
          <p:cNvSpPr txBox="1">
            <a:spLocks/>
          </p:cNvSpPr>
          <p:nvPr/>
        </p:nvSpPr>
        <p:spPr>
          <a:xfrm>
            <a:off x="1943069" y="4546456"/>
            <a:ext cx="10203848" cy="4624676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3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Выделены факторы успеха и лучшие практики в борьбе с коронавирусом. Вывод: Москва применяет лучшие практики и должна справиться с пандемией. </a:t>
            </a:r>
            <a:endParaRPr lang="en-US" sz="3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EF6554-892B-420B-95C6-F6119C23F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623" y="7714455"/>
            <a:ext cx="8035544" cy="46131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8B1375-D61E-42A2-BB6A-C42874814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8199" y="1662971"/>
            <a:ext cx="9465945" cy="1088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06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8FEACF2-79B3-45CF-9F41-6DFFD2083DD6}"/>
              </a:ext>
            </a:extLst>
          </p:cNvPr>
          <p:cNvSpPr/>
          <p:nvPr/>
        </p:nvSpPr>
        <p:spPr>
          <a:xfrm>
            <a:off x="0" y="11107266"/>
            <a:ext cx="19034347" cy="26103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68450" y="1530202"/>
            <a:ext cx="21014095" cy="1224136"/>
          </a:xfrm>
          <a:prstGeom prst="rect">
            <a:avLst/>
          </a:prstGeom>
        </p:spPr>
        <p:txBody>
          <a:bodyPr/>
          <a:lstStyle/>
          <a:p>
            <a:r>
              <a:rPr lang="ru-RU" sz="5000" dirty="0">
                <a:solidFill>
                  <a:schemeClr val="tx1"/>
                </a:solidFill>
              </a:rPr>
              <a:t>ТЕСТ НА </a:t>
            </a:r>
            <a:r>
              <a:rPr lang="ru-RU" sz="5000" dirty="0">
                <a:solidFill>
                  <a:schemeClr val="accent3"/>
                </a:solidFill>
              </a:rPr>
              <a:t>АНТИТЕЛА</a:t>
            </a:r>
            <a:r>
              <a:rPr lang="ru-RU" sz="5000" dirty="0">
                <a:solidFill>
                  <a:schemeClr val="tx1"/>
                </a:solidFill>
              </a:rPr>
              <a:t> К </a:t>
            </a:r>
            <a:r>
              <a:rPr lang="en-US" sz="5000" dirty="0">
                <a:solidFill>
                  <a:schemeClr val="tx1"/>
                </a:solidFill>
              </a:rPr>
              <a:t>COVID-19</a:t>
            </a:r>
            <a:r>
              <a:rPr lang="ru-RU" sz="5000" dirty="0">
                <a:solidFill>
                  <a:schemeClr val="tx1"/>
                </a:solidFill>
              </a:rPr>
              <a:t>: </a:t>
            </a:r>
            <a:r>
              <a:rPr lang="ru-RU" sz="5000" dirty="0">
                <a:solidFill>
                  <a:schemeClr val="accent3"/>
                </a:solidFill>
              </a:rPr>
              <a:t>СОЗДАНИЕ ИНФОПОВОДА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0437AB78-19F2-4DF7-9D1C-93849BE9B6B8}"/>
              </a:ext>
            </a:extLst>
          </p:cNvPr>
          <p:cNvSpPr txBox="1">
            <a:spLocks/>
          </p:cNvSpPr>
          <p:nvPr/>
        </p:nvSpPr>
        <p:spPr>
          <a:xfrm>
            <a:off x="3003202" y="11398404"/>
            <a:ext cx="1119933" cy="1147615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8000" b="1" dirty="0">
                <a:solidFill>
                  <a:srgbClr val="FFC000"/>
                </a:solidFill>
              </a:rPr>
              <a:t>3</a:t>
            </a:r>
            <a:endParaRPr lang="en-US" sz="8000" b="1" dirty="0">
              <a:solidFill>
                <a:srgbClr val="FFC000"/>
              </a:solidFill>
            </a:endParaRP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1F157C03-6913-40EF-B87C-6E956FF6E745}"/>
              </a:ext>
            </a:extLst>
          </p:cNvPr>
          <p:cNvSpPr txBox="1">
            <a:spLocks/>
          </p:cNvSpPr>
          <p:nvPr/>
        </p:nvSpPr>
        <p:spPr>
          <a:xfrm>
            <a:off x="3003202" y="12546019"/>
            <a:ext cx="6117838" cy="1087844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ru-RU" b="1" dirty="0">
                <a:solidFill>
                  <a:schemeClr val="accent1"/>
                </a:solidFill>
              </a:rPr>
              <a:t>НЕДЕЛИ ПРОВЕДЕНИЯ ТЕСТА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b="0" dirty="0"/>
              <a:t>International Medical Cluster</a:t>
            </a:r>
            <a:endParaRPr lang="ru-RU" sz="2800" b="0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674308" y="12552653"/>
            <a:ext cx="4320480" cy="498829"/>
          </a:xfrm>
          <a:prstGeom prst="rect">
            <a:avLst/>
          </a:prstGeom>
        </p:spPr>
        <p:txBody>
          <a:bodyPr/>
          <a:lstStyle/>
          <a:p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www.mimc.global</a:t>
            </a:r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 </a:t>
            </a:r>
            <a:fld id="{E8BBD06A-759F-43F0-9FDD-30D8801384D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75020C1E-5552-4867-872A-B2F23DE252F1}"/>
              </a:ext>
            </a:extLst>
          </p:cNvPr>
          <p:cNvSpPr txBox="1">
            <a:spLocks/>
          </p:cNvSpPr>
          <p:nvPr/>
        </p:nvSpPr>
        <p:spPr>
          <a:xfrm>
            <a:off x="12475497" y="11510748"/>
            <a:ext cx="3532523" cy="1147615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8000" b="1" dirty="0">
                <a:solidFill>
                  <a:srgbClr val="FFC000"/>
                </a:solidFill>
              </a:rPr>
              <a:t>&gt;</a:t>
            </a:r>
            <a:r>
              <a:rPr lang="ru-RU" sz="8000" b="1" dirty="0">
                <a:solidFill>
                  <a:srgbClr val="FFC000"/>
                </a:solidFill>
              </a:rPr>
              <a:t>1</a:t>
            </a:r>
            <a:r>
              <a:rPr lang="en-US" sz="8000" b="1" dirty="0">
                <a:solidFill>
                  <a:srgbClr val="FFC000"/>
                </a:solidFill>
              </a:rPr>
              <a:t>5</a:t>
            </a:r>
            <a:r>
              <a:rPr lang="ru-RU" sz="8000" b="1" dirty="0">
                <a:solidFill>
                  <a:srgbClr val="FFC000"/>
                </a:solidFill>
              </a:rPr>
              <a:t>0</a:t>
            </a:r>
            <a:endParaRPr lang="en-US" sz="8000" b="1" dirty="0">
              <a:solidFill>
                <a:srgbClr val="FFC000"/>
              </a:solidFill>
            </a:endParaRP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85F7B569-225B-4070-BD8C-7A8E0C041B78}"/>
              </a:ext>
            </a:extLst>
          </p:cNvPr>
          <p:cNvSpPr txBox="1">
            <a:spLocks/>
          </p:cNvSpPr>
          <p:nvPr/>
        </p:nvSpPr>
        <p:spPr>
          <a:xfrm>
            <a:off x="13345715" y="12546019"/>
            <a:ext cx="6668298" cy="791823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ru-RU" sz="3000" b="1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accent1"/>
                </a:solidFill>
              </a:rPr>
              <a:t>ПУБЛИКАЦИЙ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856D65-B5D4-4008-8CB4-D64AAFD7D02D}"/>
              </a:ext>
            </a:extLst>
          </p:cNvPr>
          <p:cNvSpPr txBox="1"/>
          <p:nvPr/>
        </p:nvSpPr>
        <p:spPr>
          <a:xfrm>
            <a:off x="1968450" y="3434423"/>
            <a:ext cx="87129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accent1"/>
                </a:solidFill>
                <a:latin typeface="Verdana" charset="0"/>
                <a:ea typeface="Verdana" charset="0"/>
              </a:rPr>
              <a:t>НАИБОЛЕЕ КРУПНЫЕ ВЫХОДЫ В СМИ: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C9FF50-E122-43D2-A658-DC0113D8B36E}"/>
              </a:ext>
            </a:extLst>
          </p:cNvPr>
          <p:cNvSpPr txBox="1"/>
          <p:nvPr/>
        </p:nvSpPr>
        <p:spPr>
          <a:xfrm>
            <a:off x="2000742" y="4279559"/>
            <a:ext cx="932559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Tomson Reuters</a:t>
            </a:r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</a:rPr>
              <a:t>                                              (в англоязычной версии и русской)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Forbes</a:t>
            </a:r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</a:rPr>
              <a:t>ИА ТАСС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</a:rPr>
              <a:t>«Ведомости»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RT</a:t>
            </a:r>
            <a:endParaRPr lang="ru-RU" sz="3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The Bell</a:t>
            </a:r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</a:rPr>
              <a:t>ИА «Москва»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</a:rPr>
              <a:t>РИА «Новости»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</a:rPr>
              <a:t>Вадемекум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</a:rPr>
              <a:t>ленты Интерфакса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39E200-F953-4AB8-9CF1-ECC5CA44D1C8}"/>
              </a:ext>
            </a:extLst>
          </p:cNvPr>
          <p:cNvSpPr txBox="1"/>
          <p:nvPr/>
        </p:nvSpPr>
        <p:spPr>
          <a:xfrm>
            <a:off x="12532044" y="4394530"/>
            <a:ext cx="84835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</a:rPr>
              <a:t>НТВ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</a:rPr>
              <a:t>Россия-1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RT</a:t>
            </a:r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</a:rPr>
              <a:t>Россия-24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Associated Press</a:t>
            </a:r>
            <a:endParaRPr lang="ru-RU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0C9CB5-0438-4D63-B17D-3D7E701CAEDD}"/>
              </a:ext>
            </a:extLst>
          </p:cNvPr>
          <p:cNvSpPr txBox="1"/>
          <p:nvPr/>
        </p:nvSpPr>
        <p:spPr>
          <a:xfrm>
            <a:off x="12545628" y="3484354"/>
            <a:ext cx="87129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accent1"/>
                </a:solidFill>
                <a:latin typeface="Verdana" charset="0"/>
                <a:ea typeface="Verdana" charset="0"/>
              </a:rPr>
              <a:t>СЮЖЕТЫ НА ТВ :</a:t>
            </a:r>
          </a:p>
        </p:txBody>
      </p:sp>
    </p:spTree>
    <p:extLst>
      <p:ext uri="{BB962C8B-B14F-4D97-AF65-F5344CB8AC3E}">
        <p14:creationId xmlns:p14="http://schemas.microsoft.com/office/powerpoint/2010/main" val="535767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8FEACF2-79B3-45CF-9F41-6DFFD2083DD6}"/>
              </a:ext>
            </a:extLst>
          </p:cNvPr>
          <p:cNvSpPr/>
          <p:nvPr/>
        </p:nvSpPr>
        <p:spPr>
          <a:xfrm>
            <a:off x="1" y="11107266"/>
            <a:ext cx="13289460" cy="26103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sz="5000">
                <a:solidFill>
                  <a:schemeClr val="tx1"/>
                </a:solidFill>
              </a:rPr>
              <a:t>ТЕСТ </a:t>
            </a:r>
            <a:r>
              <a:rPr lang="ru-RU" sz="5000" dirty="0">
                <a:solidFill>
                  <a:schemeClr val="tx1"/>
                </a:solidFill>
              </a:rPr>
              <a:t>НА </a:t>
            </a:r>
            <a:r>
              <a:rPr lang="ru-RU" sz="5000" dirty="0">
                <a:solidFill>
                  <a:schemeClr val="accent3"/>
                </a:solidFill>
              </a:rPr>
              <a:t>АНТИТЕЛА</a:t>
            </a:r>
            <a:r>
              <a:rPr lang="ru-RU" sz="5000" dirty="0">
                <a:solidFill>
                  <a:schemeClr val="tx1"/>
                </a:solidFill>
              </a:rPr>
              <a:t> К </a:t>
            </a:r>
            <a:r>
              <a:rPr lang="en-US" sz="5000" dirty="0">
                <a:solidFill>
                  <a:schemeClr val="tx1"/>
                </a:solidFill>
              </a:rPr>
              <a:t>COVID-19</a:t>
            </a:r>
            <a:endParaRPr lang="ru-RU" sz="5000" dirty="0">
              <a:solidFill>
                <a:schemeClr val="tx1"/>
              </a:solidFill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0437AB78-19F2-4DF7-9D1C-93849BE9B6B8}"/>
              </a:ext>
            </a:extLst>
          </p:cNvPr>
          <p:cNvSpPr txBox="1">
            <a:spLocks/>
          </p:cNvSpPr>
          <p:nvPr/>
        </p:nvSpPr>
        <p:spPr>
          <a:xfrm>
            <a:off x="2037513" y="11654452"/>
            <a:ext cx="3532523" cy="1147615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8000" b="1" dirty="0">
                <a:solidFill>
                  <a:srgbClr val="FFC000"/>
                </a:solidFill>
              </a:rPr>
              <a:t>3</a:t>
            </a:r>
            <a:r>
              <a:rPr lang="en-US" sz="8000" b="1" dirty="0">
                <a:solidFill>
                  <a:srgbClr val="FFC000"/>
                </a:solidFill>
              </a:rPr>
              <a:t>0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1F157C03-6913-40EF-B87C-6E956FF6E745}"/>
              </a:ext>
            </a:extLst>
          </p:cNvPr>
          <p:cNvSpPr txBox="1">
            <a:spLocks/>
          </p:cNvSpPr>
          <p:nvPr/>
        </p:nvSpPr>
        <p:spPr>
          <a:xfrm>
            <a:off x="2944628" y="12760998"/>
            <a:ext cx="5688632" cy="498829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ru-RU" b="1" dirty="0">
                <a:solidFill>
                  <a:schemeClr val="accent1"/>
                </a:solidFill>
              </a:rPr>
              <a:t>ФОТО- И ВИДЕОСЪЕМОК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b="0" dirty="0"/>
              <a:t>International Medical Cluster</a:t>
            </a:r>
            <a:endParaRPr lang="ru-RU" sz="2800" b="0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674308" y="12552653"/>
            <a:ext cx="4320480" cy="498829"/>
          </a:xfrm>
          <a:prstGeom prst="rect">
            <a:avLst/>
          </a:prstGeom>
        </p:spPr>
        <p:txBody>
          <a:bodyPr/>
          <a:lstStyle/>
          <a:p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www.mimc.global</a:t>
            </a:r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 </a:t>
            </a:r>
            <a:fld id="{E8BBD06A-759F-43F0-9FDD-30D8801384D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75020C1E-5552-4867-872A-B2F23DE252F1}"/>
              </a:ext>
            </a:extLst>
          </p:cNvPr>
          <p:cNvSpPr txBox="1">
            <a:spLocks/>
          </p:cNvSpPr>
          <p:nvPr/>
        </p:nvSpPr>
        <p:spPr>
          <a:xfrm>
            <a:off x="8633260" y="11582996"/>
            <a:ext cx="3532523" cy="1147615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8000" b="1" dirty="0">
                <a:solidFill>
                  <a:srgbClr val="FFC000"/>
                </a:solidFill>
              </a:rPr>
              <a:t>&gt;</a:t>
            </a:r>
            <a:r>
              <a:rPr lang="ru-RU" sz="8000" b="1" dirty="0">
                <a:solidFill>
                  <a:srgbClr val="FFC000"/>
                </a:solidFill>
              </a:rPr>
              <a:t>1</a:t>
            </a:r>
            <a:r>
              <a:rPr lang="en-US" sz="8000" b="1" dirty="0">
                <a:solidFill>
                  <a:srgbClr val="FFC000"/>
                </a:solidFill>
              </a:rPr>
              <a:t>5</a:t>
            </a:r>
            <a:r>
              <a:rPr lang="ru-RU" sz="8000" b="1" dirty="0">
                <a:solidFill>
                  <a:srgbClr val="FFC000"/>
                </a:solidFill>
              </a:rPr>
              <a:t>0</a:t>
            </a:r>
            <a:endParaRPr lang="en-US" sz="8000" b="1" dirty="0">
              <a:solidFill>
                <a:srgbClr val="FFC000"/>
              </a:solidFill>
            </a:endParaRP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85F7B569-225B-4070-BD8C-7A8E0C041B78}"/>
              </a:ext>
            </a:extLst>
          </p:cNvPr>
          <p:cNvSpPr txBox="1">
            <a:spLocks/>
          </p:cNvSpPr>
          <p:nvPr/>
        </p:nvSpPr>
        <p:spPr>
          <a:xfrm>
            <a:off x="9649189" y="12748368"/>
            <a:ext cx="6668298" cy="791823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accent1"/>
                </a:solidFill>
              </a:rPr>
              <a:t>ПУБЛИКАЦИЙ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5" name="Рисунок 4" descr="Изображение выглядит как снимок экрана, фотография, мужчина, другой&#10;&#10;Автоматически созданное описание">
            <a:extLst>
              <a:ext uri="{FF2B5EF4-FFF2-40B4-BE49-F238E27FC236}">
                <a16:creationId xmlns:a16="http://schemas.microsoft.com/office/drawing/2014/main" id="{A3FB2632-710E-43F1-85F9-E94CAA3C6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105" y="3331459"/>
            <a:ext cx="5423355" cy="34798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5E11FD-5866-44C5-AF2E-2A0632EA7E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64" r="24406"/>
          <a:stretch/>
        </p:blipFill>
        <p:spPr>
          <a:xfrm>
            <a:off x="2130828" y="3402020"/>
            <a:ext cx="5022200" cy="327311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2EF5DDB7-3D56-4420-8EF8-511454088E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28"/>
          <a:stretch/>
        </p:blipFill>
        <p:spPr>
          <a:xfrm>
            <a:off x="13875610" y="3125416"/>
            <a:ext cx="8831588" cy="433076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снимок экрана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8D53D349-412C-41CA-8D94-A2480AB18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907" y="7040390"/>
            <a:ext cx="6255825" cy="327517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2BC30D-874E-4646-900E-7B18F8A247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82564" y="7165447"/>
            <a:ext cx="6648792" cy="499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46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sz="5000" dirty="0">
                <a:solidFill>
                  <a:schemeClr val="tx1"/>
                </a:solidFill>
              </a:rPr>
              <a:t>ТЕСТ НА </a:t>
            </a:r>
            <a:r>
              <a:rPr lang="ru-RU" sz="5000" dirty="0">
                <a:solidFill>
                  <a:schemeClr val="accent3"/>
                </a:solidFill>
              </a:rPr>
              <a:t>АНТИТЕЛА</a:t>
            </a:r>
            <a:r>
              <a:rPr lang="ru-RU" sz="5000" dirty="0">
                <a:solidFill>
                  <a:schemeClr val="tx1"/>
                </a:solidFill>
              </a:rPr>
              <a:t> К </a:t>
            </a:r>
            <a:r>
              <a:rPr lang="en-US" sz="5000" dirty="0">
                <a:solidFill>
                  <a:schemeClr val="tx1"/>
                </a:solidFill>
              </a:rPr>
              <a:t>COVID-19</a:t>
            </a:r>
            <a:endParaRPr lang="ru-RU" sz="5000" dirty="0">
              <a:solidFill>
                <a:schemeClr val="tx1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b="0" dirty="0"/>
              <a:t>International Medical Cluster</a:t>
            </a:r>
            <a:endParaRPr lang="ru-RU" sz="2800" b="0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674308" y="12552653"/>
            <a:ext cx="4320480" cy="498829"/>
          </a:xfrm>
          <a:prstGeom prst="rect">
            <a:avLst/>
          </a:prstGeom>
        </p:spPr>
        <p:txBody>
          <a:bodyPr/>
          <a:lstStyle/>
          <a:p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www.mimc.global</a:t>
            </a:r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 </a:t>
            </a:r>
            <a:fld id="{E8BBD06A-759F-43F0-9FDD-30D8801384D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CDD5F1-C881-41E7-8A55-8CA9F1B82A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680"/>
          <a:stretch/>
        </p:blipFill>
        <p:spPr>
          <a:xfrm>
            <a:off x="1968450" y="2752325"/>
            <a:ext cx="5204329" cy="320616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5B770A3-BAD0-4200-8695-FAEEA3D74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2749" y="2718334"/>
            <a:ext cx="9910853" cy="981633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8684D0F-1740-4DCE-A855-B560400555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2750"/>
          <a:stretch/>
        </p:blipFill>
        <p:spPr>
          <a:xfrm>
            <a:off x="7497964" y="2718335"/>
            <a:ext cx="4479600" cy="318886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F36546C-4232-4196-94EA-9A3832D781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9840"/>
          <a:stretch/>
        </p:blipFill>
        <p:spPr>
          <a:xfrm>
            <a:off x="1968450" y="6212475"/>
            <a:ext cx="10010757" cy="689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42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sz="5000" dirty="0">
                <a:solidFill>
                  <a:schemeClr val="tx1"/>
                </a:solidFill>
              </a:rPr>
              <a:t>ТЕСТ НА </a:t>
            </a:r>
            <a:r>
              <a:rPr lang="ru-RU" sz="5000" dirty="0">
                <a:solidFill>
                  <a:schemeClr val="accent3"/>
                </a:solidFill>
              </a:rPr>
              <a:t>АНТИТЕЛА</a:t>
            </a:r>
            <a:r>
              <a:rPr lang="ru-RU" sz="5000" dirty="0">
                <a:solidFill>
                  <a:schemeClr val="tx1"/>
                </a:solidFill>
              </a:rPr>
              <a:t> К </a:t>
            </a:r>
            <a:r>
              <a:rPr lang="en-US" sz="5000" dirty="0">
                <a:solidFill>
                  <a:schemeClr val="tx1"/>
                </a:solidFill>
              </a:rPr>
              <a:t>COVID-19</a:t>
            </a:r>
            <a:endParaRPr lang="ru-RU" sz="5000" dirty="0">
              <a:solidFill>
                <a:schemeClr val="tx1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b="0" dirty="0"/>
              <a:t>International Medical Cluster</a:t>
            </a:r>
            <a:endParaRPr lang="ru-RU" sz="2800" b="0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674308" y="12552653"/>
            <a:ext cx="4320480" cy="498829"/>
          </a:xfrm>
          <a:prstGeom prst="rect">
            <a:avLst/>
          </a:prstGeom>
        </p:spPr>
        <p:txBody>
          <a:bodyPr/>
          <a:lstStyle/>
          <a:p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www.mimc.global</a:t>
            </a:r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 </a:t>
            </a:r>
            <a:fld id="{E8BBD06A-759F-43F0-9FDD-30D8801384D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5437DD-DE1A-429D-9A04-8C6E772195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7" r="30634" b="25364"/>
          <a:stretch/>
        </p:blipFill>
        <p:spPr>
          <a:xfrm>
            <a:off x="2064117" y="2668436"/>
            <a:ext cx="6624736" cy="9626570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5EE385C-A2A7-4A5A-8842-D96EFDC3ECED}"/>
              </a:ext>
            </a:extLst>
          </p:cNvPr>
          <p:cNvGrpSpPr/>
          <p:nvPr/>
        </p:nvGrpSpPr>
        <p:grpSpPr>
          <a:xfrm>
            <a:off x="9193335" y="2748741"/>
            <a:ext cx="7056784" cy="9656977"/>
            <a:chOff x="8915365" y="2409973"/>
            <a:chExt cx="6029325" cy="8400545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9E249266-FF7A-4769-A5B1-039CE67DF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1377" y="9039598"/>
              <a:ext cx="6023313" cy="1770920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508696A-080C-4FD5-9B77-B622D782C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15365" y="2409973"/>
              <a:ext cx="6029325" cy="6657975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444372B-BAFC-472B-9A7B-1CDF717F5D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24787" y="2748741"/>
            <a:ext cx="6241439" cy="583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2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sz="5000" dirty="0">
                <a:solidFill>
                  <a:schemeClr val="tx1"/>
                </a:solidFill>
              </a:rPr>
              <a:t>ТЕСТ НА </a:t>
            </a:r>
            <a:r>
              <a:rPr lang="ru-RU" sz="5000" dirty="0">
                <a:solidFill>
                  <a:schemeClr val="accent3"/>
                </a:solidFill>
              </a:rPr>
              <a:t>АНТИТЕЛА</a:t>
            </a:r>
            <a:r>
              <a:rPr lang="ru-RU" sz="5000" dirty="0">
                <a:solidFill>
                  <a:schemeClr val="tx1"/>
                </a:solidFill>
              </a:rPr>
              <a:t> К </a:t>
            </a:r>
            <a:r>
              <a:rPr lang="en-US" sz="5000" dirty="0">
                <a:solidFill>
                  <a:schemeClr val="tx1"/>
                </a:solidFill>
              </a:rPr>
              <a:t>COVID-19</a:t>
            </a:r>
            <a:endParaRPr lang="ru-RU" sz="5000" dirty="0">
              <a:solidFill>
                <a:schemeClr val="tx1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b="0" dirty="0"/>
              <a:t>International Medical Cluster</a:t>
            </a:r>
            <a:endParaRPr lang="ru-RU" sz="2800" b="0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674308" y="12552653"/>
            <a:ext cx="4320480" cy="498829"/>
          </a:xfrm>
          <a:prstGeom prst="rect">
            <a:avLst/>
          </a:prstGeom>
        </p:spPr>
        <p:txBody>
          <a:bodyPr/>
          <a:lstStyle/>
          <a:p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www.mimc.global</a:t>
            </a:r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 </a:t>
            </a:r>
            <a:fld id="{E8BBD06A-759F-43F0-9FDD-30D8801384DF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AB7A42E-B670-4693-B4F0-CF2094212BB1}"/>
              </a:ext>
            </a:extLst>
          </p:cNvPr>
          <p:cNvGrpSpPr/>
          <p:nvPr/>
        </p:nvGrpSpPr>
        <p:grpSpPr>
          <a:xfrm>
            <a:off x="1976256" y="2603183"/>
            <a:ext cx="7380409" cy="9913955"/>
            <a:chOff x="1952625" y="1872995"/>
            <a:chExt cx="8064898" cy="10658376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DBA110C-FA3B-4BD3-B8DD-D58F6AC096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353"/>
            <a:stretch/>
          </p:blipFill>
          <p:spPr>
            <a:xfrm>
              <a:off x="1972321" y="1872995"/>
              <a:ext cx="8045202" cy="7410450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A6BDEE7E-B252-4734-A542-F2E337AA85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3299"/>
            <a:stretch/>
          </p:blipFill>
          <p:spPr>
            <a:xfrm>
              <a:off x="1952625" y="9303611"/>
              <a:ext cx="8064897" cy="3227760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D4B8D4-A93F-4520-A751-8A89F5A6A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5355" y="2603183"/>
            <a:ext cx="6723576" cy="9781651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BD93F54-3882-45A7-9AA0-68575243F202}"/>
              </a:ext>
            </a:extLst>
          </p:cNvPr>
          <p:cNvGrpSpPr/>
          <p:nvPr/>
        </p:nvGrpSpPr>
        <p:grpSpPr>
          <a:xfrm>
            <a:off x="17504368" y="2603183"/>
            <a:ext cx="5852522" cy="4137807"/>
            <a:chOff x="1248371" y="3505159"/>
            <a:chExt cx="9700642" cy="6542203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0F15A2F6-DF6B-4C50-B2E6-C349CF6D4D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37"/>
            <a:stretch/>
          </p:blipFill>
          <p:spPr>
            <a:xfrm>
              <a:off x="1248371" y="3505159"/>
              <a:ext cx="9700642" cy="4724400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1ADB181C-5FB8-436B-9649-A22613A65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08411" y="8370962"/>
              <a:ext cx="7620000" cy="1676400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8624746-0BF8-4265-898A-8AE78F34C7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04368" y="7361380"/>
            <a:ext cx="5378485" cy="342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15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sz="5000" dirty="0">
                <a:solidFill>
                  <a:schemeClr val="tx1"/>
                </a:solidFill>
              </a:rPr>
              <a:t>ТЕСТ НА </a:t>
            </a:r>
            <a:r>
              <a:rPr lang="ru-RU" sz="5000" dirty="0">
                <a:solidFill>
                  <a:schemeClr val="accent3"/>
                </a:solidFill>
              </a:rPr>
              <a:t>АНТИТЕЛА</a:t>
            </a:r>
            <a:r>
              <a:rPr lang="ru-RU" sz="5000" dirty="0">
                <a:solidFill>
                  <a:schemeClr val="tx1"/>
                </a:solidFill>
              </a:rPr>
              <a:t> К </a:t>
            </a:r>
            <a:r>
              <a:rPr lang="en-US" sz="5000" dirty="0">
                <a:solidFill>
                  <a:schemeClr val="tx1"/>
                </a:solidFill>
              </a:rPr>
              <a:t>COVID-19</a:t>
            </a:r>
            <a:endParaRPr lang="ru-RU" sz="5000" dirty="0">
              <a:solidFill>
                <a:schemeClr val="tx1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b="0" dirty="0"/>
              <a:t>International Medical Cluster</a:t>
            </a:r>
            <a:endParaRPr lang="ru-RU" sz="2800" b="0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674308" y="12552653"/>
            <a:ext cx="4320480" cy="498829"/>
          </a:xfrm>
          <a:prstGeom prst="rect">
            <a:avLst/>
          </a:prstGeom>
        </p:spPr>
        <p:txBody>
          <a:bodyPr/>
          <a:lstStyle/>
          <a:p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www.mimc.global</a:t>
            </a:r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 </a:t>
            </a:r>
            <a:fld id="{E8BBD06A-759F-43F0-9FDD-30D8801384DF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08E8F0CB-84A9-4C75-A328-7F2EA4574DF8}"/>
              </a:ext>
            </a:extLst>
          </p:cNvPr>
          <p:cNvGrpSpPr/>
          <p:nvPr/>
        </p:nvGrpSpPr>
        <p:grpSpPr>
          <a:xfrm>
            <a:off x="14854799" y="2430418"/>
            <a:ext cx="7301328" cy="8286121"/>
            <a:chOff x="12913667" y="2826346"/>
            <a:chExt cx="8446435" cy="9259924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8BB7AB4-CA51-4EF7-AE99-B6AF853157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33"/>
            <a:stretch/>
          </p:blipFill>
          <p:spPr>
            <a:xfrm>
              <a:off x="12913667" y="2826346"/>
              <a:ext cx="8446435" cy="8096431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1BEBFB82-70FF-42DF-8E4F-10595C190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34077" y="11102694"/>
              <a:ext cx="8426025" cy="983576"/>
            </a:xfrm>
            <a:prstGeom prst="rect">
              <a:avLst/>
            </a:prstGeom>
          </p:spPr>
        </p:pic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639EE9A-97A7-4E2C-AC3D-242904FD4C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30" b="10582"/>
          <a:stretch/>
        </p:blipFill>
        <p:spPr>
          <a:xfrm>
            <a:off x="2093464" y="2618384"/>
            <a:ext cx="5370137" cy="581935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75E6BAC-948B-4227-952F-56B0D030E5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1048" y="8700971"/>
            <a:ext cx="6315932" cy="440574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CC430AA-DE38-459D-9730-A4D864D0F4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8616" y="2548422"/>
            <a:ext cx="7016154" cy="579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15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383E04A-2CC0-DE41-BD8B-726FE6009610}"/>
              </a:ext>
            </a:extLst>
          </p:cNvPr>
          <p:cNvSpPr/>
          <p:nvPr/>
        </p:nvSpPr>
        <p:spPr>
          <a:xfrm>
            <a:off x="1966589" y="3265102"/>
            <a:ext cx="6105132" cy="9642364"/>
          </a:xfrm>
          <a:prstGeom prst="rect">
            <a:avLst/>
          </a:prstGeom>
          <a:pattFill prst="dkDnDiag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404BDFA-DD92-3241-A43E-4534D167D982}"/>
              </a:ext>
            </a:extLst>
          </p:cNvPr>
          <p:cNvSpPr/>
          <p:nvPr/>
        </p:nvSpPr>
        <p:spPr>
          <a:xfrm>
            <a:off x="8700733" y="3259968"/>
            <a:ext cx="6105132" cy="9642364"/>
          </a:xfrm>
          <a:prstGeom prst="rect">
            <a:avLst/>
          </a:prstGeom>
          <a:pattFill prst="dkDnDiag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99ADBF4-A368-A444-872C-52BB9165082D}"/>
              </a:ext>
            </a:extLst>
          </p:cNvPr>
          <p:cNvSpPr/>
          <p:nvPr/>
        </p:nvSpPr>
        <p:spPr>
          <a:xfrm>
            <a:off x="15419337" y="3259968"/>
            <a:ext cx="6105132" cy="9642364"/>
          </a:xfrm>
          <a:prstGeom prst="rect">
            <a:avLst/>
          </a:prstGeom>
          <a:pattFill prst="dkDnDiag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>
                <a:solidFill>
                  <a:schemeClr val="accent3"/>
                </a:solidFill>
              </a:rPr>
              <a:t>ПАНДЕМИЯ-2020: </a:t>
            </a:r>
            <a:r>
              <a:rPr lang="ru-RU" dirty="0">
                <a:solidFill>
                  <a:schemeClr val="tx1"/>
                </a:solidFill>
              </a:rPr>
              <a:t>ТРАНСФОРМАЦИЯ РАБОТЫ </a:t>
            </a:r>
            <a:r>
              <a:rPr lang="ru-RU" dirty="0">
                <a:solidFill>
                  <a:schemeClr val="accent3"/>
                </a:solidFill>
              </a:rPr>
              <a:t> 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b="0" dirty="0"/>
              <a:t>International Medical Cluster</a:t>
            </a:r>
            <a:endParaRPr lang="ru-RU" sz="2800" b="0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743C8AA-D496-3141-9777-4BBF623ADB94}"/>
              </a:ext>
            </a:extLst>
          </p:cNvPr>
          <p:cNvGrpSpPr/>
          <p:nvPr/>
        </p:nvGrpSpPr>
        <p:grpSpPr>
          <a:xfrm>
            <a:off x="11182961" y="3690059"/>
            <a:ext cx="1010626" cy="1224137"/>
            <a:chOff x="7293980" y="3323872"/>
            <a:chExt cx="219325" cy="265661"/>
          </a:xfrm>
        </p:grpSpPr>
        <p:sp>
          <p:nvSpPr>
            <p:cNvPr id="7" name="Freeform 1416">
              <a:extLst>
                <a:ext uri="{FF2B5EF4-FFF2-40B4-BE49-F238E27FC236}">
                  <a16:creationId xmlns:a16="http://schemas.microsoft.com/office/drawing/2014/main" id="{E6E0F1C3-B79A-9849-9931-9FF1D08A7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643" y="3323872"/>
              <a:ext cx="100910" cy="123563"/>
            </a:xfrm>
            <a:custGeom>
              <a:avLst/>
              <a:gdLst>
                <a:gd name="T0" fmla="*/ 25 w 49"/>
                <a:gd name="T1" fmla="*/ 60 h 60"/>
                <a:gd name="T2" fmla="*/ 3 w 49"/>
                <a:gd name="T3" fmla="*/ 42 h 60"/>
                <a:gd name="T4" fmla="*/ 1 w 49"/>
                <a:gd name="T5" fmla="*/ 31 h 60"/>
                <a:gd name="T6" fmla="*/ 1 w 49"/>
                <a:gd name="T7" fmla="*/ 21 h 60"/>
                <a:gd name="T8" fmla="*/ 2 w 49"/>
                <a:gd name="T9" fmla="*/ 17 h 60"/>
                <a:gd name="T10" fmla="*/ 24 w 49"/>
                <a:gd name="T11" fmla="*/ 0 h 60"/>
                <a:gd name="T12" fmla="*/ 26 w 49"/>
                <a:gd name="T13" fmla="*/ 0 h 60"/>
                <a:gd name="T14" fmla="*/ 47 w 49"/>
                <a:gd name="T15" fmla="*/ 17 h 60"/>
                <a:gd name="T16" fmla="*/ 48 w 49"/>
                <a:gd name="T17" fmla="*/ 21 h 60"/>
                <a:gd name="T18" fmla="*/ 49 w 49"/>
                <a:gd name="T19" fmla="*/ 31 h 60"/>
                <a:gd name="T20" fmla="*/ 46 w 49"/>
                <a:gd name="T21" fmla="*/ 42 h 60"/>
                <a:gd name="T22" fmla="*/ 25 w 49"/>
                <a:gd name="T2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60">
                  <a:moveTo>
                    <a:pt x="25" y="60"/>
                  </a:moveTo>
                  <a:cubicBezTo>
                    <a:pt x="14" y="60"/>
                    <a:pt x="5" y="52"/>
                    <a:pt x="3" y="42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28"/>
                    <a:pt x="0" y="24"/>
                    <a:pt x="1" y="21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7"/>
                    <a:pt x="14" y="0"/>
                    <a:pt x="2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6" y="0"/>
                    <a:pt x="45" y="7"/>
                    <a:pt x="47" y="17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9" y="24"/>
                    <a:pt x="49" y="28"/>
                    <a:pt x="49" y="31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4" y="52"/>
                    <a:pt x="35" y="60"/>
                    <a:pt x="25" y="60"/>
                  </a:cubicBezTo>
                  <a:close/>
                </a:path>
              </a:pathLst>
            </a:custGeom>
            <a:noFill/>
            <a:ln w="381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417">
              <a:extLst>
                <a:ext uri="{FF2B5EF4-FFF2-40B4-BE49-F238E27FC236}">
                  <a16:creationId xmlns:a16="http://schemas.microsoft.com/office/drawing/2014/main" id="{7AB09C30-DF4B-BD42-B815-38CD6AD2F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4296" y="3476267"/>
              <a:ext cx="57663" cy="86494"/>
            </a:xfrm>
            <a:custGeom>
              <a:avLst/>
              <a:gdLst>
                <a:gd name="T0" fmla="*/ 0 w 28"/>
                <a:gd name="T1" fmla="*/ 31 h 42"/>
                <a:gd name="T2" fmla="*/ 1 w 28"/>
                <a:gd name="T3" fmla="*/ 33 h 42"/>
                <a:gd name="T4" fmla="*/ 12 w 28"/>
                <a:gd name="T5" fmla="*/ 41 h 42"/>
                <a:gd name="T6" fmla="*/ 14 w 28"/>
                <a:gd name="T7" fmla="*/ 42 h 42"/>
                <a:gd name="T8" fmla="*/ 16 w 28"/>
                <a:gd name="T9" fmla="*/ 41 h 42"/>
                <a:gd name="T10" fmla="*/ 27 w 28"/>
                <a:gd name="T11" fmla="*/ 33 h 42"/>
                <a:gd name="T12" fmla="*/ 28 w 28"/>
                <a:gd name="T13" fmla="*/ 31 h 42"/>
                <a:gd name="T14" fmla="*/ 20 w 28"/>
                <a:gd name="T15" fmla="*/ 0 h 42"/>
                <a:gd name="T16" fmla="*/ 8 w 28"/>
                <a:gd name="T17" fmla="*/ 0 h 42"/>
                <a:gd name="T18" fmla="*/ 0 w 28"/>
                <a:gd name="T19" fmla="*/ 3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42">
                  <a:moveTo>
                    <a:pt x="0" y="31"/>
                  </a:moveTo>
                  <a:cubicBezTo>
                    <a:pt x="0" y="32"/>
                    <a:pt x="0" y="33"/>
                    <a:pt x="1" y="33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2"/>
                    <a:pt x="13" y="42"/>
                    <a:pt x="14" y="42"/>
                  </a:cubicBezTo>
                  <a:cubicBezTo>
                    <a:pt x="14" y="42"/>
                    <a:pt x="15" y="42"/>
                    <a:pt x="16" y="41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7" y="33"/>
                    <a:pt x="28" y="32"/>
                    <a:pt x="28" y="31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0" y="31"/>
                  </a:lnTo>
                  <a:close/>
                </a:path>
              </a:pathLst>
            </a:custGeom>
            <a:noFill/>
            <a:ln w="381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1418">
              <a:extLst>
                <a:ext uri="{FF2B5EF4-FFF2-40B4-BE49-F238E27FC236}">
                  <a16:creationId xmlns:a16="http://schemas.microsoft.com/office/drawing/2014/main" id="{9D9CD396-BE2E-7F46-9CB8-5CA2EFE52A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60790" y="3527751"/>
              <a:ext cx="20594" cy="0"/>
            </a:xfrm>
            <a:prstGeom prst="line">
              <a:avLst/>
            </a:prstGeom>
            <a:noFill/>
            <a:ln w="381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419">
              <a:extLst>
                <a:ext uri="{FF2B5EF4-FFF2-40B4-BE49-F238E27FC236}">
                  <a16:creationId xmlns:a16="http://schemas.microsoft.com/office/drawing/2014/main" id="{941ED3A7-9E7F-4441-A2B4-64E4FE1CC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980" y="3465970"/>
              <a:ext cx="219325" cy="123563"/>
            </a:xfrm>
            <a:custGeom>
              <a:avLst/>
              <a:gdLst>
                <a:gd name="T0" fmla="*/ 95 w 106"/>
                <a:gd name="T1" fmla="*/ 13 h 60"/>
                <a:gd name="T2" fmla="*/ 65 w 106"/>
                <a:gd name="T3" fmla="*/ 1 h 60"/>
                <a:gd name="T4" fmla="*/ 63 w 106"/>
                <a:gd name="T5" fmla="*/ 0 h 60"/>
                <a:gd name="T6" fmla="*/ 60 w 106"/>
                <a:gd name="T7" fmla="*/ 5 h 60"/>
                <a:gd name="T8" fmla="*/ 46 w 106"/>
                <a:gd name="T9" fmla="*/ 5 h 60"/>
                <a:gd name="T10" fmla="*/ 42 w 106"/>
                <a:gd name="T11" fmla="*/ 0 h 60"/>
                <a:gd name="T12" fmla="*/ 41 w 106"/>
                <a:gd name="T13" fmla="*/ 1 h 60"/>
                <a:gd name="T14" fmla="*/ 11 w 106"/>
                <a:gd name="T15" fmla="*/ 13 h 60"/>
                <a:gd name="T16" fmla="*/ 0 w 106"/>
                <a:gd name="T17" fmla="*/ 28 h 60"/>
                <a:gd name="T18" fmla="*/ 0 w 106"/>
                <a:gd name="T19" fmla="*/ 33 h 60"/>
                <a:gd name="T20" fmla="*/ 0 w 106"/>
                <a:gd name="T21" fmla="*/ 45 h 60"/>
                <a:gd name="T22" fmla="*/ 0 w 106"/>
                <a:gd name="T23" fmla="*/ 51 h 60"/>
                <a:gd name="T24" fmla="*/ 9 w 106"/>
                <a:gd name="T25" fmla="*/ 60 h 60"/>
                <a:gd name="T26" fmla="*/ 15 w 106"/>
                <a:gd name="T27" fmla="*/ 60 h 60"/>
                <a:gd name="T28" fmla="*/ 26 w 106"/>
                <a:gd name="T29" fmla="*/ 60 h 60"/>
                <a:gd name="T30" fmla="*/ 80 w 106"/>
                <a:gd name="T31" fmla="*/ 60 h 60"/>
                <a:gd name="T32" fmla="*/ 90 w 106"/>
                <a:gd name="T33" fmla="*/ 60 h 60"/>
                <a:gd name="T34" fmla="*/ 96 w 106"/>
                <a:gd name="T35" fmla="*/ 60 h 60"/>
                <a:gd name="T36" fmla="*/ 106 w 106"/>
                <a:gd name="T37" fmla="*/ 51 h 60"/>
                <a:gd name="T38" fmla="*/ 106 w 106"/>
                <a:gd name="T39" fmla="*/ 45 h 60"/>
                <a:gd name="T40" fmla="*/ 106 w 106"/>
                <a:gd name="T41" fmla="*/ 33 h 60"/>
                <a:gd name="T42" fmla="*/ 106 w 106"/>
                <a:gd name="T43" fmla="*/ 28 h 60"/>
                <a:gd name="T44" fmla="*/ 95 w 106"/>
                <a:gd name="T45" fmla="*/ 1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60">
                  <a:moveTo>
                    <a:pt x="95" y="13"/>
                  </a:moveTo>
                  <a:cubicBezTo>
                    <a:pt x="65" y="1"/>
                    <a:pt x="65" y="1"/>
                    <a:pt x="65" y="1"/>
                  </a:cubicBezTo>
                  <a:cubicBezTo>
                    <a:pt x="64" y="0"/>
                    <a:pt x="64" y="0"/>
                    <a:pt x="63" y="0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1" y="0"/>
                    <a:pt x="41" y="1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4" y="15"/>
                    <a:pt x="0" y="21"/>
                    <a:pt x="0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6"/>
                    <a:pt x="4" y="60"/>
                    <a:pt x="9" y="60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80" y="60"/>
                    <a:pt x="80" y="60"/>
                    <a:pt x="80" y="60"/>
                  </a:cubicBezTo>
                  <a:cubicBezTo>
                    <a:pt x="90" y="60"/>
                    <a:pt x="90" y="60"/>
                    <a:pt x="90" y="60"/>
                  </a:cubicBezTo>
                  <a:cubicBezTo>
                    <a:pt x="96" y="60"/>
                    <a:pt x="96" y="60"/>
                    <a:pt x="96" y="60"/>
                  </a:cubicBezTo>
                  <a:cubicBezTo>
                    <a:pt x="102" y="60"/>
                    <a:pt x="106" y="56"/>
                    <a:pt x="106" y="51"/>
                  </a:cubicBezTo>
                  <a:cubicBezTo>
                    <a:pt x="106" y="45"/>
                    <a:pt x="106" y="45"/>
                    <a:pt x="106" y="45"/>
                  </a:cubicBezTo>
                  <a:cubicBezTo>
                    <a:pt x="106" y="33"/>
                    <a:pt x="106" y="33"/>
                    <a:pt x="106" y="33"/>
                  </a:cubicBezTo>
                  <a:cubicBezTo>
                    <a:pt x="106" y="28"/>
                    <a:pt x="106" y="28"/>
                    <a:pt x="106" y="28"/>
                  </a:cubicBezTo>
                  <a:cubicBezTo>
                    <a:pt x="106" y="21"/>
                    <a:pt x="101" y="15"/>
                    <a:pt x="95" y="13"/>
                  </a:cubicBezTo>
                  <a:close/>
                </a:path>
              </a:pathLst>
            </a:custGeom>
            <a:noFill/>
            <a:ln w="381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AD648CF-44C3-DC4E-B2FF-3099E988F138}"/>
              </a:ext>
            </a:extLst>
          </p:cNvPr>
          <p:cNvGrpSpPr/>
          <p:nvPr/>
        </p:nvGrpSpPr>
        <p:grpSpPr>
          <a:xfrm>
            <a:off x="4315666" y="3755510"/>
            <a:ext cx="1406978" cy="1158686"/>
            <a:chOff x="4051481" y="3313578"/>
            <a:chExt cx="332591" cy="273898"/>
          </a:xfrm>
        </p:grpSpPr>
        <p:sp>
          <p:nvSpPr>
            <p:cNvPr id="13" name="Freeform 2484">
              <a:extLst>
                <a:ext uri="{FF2B5EF4-FFF2-40B4-BE49-F238E27FC236}">
                  <a16:creationId xmlns:a16="http://schemas.microsoft.com/office/drawing/2014/main" id="{2CB6EDC5-16F0-4A4E-BFEF-99127B3D8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1481" y="3360944"/>
              <a:ext cx="332591" cy="226532"/>
            </a:xfrm>
            <a:custGeom>
              <a:avLst/>
              <a:gdLst>
                <a:gd name="T0" fmla="*/ 161 w 161"/>
                <a:gd name="T1" fmla="*/ 90 h 110"/>
                <a:gd name="T2" fmla="*/ 140 w 161"/>
                <a:gd name="T3" fmla="*/ 110 h 110"/>
                <a:gd name="T4" fmla="*/ 20 w 161"/>
                <a:gd name="T5" fmla="*/ 110 h 110"/>
                <a:gd name="T6" fmla="*/ 0 w 161"/>
                <a:gd name="T7" fmla="*/ 90 h 110"/>
                <a:gd name="T8" fmla="*/ 0 w 161"/>
                <a:gd name="T9" fmla="*/ 20 h 110"/>
                <a:gd name="T10" fmla="*/ 20 w 161"/>
                <a:gd name="T11" fmla="*/ 0 h 110"/>
                <a:gd name="T12" fmla="*/ 140 w 161"/>
                <a:gd name="T13" fmla="*/ 0 h 110"/>
                <a:gd name="T14" fmla="*/ 161 w 161"/>
                <a:gd name="T15" fmla="*/ 20 h 110"/>
                <a:gd name="T16" fmla="*/ 161 w 161"/>
                <a:gd name="T17" fmla="*/ 9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1" h="110">
                  <a:moveTo>
                    <a:pt x="161" y="90"/>
                  </a:moveTo>
                  <a:cubicBezTo>
                    <a:pt x="161" y="101"/>
                    <a:pt x="152" y="110"/>
                    <a:pt x="140" y="110"/>
                  </a:cubicBezTo>
                  <a:cubicBezTo>
                    <a:pt x="20" y="110"/>
                    <a:pt x="20" y="110"/>
                    <a:pt x="20" y="110"/>
                  </a:cubicBezTo>
                  <a:cubicBezTo>
                    <a:pt x="9" y="110"/>
                    <a:pt x="0" y="101"/>
                    <a:pt x="0" y="9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52" y="0"/>
                    <a:pt x="161" y="9"/>
                    <a:pt x="161" y="20"/>
                  </a:cubicBezTo>
                  <a:lnTo>
                    <a:pt x="161" y="90"/>
                  </a:lnTo>
                  <a:close/>
                </a:path>
              </a:pathLst>
            </a:custGeom>
            <a:noFill/>
            <a:ln w="381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485">
              <a:extLst>
                <a:ext uri="{FF2B5EF4-FFF2-40B4-BE49-F238E27FC236}">
                  <a16:creationId xmlns:a16="http://schemas.microsoft.com/office/drawing/2014/main" id="{B5E40441-867B-4446-8B49-D240C4777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2688" y="3313578"/>
              <a:ext cx="109147" cy="47366"/>
            </a:xfrm>
            <a:custGeom>
              <a:avLst/>
              <a:gdLst>
                <a:gd name="T0" fmla="*/ 0 w 53"/>
                <a:gd name="T1" fmla="*/ 23 h 23"/>
                <a:gd name="T2" fmla="*/ 0 w 53"/>
                <a:gd name="T3" fmla="*/ 11 h 23"/>
                <a:gd name="T4" fmla="*/ 11 w 53"/>
                <a:gd name="T5" fmla="*/ 0 h 23"/>
                <a:gd name="T6" fmla="*/ 41 w 53"/>
                <a:gd name="T7" fmla="*/ 0 h 23"/>
                <a:gd name="T8" fmla="*/ 53 w 53"/>
                <a:gd name="T9" fmla="*/ 11 h 23"/>
                <a:gd name="T10" fmla="*/ 53 w 53"/>
                <a:gd name="T11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23">
                  <a:moveTo>
                    <a:pt x="0" y="23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8" y="0"/>
                    <a:pt x="53" y="5"/>
                    <a:pt x="53" y="11"/>
                  </a:cubicBezTo>
                  <a:cubicBezTo>
                    <a:pt x="53" y="23"/>
                    <a:pt x="53" y="23"/>
                    <a:pt x="53" y="23"/>
                  </a:cubicBezTo>
                </a:path>
              </a:pathLst>
            </a:custGeom>
            <a:noFill/>
            <a:ln w="381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2486">
              <a:extLst>
                <a:ext uri="{FF2B5EF4-FFF2-40B4-BE49-F238E27FC236}">
                  <a16:creationId xmlns:a16="http://schemas.microsoft.com/office/drawing/2014/main" id="{F99E532C-5931-CB4F-89B6-49F90CA90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2094" y="3400072"/>
              <a:ext cx="148276" cy="148276"/>
            </a:xfrm>
            <a:custGeom>
              <a:avLst/>
              <a:gdLst>
                <a:gd name="T0" fmla="*/ 144 w 144"/>
                <a:gd name="T1" fmla="*/ 50 h 144"/>
                <a:gd name="T2" fmla="*/ 94 w 144"/>
                <a:gd name="T3" fmla="*/ 50 h 144"/>
                <a:gd name="T4" fmla="*/ 94 w 144"/>
                <a:gd name="T5" fmla="*/ 0 h 144"/>
                <a:gd name="T6" fmla="*/ 52 w 144"/>
                <a:gd name="T7" fmla="*/ 0 h 144"/>
                <a:gd name="T8" fmla="*/ 52 w 144"/>
                <a:gd name="T9" fmla="*/ 50 h 144"/>
                <a:gd name="T10" fmla="*/ 0 w 144"/>
                <a:gd name="T11" fmla="*/ 50 h 144"/>
                <a:gd name="T12" fmla="*/ 0 w 144"/>
                <a:gd name="T13" fmla="*/ 94 h 144"/>
                <a:gd name="T14" fmla="*/ 52 w 144"/>
                <a:gd name="T15" fmla="*/ 94 h 144"/>
                <a:gd name="T16" fmla="*/ 52 w 144"/>
                <a:gd name="T17" fmla="*/ 144 h 144"/>
                <a:gd name="T18" fmla="*/ 94 w 144"/>
                <a:gd name="T19" fmla="*/ 144 h 144"/>
                <a:gd name="T20" fmla="*/ 94 w 144"/>
                <a:gd name="T21" fmla="*/ 94 h 144"/>
                <a:gd name="T22" fmla="*/ 144 w 144"/>
                <a:gd name="T23" fmla="*/ 94 h 144"/>
                <a:gd name="T24" fmla="*/ 144 w 144"/>
                <a:gd name="T25" fmla="*/ 5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144">
                  <a:moveTo>
                    <a:pt x="144" y="50"/>
                  </a:moveTo>
                  <a:lnTo>
                    <a:pt x="94" y="50"/>
                  </a:lnTo>
                  <a:lnTo>
                    <a:pt x="94" y="0"/>
                  </a:lnTo>
                  <a:lnTo>
                    <a:pt x="52" y="0"/>
                  </a:lnTo>
                  <a:lnTo>
                    <a:pt x="52" y="50"/>
                  </a:lnTo>
                  <a:lnTo>
                    <a:pt x="0" y="50"/>
                  </a:lnTo>
                  <a:lnTo>
                    <a:pt x="0" y="94"/>
                  </a:lnTo>
                  <a:lnTo>
                    <a:pt x="52" y="94"/>
                  </a:lnTo>
                  <a:lnTo>
                    <a:pt x="52" y="144"/>
                  </a:lnTo>
                  <a:lnTo>
                    <a:pt x="94" y="144"/>
                  </a:lnTo>
                  <a:lnTo>
                    <a:pt x="94" y="94"/>
                  </a:lnTo>
                  <a:lnTo>
                    <a:pt x="144" y="94"/>
                  </a:lnTo>
                  <a:lnTo>
                    <a:pt x="144" y="50"/>
                  </a:lnTo>
                  <a:close/>
                </a:path>
              </a:pathLst>
            </a:custGeom>
            <a:noFill/>
            <a:ln w="381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E8791DA-0C95-5B43-A0D8-A11C51CD92EA}"/>
              </a:ext>
            </a:extLst>
          </p:cNvPr>
          <p:cNvGrpSpPr/>
          <p:nvPr/>
        </p:nvGrpSpPr>
        <p:grpSpPr>
          <a:xfrm>
            <a:off x="17893048" y="3576189"/>
            <a:ext cx="1157709" cy="1338007"/>
            <a:chOff x="5671187" y="3297103"/>
            <a:chExt cx="251245" cy="290373"/>
          </a:xfrm>
        </p:grpSpPr>
        <p:sp>
          <p:nvSpPr>
            <p:cNvPr id="18" name="Freeform 2502">
              <a:extLst>
                <a:ext uri="{FF2B5EF4-FFF2-40B4-BE49-F238E27FC236}">
                  <a16:creationId xmlns:a16="http://schemas.microsoft.com/office/drawing/2014/main" id="{9B48E9DE-942B-E245-B3D3-3FFBC8240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1187" y="3297103"/>
              <a:ext cx="175048" cy="175048"/>
            </a:xfrm>
            <a:custGeom>
              <a:avLst/>
              <a:gdLst>
                <a:gd name="T0" fmla="*/ 57 w 85"/>
                <a:gd name="T1" fmla="*/ 85 h 85"/>
                <a:gd name="T2" fmla="*/ 55 w 85"/>
                <a:gd name="T3" fmla="*/ 84 h 85"/>
                <a:gd name="T4" fmla="*/ 2 w 85"/>
                <a:gd name="T5" fmla="*/ 31 h 85"/>
                <a:gd name="T6" fmla="*/ 2 w 85"/>
                <a:gd name="T7" fmla="*/ 25 h 85"/>
                <a:gd name="T8" fmla="*/ 24 w 85"/>
                <a:gd name="T9" fmla="*/ 2 h 85"/>
                <a:gd name="T10" fmla="*/ 31 w 85"/>
                <a:gd name="T11" fmla="*/ 2 h 85"/>
                <a:gd name="T12" fmla="*/ 83 w 85"/>
                <a:gd name="T13" fmla="*/ 55 h 85"/>
                <a:gd name="T14" fmla="*/ 83 w 85"/>
                <a:gd name="T15" fmla="*/ 61 h 85"/>
                <a:gd name="T16" fmla="*/ 61 w 85"/>
                <a:gd name="T17" fmla="*/ 84 h 85"/>
                <a:gd name="T18" fmla="*/ 57 w 85"/>
                <a:gd name="T1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" h="85">
                  <a:moveTo>
                    <a:pt x="57" y="85"/>
                  </a:moveTo>
                  <a:cubicBezTo>
                    <a:pt x="56" y="85"/>
                    <a:pt x="55" y="84"/>
                    <a:pt x="55" y="84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0" y="29"/>
                    <a:pt x="0" y="26"/>
                    <a:pt x="2" y="25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6" y="0"/>
                    <a:pt x="29" y="0"/>
                    <a:pt x="31" y="2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5" y="57"/>
                    <a:pt x="85" y="59"/>
                    <a:pt x="83" y="61"/>
                  </a:cubicBezTo>
                  <a:cubicBezTo>
                    <a:pt x="61" y="84"/>
                    <a:pt x="61" y="84"/>
                    <a:pt x="61" y="84"/>
                  </a:cubicBezTo>
                  <a:cubicBezTo>
                    <a:pt x="60" y="85"/>
                    <a:pt x="59" y="85"/>
                    <a:pt x="57" y="85"/>
                  </a:cubicBezTo>
                </a:path>
              </a:pathLst>
            </a:custGeom>
            <a:noFill/>
            <a:ln w="381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503">
              <a:extLst>
                <a:ext uri="{FF2B5EF4-FFF2-40B4-BE49-F238E27FC236}">
                  <a16:creationId xmlns:a16="http://schemas.microsoft.com/office/drawing/2014/main" id="{1C6FA54E-E7B3-D64B-B3AC-AB4D7F99EE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7106" y="3433022"/>
              <a:ext cx="39128" cy="39128"/>
            </a:xfrm>
            <a:custGeom>
              <a:avLst/>
              <a:gdLst>
                <a:gd name="T0" fmla="*/ 0 w 19"/>
                <a:gd name="T1" fmla="*/ 13 h 19"/>
                <a:gd name="T2" fmla="*/ 4 w 19"/>
                <a:gd name="T3" fmla="*/ 17 h 19"/>
                <a:gd name="T4" fmla="*/ 10 w 19"/>
                <a:gd name="T5" fmla="*/ 17 h 19"/>
                <a:gd name="T6" fmla="*/ 17 w 19"/>
                <a:gd name="T7" fmla="*/ 10 h 19"/>
                <a:gd name="T8" fmla="*/ 17 w 19"/>
                <a:gd name="T9" fmla="*/ 4 h 19"/>
                <a:gd name="T10" fmla="*/ 13 w 19"/>
                <a:gd name="T11" fmla="*/ 0 h 19"/>
                <a:gd name="T12" fmla="*/ 0 w 19"/>
                <a:gd name="T13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9">
                  <a:moveTo>
                    <a:pt x="0" y="13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6" y="19"/>
                    <a:pt x="9" y="19"/>
                    <a:pt x="10" y="17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9" y="9"/>
                    <a:pt x="19" y="6"/>
                    <a:pt x="17" y="4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0" y="13"/>
                  </a:lnTo>
                  <a:close/>
                </a:path>
              </a:pathLst>
            </a:custGeom>
            <a:noFill/>
            <a:ln w="381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2504">
              <a:extLst>
                <a:ext uri="{FF2B5EF4-FFF2-40B4-BE49-F238E27FC236}">
                  <a16:creationId xmlns:a16="http://schemas.microsoft.com/office/drawing/2014/main" id="{95FC4810-B1C1-A841-96E7-D1DA6BB4C3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26790" y="3327994"/>
              <a:ext cx="86494" cy="86494"/>
            </a:xfrm>
            <a:prstGeom prst="line">
              <a:avLst/>
            </a:prstGeom>
            <a:noFill/>
            <a:ln w="381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505">
              <a:extLst>
                <a:ext uri="{FF2B5EF4-FFF2-40B4-BE49-F238E27FC236}">
                  <a16:creationId xmlns:a16="http://schemas.microsoft.com/office/drawing/2014/main" id="{6B676D8E-6C9B-4B4A-8052-86A4B3DF6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1780" y="3398013"/>
              <a:ext cx="228592" cy="142098"/>
            </a:xfrm>
            <a:custGeom>
              <a:avLst/>
              <a:gdLst>
                <a:gd name="T0" fmla="*/ 10 w 111"/>
                <a:gd name="T1" fmla="*/ 0 h 69"/>
                <a:gd name="T2" fmla="*/ 0 w 111"/>
                <a:gd name="T3" fmla="*/ 28 h 69"/>
                <a:gd name="T4" fmla="*/ 41 w 111"/>
                <a:gd name="T5" fmla="*/ 69 h 69"/>
                <a:gd name="T6" fmla="*/ 111 w 111"/>
                <a:gd name="T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69">
                  <a:moveTo>
                    <a:pt x="10" y="0"/>
                  </a:moveTo>
                  <a:cubicBezTo>
                    <a:pt x="4" y="8"/>
                    <a:pt x="0" y="17"/>
                    <a:pt x="0" y="28"/>
                  </a:cubicBezTo>
                  <a:cubicBezTo>
                    <a:pt x="0" y="51"/>
                    <a:pt x="19" y="69"/>
                    <a:pt x="41" y="69"/>
                  </a:cubicBezTo>
                  <a:cubicBezTo>
                    <a:pt x="111" y="69"/>
                    <a:pt x="111" y="69"/>
                    <a:pt x="111" y="69"/>
                  </a:cubicBezTo>
                </a:path>
              </a:pathLst>
            </a:custGeom>
            <a:noFill/>
            <a:ln w="381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506">
              <a:extLst>
                <a:ext uri="{FF2B5EF4-FFF2-40B4-BE49-F238E27FC236}">
                  <a16:creationId xmlns:a16="http://schemas.microsoft.com/office/drawing/2014/main" id="{8EDF3C91-9AF5-D04D-84DC-538D45821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7365" y="3540110"/>
              <a:ext cx="245067" cy="47366"/>
            </a:xfrm>
            <a:custGeom>
              <a:avLst/>
              <a:gdLst>
                <a:gd name="T0" fmla="*/ 73 w 119"/>
                <a:gd name="T1" fmla="*/ 0 h 23"/>
                <a:gd name="T2" fmla="*/ 11 w 119"/>
                <a:gd name="T3" fmla="*/ 0 h 23"/>
                <a:gd name="T4" fmla="*/ 0 w 119"/>
                <a:gd name="T5" fmla="*/ 11 h 23"/>
                <a:gd name="T6" fmla="*/ 0 w 119"/>
                <a:gd name="T7" fmla="*/ 12 h 23"/>
                <a:gd name="T8" fmla="*/ 11 w 119"/>
                <a:gd name="T9" fmla="*/ 23 h 23"/>
                <a:gd name="T10" fmla="*/ 119 w 119"/>
                <a:gd name="T11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9" h="23">
                  <a:moveTo>
                    <a:pt x="73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8"/>
                    <a:pt x="5" y="23"/>
                    <a:pt x="11" y="23"/>
                  </a:cubicBezTo>
                  <a:cubicBezTo>
                    <a:pt x="119" y="23"/>
                    <a:pt x="119" y="23"/>
                    <a:pt x="119" y="23"/>
                  </a:cubicBezTo>
                </a:path>
              </a:pathLst>
            </a:custGeom>
            <a:noFill/>
            <a:ln w="381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Текст 2">
            <a:extLst>
              <a:ext uri="{FF2B5EF4-FFF2-40B4-BE49-F238E27FC236}">
                <a16:creationId xmlns:a16="http://schemas.microsoft.com/office/drawing/2014/main" id="{DF39489D-864C-CE44-BCBC-D2636523777F}"/>
              </a:ext>
            </a:extLst>
          </p:cNvPr>
          <p:cNvSpPr txBox="1">
            <a:spLocks/>
          </p:cNvSpPr>
          <p:nvPr/>
        </p:nvSpPr>
        <p:spPr>
          <a:xfrm>
            <a:off x="2683330" y="5503149"/>
            <a:ext cx="4671649" cy="659427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ru-RU" sz="2400" b="1" dirty="0">
                <a:solidFill>
                  <a:schemeClr val="accent1"/>
                </a:solidFill>
              </a:rPr>
              <a:t>ФОКУС НА МЕДИЦИНУ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05862FB8-3FF4-4E46-AFC1-EEFCAD692FF2}"/>
              </a:ext>
            </a:extLst>
          </p:cNvPr>
          <p:cNvSpPr txBox="1">
            <a:spLocks/>
          </p:cNvSpPr>
          <p:nvPr/>
        </p:nvSpPr>
        <p:spPr>
          <a:xfrm>
            <a:off x="2062751" y="6498754"/>
            <a:ext cx="5810356" cy="1119157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 Международное сообщение перекрыто, 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проект ММК труднее развивать как в плане новых участников, так и в плане приезда иностранных врачей</a:t>
            </a:r>
          </a:p>
          <a:p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 Проект ММК не в приоритете у наших стейкхолдеров в связи с пандемией</a:t>
            </a:r>
          </a:p>
          <a:p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+ Медицина - в фокусе внимания 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СМИ и широкой общественности, в основном, тема коронавируса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id="{699FB6D9-86FA-AF47-BEFA-F615B7BA40DE}"/>
              </a:ext>
            </a:extLst>
          </p:cNvPr>
          <p:cNvSpPr txBox="1">
            <a:spLocks/>
          </p:cNvSpPr>
          <p:nvPr/>
        </p:nvSpPr>
        <p:spPr>
          <a:xfrm>
            <a:off x="9115038" y="5455436"/>
            <a:ext cx="5407429" cy="945926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ru-RU" sz="2400" b="1" dirty="0">
                <a:solidFill>
                  <a:schemeClr val="accent1"/>
                </a:solidFill>
              </a:rPr>
              <a:t>КОРОНАВИРУСОМ ЕДИНЫМ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6BFC3686-D30E-B146-BD42-B7F94E1C21A2}"/>
              </a:ext>
            </a:extLst>
          </p:cNvPr>
          <p:cNvSpPr txBox="1">
            <a:spLocks/>
          </p:cNvSpPr>
          <p:nvPr/>
        </p:nvSpPr>
        <p:spPr>
          <a:xfrm>
            <a:off x="8874390" y="6583171"/>
            <a:ext cx="5731000" cy="4624676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 </a:t>
            </a:r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Правительство Москвы сместило акцент на строительство новых инфекционных госпиталей</a:t>
            </a:r>
          </a:p>
          <a:p>
            <a:pPr lvl="0"/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+ Уникальная экспертиза лучших строителей ММК полезна при возведении новых госпиталей</a:t>
            </a:r>
          </a:p>
          <a:p>
            <a:pPr lvl="0"/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+ ММК обладает широким международным </a:t>
            </a:r>
            <a:r>
              <a:rPr lang="ru-RU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нетворком</a:t>
            </a:r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– как среди врачей и ученых, так и среди строителей, журналистов, и т.д.</a:t>
            </a:r>
          </a:p>
          <a:p>
            <a:pPr algn="ctr"/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id="{67CF6482-6B7C-294F-9A3A-25F6FF5A0961}"/>
              </a:ext>
            </a:extLst>
          </p:cNvPr>
          <p:cNvSpPr txBox="1">
            <a:spLocks/>
          </p:cNvSpPr>
          <p:nvPr/>
        </p:nvSpPr>
        <p:spPr>
          <a:xfrm>
            <a:off x="15629456" y="6585937"/>
            <a:ext cx="5925171" cy="3663224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 Население на карантине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, слабая деловая и социальная активность, люди е ходят в медицинские организации без надобности</a:t>
            </a:r>
          </a:p>
          <a:p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+ Хронические заболевания продолжают нуждаться в лечении</a:t>
            </a:r>
          </a:p>
          <a:p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+ В тренде все, что связано с коронавирусом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, тесты на коронавирус, тесты на антитела, их нет в России, но их можно импортировать в ММ </a:t>
            </a:r>
          </a:p>
          <a:p>
            <a:endParaRPr lang="ru-RU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Текст 2">
            <a:extLst>
              <a:ext uri="{FF2B5EF4-FFF2-40B4-BE49-F238E27FC236}">
                <a16:creationId xmlns:a16="http://schemas.microsoft.com/office/drawing/2014/main" id="{832A5A99-0791-C54A-A32C-EB4C5166D2D3}"/>
              </a:ext>
            </a:extLst>
          </p:cNvPr>
          <p:cNvSpPr txBox="1">
            <a:spLocks/>
          </p:cNvSpPr>
          <p:nvPr/>
        </p:nvSpPr>
        <p:spPr>
          <a:xfrm>
            <a:off x="16012712" y="5541321"/>
            <a:ext cx="4671649" cy="659427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ru-RU" sz="2400" b="1" dirty="0">
                <a:solidFill>
                  <a:schemeClr val="accent1"/>
                </a:solidFill>
              </a:rPr>
              <a:t>ТЕСТИРОВАНИЕ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32" name="Номер слайда 3">
            <a:extLst>
              <a:ext uri="{FF2B5EF4-FFF2-40B4-BE49-F238E27FC236}">
                <a16:creationId xmlns:a16="http://schemas.microsoft.com/office/drawing/2014/main" id="{877177BF-FC8C-4573-9304-DF9E70FD9E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050757" y="13027127"/>
            <a:ext cx="4320480" cy="498829"/>
          </a:xfrm>
          <a:prstGeom prst="rect">
            <a:avLst/>
          </a:prstGeom>
        </p:spPr>
        <p:txBody>
          <a:bodyPr/>
          <a:lstStyle/>
          <a:p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www.mimc.global</a:t>
            </a:r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 </a:t>
            </a:r>
            <a:fld id="{E8BBD06A-759F-43F0-9FDD-30D8801384D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99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6156010-3985-4AB3-BDDF-E9B8CE0B8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www.mimc.global</a:t>
            </a:r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 </a:t>
            </a:r>
            <a:fld id="{E8BBD06A-759F-43F0-9FDD-30D8801384DF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09702ADD-D7F6-477C-B518-7CAB2A463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450" y="1530202"/>
            <a:ext cx="21014095" cy="2376264"/>
          </a:xfrm>
          <a:prstGeom prst="rect">
            <a:avLst/>
          </a:prstGeom>
        </p:spPr>
        <p:txBody>
          <a:bodyPr/>
          <a:lstStyle/>
          <a:p>
            <a:r>
              <a:rPr lang="ru-RU" sz="5000" dirty="0">
                <a:solidFill>
                  <a:schemeClr val="tx1"/>
                </a:solidFill>
              </a:rPr>
              <a:t>САЙТ ПРОЕКТА </a:t>
            </a:r>
            <a:r>
              <a:rPr lang="ru-RU" sz="5000" dirty="0">
                <a:solidFill>
                  <a:schemeClr val="accent3"/>
                </a:solidFill>
              </a:rPr>
              <a:t>МЕЖДУНАРОДНОГО МЕДИЦИНСКОГО КЛАСТЕРА </a:t>
            </a:r>
            <a:r>
              <a:rPr lang="ru-RU" sz="5000" dirty="0">
                <a:solidFill>
                  <a:schemeClr val="tx1"/>
                </a:solidFill>
              </a:rPr>
              <a:t>МЫ ПРЕВРАТИЛИ В СМИ</a:t>
            </a:r>
          </a:p>
        </p:txBody>
      </p:sp>
      <p:sp>
        <p:nvSpPr>
          <p:cNvPr id="9" name="Текст 14">
            <a:extLst>
              <a:ext uri="{FF2B5EF4-FFF2-40B4-BE49-F238E27FC236}">
                <a16:creationId xmlns:a16="http://schemas.microsoft.com/office/drawing/2014/main" id="{157D6E16-0040-4BE8-B33F-F963B9B85ECB}"/>
              </a:ext>
            </a:extLst>
          </p:cNvPr>
          <p:cNvSpPr txBox="1">
            <a:spLocks/>
          </p:cNvSpPr>
          <p:nvPr/>
        </p:nvSpPr>
        <p:spPr>
          <a:xfrm>
            <a:off x="1968450" y="610869"/>
            <a:ext cx="21014095" cy="703309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3200" b="1" i="0" kern="1200" baseline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800" b="0"/>
              <a:t>International Medical Cluster</a:t>
            </a:r>
          </a:p>
        </p:txBody>
      </p:sp>
      <p:pic>
        <p:nvPicPr>
          <p:cNvPr id="11" name="Рисунок 10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1A46F2ED-F8C0-4B41-9A54-972B040D19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3"/>
          <a:stretch/>
        </p:blipFill>
        <p:spPr>
          <a:xfrm>
            <a:off x="2112467" y="3874468"/>
            <a:ext cx="9933809" cy="71287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FCD740D-B503-442A-A65C-0D723EE960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847" y="3874469"/>
            <a:ext cx="10293847" cy="7128792"/>
          </a:xfrm>
          <a:prstGeom prst="rect">
            <a:avLst/>
          </a:prstGeom>
        </p:spPr>
      </p:pic>
      <p:pic>
        <p:nvPicPr>
          <p:cNvPr id="4" name="Рисунок 3" descr="Средневековая труба">
            <a:extLst>
              <a:ext uri="{FF2B5EF4-FFF2-40B4-BE49-F238E27FC236}">
                <a16:creationId xmlns:a16="http://schemas.microsoft.com/office/drawing/2014/main" id="{5BE61F55-9EEB-40FD-803F-B467F9C5D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554627" y="4122491"/>
            <a:ext cx="2388056" cy="238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77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>
                <a:solidFill>
                  <a:srgbClr val="FFC000"/>
                </a:solidFill>
              </a:rPr>
              <a:t>ПУБЛИЧНОЕ ПОЛЕ </a:t>
            </a:r>
            <a:r>
              <a:rPr lang="ru-RU" dirty="0"/>
              <a:t>ММК</a:t>
            </a:r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b="0" dirty="0"/>
              <a:t>International Medical Cluster</a:t>
            </a:r>
            <a:endParaRPr lang="ru-RU" sz="2800" b="0" dirty="0"/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F3877C8C-3B7F-4566-9FF5-12FEE8678B7B}"/>
              </a:ext>
            </a:extLst>
          </p:cNvPr>
          <p:cNvGraphicFramePr/>
          <p:nvPr/>
        </p:nvGraphicFramePr>
        <p:xfrm>
          <a:off x="1968451" y="3057364"/>
          <a:ext cx="16273808" cy="9357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0B4AD39-C07E-459A-8A6B-733BD88181A4}"/>
              </a:ext>
            </a:extLst>
          </p:cNvPr>
          <p:cNvSpPr/>
          <p:nvPr/>
        </p:nvSpPr>
        <p:spPr>
          <a:xfrm>
            <a:off x="744315" y="12754204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126"/>
            <a:r>
              <a:rPr lang="ru-RU" sz="14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Источник: база данных «</a:t>
            </a:r>
            <a:r>
              <a:rPr lang="ru-RU" sz="1400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Медиалогия</a:t>
            </a:r>
            <a:r>
              <a:rPr lang="ru-RU" sz="14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», январь-апрель 2019</a:t>
            </a:r>
          </a:p>
          <a:p>
            <a:pPr algn="r" defTabSz="914126"/>
            <a:r>
              <a:rPr lang="ru-RU" sz="14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январь-апрель 2020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E85FDCD-C516-45CB-AEEA-C07309C09B6F}"/>
              </a:ext>
            </a:extLst>
          </p:cNvPr>
          <p:cNvSpPr/>
          <p:nvPr/>
        </p:nvSpPr>
        <p:spPr>
          <a:xfrm>
            <a:off x="11833547" y="2887849"/>
            <a:ext cx="9171862" cy="9696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02944AF4-2801-4F44-BBAB-4B9655D399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1779387"/>
              </p:ext>
            </p:extLst>
          </p:nvPr>
        </p:nvGraphicFramePr>
        <p:xfrm>
          <a:off x="11087906" y="3103592"/>
          <a:ext cx="13299269" cy="10838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00070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КЛЮЧЕВЫЕ ВЕКТОРЫ В ПЛАНЕ </a:t>
            </a:r>
            <a:r>
              <a:rPr lang="ru-RU" dirty="0">
                <a:solidFill>
                  <a:schemeClr val="accent3"/>
                </a:solidFill>
              </a:rPr>
              <a:t>ПРОДВИЖЕНИЯ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b="0" dirty="0"/>
              <a:t>International Medical Cluster</a:t>
            </a:r>
            <a:endParaRPr lang="ru-RU" sz="2800" b="0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993012" y="12912695"/>
            <a:ext cx="4320480" cy="498829"/>
          </a:xfrm>
          <a:prstGeom prst="rect">
            <a:avLst/>
          </a:prstGeom>
        </p:spPr>
        <p:txBody>
          <a:bodyPr/>
          <a:lstStyle/>
          <a:p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www.mimc.global</a:t>
            </a:r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 </a:t>
            </a:r>
            <a:fld id="{E8BBD06A-759F-43F0-9FDD-30D8801384D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4DF5F77-E48C-BB46-815F-AFFB49CFDB6D}"/>
              </a:ext>
            </a:extLst>
          </p:cNvPr>
          <p:cNvSpPr/>
          <p:nvPr/>
        </p:nvSpPr>
        <p:spPr>
          <a:xfrm>
            <a:off x="1972268" y="3212675"/>
            <a:ext cx="21473683" cy="1840688"/>
          </a:xfrm>
          <a:prstGeom prst="rect">
            <a:avLst/>
          </a:prstGeom>
          <a:pattFill prst="dkDnDiag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796D156-B027-114E-8D92-ADC3ECA2591E}"/>
              </a:ext>
            </a:extLst>
          </p:cNvPr>
          <p:cNvSpPr/>
          <p:nvPr/>
        </p:nvSpPr>
        <p:spPr>
          <a:xfrm>
            <a:off x="1972268" y="5202609"/>
            <a:ext cx="21473683" cy="1578947"/>
          </a:xfrm>
          <a:prstGeom prst="rect">
            <a:avLst/>
          </a:prstGeom>
          <a:pattFill prst="dkDnDiag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5F3E138-7DAE-7442-9BC8-4CD268E0EC94}"/>
              </a:ext>
            </a:extLst>
          </p:cNvPr>
          <p:cNvSpPr/>
          <p:nvPr/>
        </p:nvSpPr>
        <p:spPr>
          <a:xfrm>
            <a:off x="1972268" y="6930802"/>
            <a:ext cx="21473683" cy="3066842"/>
          </a:xfrm>
          <a:prstGeom prst="rect">
            <a:avLst/>
          </a:prstGeom>
          <a:pattFill prst="dkDnDiag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F1002853-844F-234C-B7D3-80CE75E48DE9}"/>
              </a:ext>
            </a:extLst>
          </p:cNvPr>
          <p:cNvSpPr txBox="1">
            <a:spLocks/>
          </p:cNvSpPr>
          <p:nvPr/>
        </p:nvSpPr>
        <p:spPr>
          <a:xfrm>
            <a:off x="6217561" y="3254986"/>
            <a:ext cx="17102439" cy="1682048"/>
          </a:xfrm>
          <a:prstGeom prst="rect">
            <a:avLst/>
          </a:prstGeom>
        </p:spPr>
        <p:txBody>
          <a:bodyPr anchor="ctr"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ММК имеет широкую сеть контактов по всему миру. Мы понимаем, что в период пандемии врачам нужен и важен опыт их коллег по лечению нового коронавируса из разных стран. Так как конференции под запретом, мы собираем онлайн-конференции с участием спикеров из Кореи, Франции, Израиля, Германии, Швеции, из клиник-участников кластера. Подкрепляем участием и поддержкой ДЗМ. Проводим регулярно, каждый раз обозначая новые важные клинические вопросы. </a:t>
            </a: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490CE1D5-E983-2043-8B7D-F87117A7637A}"/>
              </a:ext>
            </a:extLst>
          </p:cNvPr>
          <p:cNvSpPr txBox="1">
            <a:spLocks/>
          </p:cNvSpPr>
          <p:nvPr/>
        </p:nvSpPr>
        <p:spPr>
          <a:xfrm>
            <a:off x="2652569" y="3459858"/>
            <a:ext cx="2746076" cy="659427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ru-RU" sz="2400" b="1" dirty="0">
                <a:solidFill>
                  <a:schemeClr val="accent1"/>
                </a:solidFill>
              </a:rPr>
              <a:t>СЕТЬ ЭКСПЕРТОВ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id="{20B9DD8E-BB10-2642-81E8-1EBA7F22A79B}"/>
              </a:ext>
            </a:extLst>
          </p:cNvPr>
          <p:cNvSpPr txBox="1">
            <a:spLocks/>
          </p:cNvSpPr>
          <p:nvPr/>
        </p:nvSpPr>
        <p:spPr>
          <a:xfrm>
            <a:off x="2675582" y="5433457"/>
            <a:ext cx="2746076" cy="659427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ru-RU" sz="2400" b="1" dirty="0">
                <a:solidFill>
                  <a:schemeClr val="accent1"/>
                </a:solidFill>
              </a:rPr>
              <a:t>АНАЛИТИКА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id="{E26B0010-5FB0-B049-8BA6-D0AA8B2EA32D}"/>
              </a:ext>
            </a:extLst>
          </p:cNvPr>
          <p:cNvSpPr txBox="1">
            <a:spLocks/>
          </p:cNvSpPr>
          <p:nvPr/>
        </p:nvSpPr>
        <p:spPr>
          <a:xfrm>
            <a:off x="2151379" y="7750511"/>
            <a:ext cx="3794481" cy="659427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ru-RU" sz="2400" b="1" dirty="0">
                <a:solidFill>
                  <a:schemeClr val="accent1"/>
                </a:solidFill>
              </a:rPr>
              <a:t>ОБУЧЕНИЕ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47" name="Текст 2">
            <a:extLst>
              <a:ext uri="{FF2B5EF4-FFF2-40B4-BE49-F238E27FC236}">
                <a16:creationId xmlns:a16="http://schemas.microsoft.com/office/drawing/2014/main" id="{99AC4BC1-386B-0E43-8DD5-6EB0F3A42DFE}"/>
              </a:ext>
            </a:extLst>
          </p:cNvPr>
          <p:cNvSpPr txBox="1">
            <a:spLocks/>
          </p:cNvSpPr>
          <p:nvPr/>
        </p:nvSpPr>
        <p:spPr>
          <a:xfrm>
            <a:off x="6217560" y="5202610"/>
            <a:ext cx="17102439" cy="1578946"/>
          </a:xfrm>
          <a:prstGeom prst="rect">
            <a:avLst/>
          </a:prstGeom>
        </p:spPr>
        <p:txBody>
          <a:bodyPr anchor="ctr"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COVID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-19 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– 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заболевание новое. Ведем статистику и аналитику, опираясь на нашу сеть контактов и собственную экспертизу. Составляем аналитический репорт по 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anti-COVID 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мерам в крупных мегаполисах мира и факторам успеха и неуспеха в борьбе с коронавирусом. Презентуем его на наших онлайн-мероприятиях, выпускаем материалы в СМИ, рассылаем по профессиональному сообществу. </a:t>
            </a:r>
          </a:p>
        </p:txBody>
      </p:sp>
      <p:sp>
        <p:nvSpPr>
          <p:cNvPr id="48" name="Текст 2">
            <a:extLst>
              <a:ext uri="{FF2B5EF4-FFF2-40B4-BE49-F238E27FC236}">
                <a16:creationId xmlns:a16="http://schemas.microsoft.com/office/drawing/2014/main" id="{5432AFF8-C252-9644-853E-C0AB246E8FEB}"/>
              </a:ext>
            </a:extLst>
          </p:cNvPr>
          <p:cNvSpPr txBox="1">
            <a:spLocks/>
          </p:cNvSpPr>
          <p:nvPr/>
        </p:nvSpPr>
        <p:spPr>
          <a:xfrm>
            <a:off x="6217560" y="6980352"/>
            <a:ext cx="16777227" cy="3017292"/>
          </a:xfrm>
          <a:prstGeom prst="rect">
            <a:avLst/>
          </a:prstGeom>
        </p:spPr>
        <p:txBody>
          <a:bodyPr anchor="ctr"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У врачей всего мира не было опыта работы с 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COVID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-пациентами, а также с тяжелым течением данного заболевания. В новой инфекционной больнице, в строительстве которой приняли участие лучшие строительные кадры ММК, разворачивается </a:t>
            </a:r>
            <a:r>
              <a:rPr lang="ru-RU" sz="20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симуляционный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центр с тренажерами и инструкторами ММК. Разворачиваем параллельно активную 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PR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кампанию, делаем съемки для ведущих московских и федеральных телеканалов, интервью, материалы, комментарии. Сделано около 7 фото и видео съемок. Снимаем собственные видео-ряд с занятий инструкторов ММК с врачами новой инфекционной больницы.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Также делаем площадку новой инфекционной больницы одной из площадок для проведения онлайн-конференций ММК по коронавирусу. 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D9BE828-CB0C-6746-8EC4-86C7E5CC3DCE}"/>
              </a:ext>
            </a:extLst>
          </p:cNvPr>
          <p:cNvSpPr/>
          <p:nvPr/>
        </p:nvSpPr>
        <p:spPr>
          <a:xfrm>
            <a:off x="1968450" y="10146889"/>
            <a:ext cx="21473683" cy="2616561"/>
          </a:xfrm>
          <a:prstGeom prst="rect">
            <a:avLst/>
          </a:prstGeom>
          <a:pattFill prst="dkDnDiag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>
              <a:solidFill>
                <a:schemeClr val="lt1"/>
              </a:solidFill>
            </a:endParaRP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1A7D0A69-51FA-3D4E-AE8D-5F34DBDFE6CE}"/>
              </a:ext>
            </a:extLst>
          </p:cNvPr>
          <p:cNvSpPr txBox="1">
            <a:spLocks/>
          </p:cNvSpPr>
          <p:nvPr/>
        </p:nvSpPr>
        <p:spPr>
          <a:xfrm>
            <a:off x="2328491" y="11186410"/>
            <a:ext cx="3093167" cy="417544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ru-RU" sz="2400" b="1" dirty="0">
                <a:solidFill>
                  <a:schemeClr val="accent1"/>
                </a:solidFill>
              </a:rPr>
              <a:t>ТЕСТИРОВАНИЕ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07F231E5-FD87-4347-80BC-0DA5D47E9D89}"/>
              </a:ext>
            </a:extLst>
          </p:cNvPr>
          <p:cNvSpPr txBox="1">
            <a:spLocks/>
          </p:cNvSpPr>
          <p:nvPr/>
        </p:nvSpPr>
        <p:spPr>
          <a:xfrm>
            <a:off x="6213743" y="10146888"/>
            <a:ext cx="17106257" cy="2256521"/>
          </a:xfrm>
          <a:prstGeom prst="rect">
            <a:avLst/>
          </a:prstGeom>
        </p:spPr>
        <p:txBody>
          <a:bodyPr anchor="ctr"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Понимая, что в тренде сегодня только все, связанное с коронавирусом, «</a:t>
            </a:r>
            <a:r>
              <a:rPr lang="ru-RU" sz="20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Хадасса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» завозит импортные тесты на антитела. Разворачиваем 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PR 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кампанию по этому тестированию, делаем съемки для ведущих московских и федеральных телеканалов, интервью, материалы, комментарии. Сделано около 20 фото и видео-съемок, процесс идет. Самостоятельно в лице ключевых сотрудников ММК и «</a:t>
            </a:r>
            <a:r>
              <a:rPr lang="ru-RU" sz="20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Хадасса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» продвигаем эту услугу как технологию в социальных сетях и прессе. Создаем сами информационный повод – аналитику по % людей с антителами, передаем его ведущему международному агентству 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Tomson Reuters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, которое обеспечивает нам публикации с упоминанием ММК по всему миру. </a:t>
            </a:r>
          </a:p>
        </p:txBody>
      </p:sp>
    </p:spTree>
    <p:extLst>
      <p:ext uri="{BB962C8B-B14F-4D97-AF65-F5344CB8AC3E}">
        <p14:creationId xmlns:p14="http://schemas.microsoft.com/office/powerpoint/2010/main" val="4151432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68450" y="1317587"/>
            <a:ext cx="21014095" cy="1364743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PR ММК В ЭПОХУ </a:t>
            </a:r>
            <a:r>
              <a:rPr lang="ru-RU" dirty="0">
                <a:solidFill>
                  <a:srgbClr val="FFC300"/>
                </a:solidFill>
              </a:rPr>
              <a:t>КОРОНАВИРУСА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b="0" dirty="0"/>
              <a:t>International Medical Cluster</a:t>
            </a:r>
            <a:endParaRPr lang="ru-RU" sz="2800" b="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4DF5F77-E48C-BB46-815F-AFFB49CFDB6D}"/>
              </a:ext>
            </a:extLst>
          </p:cNvPr>
          <p:cNvSpPr/>
          <p:nvPr/>
        </p:nvSpPr>
        <p:spPr>
          <a:xfrm>
            <a:off x="1983777" y="2611668"/>
            <a:ext cx="6075621" cy="10799854"/>
          </a:xfrm>
          <a:prstGeom prst="rect">
            <a:avLst/>
          </a:prstGeom>
          <a:pattFill prst="dkDnDiag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796D156-B027-114E-8D92-ADC3ECA2591E}"/>
              </a:ext>
            </a:extLst>
          </p:cNvPr>
          <p:cNvSpPr/>
          <p:nvPr/>
        </p:nvSpPr>
        <p:spPr>
          <a:xfrm>
            <a:off x="16370051" y="2610322"/>
            <a:ext cx="6075620" cy="10799854"/>
          </a:xfrm>
          <a:prstGeom prst="rect">
            <a:avLst/>
          </a:prstGeom>
          <a:pattFill prst="dkDnDiag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5F3E138-7DAE-7442-9BC8-4CD268E0EC94}"/>
              </a:ext>
            </a:extLst>
          </p:cNvPr>
          <p:cNvSpPr/>
          <p:nvPr/>
        </p:nvSpPr>
        <p:spPr>
          <a:xfrm>
            <a:off x="9230621" y="2610321"/>
            <a:ext cx="6075620" cy="10799854"/>
          </a:xfrm>
          <a:prstGeom prst="rect">
            <a:avLst/>
          </a:prstGeom>
          <a:pattFill prst="dkDnDiag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47" name="Текст 2">
            <a:extLst>
              <a:ext uri="{FF2B5EF4-FFF2-40B4-BE49-F238E27FC236}">
                <a16:creationId xmlns:a16="http://schemas.microsoft.com/office/drawing/2014/main" id="{99AC4BC1-386B-0E43-8DD5-6EB0F3A42DFE}"/>
              </a:ext>
            </a:extLst>
          </p:cNvPr>
          <p:cNvSpPr txBox="1">
            <a:spLocks/>
          </p:cNvSpPr>
          <p:nvPr/>
        </p:nvSpPr>
        <p:spPr>
          <a:xfrm>
            <a:off x="2760539" y="9499349"/>
            <a:ext cx="4804274" cy="1578946"/>
          </a:xfrm>
          <a:prstGeom prst="rect">
            <a:avLst/>
          </a:prstGeom>
        </p:spPr>
        <p:txBody>
          <a:bodyPr anchor="ctr"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ММК организовал </a:t>
            </a:r>
            <a:r>
              <a:rPr lang="ru-RU" sz="20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симцентр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 в МКЦИБ «</a:t>
            </a:r>
            <a:r>
              <a:rPr lang="ru-RU" sz="20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Вороновское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» (параллельно с мощной информационной волной). 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Проведено активное освещение в СМИ с проведением регулярных пресс-туров, съемок, совместных мероприятий с ДЗМ и МКЦИБ «</a:t>
            </a:r>
            <a:r>
              <a:rPr lang="ru-RU" sz="20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Вороновское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»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Проведены 2 международных онлайн-конференции по обмену опытом по COVID-19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Сформирована международная база знаний по коронавирусу. ММК стал экспертной и образовательной площадкой по коронавирусу. 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2E32406-B169-47BE-87B5-4EE555A5949D}"/>
              </a:ext>
            </a:extLst>
          </p:cNvPr>
          <p:cNvGrpSpPr/>
          <p:nvPr/>
        </p:nvGrpSpPr>
        <p:grpSpPr>
          <a:xfrm>
            <a:off x="3552627" y="3088157"/>
            <a:ext cx="2746076" cy="1248218"/>
            <a:chOff x="8034420" y="4185239"/>
            <a:chExt cx="2746076" cy="1248218"/>
          </a:xfrm>
        </p:grpSpPr>
        <p:sp>
          <p:nvSpPr>
            <p:cNvPr id="17" name="Текст 2">
              <a:extLst>
                <a:ext uri="{FF2B5EF4-FFF2-40B4-BE49-F238E27FC236}">
                  <a16:creationId xmlns:a16="http://schemas.microsoft.com/office/drawing/2014/main" id="{1B8B92C4-9798-40A2-8617-D8C08DA65118}"/>
                </a:ext>
              </a:extLst>
            </p:cNvPr>
            <p:cNvSpPr txBox="1">
              <a:spLocks/>
            </p:cNvSpPr>
            <p:nvPr/>
          </p:nvSpPr>
          <p:spPr>
            <a:xfrm>
              <a:off x="8034420" y="4331004"/>
              <a:ext cx="2746076" cy="1102453"/>
            </a:xfrm>
            <a:prstGeom prst="rect">
              <a:avLst/>
            </a:prstGeom>
          </p:spPr>
          <p:txBody>
            <a:bodyPr/>
            <a:lstStyle>
              <a:lvl1pPr marL="0" indent="0" algn="l" defTabSz="2438889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lang="en-US" sz="2200" b="0" i="0" kern="1200" baseline="0" dirty="0">
                  <a:solidFill>
                    <a:schemeClr val="tx2"/>
                  </a:solidFill>
                  <a:effectLst/>
                  <a:latin typeface="Verdana" charset="0"/>
                  <a:ea typeface="Verdana" charset="0"/>
                  <a:cs typeface="Verdana" charset="0"/>
                </a:defRPr>
              </a:lvl1pPr>
              <a:lvl2pPr marL="1981596" indent="-762153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75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48610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64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68053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8749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70694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926386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14582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36527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r>
                <a:rPr lang="ru-RU" sz="4000" b="1" dirty="0">
                  <a:solidFill>
                    <a:schemeClr val="accent1"/>
                  </a:solidFill>
                </a:rPr>
                <a:t>1</a:t>
              </a:r>
              <a:endParaRPr lang="en-US" sz="4000" b="1" dirty="0">
                <a:solidFill>
                  <a:schemeClr val="accent1"/>
                </a:solidFill>
              </a:endParaRPr>
            </a:p>
          </p:txBody>
        </p:sp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81AE243E-951F-415B-A8A9-CA3C3411E102}"/>
                </a:ext>
              </a:extLst>
            </p:cNvPr>
            <p:cNvSpPr/>
            <p:nvPr/>
          </p:nvSpPr>
          <p:spPr>
            <a:xfrm>
              <a:off x="8791053" y="4185239"/>
              <a:ext cx="1232809" cy="123280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000"/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E1051F04-0295-4DBE-B9C2-A584E5C03DDD}"/>
              </a:ext>
            </a:extLst>
          </p:cNvPr>
          <p:cNvGrpSpPr/>
          <p:nvPr/>
        </p:nvGrpSpPr>
        <p:grpSpPr>
          <a:xfrm>
            <a:off x="10537403" y="3004187"/>
            <a:ext cx="2746076" cy="1248218"/>
            <a:chOff x="8034420" y="4185239"/>
            <a:chExt cx="2746076" cy="1248218"/>
          </a:xfrm>
        </p:grpSpPr>
        <p:sp>
          <p:nvSpPr>
            <p:cNvPr id="26" name="Текст 2">
              <a:extLst>
                <a:ext uri="{FF2B5EF4-FFF2-40B4-BE49-F238E27FC236}">
                  <a16:creationId xmlns:a16="http://schemas.microsoft.com/office/drawing/2014/main" id="{89E376C8-9129-4780-A676-5D1B65D4ACE0}"/>
                </a:ext>
              </a:extLst>
            </p:cNvPr>
            <p:cNvSpPr txBox="1">
              <a:spLocks/>
            </p:cNvSpPr>
            <p:nvPr/>
          </p:nvSpPr>
          <p:spPr>
            <a:xfrm>
              <a:off x="8034420" y="4331004"/>
              <a:ext cx="2746076" cy="1102453"/>
            </a:xfrm>
            <a:prstGeom prst="rect">
              <a:avLst/>
            </a:prstGeom>
          </p:spPr>
          <p:txBody>
            <a:bodyPr/>
            <a:lstStyle>
              <a:lvl1pPr marL="0" indent="0" algn="l" defTabSz="2438889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lang="en-US" sz="2200" b="0" i="0" kern="1200" baseline="0" dirty="0">
                  <a:solidFill>
                    <a:schemeClr val="tx2"/>
                  </a:solidFill>
                  <a:effectLst/>
                  <a:latin typeface="Verdana" charset="0"/>
                  <a:ea typeface="Verdana" charset="0"/>
                  <a:cs typeface="Verdana" charset="0"/>
                </a:defRPr>
              </a:lvl1pPr>
              <a:lvl2pPr marL="1981596" indent="-762153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75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48610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64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68053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8749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70694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926386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14582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36527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r>
                <a:rPr lang="ru-RU" sz="4000" b="1" dirty="0">
                  <a:solidFill>
                    <a:schemeClr val="accent1"/>
                  </a:solidFill>
                </a:rPr>
                <a:t>2</a:t>
              </a:r>
              <a:endParaRPr lang="en-US" sz="4000" b="1" dirty="0">
                <a:solidFill>
                  <a:schemeClr val="accent1"/>
                </a:solidFill>
              </a:endParaRPr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FB33AC33-203F-4232-8FC2-84E82C66EDF7}"/>
                </a:ext>
              </a:extLst>
            </p:cNvPr>
            <p:cNvSpPr/>
            <p:nvPr/>
          </p:nvSpPr>
          <p:spPr>
            <a:xfrm>
              <a:off x="8791053" y="4185239"/>
              <a:ext cx="1232809" cy="123280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000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BA1C9E31-2D4A-4978-A67F-C36CB0E9E627}"/>
              </a:ext>
            </a:extLst>
          </p:cNvPr>
          <p:cNvGrpSpPr/>
          <p:nvPr/>
        </p:nvGrpSpPr>
        <p:grpSpPr>
          <a:xfrm>
            <a:off x="17528000" y="3004187"/>
            <a:ext cx="2746076" cy="1248218"/>
            <a:chOff x="8034420" y="4185239"/>
            <a:chExt cx="2746076" cy="1248218"/>
          </a:xfrm>
        </p:grpSpPr>
        <p:sp>
          <p:nvSpPr>
            <p:cNvPr id="29" name="Текст 2">
              <a:extLst>
                <a:ext uri="{FF2B5EF4-FFF2-40B4-BE49-F238E27FC236}">
                  <a16:creationId xmlns:a16="http://schemas.microsoft.com/office/drawing/2014/main" id="{387C6CFC-48BC-4C24-A145-44761AFC9C87}"/>
                </a:ext>
              </a:extLst>
            </p:cNvPr>
            <p:cNvSpPr txBox="1">
              <a:spLocks/>
            </p:cNvSpPr>
            <p:nvPr/>
          </p:nvSpPr>
          <p:spPr>
            <a:xfrm>
              <a:off x="8034420" y="4331004"/>
              <a:ext cx="2746076" cy="1102453"/>
            </a:xfrm>
            <a:prstGeom prst="rect">
              <a:avLst/>
            </a:prstGeom>
          </p:spPr>
          <p:txBody>
            <a:bodyPr/>
            <a:lstStyle>
              <a:lvl1pPr marL="0" indent="0" algn="l" defTabSz="2438889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lang="en-US" sz="2200" b="0" i="0" kern="1200" baseline="0" dirty="0">
                  <a:solidFill>
                    <a:schemeClr val="tx2"/>
                  </a:solidFill>
                  <a:effectLst/>
                  <a:latin typeface="Verdana" charset="0"/>
                  <a:ea typeface="Verdana" charset="0"/>
                  <a:cs typeface="Verdana" charset="0"/>
                </a:defRPr>
              </a:lvl1pPr>
              <a:lvl2pPr marL="1981596" indent="-762153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75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48610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64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68053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8749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70694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926386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14582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36527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r>
                <a:rPr lang="ru-RU" sz="4000" b="1" dirty="0">
                  <a:solidFill>
                    <a:schemeClr val="accent1"/>
                  </a:solidFill>
                </a:rPr>
                <a:t>3</a:t>
              </a:r>
              <a:endParaRPr lang="en-US" sz="4000" b="1" dirty="0">
                <a:solidFill>
                  <a:schemeClr val="accent1"/>
                </a:solidFill>
              </a:endParaRPr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A6ADF312-E242-409A-ADF0-E1C585A0FB1B}"/>
                </a:ext>
              </a:extLst>
            </p:cNvPr>
            <p:cNvSpPr/>
            <p:nvPr/>
          </p:nvSpPr>
          <p:spPr>
            <a:xfrm>
              <a:off x="8791053" y="4185239"/>
              <a:ext cx="1232809" cy="123280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000"/>
            </a:p>
          </p:txBody>
        </p:sp>
      </p:grpSp>
      <p:pic>
        <p:nvPicPr>
          <p:cNvPr id="7" name="Рисунок 6" descr="Изображение выглядит как человек, внутренний, стоит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5B92AF15-0089-4FF3-8BB8-DB8F2A292C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7" t="16140" b="18856"/>
          <a:stretch/>
        </p:blipFill>
        <p:spPr>
          <a:xfrm>
            <a:off x="3221387" y="4807817"/>
            <a:ext cx="3600400" cy="244286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человек, внутренний, мужчин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1104E705-44EF-4139-A06F-F5CB427FE5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7" t="3245" r="4765" b="7366"/>
          <a:stretch/>
        </p:blipFill>
        <p:spPr>
          <a:xfrm>
            <a:off x="10371970" y="4620371"/>
            <a:ext cx="3600400" cy="255450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0C6E23D-94A2-4D51-9D93-3BC0E789D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3915" y="4966759"/>
            <a:ext cx="2694241" cy="257445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нимок экрана, монитор, экран, телефон&#10;&#10;Автоматически созданное описание">
            <a:extLst>
              <a:ext uri="{FF2B5EF4-FFF2-40B4-BE49-F238E27FC236}">
                <a16:creationId xmlns:a16="http://schemas.microsoft.com/office/drawing/2014/main" id="{B714D956-AA5E-4F3C-A28D-5DF360EEEE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72" b="23151"/>
          <a:stretch/>
        </p:blipFill>
        <p:spPr>
          <a:xfrm>
            <a:off x="16977962" y="4305230"/>
            <a:ext cx="2359264" cy="2574453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44B3D69-8CFE-4AB0-BF8F-C0B51380B527}"/>
              </a:ext>
            </a:extLst>
          </p:cNvPr>
          <p:cNvSpPr/>
          <p:nvPr/>
        </p:nvSpPr>
        <p:spPr>
          <a:xfrm>
            <a:off x="10002496" y="7540366"/>
            <a:ext cx="504869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В клинике «</a:t>
            </a:r>
            <a:r>
              <a:rPr lang="ru-RU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Хадасса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Медикал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» запущено тестирование на антитела к 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COVID-19, 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проведено освещение в СМИ, в том числе иностранных.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Проведено активное освещение в СМИ с проведением пресс-туров на экспресс-тестирование.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Создан информационный повод по аналитике результатов для международных медиа.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E08697-F840-4CDA-80B0-F028D217AA6F}"/>
              </a:ext>
            </a:extLst>
          </p:cNvPr>
          <p:cNvSpPr/>
          <p:nvPr/>
        </p:nvSpPr>
        <p:spPr>
          <a:xfrm rot="10800000" flipV="1">
            <a:off x="17450172" y="7627211"/>
            <a:ext cx="417646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Эксперты ММК проводят международную аналитику по странам и городам.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Выпускаются научно-популярные статьи и экспертные материалы.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</a:rPr>
              <a:t>Работа ведется поэтапно, вышел первый этап, относительно введения карантинных мер. Готовится второй этап – по выходу из карантинных мер.</a:t>
            </a:r>
          </a:p>
        </p:txBody>
      </p:sp>
    </p:spTree>
    <p:extLst>
      <p:ext uri="{BB962C8B-B14F-4D97-AF65-F5344CB8AC3E}">
        <p14:creationId xmlns:p14="http://schemas.microsoft.com/office/powerpoint/2010/main" val="1712597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человек, внутренний, потолок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0B9C0456-D98E-9D47-8F1D-AF8CAB62FF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r="16639"/>
          <a:stretch/>
        </p:blipFill>
        <p:spPr>
          <a:xfrm>
            <a:off x="13438986" y="0"/>
            <a:ext cx="10937138" cy="10360817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МКЦИБ «ВОРОНОВСКОЕ»</a:t>
            </a:r>
            <a:br>
              <a:rPr lang="ru-RU" dirty="0"/>
            </a:br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b="0" dirty="0"/>
              <a:t>International Medical Cluster</a:t>
            </a:r>
            <a:endParaRPr lang="ru-RU" sz="2800" b="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3438986" y="10360817"/>
            <a:ext cx="10937138" cy="3356657"/>
          </a:xfrm>
          <a:prstGeom prst="rect">
            <a:avLst/>
          </a:prstGeom>
          <a:solidFill>
            <a:schemeClr val="accent1">
              <a:alpha val="89000"/>
            </a:schemeClr>
          </a:solidFill>
          <a:ln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Текст 6"/>
          <p:cNvSpPr txBox="1">
            <a:spLocks/>
          </p:cNvSpPr>
          <p:nvPr/>
        </p:nvSpPr>
        <p:spPr>
          <a:xfrm>
            <a:off x="14605855" y="10995419"/>
            <a:ext cx="8856984" cy="2087452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4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bg1"/>
                </a:solidFill>
              </a:rPr>
              <a:t>17 АПРЕЛЯ 2020 ГОДА КОМПЛЕКС БЫЛ ОТКРЫТ МЭРОМ МОСКВЫ СЕРГЕЕМ СОБЯНИНЫМ..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bg1"/>
                </a:solidFill>
              </a:rPr>
              <a:t>И В ХОДЕ ЕГО ВИЗИТА БЫЛ ПРЕСТАВЛЕН НАШ СИМЦЕНТР!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49511273-7B20-0D4B-83F2-F40F3BBDDBCB}"/>
              </a:ext>
            </a:extLst>
          </p:cNvPr>
          <p:cNvGrpSpPr/>
          <p:nvPr/>
        </p:nvGrpSpPr>
        <p:grpSpPr>
          <a:xfrm>
            <a:off x="2124749" y="3906466"/>
            <a:ext cx="4433530" cy="3593718"/>
            <a:chOff x="19012512" y="1088936"/>
            <a:chExt cx="4433530" cy="3593718"/>
          </a:xfrm>
        </p:grpSpPr>
        <p:sp>
          <p:nvSpPr>
            <p:cNvPr id="11" name="Текст 2">
              <a:extLst>
                <a:ext uri="{FF2B5EF4-FFF2-40B4-BE49-F238E27FC236}">
                  <a16:creationId xmlns:a16="http://schemas.microsoft.com/office/drawing/2014/main" id="{436C0538-A263-054D-972E-913D0D652E73}"/>
                </a:ext>
              </a:extLst>
            </p:cNvPr>
            <p:cNvSpPr txBox="1">
              <a:spLocks/>
            </p:cNvSpPr>
            <p:nvPr/>
          </p:nvSpPr>
          <p:spPr>
            <a:xfrm>
              <a:off x="19012512" y="1088936"/>
              <a:ext cx="3020684" cy="1881426"/>
            </a:xfrm>
            <a:prstGeom prst="rect">
              <a:avLst/>
            </a:prstGeom>
          </p:spPr>
          <p:txBody>
            <a:bodyPr/>
            <a:lstStyle>
              <a:lvl1pPr marL="0" indent="0" algn="l" defTabSz="2438889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lang="en-US" sz="2200" b="0" i="0" kern="1200" baseline="0" dirty="0">
                  <a:solidFill>
                    <a:schemeClr val="tx2"/>
                  </a:solidFill>
                  <a:effectLst/>
                  <a:latin typeface="Verdana" charset="0"/>
                  <a:ea typeface="Verdana" charset="0"/>
                  <a:cs typeface="Verdana" charset="0"/>
                </a:defRPr>
              </a:lvl1pPr>
              <a:lvl2pPr marL="1981596" indent="-762153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75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48610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64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68053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8749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70694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926386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14582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36527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ru-RU" sz="8000" b="1" dirty="0">
                  <a:solidFill>
                    <a:schemeClr val="accent3"/>
                  </a:solidFill>
                </a:rPr>
                <a:t>800</a:t>
              </a:r>
              <a:endParaRPr lang="en-US" sz="8000" b="1" dirty="0">
                <a:solidFill>
                  <a:schemeClr val="accent3"/>
                </a:solidFill>
              </a:endParaRPr>
            </a:p>
          </p:txBody>
        </p:sp>
        <p:sp>
          <p:nvSpPr>
            <p:cNvPr id="12" name="Текст 2">
              <a:extLst>
                <a:ext uri="{FF2B5EF4-FFF2-40B4-BE49-F238E27FC236}">
                  <a16:creationId xmlns:a16="http://schemas.microsoft.com/office/drawing/2014/main" id="{313CC964-F638-324D-8965-A34F40D926C3}"/>
                </a:ext>
              </a:extLst>
            </p:cNvPr>
            <p:cNvSpPr txBox="1">
              <a:spLocks/>
            </p:cNvSpPr>
            <p:nvPr/>
          </p:nvSpPr>
          <p:spPr>
            <a:xfrm>
              <a:off x="19791015" y="2402532"/>
              <a:ext cx="3655027" cy="659427"/>
            </a:xfrm>
            <a:prstGeom prst="rect">
              <a:avLst/>
            </a:prstGeom>
          </p:spPr>
          <p:txBody>
            <a:bodyPr/>
            <a:lstStyle>
              <a:lvl1pPr marL="0" indent="0" algn="l" defTabSz="2438889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lang="en-US" sz="2200" b="0" i="0" kern="1200" baseline="0" dirty="0">
                  <a:solidFill>
                    <a:schemeClr val="tx2"/>
                  </a:solidFill>
                  <a:effectLst/>
                  <a:latin typeface="Verdana" charset="0"/>
                  <a:ea typeface="Verdana" charset="0"/>
                  <a:cs typeface="Verdana" charset="0"/>
                </a:defRPr>
              </a:lvl1pPr>
              <a:lvl2pPr marL="1981596" indent="-762153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75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48610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64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68053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8749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70694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926386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14582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36527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ru-RU" sz="1800" b="1" dirty="0">
                  <a:solidFill>
                    <a:schemeClr val="accent1"/>
                  </a:solidFill>
                </a:rPr>
                <a:t>МЕСТ</a:t>
              </a:r>
              <a:endParaRPr lang="en-US" sz="1800" b="1" dirty="0">
                <a:solidFill>
                  <a:schemeClr val="accent1"/>
                </a:solidFill>
              </a:endParaRPr>
            </a:p>
          </p:txBody>
        </p:sp>
        <p:sp>
          <p:nvSpPr>
            <p:cNvPr id="16" name="Текст 2">
              <a:extLst>
                <a:ext uri="{FF2B5EF4-FFF2-40B4-BE49-F238E27FC236}">
                  <a16:creationId xmlns:a16="http://schemas.microsoft.com/office/drawing/2014/main" id="{FBB274B1-0AD4-5847-9E9B-BB810FA2BF16}"/>
                </a:ext>
              </a:extLst>
            </p:cNvPr>
            <p:cNvSpPr txBox="1">
              <a:spLocks/>
            </p:cNvSpPr>
            <p:nvPr/>
          </p:nvSpPr>
          <p:spPr>
            <a:xfrm>
              <a:off x="19791015" y="2735030"/>
              <a:ext cx="3456385" cy="1947624"/>
            </a:xfrm>
            <a:prstGeom prst="rect">
              <a:avLst/>
            </a:prstGeom>
          </p:spPr>
          <p:txBody>
            <a:bodyPr/>
            <a:lstStyle>
              <a:lvl1pPr marL="0" indent="0" algn="l" defTabSz="2438889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lang="en-US" sz="2200" b="0" i="0" kern="1200" baseline="0" dirty="0">
                  <a:solidFill>
                    <a:schemeClr val="tx2"/>
                  </a:solidFill>
                  <a:effectLst/>
                  <a:latin typeface="Verdana" charset="0"/>
                  <a:ea typeface="Verdana" charset="0"/>
                  <a:cs typeface="Verdana" charset="0"/>
                </a:defRPr>
              </a:lvl1pPr>
              <a:lvl2pPr marL="1981596" indent="-762153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75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48610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64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68053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8749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70694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926386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14582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36527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ru-RU" sz="18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с возможностью увеличения мощности свыше 900 мест</a:t>
              </a:r>
              <a:endParaRPr lang="en-US" sz="18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2FE57B2-97EF-E74F-ADF7-C7FC76BDCA57}"/>
              </a:ext>
            </a:extLst>
          </p:cNvPr>
          <p:cNvGrpSpPr/>
          <p:nvPr/>
        </p:nvGrpSpPr>
        <p:grpSpPr>
          <a:xfrm>
            <a:off x="8432857" y="3906466"/>
            <a:ext cx="4509690" cy="3529674"/>
            <a:chOff x="19012512" y="1088936"/>
            <a:chExt cx="4509690" cy="3529674"/>
          </a:xfrm>
        </p:grpSpPr>
        <p:sp>
          <p:nvSpPr>
            <p:cNvPr id="18" name="Текст 2">
              <a:extLst>
                <a:ext uri="{FF2B5EF4-FFF2-40B4-BE49-F238E27FC236}">
                  <a16:creationId xmlns:a16="http://schemas.microsoft.com/office/drawing/2014/main" id="{8A5C2995-CF4F-1C4E-BD0C-8B8FAE8D565C}"/>
                </a:ext>
              </a:extLst>
            </p:cNvPr>
            <p:cNvSpPr txBox="1">
              <a:spLocks/>
            </p:cNvSpPr>
            <p:nvPr/>
          </p:nvSpPr>
          <p:spPr>
            <a:xfrm>
              <a:off x="19012512" y="1088936"/>
              <a:ext cx="3020684" cy="1881426"/>
            </a:xfrm>
            <a:prstGeom prst="rect">
              <a:avLst/>
            </a:prstGeom>
          </p:spPr>
          <p:txBody>
            <a:bodyPr/>
            <a:lstStyle>
              <a:lvl1pPr marL="0" indent="0" algn="l" defTabSz="2438889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lang="en-US" sz="2200" b="0" i="0" kern="1200" baseline="0" dirty="0">
                  <a:solidFill>
                    <a:schemeClr val="tx2"/>
                  </a:solidFill>
                  <a:effectLst/>
                  <a:latin typeface="Verdana" charset="0"/>
                  <a:ea typeface="Verdana" charset="0"/>
                  <a:cs typeface="Verdana" charset="0"/>
                </a:defRPr>
              </a:lvl1pPr>
              <a:lvl2pPr marL="1981596" indent="-762153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75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48610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64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68053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8749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70694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926386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14582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36527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ru-RU" sz="8000" b="1" dirty="0">
                  <a:solidFill>
                    <a:schemeClr val="accent3"/>
                  </a:solidFill>
                </a:rPr>
                <a:t>240</a:t>
              </a:r>
              <a:endParaRPr lang="en-US" sz="8000" b="1" dirty="0">
                <a:solidFill>
                  <a:schemeClr val="accent3"/>
                </a:solidFill>
              </a:endParaRPr>
            </a:p>
          </p:txBody>
        </p:sp>
        <p:sp>
          <p:nvSpPr>
            <p:cNvPr id="19" name="Текст 2">
              <a:extLst>
                <a:ext uri="{FF2B5EF4-FFF2-40B4-BE49-F238E27FC236}">
                  <a16:creationId xmlns:a16="http://schemas.microsoft.com/office/drawing/2014/main" id="{27EB64FD-9D5E-824D-811D-942DF62955A5}"/>
                </a:ext>
              </a:extLst>
            </p:cNvPr>
            <p:cNvSpPr txBox="1">
              <a:spLocks/>
            </p:cNvSpPr>
            <p:nvPr/>
          </p:nvSpPr>
          <p:spPr>
            <a:xfrm>
              <a:off x="19796888" y="2274401"/>
              <a:ext cx="3655027" cy="659427"/>
            </a:xfrm>
            <a:prstGeom prst="rect">
              <a:avLst/>
            </a:prstGeom>
          </p:spPr>
          <p:txBody>
            <a:bodyPr/>
            <a:lstStyle>
              <a:lvl1pPr marL="0" indent="0" algn="l" defTabSz="2438889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lang="en-US" sz="2200" b="0" i="0" kern="1200" baseline="0" dirty="0">
                  <a:solidFill>
                    <a:schemeClr val="tx2"/>
                  </a:solidFill>
                  <a:effectLst/>
                  <a:latin typeface="Verdana" charset="0"/>
                  <a:ea typeface="Verdana" charset="0"/>
                  <a:cs typeface="Verdana" charset="0"/>
                </a:defRPr>
              </a:lvl1pPr>
              <a:lvl2pPr marL="1981596" indent="-762153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75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48610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64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68053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8749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70694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926386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14582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36527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ru-RU" sz="1800" b="1" dirty="0">
                  <a:solidFill>
                    <a:schemeClr val="accent1"/>
                  </a:solidFill>
                </a:rPr>
                <a:t>РЕАНИМАЦИОННЫХ МЕСТ</a:t>
              </a:r>
              <a:endParaRPr lang="en-US" sz="1800" b="1" dirty="0">
                <a:solidFill>
                  <a:schemeClr val="accent1"/>
                </a:solidFill>
              </a:endParaRPr>
            </a:p>
          </p:txBody>
        </p:sp>
        <p:sp>
          <p:nvSpPr>
            <p:cNvPr id="20" name="Текст 2">
              <a:extLst>
                <a:ext uri="{FF2B5EF4-FFF2-40B4-BE49-F238E27FC236}">
                  <a16:creationId xmlns:a16="http://schemas.microsoft.com/office/drawing/2014/main" id="{358BE646-E882-0B45-8B9E-07134AC9F668}"/>
                </a:ext>
              </a:extLst>
            </p:cNvPr>
            <p:cNvSpPr txBox="1">
              <a:spLocks/>
            </p:cNvSpPr>
            <p:nvPr/>
          </p:nvSpPr>
          <p:spPr>
            <a:xfrm>
              <a:off x="19796027" y="2670986"/>
              <a:ext cx="3726175" cy="1947624"/>
            </a:xfrm>
            <a:prstGeom prst="rect">
              <a:avLst/>
            </a:prstGeom>
          </p:spPr>
          <p:txBody>
            <a:bodyPr/>
            <a:lstStyle>
              <a:lvl1pPr marL="0" indent="0" algn="l" defTabSz="2438889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lang="en-US" sz="2200" b="0" i="0" kern="1200" baseline="0" dirty="0">
                  <a:solidFill>
                    <a:schemeClr val="tx2"/>
                  </a:solidFill>
                  <a:effectLst/>
                  <a:latin typeface="Verdana" charset="0"/>
                  <a:ea typeface="Verdana" charset="0"/>
                  <a:cs typeface="Verdana" charset="0"/>
                </a:defRPr>
              </a:lvl1pPr>
              <a:lvl2pPr marL="1981596" indent="-762153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75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48610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64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68053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8749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70694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926386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14582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36527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/>
              <a:r>
                <a:rPr lang="ru-RU" sz="18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с возможностью расширения и трансформации каждой койки под реанимационную в течение 24 часов</a:t>
              </a:r>
            </a:p>
            <a:p>
              <a:pPr fontAlgn="base"/>
              <a:endParaRPr lang="ru-RU" sz="1800" dirty="0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D994311-79D8-8A43-B1AD-863A42EEADC0}"/>
              </a:ext>
            </a:extLst>
          </p:cNvPr>
          <p:cNvGrpSpPr/>
          <p:nvPr/>
        </p:nvGrpSpPr>
        <p:grpSpPr>
          <a:xfrm>
            <a:off x="2349039" y="8920045"/>
            <a:ext cx="5620128" cy="3559428"/>
            <a:chOff x="19236802" y="972027"/>
            <a:chExt cx="5620128" cy="3559428"/>
          </a:xfrm>
        </p:grpSpPr>
        <p:sp>
          <p:nvSpPr>
            <p:cNvPr id="22" name="Текст 2">
              <a:extLst>
                <a:ext uri="{FF2B5EF4-FFF2-40B4-BE49-F238E27FC236}">
                  <a16:creationId xmlns:a16="http://schemas.microsoft.com/office/drawing/2014/main" id="{077F529D-C779-C342-B9B3-4641CD7CC358}"/>
                </a:ext>
              </a:extLst>
            </p:cNvPr>
            <p:cNvSpPr txBox="1">
              <a:spLocks/>
            </p:cNvSpPr>
            <p:nvPr/>
          </p:nvSpPr>
          <p:spPr>
            <a:xfrm>
              <a:off x="19236802" y="972027"/>
              <a:ext cx="5620128" cy="1881426"/>
            </a:xfrm>
            <a:prstGeom prst="rect">
              <a:avLst/>
            </a:prstGeom>
          </p:spPr>
          <p:txBody>
            <a:bodyPr/>
            <a:lstStyle>
              <a:lvl1pPr marL="0" indent="0" algn="l" defTabSz="2438889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lang="en-US" sz="2200" b="0" i="0" kern="1200" baseline="0" dirty="0">
                  <a:solidFill>
                    <a:schemeClr val="tx2"/>
                  </a:solidFill>
                  <a:effectLst/>
                  <a:latin typeface="Verdana" charset="0"/>
                  <a:ea typeface="Verdana" charset="0"/>
                  <a:cs typeface="Verdana" charset="0"/>
                </a:defRPr>
              </a:lvl1pPr>
              <a:lvl2pPr marL="1981596" indent="-762153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75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48610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64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68053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8749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70694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926386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14582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36527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8000" b="1" dirty="0">
                  <a:solidFill>
                    <a:schemeClr val="accent3"/>
                  </a:solidFill>
                </a:rPr>
                <a:t>&lt;26 700</a:t>
              </a:r>
            </a:p>
          </p:txBody>
        </p:sp>
        <p:sp>
          <p:nvSpPr>
            <p:cNvPr id="23" name="Текст 2">
              <a:extLst>
                <a:ext uri="{FF2B5EF4-FFF2-40B4-BE49-F238E27FC236}">
                  <a16:creationId xmlns:a16="http://schemas.microsoft.com/office/drawing/2014/main" id="{A2B85F8D-203A-9B4A-9CA1-F1FCC33E631E}"/>
                </a:ext>
              </a:extLst>
            </p:cNvPr>
            <p:cNvSpPr txBox="1">
              <a:spLocks/>
            </p:cNvSpPr>
            <p:nvPr/>
          </p:nvSpPr>
          <p:spPr>
            <a:xfrm>
              <a:off x="20113485" y="2210361"/>
              <a:ext cx="3655027" cy="708599"/>
            </a:xfrm>
            <a:prstGeom prst="rect">
              <a:avLst/>
            </a:prstGeom>
          </p:spPr>
          <p:txBody>
            <a:bodyPr/>
            <a:lstStyle>
              <a:lvl1pPr marL="0" indent="0" algn="l" defTabSz="2438889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lang="en-US" sz="2200" b="0" i="0" kern="1200" baseline="0" dirty="0">
                  <a:solidFill>
                    <a:schemeClr val="tx2"/>
                  </a:solidFill>
                  <a:effectLst/>
                  <a:latin typeface="Verdana" charset="0"/>
                  <a:ea typeface="Verdana" charset="0"/>
                  <a:cs typeface="Verdana" charset="0"/>
                </a:defRPr>
              </a:lvl1pPr>
              <a:lvl2pPr marL="1981596" indent="-762153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75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48610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64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68053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8749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70694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926386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14582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36527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ru-RU" sz="1800" b="1" dirty="0">
                  <a:solidFill>
                    <a:schemeClr val="accent1"/>
                  </a:solidFill>
                </a:rPr>
                <a:t>ЕДИНИЦ</a:t>
              </a:r>
              <a:endParaRPr lang="en-US" sz="1800" b="1" dirty="0">
                <a:solidFill>
                  <a:schemeClr val="accent1"/>
                </a:solidFill>
              </a:endParaRPr>
            </a:p>
          </p:txBody>
        </p:sp>
        <p:sp>
          <p:nvSpPr>
            <p:cNvPr id="24" name="Текст 2">
              <a:extLst>
                <a:ext uri="{FF2B5EF4-FFF2-40B4-BE49-F238E27FC236}">
                  <a16:creationId xmlns:a16="http://schemas.microsoft.com/office/drawing/2014/main" id="{14B963C3-0D66-774C-80A3-C06E9315059B}"/>
                </a:ext>
              </a:extLst>
            </p:cNvPr>
            <p:cNvSpPr txBox="1">
              <a:spLocks/>
            </p:cNvSpPr>
            <p:nvPr/>
          </p:nvSpPr>
          <p:spPr>
            <a:xfrm>
              <a:off x="20110236" y="2583831"/>
              <a:ext cx="4179968" cy="1947624"/>
            </a:xfrm>
            <a:prstGeom prst="rect">
              <a:avLst/>
            </a:prstGeom>
          </p:spPr>
          <p:txBody>
            <a:bodyPr/>
            <a:lstStyle>
              <a:lvl1pPr marL="0" indent="0" algn="l" defTabSz="2438889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lang="en-US" sz="2200" b="0" i="0" kern="1200" baseline="0" dirty="0">
                  <a:solidFill>
                    <a:schemeClr val="tx2"/>
                  </a:solidFill>
                  <a:effectLst/>
                  <a:latin typeface="Verdana" charset="0"/>
                  <a:ea typeface="Verdana" charset="0"/>
                  <a:cs typeface="Verdana" charset="0"/>
                </a:defRPr>
              </a:lvl1pPr>
              <a:lvl2pPr marL="1981596" indent="-762153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75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48610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64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68053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8749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70694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926386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14582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36527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/>
              <a:r>
                <a:rPr lang="ru-RU" sz="18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медицинского оборудования</a:t>
              </a:r>
            </a:p>
            <a:p>
              <a:pPr fontAlgn="base"/>
              <a:br>
                <a:rPr lang="ru-RU" sz="1800" b="1" dirty="0"/>
              </a:br>
              <a:endParaRPr lang="en-US" sz="18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20876B0C-8CEB-4546-AA75-6BD85E857A96}"/>
              </a:ext>
            </a:extLst>
          </p:cNvPr>
          <p:cNvGrpSpPr/>
          <p:nvPr/>
        </p:nvGrpSpPr>
        <p:grpSpPr>
          <a:xfrm>
            <a:off x="8432857" y="8862793"/>
            <a:ext cx="4439403" cy="3641344"/>
            <a:chOff x="19012513" y="914775"/>
            <a:chExt cx="4439403" cy="3641344"/>
          </a:xfrm>
        </p:grpSpPr>
        <p:sp>
          <p:nvSpPr>
            <p:cNvPr id="26" name="Текст 2">
              <a:extLst>
                <a:ext uri="{FF2B5EF4-FFF2-40B4-BE49-F238E27FC236}">
                  <a16:creationId xmlns:a16="http://schemas.microsoft.com/office/drawing/2014/main" id="{74E11E2B-905B-904C-9C74-47D8A31C04D0}"/>
                </a:ext>
              </a:extLst>
            </p:cNvPr>
            <p:cNvSpPr txBox="1">
              <a:spLocks/>
            </p:cNvSpPr>
            <p:nvPr/>
          </p:nvSpPr>
          <p:spPr>
            <a:xfrm>
              <a:off x="19012513" y="914775"/>
              <a:ext cx="3020684" cy="1881426"/>
            </a:xfrm>
            <a:prstGeom prst="rect">
              <a:avLst/>
            </a:prstGeom>
          </p:spPr>
          <p:txBody>
            <a:bodyPr/>
            <a:lstStyle>
              <a:lvl1pPr marL="0" indent="0" algn="l" defTabSz="2438889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lang="en-US" sz="2200" b="0" i="0" kern="1200" baseline="0" dirty="0">
                  <a:solidFill>
                    <a:schemeClr val="tx2"/>
                  </a:solidFill>
                  <a:effectLst/>
                  <a:latin typeface="Verdana" charset="0"/>
                  <a:ea typeface="Verdana" charset="0"/>
                  <a:cs typeface="Verdana" charset="0"/>
                </a:defRPr>
              </a:lvl1pPr>
              <a:lvl2pPr marL="1981596" indent="-762153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75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48610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64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68053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8749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70694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926386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14582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36527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ru-RU" sz="8000" b="1" dirty="0">
                  <a:solidFill>
                    <a:schemeClr val="accent3"/>
                  </a:solidFill>
                </a:rPr>
                <a:t>40</a:t>
              </a:r>
              <a:endParaRPr lang="en-US" sz="8000" b="1" dirty="0">
                <a:solidFill>
                  <a:schemeClr val="accent3"/>
                </a:solidFill>
              </a:endParaRPr>
            </a:p>
          </p:txBody>
        </p:sp>
        <p:sp>
          <p:nvSpPr>
            <p:cNvPr id="27" name="Текст 2">
              <a:extLst>
                <a:ext uri="{FF2B5EF4-FFF2-40B4-BE49-F238E27FC236}">
                  <a16:creationId xmlns:a16="http://schemas.microsoft.com/office/drawing/2014/main" id="{C6B51B88-CCAA-B747-81BF-3F50D6936569}"/>
                </a:ext>
              </a:extLst>
            </p:cNvPr>
            <p:cNvSpPr txBox="1">
              <a:spLocks/>
            </p:cNvSpPr>
            <p:nvPr/>
          </p:nvSpPr>
          <p:spPr>
            <a:xfrm>
              <a:off x="19796889" y="2136774"/>
              <a:ext cx="3655027" cy="659427"/>
            </a:xfrm>
            <a:prstGeom prst="rect">
              <a:avLst/>
            </a:prstGeom>
          </p:spPr>
          <p:txBody>
            <a:bodyPr/>
            <a:lstStyle>
              <a:lvl1pPr marL="0" indent="0" algn="l" defTabSz="2438889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lang="en-US" sz="2200" b="0" i="0" kern="1200" baseline="0" dirty="0">
                  <a:solidFill>
                    <a:schemeClr val="tx2"/>
                  </a:solidFill>
                  <a:effectLst/>
                  <a:latin typeface="Verdana" charset="0"/>
                  <a:ea typeface="Verdana" charset="0"/>
                  <a:cs typeface="Verdana" charset="0"/>
                </a:defRPr>
              </a:lvl1pPr>
              <a:lvl2pPr marL="1981596" indent="-762153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75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48610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64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68053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8749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70694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926386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14582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36527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ru-RU" sz="1800" b="1" dirty="0">
                  <a:solidFill>
                    <a:schemeClr val="accent1"/>
                  </a:solidFill>
                </a:rPr>
                <a:t>ДНЕЙ</a:t>
              </a:r>
              <a:endParaRPr lang="en-US" sz="1800" b="1" dirty="0">
                <a:solidFill>
                  <a:schemeClr val="accent1"/>
                </a:solidFill>
              </a:endParaRPr>
            </a:p>
          </p:txBody>
        </p:sp>
        <p:sp>
          <p:nvSpPr>
            <p:cNvPr id="28" name="Текст 2">
              <a:extLst>
                <a:ext uri="{FF2B5EF4-FFF2-40B4-BE49-F238E27FC236}">
                  <a16:creationId xmlns:a16="http://schemas.microsoft.com/office/drawing/2014/main" id="{2A4D3008-2E9B-864B-9FA5-ECE57C61BA9E}"/>
                </a:ext>
              </a:extLst>
            </p:cNvPr>
            <p:cNvSpPr txBox="1">
              <a:spLocks/>
            </p:cNvSpPr>
            <p:nvPr/>
          </p:nvSpPr>
          <p:spPr>
            <a:xfrm>
              <a:off x="19804273" y="2608495"/>
              <a:ext cx="3456385" cy="1947624"/>
            </a:xfrm>
            <a:prstGeom prst="rect">
              <a:avLst/>
            </a:prstGeom>
          </p:spPr>
          <p:txBody>
            <a:bodyPr/>
            <a:lstStyle>
              <a:lvl1pPr marL="0" indent="0" algn="l" defTabSz="2438889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lang="en-US" sz="2200" b="0" i="0" kern="1200" baseline="0" dirty="0">
                  <a:solidFill>
                    <a:schemeClr val="tx2"/>
                  </a:solidFill>
                  <a:effectLst/>
                  <a:latin typeface="Verdana" charset="0"/>
                  <a:ea typeface="Verdana" charset="0"/>
                  <a:cs typeface="Verdana" charset="0"/>
                </a:defRPr>
              </a:lvl1pPr>
              <a:lvl2pPr marL="1981596" indent="-762153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75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48610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64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68053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8749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70694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926386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14582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36527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ru-RU" sz="18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Потребовалось на строительство комплекса</a:t>
              </a:r>
              <a:endParaRPr lang="en-US" sz="18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" name="Рисунок 2" descr="Флажок">
            <a:extLst>
              <a:ext uri="{FF2B5EF4-FFF2-40B4-BE49-F238E27FC236}">
                <a16:creationId xmlns:a16="http://schemas.microsoft.com/office/drawing/2014/main" id="{59841FDA-E94F-4FB8-958B-9429FEF11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68082" y="11985250"/>
            <a:ext cx="1037773" cy="103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84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1968449" y="3848938"/>
            <a:ext cx="11449276" cy="460851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40000"/>
              </a:lnSpc>
            </a:pPr>
            <a:r>
              <a:rPr lang="ru-RU" dirty="0"/>
              <a:t>В симуляционном центре есть возможность отработать практические навыки на современных симуляторах, которые максимально точно воссоздают клинические ситуации с особенностями течения коронавируса и легко интегрируются с настоящим аппаратами ИВЛ и дефибрилляции.  </a:t>
            </a:r>
            <a:endParaRPr lang="ru-RU" dirty="0">
              <a:solidFill>
                <a:schemeClr val="tx2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lnSpc>
                <a:spcPct val="140000"/>
              </a:lnSpc>
            </a:pPr>
            <a:r>
              <a:rPr lang="ru-RU" dirty="0"/>
              <a:t>Обучение проводится под руководством опытных инструкторов и экспертов симуляционного центра Международного медицинского кластера Сколково</a:t>
            </a:r>
            <a:r>
              <a:rPr lang="en-US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.</a:t>
            </a:r>
            <a:r>
              <a:rPr lang="ru-RU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>
                <a:solidFill>
                  <a:schemeClr val="accent3"/>
                </a:solidFill>
              </a:rPr>
              <a:t>СИМУЛЯЦИОННЫЙ </a:t>
            </a:r>
            <a:r>
              <a:rPr lang="ru-RU" dirty="0"/>
              <a:t>ЦЕНТР</a:t>
            </a:r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b="0" dirty="0"/>
              <a:t>International Medical Cluster</a:t>
            </a:r>
            <a:endParaRPr lang="ru-RU" sz="2800" b="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2C0F85-3370-7E4B-B6DB-1F00C20C5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3789" y="1530202"/>
            <a:ext cx="8424936" cy="5623645"/>
          </a:xfrm>
          <a:prstGeom prst="rect">
            <a:avLst/>
          </a:prstGeom>
        </p:spPr>
      </p:pic>
      <p:pic>
        <p:nvPicPr>
          <p:cNvPr id="8" name="Рисунок 7" descr="Изображение выглядит как внутренний, кровать, кухня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566DB720-F38C-2D47-AE2B-FA625ADC8B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0" r="7863" b="2849"/>
          <a:stretch/>
        </p:blipFill>
        <p:spPr>
          <a:xfrm>
            <a:off x="13993789" y="7506866"/>
            <a:ext cx="8424936" cy="5623646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нутренний, человек, комната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D9054F5D-CAD7-614B-B58B-2639951E8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731" y="7511980"/>
            <a:ext cx="9001001" cy="561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85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68450" y="1530202"/>
            <a:ext cx="19010113" cy="2376264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РЕГУЛЯРНЫЕ </a:t>
            </a:r>
            <a:r>
              <a:rPr lang="ru-RU" dirty="0">
                <a:solidFill>
                  <a:schemeClr val="accent3"/>
                </a:solidFill>
              </a:rPr>
              <a:t>ПРЕСС-ТУРЫ </a:t>
            </a:r>
            <a:r>
              <a:rPr lang="ru-RU" dirty="0">
                <a:solidFill>
                  <a:schemeClr val="tx1"/>
                </a:solidFill>
              </a:rPr>
              <a:t>– ОКОЛО 20!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b="0" dirty="0"/>
              <a:t>International Medical Cluster</a:t>
            </a:r>
            <a:endParaRPr lang="ru-RU" sz="2800" b="0" dirty="0"/>
          </a:p>
        </p:txBody>
      </p:sp>
      <p:pic>
        <p:nvPicPr>
          <p:cNvPr id="3" name="Рисунок 2" descr="Изображение выглядит как человек, внутренний, мужчина, смотрит&#10;&#10;Автоматически созданное описание">
            <a:extLst>
              <a:ext uri="{FF2B5EF4-FFF2-40B4-BE49-F238E27FC236}">
                <a16:creationId xmlns:a16="http://schemas.microsoft.com/office/drawing/2014/main" id="{5E7B964B-FD5E-DA48-B0F8-FB617E4DF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4265" y="4487158"/>
            <a:ext cx="5760640" cy="7680853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внутренний, мужчин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7081E240-1E0D-EE42-AE80-598103E2C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938" y="4499437"/>
            <a:ext cx="5760640" cy="7680854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к, внутренний, женщин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26154B1F-62AF-DF4A-A7F1-86FE530BF6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5" y="4487158"/>
            <a:ext cx="5760640" cy="768085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нутренний, человек, потолок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1CA6C404-CE3A-284C-96BD-B1B93A1876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602" y="4487159"/>
            <a:ext cx="5760640" cy="768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47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8FEACF2-79B3-45CF-9F41-6DFFD2083DD6}"/>
              </a:ext>
            </a:extLst>
          </p:cNvPr>
          <p:cNvSpPr/>
          <p:nvPr/>
        </p:nvSpPr>
        <p:spPr>
          <a:xfrm>
            <a:off x="0" y="10709743"/>
            <a:ext cx="24387175" cy="29703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68450" y="1530202"/>
            <a:ext cx="22034449" cy="2376264"/>
          </a:xfrm>
          <a:prstGeom prst="rect">
            <a:avLst/>
          </a:prstGeom>
        </p:spPr>
        <p:txBody>
          <a:bodyPr/>
          <a:lstStyle/>
          <a:p>
            <a:r>
              <a:rPr lang="ru-RU" sz="5500" dirty="0">
                <a:solidFill>
                  <a:schemeClr val="tx1"/>
                </a:solidFill>
              </a:rPr>
              <a:t>ПРОДВИЖЕНИЕ </a:t>
            </a:r>
            <a:r>
              <a:rPr lang="ru-RU" sz="5500" dirty="0">
                <a:solidFill>
                  <a:schemeClr val="accent3"/>
                </a:solidFill>
              </a:rPr>
              <a:t>СИМЦЕНТРА</a:t>
            </a:r>
            <a:r>
              <a:rPr lang="ru-RU" sz="5500" dirty="0">
                <a:solidFill>
                  <a:schemeClr val="tx1"/>
                </a:solidFill>
              </a:rPr>
              <a:t> В ИНФЕКЦИОННОЙ БОЛЬНИЦЕ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0437AB78-19F2-4DF7-9D1C-93849BE9B6B8}"/>
              </a:ext>
            </a:extLst>
          </p:cNvPr>
          <p:cNvSpPr txBox="1">
            <a:spLocks/>
          </p:cNvSpPr>
          <p:nvPr/>
        </p:nvSpPr>
        <p:spPr>
          <a:xfrm>
            <a:off x="16581254" y="11127070"/>
            <a:ext cx="4685342" cy="1147615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9000" b="1" dirty="0">
                <a:solidFill>
                  <a:srgbClr val="FFC000"/>
                </a:solidFill>
              </a:rPr>
              <a:t>9</a:t>
            </a:r>
            <a:endParaRPr lang="en-US" sz="9000" b="1" dirty="0">
              <a:solidFill>
                <a:srgbClr val="FFC000"/>
              </a:solidFill>
            </a:endParaRP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1F157C03-6913-40EF-B87C-6E956FF6E745}"/>
              </a:ext>
            </a:extLst>
          </p:cNvPr>
          <p:cNvSpPr txBox="1">
            <a:spLocks/>
          </p:cNvSpPr>
          <p:nvPr/>
        </p:nvSpPr>
        <p:spPr>
          <a:xfrm>
            <a:off x="16581254" y="12432708"/>
            <a:ext cx="5688632" cy="498829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ru-RU" sz="1800" b="1" dirty="0">
                <a:solidFill>
                  <a:schemeClr val="accent1"/>
                </a:solidFill>
              </a:rPr>
              <a:t>СЮЖЕТОВ </a:t>
            </a:r>
            <a:r>
              <a:rPr lang="ru-RU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на ТВ</a:t>
            </a:r>
            <a:endParaRPr lang="en-US" sz="1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b="0" dirty="0"/>
              <a:t>International Medical Cluster</a:t>
            </a:r>
            <a:endParaRPr lang="ru-RU" sz="2800" b="0" dirty="0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75020C1E-5552-4867-872A-B2F23DE252F1}"/>
              </a:ext>
            </a:extLst>
          </p:cNvPr>
          <p:cNvSpPr txBox="1">
            <a:spLocks/>
          </p:cNvSpPr>
          <p:nvPr/>
        </p:nvSpPr>
        <p:spPr>
          <a:xfrm>
            <a:off x="8700986" y="11112517"/>
            <a:ext cx="4685342" cy="1147615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9000" b="1" dirty="0">
                <a:solidFill>
                  <a:srgbClr val="FFC000"/>
                </a:solidFill>
              </a:rPr>
              <a:t>&gt;</a:t>
            </a:r>
            <a:r>
              <a:rPr lang="ru-RU" sz="9000" b="1" dirty="0">
                <a:solidFill>
                  <a:srgbClr val="FFC000"/>
                </a:solidFill>
              </a:rPr>
              <a:t>100</a:t>
            </a:r>
            <a:endParaRPr lang="en-US" sz="9000" b="1" dirty="0">
              <a:solidFill>
                <a:srgbClr val="FFC000"/>
              </a:solidFill>
            </a:endParaRP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85F7B569-225B-4070-BD8C-7A8E0C041B78}"/>
              </a:ext>
            </a:extLst>
          </p:cNvPr>
          <p:cNvSpPr txBox="1">
            <a:spLocks/>
          </p:cNvSpPr>
          <p:nvPr/>
        </p:nvSpPr>
        <p:spPr>
          <a:xfrm>
            <a:off x="9769304" y="12432708"/>
            <a:ext cx="6668298" cy="791823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ru-RU" sz="1800" b="1" dirty="0">
                <a:solidFill>
                  <a:schemeClr val="accent1"/>
                </a:solidFill>
              </a:rPr>
              <a:t>ПУБЛИКАЦИЙ</a:t>
            </a:r>
            <a:r>
              <a:rPr lang="ru-RU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в медиа</a:t>
            </a:r>
            <a:endParaRPr lang="en-US" sz="1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FDCD67C4-03DC-449E-90F9-4D1F798476D7}"/>
              </a:ext>
            </a:extLst>
          </p:cNvPr>
          <p:cNvSpPr txBox="1">
            <a:spLocks/>
          </p:cNvSpPr>
          <p:nvPr/>
        </p:nvSpPr>
        <p:spPr>
          <a:xfrm>
            <a:off x="1998635" y="11112517"/>
            <a:ext cx="4685342" cy="1147615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9000" b="1" dirty="0">
                <a:solidFill>
                  <a:srgbClr val="FFC000"/>
                </a:solidFill>
              </a:rPr>
              <a:t>&gt;</a:t>
            </a:r>
            <a:r>
              <a:rPr lang="ru-RU" sz="9000" b="1" dirty="0">
                <a:solidFill>
                  <a:srgbClr val="FFC000"/>
                </a:solidFill>
              </a:rPr>
              <a:t>300</a:t>
            </a:r>
            <a:endParaRPr lang="en-US" sz="9000" b="1" dirty="0">
              <a:solidFill>
                <a:srgbClr val="FFC000"/>
              </a:solidFill>
            </a:endParaRP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21BB1623-83E7-44D3-AA86-3E9D8F54BCC1}"/>
              </a:ext>
            </a:extLst>
          </p:cNvPr>
          <p:cNvSpPr txBox="1">
            <a:spLocks/>
          </p:cNvSpPr>
          <p:nvPr/>
        </p:nvSpPr>
        <p:spPr>
          <a:xfrm>
            <a:off x="3120579" y="12253071"/>
            <a:ext cx="6668298" cy="791823"/>
          </a:xfrm>
          <a:prstGeom prst="rect">
            <a:avLst/>
          </a:prstGeom>
        </p:spPr>
        <p:txBody>
          <a:bodyPr/>
          <a:lstStyle>
            <a:lvl1pPr marL="0" indent="0" algn="l" defTabSz="2438889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2200" b="0" i="0" kern="1200" baseline="0" dirty="0">
                <a:solidFill>
                  <a:schemeClr val="tx2"/>
                </a:solidFill>
                <a:effectLst/>
                <a:latin typeface="Verdana" charset="0"/>
                <a:ea typeface="Verdana" charset="0"/>
                <a:cs typeface="Verdana" charset="0"/>
              </a:defRPr>
            </a:lvl1pPr>
            <a:lvl2pPr marL="1981596" indent="-762153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610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8053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749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94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6386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5827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5272" indent="-609721" algn="l" defTabSz="2438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ru-RU" sz="3000" b="1" dirty="0">
                <a:solidFill>
                  <a:schemeClr val="tx1"/>
                </a:solidFill>
              </a:rPr>
              <a:t> </a:t>
            </a:r>
            <a:r>
              <a:rPr lang="ru-RU" sz="1800" b="1" dirty="0">
                <a:solidFill>
                  <a:schemeClr val="accent1"/>
                </a:solidFill>
              </a:rPr>
              <a:t>ЧЕЛОВЕК</a:t>
            </a:r>
            <a:r>
              <a:rPr lang="ru-RU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обучено</a:t>
            </a:r>
            <a:endParaRPr lang="en-US" sz="1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Рисунок 4" descr="Изображение выглядит как человек, внутренний, комната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F280197A-72B9-4E74-A600-D2B85385F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758" y="2799681"/>
            <a:ext cx="5555333" cy="3485285"/>
          </a:xfrm>
          <a:prstGeom prst="rect">
            <a:avLst/>
          </a:prstGeom>
        </p:spPr>
      </p:pic>
      <p:pic>
        <p:nvPicPr>
          <p:cNvPr id="7" name="Рисунок 6" descr="Изображение выглядит как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C9670F63-144C-42F6-A8BF-19FDBD115A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450" y="6523611"/>
            <a:ext cx="5402553" cy="4045858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внутренний, сидит, компьютер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452F0147-0588-4757-81B7-4A93107299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8236" y="3033000"/>
            <a:ext cx="5235394" cy="2743438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внутренний, элементы, мужчин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EBEB7D07-A6A3-4ACC-81D8-9EF60F06B1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986" y="2877820"/>
            <a:ext cx="3780634" cy="37394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F96A8324-2362-4EA4-9097-CFC0C27DA6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112" y="6632556"/>
            <a:ext cx="4502769" cy="3827967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человек, внутренний, потолок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59BB8E0D-D155-4B7A-9026-F75FE0A39F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091" y="5969033"/>
            <a:ext cx="5868144" cy="440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15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68450" y="1386186"/>
            <a:ext cx="11319303" cy="2376264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АКТИВНОСТЬ В </a:t>
            </a:r>
            <a:r>
              <a:rPr lang="ru-RU" dirty="0">
                <a:solidFill>
                  <a:schemeClr val="accent3"/>
                </a:solidFill>
              </a:rPr>
              <a:t>СМИ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b="0" dirty="0"/>
              <a:t>International Medical Cluster</a:t>
            </a:r>
            <a:endParaRPr lang="ru-RU" sz="2800" b="0" dirty="0"/>
          </a:p>
        </p:txBody>
      </p:sp>
      <p:grpSp>
        <p:nvGrpSpPr>
          <p:cNvPr id="30" name="Группа 29"/>
          <p:cNvGrpSpPr/>
          <p:nvPr/>
        </p:nvGrpSpPr>
        <p:grpSpPr>
          <a:xfrm>
            <a:off x="1968450" y="3223219"/>
            <a:ext cx="4474954" cy="2041558"/>
            <a:chOff x="19012511" y="1088936"/>
            <a:chExt cx="4474954" cy="2041558"/>
          </a:xfrm>
        </p:grpSpPr>
        <p:sp>
          <p:nvSpPr>
            <p:cNvPr id="31" name="Текст 2"/>
            <p:cNvSpPr txBox="1">
              <a:spLocks/>
            </p:cNvSpPr>
            <p:nvPr/>
          </p:nvSpPr>
          <p:spPr>
            <a:xfrm>
              <a:off x="19012511" y="1088936"/>
              <a:ext cx="4320481" cy="1881426"/>
            </a:xfrm>
            <a:prstGeom prst="rect">
              <a:avLst/>
            </a:prstGeom>
          </p:spPr>
          <p:txBody>
            <a:bodyPr/>
            <a:lstStyle>
              <a:lvl1pPr marL="0" indent="0" algn="l" defTabSz="2438889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lang="en-US" sz="2200" b="0" i="0" kern="1200" baseline="0" dirty="0">
                  <a:solidFill>
                    <a:schemeClr val="tx2"/>
                  </a:solidFill>
                  <a:effectLst/>
                  <a:latin typeface="Verdana" charset="0"/>
                  <a:ea typeface="Verdana" charset="0"/>
                  <a:cs typeface="Verdana" charset="0"/>
                </a:defRPr>
              </a:lvl1pPr>
              <a:lvl2pPr marL="1981596" indent="-762153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75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48610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64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68053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8749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70694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926386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14582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36527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10000" b="1" dirty="0">
                  <a:solidFill>
                    <a:schemeClr val="accent3"/>
                  </a:solidFill>
                </a:rPr>
                <a:t>&gt;</a:t>
              </a:r>
              <a:r>
                <a:rPr lang="ru-RU" sz="10000" b="1" dirty="0">
                  <a:solidFill>
                    <a:schemeClr val="accent3"/>
                  </a:solidFill>
                </a:rPr>
                <a:t>100</a:t>
              </a:r>
              <a:endParaRPr lang="en-US" sz="10000" b="1" dirty="0">
                <a:solidFill>
                  <a:schemeClr val="accent3"/>
                </a:solidFill>
              </a:endParaRPr>
            </a:p>
          </p:txBody>
        </p:sp>
        <p:sp>
          <p:nvSpPr>
            <p:cNvPr id="32" name="Текст 2"/>
            <p:cNvSpPr txBox="1">
              <a:spLocks/>
            </p:cNvSpPr>
            <p:nvPr/>
          </p:nvSpPr>
          <p:spPr>
            <a:xfrm>
              <a:off x="20094857" y="2596221"/>
              <a:ext cx="3392608" cy="534273"/>
            </a:xfrm>
            <a:prstGeom prst="rect">
              <a:avLst/>
            </a:prstGeom>
          </p:spPr>
          <p:txBody>
            <a:bodyPr/>
            <a:lstStyle>
              <a:lvl1pPr marL="0" indent="0" algn="l" defTabSz="2438889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lang="en-US" sz="2200" b="0" i="0" kern="1200" baseline="0" dirty="0">
                  <a:solidFill>
                    <a:schemeClr val="tx2"/>
                  </a:solidFill>
                  <a:effectLst/>
                  <a:latin typeface="Verdana" charset="0"/>
                  <a:ea typeface="Verdana" charset="0"/>
                  <a:cs typeface="Verdana" charset="0"/>
                </a:defRPr>
              </a:lvl1pPr>
              <a:lvl2pPr marL="1981596" indent="-762153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75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48610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64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68053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8749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70694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926386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14582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36527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ru-RU" sz="2400" b="1" dirty="0">
                  <a:solidFill>
                    <a:schemeClr val="accent1"/>
                  </a:solidFill>
                </a:rPr>
                <a:t>МАТЕРИАЛОВ </a:t>
              </a:r>
              <a:r>
                <a:rPr lang="en-US" sz="2400" b="1" dirty="0">
                  <a:solidFill>
                    <a:schemeClr val="accent1"/>
                  </a:solidFill>
                </a:rPr>
                <a:t>              </a:t>
              </a:r>
              <a:r>
                <a:rPr lang="ru-RU" sz="18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в</a:t>
              </a:r>
              <a:r>
                <a:rPr lang="en-US" sz="18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ru-RU" sz="18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интернет-изданиях</a:t>
              </a:r>
              <a:endParaRPr lang="en-US" sz="18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16BFE253-F635-4BFB-946E-EBF37B311ACE}"/>
              </a:ext>
            </a:extLst>
          </p:cNvPr>
          <p:cNvGrpSpPr/>
          <p:nvPr/>
        </p:nvGrpSpPr>
        <p:grpSpPr>
          <a:xfrm>
            <a:off x="3050796" y="7097456"/>
            <a:ext cx="3020684" cy="2962372"/>
            <a:chOff x="20479151" y="-514052"/>
            <a:chExt cx="3020684" cy="2962372"/>
          </a:xfrm>
        </p:grpSpPr>
        <p:sp>
          <p:nvSpPr>
            <p:cNvPr id="58" name="Текст 2">
              <a:extLst>
                <a:ext uri="{FF2B5EF4-FFF2-40B4-BE49-F238E27FC236}">
                  <a16:creationId xmlns:a16="http://schemas.microsoft.com/office/drawing/2014/main" id="{B1AD889D-57A4-4A83-8881-4BBA748A0345}"/>
                </a:ext>
              </a:extLst>
            </p:cNvPr>
            <p:cNvSpPr txBox="1">
              <a:spLocks/>
            </p:cNvSpPr>
            <p:nvPr/>
          </p:nvSpPr>
          <p:spPr>
            <a:xfrm>
              <a:off x="20479151" y="-514052"/>
              <a:ext cx="3020684" cy="1881426"/>
            </a:xfrm>
            <a:prstGeom prst="rect">
              <a:avLst/>
            </a:prstGeom>
          </p:spPr>
          <p:txBody>
            <a:bodyPr/>
            <a:lstStyle>
              <a:lvl1pPr marL="0" indent="0" algn="l" defTabSz="2438889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lang="en-US" sz="2200" b="0" i="0" kern="1200" baseline="0" dirty="0">
                  <a:solidFill>
                    <a:schemeClr val="tx2"/>
                  </a:solidFill>
                  <a:effectLst/>
                  <a:latin typeface="Verdana" charset="0"/>
                  <a:ea typeface="Verdana" charset="0"/>
                  <a:cs typeface="Verdana" charset="0"/>
                </a:defRPr>
              </a:lvl1pPr>
              <a:lvl2pPr marL="1981596" indent="-762153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75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48610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64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68053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8749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70694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926386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14582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36527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ru-RU" sz="10000" b="1" dirty="0">
                  <a:solidFill>
                    <a:schemeClr val="accent3"/>
                  </a:solidFill>
                </a:rPr>
                <a:t>9</a:t>
              </a:r>
              <a:endParaRPr lang="en-US" sz="10000" b="1" dirty="0">
                <a:solidFill>
                  <a:schemeClr val="accent3"/>
                </a:solidFill>
              </a:endParaRPr>
            </a:p>
          </p:txBody>
        </p:sp>
        <p:sp>
          <p:nvSpPr>
            <p:cNvPr id="59" name="Текст 2">
              <a:extLst>
                <a:ext uri="{FF2B5EF4-FFF2-40B4-BE49-F238E27FC236}">
                  <a16:creationId xmlns:a16="http://schemas.microsoft.com/office/drawing/2014/main" id="{B21F3C15-4841-4C3B-9A74-1EAE76EF0DD5}"/>
                </a:ext>
              </a:extLst>
            </p:cNvPr>
            <p:cNvSpPr txBox="1">
              <a:spLocks/>
            </p:cNvSpPr>
            <p:nvPr/>
          </p:nvSpPr>
          <p:spPr>
            <a:xfrm>
              <a:off x="20479151" y="1119494"/>
              <a:ext cx="3020684" cy="1328826"/>
            </a:xfrm>
            <a:prstGeom prst="rect">
              <a:avLst/>
            </a:prstGeom>
          </p:spPr>
          <p:txBody>
            <a:bodyPr/>
            <a:lstStyle>
              <a:lvl1pPr marL="0" indent="0" algn="l" defTabSz="2438889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lang="en-US" sz="2200" b="0" i="0" kern="1200" baseline="0" dirty="0">
                  <a:solidFill>
                    <a:schemeClr val="tx2"/>
                  </a:solidFill>
                  <a:effectLst/>
                  <a:latin typeface="Verdana" charset="0"/>
                  <a:ea typeface="Verdana" charset="0"/>
                  <a:cs typeface="Verdana" charset="0"/>
                </a:defRPr>
              </a:lvl1pPr>
              <a:lvl2pPr marL="1981596" indent="-762153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75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48610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64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68053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8749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70694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926386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145827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365272" indent="-609721" algn="l" defTabSz="243888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ru-RU" sz="2400" b="1" dirty="0">
                  <a:solidFill>
                    <a:schemeClr val="accent1"/>
                  </a:solidFill>
                </a:rPr>
                <a:t>МАТЕРИАЛОВ</a:t>
              </a:r>
              <a:r>
                <a:rPr lang="ru-RU" sz="18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18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 </a:t>
              </a:r>
              <a:r>
                <a:rPr lang="ru-RU" sz="18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на ТВ</a:t>
              </a:r>
              <a:endParaRPr lang="en-US" sz="18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" name="Рисунок 2" descr="Изображение выглядит как человек, снимок экрана, внутренни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8786A8A6-0DE0-D64C-8493-14FA44640E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0"/>
          <a:stretch/>
        </p:blipFill>
        <p:spPr>
          <a:xfrm>
            <a:off x="18470168" y="2740586"/>
            <a:ext cx="5889446" cy="5435067"/>
          </a:xfrm>
          <a:prstGeom prst="rect">
            <a:avLst/>
          </a:prstGeom>
        </p:spPr>
      </p:pic>
      <p:pic>
        <p:nvPicPr>
          <p:cNvPr id="7" name="Рисунок 6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0C7E309-ED73-D743-BC3C-4B216E9810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9" r="2985"/>
          <a:stretch/>
        </p:blipFill>
        <p:spPr>
          <a:xfrm>
            <a:off x="18473493" y="8335785"/>
            <a:ext cx="5889446" cy="543577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нимок экрана, компьютер, экран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8B6E8AE8-964A-5548-A2DD-3F2601344E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330" y="2740586"/>
            <a:ext cx="5889446" cy="5435067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снимок экрана, монитор, экран&#10;&#10;Автоматически созданное описание">
            <a:extLst>
              <a:ext uri="{FF2B5EF4-FFF2-40B4-BE49-F238E27FC236}">
                <a16:creationId xmlns:a16="http://schemas.microsoft.com/office/drawing/2014/main" id="{863CE3C6-B493-B94E-A8FA-A48541D169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" r="9338"/>
          <a:stretch/>
        </p:blipFill>
        <p:spPr>
          <a:xfrm>
            <a:off x="12426249" y="8336495"/>
            <a:ext cx="5889446" cy="543506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18BA1078-11BA-1546-B7ED-65FA4A92D5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330" y="8335785"/>
            <a:ext cx="5890216" cy="543577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BC2B8AE5-6AFC-0146-A1D5-CCFEF46031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6249" y="2739876"/>
            <a:ext cx="5889446" cy="543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904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Цвет 254">
      <a:dk1>
        <a:srgbClr val="000000"/>
      </a:dk1>
      <a:lt1>
        <a:srgbClr val="FFFFFF"/>
      </a:lt1>
      <a:dk2>
        <a:srgbClr val="20272B"/>
      </a:dk2>
      <a:lt2>
        <a:srgbClr val="FFFFFF"/>
      </a:lt2>
      <a:accent1>
        <a:srgbClr val="4F1C92"/>
      </a:accent1>
      <a:accent2>
        <a:srgbClr val="AF207F"/>
      </a:accent2>
      <a:accent3>
        <a:srgbClr val="FDC300"/>
      </a:accent3>
      <a:accent4>
        <a:srgbClr val="7D8287"/>
      </a:accent4>
      <a:accent5>
        <a:srgbClr val="65696D"/>
      </a:accent5>
      <a:accent6>
        <a:srgbClr val="4B4E51"/>
      </a:accent6>
      <a:hlink>
        <a:srgbClr val="A0A0A0"/>
      </a:hlink>
      <a:folHlink>
        <a:srgbClr val="85DFD0"/>
      </a:folHlink>
    </a:clrScheme>
    <a:fontScheme name="Другая 5">
      <a:majorFont>
        <a:latin typeface="Source Serif Pro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64C7E9091F43746965459715F4A34E8" ma:contentTypeVersion="8" ma:contentTypeDescription="Создание документа." ma:contentTypeScope="" ma:versionID="84c0b3c69821f38453fd0440e9da5241">
  <xsd:schema xmlns:xsd="http://www.w3.org/2001/XMLSchema" xmlns:xs="http://www.w3.org/2001/XMLSchema" xmlns:p="http://schemas.microsoft.com/office/2006/metadata/properties" xmlns:ns3="2560c17d-a2a3-4ba3-8839-1f78981b9918" targetNamespace="http://schemas.microsoft.com/office/2006/metadata/properties" ma:root="true" ma:fieldsID="07943c298c03a25363a86e582a7d10ca" ns3:_="">
    <xsd:import namespace="2560c17d-a2a3-4ba3-8839-1f78981b991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60c17d-a2a3-4ba3-8839-1f78981b99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64E69D1-7081-44A0-95DA-769222E287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3CF7E5-E794-40D3-B4FB-8BDA901F2AC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B25B167-4C61-41AE-B69C-7407F4C73D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60c17d-a2a3-4ba3-8839-1f78981b99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87443</TotalTime>
  <Words>1382</Words>
  <Application>Microsoft Office PowerPoint</Application>
  <PresentationFormat>Произвольный</PresentationFormat>
  <Paragraphs>209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ALS Ekibastuz</vt:lpstr>
      <vt:lpstr>Arial</vt:lpstr>
      <vt:lpstr>Calibri</vt:lpstr>
      <vt:lpstr>Verdana</vt:lpstr>
      <vt:lpstr>Тема Office</vt:lpstr>
      <vt:lpstr>Презентация PowerPoint</vt:lpstr>
      <vt:lpstr>ПАНДЕМИЯ-2020: ТРАНСФОРМАЦИЯ РАБОТЫ  </vt:lpstr>
      <vt:lpstr>КЛЮЧЕВЫЕ ВЕКТОРЫ В ПЛАНЕ ПРОДВИЖЕНИЯ</vt:lpstr>
      <vt:lpstr>PR ММК В ЭПОХУ КОРОНАВИРУСА</vt:lpstr>
      <vt:lpstr>МКЦИБ «ВОРОНОВСКОЕ» </vt:lpstr>
      <vt:lpstr>СИМУЛЯЦИОННЫЙ ЦЕНТР</vt:lpstr>
      <vt:lpstr>РЕГУЛЯРНЫЕ ПРЕСС-ТУРЫ – ОКОЛО 20!</vt:lpstr>
      <vt:lpstr>ПРОДВИЖЕНИЕ СИМЦЕНТРА В ИНФЕКЦИОННОЙ БОЛЬНИЦЕ</vt:lpstr>
      <vt:lpstr>АКТИВНОСТЬ В СМИ</vt:lpstr>
      <vt:lpstr>ОНЛАЙН КОНФЕРЕНЦИИ ПО COVID-19</vt:lpstr>
      <vt:lpstr>ОНЛАЙН КОНФЕРЕНЦИИ ПО COVID-19</vt:lpstr>
      <vt:lpstr>АНАЛИТИКА</vt:lpstr>
      <vt:lpstr>АНАЛИТИКА</vt:lpstr>
      <vt:lpstr>ТЕСТ НА АНТИТЕЛА К COVID-19: СОЗДАНИЕ ИНФОПОВОДА</vt:lpstr>
      <vt:lpstr>ТЕСТ НА АНТИТЕЛА К COVID-19</vt:lpstr>
      <vt:lpstr>ТЕСТ НА АНТИТЕЛА К COVID-19</vt:lpstr>
      <vt:lpstr>ТЕСТ НА АНТИТЕЛА К COVID-19</vt:lpstr>
      <vt:lpstr>ТЕСТ НА АНТИТЕЛА К COVID-19</vt:lpstr>
      <vt:lpstr>ТЕСТ НА АНТИТЕЛА К COVID-19</vt:lpstr>
      <vt:lpstr>САЙТ ПРОЕКТА МЕЖДУНАРОДНОГО МЕДИЦИНСКОГО КЛАСТЕРА МЫ ПРЕВРАТИЛИ В СМИ</vt:lpstr>
      <vt:lpstr>ПУБЛИЧНОЕ ПОЛЕ ММК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федотов</dc:creator>
  <cp:lastModifiedBy>Фаина Филина</cp:lastModifiedBy>
  <cp:revision>3334</cp:revision>
  <dcterms:created xsi:type="dcterms:W3CDTF">2015-06-18T17:56:23Z</dcterms:created>
  <dcterms:modified xsi:type="dcterms:W3CDTF">2020-06-08T19:37:52Z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0x010100764C7E9091F43746965459715F4A34E8</vt:lpwstr>
  </property>
</Properties>
</file>