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3" r:id="rId4"/>
    <p:sldId id="262" r:id="rId5"/>
    <p:sldId id="260" r:id="rId6"/>
    <p:sldId id="268" r:id="rId7"/>
    <p:sldId id="257" r:id="rId8"/>
    <p:sldId id="267" r:id="rId9"/>
    <p:sldId id="270" r:id="rId10"/>
    <p:sldId id="269" r:id="rId11"/>
    <p:sldId id="264" r:id="rId12"/>
    <p:sldId id="265" r:id="rId13"/>
    <p:sldId id="258" r:id="rId14"/>
    <p:sldId id="271" r:id="rId15"/>
    <p:sldId id="266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4" d="100"/>
          <a:sy n="44" d="100"/>
        </p:scale>
        <p:origin x="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48A318-554F-6745-B6A4-7A738A672521}" type="doc">
      <dgm:prSet loTypeId="urn:microsoft.com/office/officeart/2005/8/layout/vList2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244299-4DD0-0F47-83BB-30C95110020A}">
      <dgm:prSet phldrT="[Текст]"/>
      <dgm:spPr/>
      <dgm:t>
        <a:bodyPr/>
        <a:lstStyle/>
        <a:p>
          <a:r>
            <a:rPr lang="ru-RU" dirty="0"/>
            <a:t>Зрительный контакт</a:t>
          </a:r>
        </a:p>
      </dgm:t>
    </dgm:pt>
    <dgm:pt modelId="{B9A8A4BE-8A76-E14C-83AB-FBBDF8377660}" type="parTrans" cxnId="{9342BACA-F037-714F-94AC-BD5CA6E29A28}">
      <dgm:prSet/>
      <dgm:spPr/>
      <dgm:t>
        <a:bodyPr/>
        <a:lstStyle/>
        <a:p>
          <a:endParaRPr lang="ru-RU"/>
        </a:p>
      </dgm:t>
    </dgm:pt>
    <dgm:pt modelId="{0A834E59-6658-654C-91DE-DB28C481292F}" type="sibTrans" cxnId="{9342BACA-F037-714F-94AC-BD5CA6E29A28}">
      <dgm:prSet/>
      <dgm:spPr/>
      <dgm:t>
        <a:bodyPr/>
        <a:lstStyle/>
        <a:p>
          <a:endParaRPr lang="ru-RU"/>
        </a:p>
      </dgm:t>
    </dgm:pt>
    <dgm:pt modelId="{3C03E96A-86D8-DE42-8095-9D8693DE8765}">
      <dgm:prSet phldrT="[Текст]"/>
      <dgm:spPr/>
      <dgm:t>
        <a:bodyPr/>
        <a:lstStyle/>
        <a:p>
          <a:r>
            <a:rPr lang="ru-RU" dirty="0"/>
            <a:t>«Нет ничего хуже, чем отсутствие зрительного контакта с врачом»</a:t>
          </a:r>
        </a:p>
      </dgm:t>
    </dgm:pt>
    <dgm:pt modelId="{0751E087-97B4-3040-92AD-8B4EBEB9DFE8}" type="parTrans" cxnId="{FAB9F086-CC35-8448-A7FA-5C63E5DF6B31}">
      <dgm:prSet/>
      <dgm:spPr/>
      <dgm:t>
        <a:bodyPr/>
        <a:lstStyle/>
        <a:p>
          <a:endParaRPr lang="ru-RU"/>
        </a:p>
      </dgm:t>
    </dgm:pt>
    <dgm:pt modelId="{7746164D-B707-C448-B151-07930BF28465}" type="sibTrans" cxnId="{FAB9F086-CC35-8448-A7FA-5C63E5DF6B31}">
      <dgm:prSet/>
      <dgm:spPr/>
      <dgm:t>
        <a:bodyPr/>
        <a:lstStyle/>
        <a:p>
          <a:endParaRPr lang="ru-RU"/>
        </a:p>
      </dgm:t>
    </dgm:pt>
    <dgm:pt modelId="{E3060C09-3B2F-0D43-B4AB-869DCC548113}">
      <dgm:prSet phldrT="[Текст]"/>
      <dgm:spPr/>
      <dgm:t>
        <a:bodyPr/>
        <a:lstStyle/>
        <a:p>
          <a:r>
            <a:rPr lang="ru-RU" dirty="0"/>
            <a:t>Партнерство</a:t>
          </a:r>
        </a:p>
      </dgm:t>
    </dgm:pt>
    <dgm:pt modelId="{A1107C70-683A-2F4F-810B-E04FEE8A17D0}" type="parTrans" cxnId="{CE0A8B2E-60F2-1840-A812-AE21D1C4ECCA}">
      <dgm:prSet/>
      <dgm:spPr/>
      <dgm:t>
        <a:bodyPr/>
        <a:lstStyle/>
        <a:p>
          <a:endParaRPr lang="ru-RU"/>
        </a:p>
      </dgm:t>
    </dgm:pt>
    <dgm:pt modelId="{A3B3B24F-E7AF-4949-8990-E2797812A00E}" type="sibTrans" cxnId="{CE0A8B2E-60F2-1840-A812-AE21D1C4ECCA}">
      <dgm:prSet/>
      <dgm:spPr/>
      <dgm:t>
        <a:bodyPr/>
        <a:lstStyle/>
        <a:p>
          <a:endParaRPr lang="ru-RU"/>
        </a:p>
      </dgm:t>
    </dgm:pt>
    <dgm:pt modelId="{764F394F-940D-BC4C-91DF-FAA1F278BD6A}">
      <dgm:prSet phldrT="[Текст]"/>
      <dgm:spPr/>
      <dgm:t>
        <a:bodyPr/>
        <a:lstStyle/>
        <a:p>
          <a:r>
            <a:rPr lang="ru-RU" dirty="0"/>
            <a:t>«Пациенты хотят быть людьми, с которыми врач общается, а не объектом медицинских манипуляций»</a:t>
          </a:r>
        </a:p>
      </dgm:t>
    </dgm:pt>
    <dgm:pt modelId="{623DC75E-0374-0840-A482-EFEA6B3A36D9}" type="parTrans" cxnId="{49080C36-9E8A-C548-983A-2812D102152A}">
      <dgm:prSet/>
      <dgm:spPr/>
      <dgm:t>
        <a:bodyPr/>
        <a:lstStyle/>
        <a:p>
          <a:endParaRPr lang="ru-RU"/>
        </a:p>
      </dgm:t>
    </dgm:pt>
    <dgm:pt modelId="{18EF9879-1A3B-184A-BECE-21BDA1A5E772}" type="sibTrans" cxnId="{49080C36-9E8A-C548-983A-2812D102152A}">
      <dgm:prSet/>
      <dgm:spPr/>
      <dgm:t>
        <a:bodyPr/>
        <a:lstStyle/>
        <a:p>
          <a:endParaRPr lang="ru-RU"/>
        </a:p>
      </dgm:t>
    </dgm:pt>
    <dgm:pt modelId="{08845796-D445-1648-991A-624BBB9344C2}">
      <dgm:prSet/>
      <dgm:spPr/>
      <dgm:t>
        <a:bodyPr/>
        <a:lstStyle/>
        <a:p>
          <a:r>
            <a:rPr lang="ru-RU" dirty="0"/>
            <a:t>Коммуникация</a:t>
          </a:r>
        </a:p>
      </dgm:t>
    </dgm:pt>
    <dgm:pt modelId="{63264235-5CA0-444C-A2EA-080EA6F879ED}" type="parTrans" cxnId="{184AA118-097B-D04A-9326-89B0A4464FB7}">
      <dgm:prSet/>
      <dgm:spPr/>
      <dgm:t>
        <a:bodyPr/>
        <a:lstStyle/>
        <a:p>
          <a:endParaRPr lang="ru-RU"/>
        </a:p>
      </dgm:t>
    </dgm:pt>
    <dgm:pt modelId="{95187D29-356C-C747-8F92-2A9A6A1FFD24}" type="sibTrans" cxnId="{184AA118-097B-D04A-9326-89B0A4464FB7}">
      <dgm:prSet/>
      <dgm:spPr/>
      <dgm:t>
        <a:bodyPr/>
        <a:lstStyle/>
        <a:p>
          <a:endParaRPr lang="ru-RU"/>
        </a:p>
      </dgm:t>
    </dgm:pt>
    <dgm:pt modelId="{B22FB446-A27E-E843-944C-077EED6C35D8}">
      <dgm:prSet/>
      <dgm:spPr/>
      <dgm:t>
        <a:bodyPr/>
        <a:lstStyle/>
        <a:p>
          <a:r>
            <a:rPr lang="ru-RU" dirty="0"/>
            <a:t>Время</a:t>
          </a:r>
        </a:p>
      </dgm:t>
    </dgm:pt>
    <dgm:pt modelId="{32EFFF67-FF8C-B841-9B44-B92464EBC58C}" type="parTrans" cxnId="{91B62379-2B42-FF4B-801D-5FFB371F918A}">
      <dgm:prSet/>
      <dgm:spPr/>
      <dgm:t>
        <a:bodyPr/>
        <a:lstStyle/>
        <a:p>
          <a:endParaRPr lang="ru-RU"/>
        </a:p>
      </dgm:t>
    </dgm:pt>
    <dgm:pt modelId="{B394166D-98E8-434D-AD33-547A47A800AB}" type="sibTrans" cxnId="{91B62379-2B42-FF4B-801D-5FFB371F918A}">
      <dgm:prSet/>
      <dgm:spPr/>
      <dgm:t>
        <a:bodyPr/>
        <a:lstStyle/>
        <a:p>
          <a:endParaRPr lang="ru-RU"/>
        </a:p>
      </dgm:t>
    </dgm:pt>
    <dgm:pt modelId="{02FB215D-F7AA-DD46-A72C-95D956274169}">
      <dgm:prSet/>
      <dgm:spPr/>
      <dgm:t>
        <a:bodyPr/>
        <a:lstStyle/>
        <a:p>
          <a:r>
            <a:rPr lang="ru-RU" dirty="0"/>
            <a:t>Срочность/назначение консультации</a:t>
          </a:r>
        </a:p>
      </dgm:t>
    </dgm:pt>
    <dgm:pt modelId="{3BCB5FE3-6731-8049-A8F4-9C5793D58487}" type="parTrans" cxnId="{CADB48AF-46CB-1340-A4B0-392C0A21EB5A}">
      <dgm:prSet/>
      <dgm:spPr/>
      <dgm:t>
        <a:bodyPr/>
        <a:lstStyle/>
        <a:p>
          <a:endParaRPr lang="ru-RU"/>
        </a:p>
      </dgm:t>
    </dgm:pt>
    <dgm:pt modelId="{3534B100-96E6-6A46-8DE3-FAA849B01562}" type="sibTrans" cxnId="{CADB48AF-46CB-1340-A4B0-392C0A21EB5A}">
      <dgm:prSet/>
      <dgm:spPr/>
      <dgm:t>
        <a:bodyPr/>
        <a:lstStyle/>
        <a:p>
          <a:endParaRPr lang="ru-RU"/>
        </a:p>
      </dgm:t>
    </dgm:pt>
    <dgm:pt modelId="{1D3117E8-63DE-C843-882E-5212825C5915}">
      <dgm:prSet/>
      <dgm:spPr/>
      <dgm:t>
        <a:bodyPr/>
        <a:lstStyle/>
        <a:p>
          <a:r>
            <a:rPr lang="ru-RU" dirty="0"/>
            <a:t>«Пациенты и врачи иногда с трудом друг друга понимают»</a:t>
          </a:r>
        </a:p>
      </dgm:t>
    </dgm:pt>
    <dgm:pt modelId="{2B566F95-1104-8642-91CF-5F347B87F607}" type="parTrans" cxnId="{B91393C1-2FA0-CA45-9FA0-22DD4972DD21}">
      <dgm:prSet/>
      <dgm:spPr/>
      <dgm:t>
        <a:bodyPr/>
        <a:lstStyle/>
        <a:p>
          <a:endParaRPr lang="ru-RU"/>
        </a:p>
      </dgm:t>
    </dgm:pt>
    <dgm:pt modelId="{4991E13A-95BA-6B49-8527-3947227AB67B}" type="sibTrans" cxnId="{B91393C1-2FA0-CA45-9FA0-22DD4972DD21}">
      <dgm:prSet/>
      <dgm:spPr/>
      <dgm:t>
        <a:bodyPr/>
        <a:lstStyle/>
        <a:p>
          <a:endParaRPr lang="ru-RU"/>
        </a:p>
      </dgm:t>
    </dgm:pt>
    <dgm:pt modelId="{B1935835-F2CD-1149-BFB3-BB6993944DF1}">
      <dgm:prSet/>
      <dgm:spPr/>
      <dgm:t>
        <a:bodyPr/>
        <a:lstStyle/>
        <a:p>
          <a:r>
            <a:rPr lang="ru-RU" dirty="0"/>
            <a:t>«У врачей никогда не хватает времени, чтобы нормально поговорить»</a:t>
          </a:r>
        </a:p>
      </dgm:t>
    </dgm:pt>
    <dgm:pt modelId="{6F3B88EC-6134-3247-914C-B32A41B38C0F}" type="parTrans" cxnId="{2B6F1594-1AE8-804C-B375-2C3E6EB3A731}">
      <dgm:prSet/>
      <dgm:spPr/>
      <dgm:t>
        <a:bodyPr/>
        <a:lstStyle/>
        <a:p>
          <a:endParaRPr lang="ru-RU"/>
        </a:p>
      </dgm:t>
    </dgm:pt>
    <dgm:pt modelId="{9B563BB1-28F3-9C4C-9EA3-9447FF8532CD}" type="sibTrans" cxnId="{2B6F1594-1AE8-804C-B375-2C3E6EB3A731}">
      <dgm:prSet/>
      <dgm:spPr/>
      <dgm:t>
        <a:bodyPr/>
        <a:lstStyle/>
        <a:p>
          <a:endParaRPr lang="ru-RU"/>
        </a:p>
      </dgm:t>
    </dgm:pt>
    <dgm:pt modelId="{B4406863-2F81-5E40-B233-CE13926A31C7}">
      <dgm:prSet/>
      <dgm:spPr/>
      <dgm:t>
        <a:bodyPr/>
        <a:lstStyle/>
        <a:p>
          <a:r>
            <a:rPr lang="ru-RU" dirty="0"/>
            <a:t>«Хочется иметь возможность встретиться с врачом сразу, а не через месяц»</a:t>
          </a:r>
        </a:p>
      </dgm:t>
    </dgm:pt>
    <dgm:pt modelId="{4193F0E3-C86A-6049-A25C-44892D8845B1}" type="parTrans" cxnId="{D1F0A5FB-AAAE-8F47-866A-0CD5A339905E}">
      <dgm:prSet/>
      <dgm:spPr/>
      <dgm:t>
        <a:bodyPr/>
        <a:lstStyle/>
        <a:p>
          <a:endParaRPr lang="ru-RU"/>
        </a:p>
      </dgm:t>
    </dgm:pt>
    <dgm:pt modelId="{9C65C0EA-7D04-1F4B-BD89-A2869C83B5D3}" type="sibTrans" cxnId="{D1F0A5FB-AAAE-8F47-866A-0CD5A339905E}">
      <dgm:prSet/>
      <dgm:spPr/>
      <dgm:t>
        <a:bodyPr/>
        <a:lstStyle/>
        <a:p>
          <a:endParaRPr lang="ru-RU"/>
        </a:p>
      </dgm:t>
    </dgm:pt>
    <dgm:pt modelId="{53991AD8-B9D5-1D43-8C61-F7DA20F1EE0E}" type="pres">
      <dgm:prSet presAssocID="{1948A318-554F-6745-B6A4-7A738A67252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941184-1234-B443-A792-A0CF0AD9FC5B}" type="pres">
      <dgm:prSet presAssocID="{E5244299-4DD0-0F47-83BB-30C95110020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5254BE-108D-1D48-B3B7-1376681C1E49}" type="pres">
      <dgm:prSet presAssocID="{E5244299-4DD0-0F47-83BB-30C95110020A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3C404A-8FA2-4A41-BECD-47DBAA579AF3}" type="pres">
      <dgm:prSet presAssocID="{E3060C09-3B2F-0D43-B4AB-869DCC54811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ADA83A-35C9-ED41-AE7A-71728E96316B}" type="pres">
      <dgm:prSet presAssocID="{E3060C09-3B2F-0D43-B4AB-869DCC548113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E894A2-7D4C-4D4A-B02A-48009774C6E9}" type="pres">
      <dgm:prSet presAssocID="{08845796-D445-1648-991A-624BBB9344C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D5102E-6964-AD46-9EE0-31B3EE203CA3}" type="pres">
      <dgm:prSet presAssocID="{08845796-D445-1648-991A-624BBB9344C2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2EF22D-7C5E-1F47-91FA-C47B5E63A2AC}" type="pres">
      <dgm:prSet presAssocID="{B22FB446-A27E-E843-944C-077EED6C35D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B9F65D-F42E-474F-8392-451BEB8BF7B9}" type="pres">
      <dgm:prSet presAssocID="{B22FB446-A27E-E843-944C-077EED6C35D8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336B9D-D1D1-884F-A1F0-64C46AB1964F}" type="pres">
      <dgm:prSet presAssocID="{02FB215D-F7AA-DD46-A72C-95D95627416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501375-D337-D54E-BC82-0C542A8EE29F}" type="pres">
      <dgm:prSet presAssocID="{02FB215D-F7AA-DD46-A72C-95D956274169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1393C1-2FA0-CA45-9FA0-22DD4972DD21}" srcId="{08845796-D445-1648-991A-624BBB9344C2}" destId="{1D3117E8-63DE-C843-882E-5212825C5915}" srcOrd="0" destOrd="0" parTransId="{2B566F95-1104-8642-91CF-5F347B87F607}" sibTransId="{4991E13A-95BA-6B49-8527-3947227AB67B}"/>
    <dgm:cxn modelId="{91B62379-2B42-FF4B-801D-5FFB371F918A}" srcId="{1948A318-554F-6745-B6A4-7A738A672521}" destId="{B22FB446-A27E-E843-944C-077EED6C35D8}" srcOrd="3" destOrd="0" parTransId="{32EFFF67-FF8C-B841-9B44-B92464EBC58C}" sibTransId="{B394166D-98E8-434D-AD33-547A47A800AB}"/>
    <dgm:cxn modelId="{62E3D8E6-C8ED-4AF1-BB27-1A9AD85ABB05}" type="presOf" srcId="{02FB215D-F7AA-DD46-A72C-95D956274169}" destId="{F3336B9D-D1D1-884F-A1F0-64C46AB1964F}" srcOrd="0" destOrd="0" presId="urn:microsoft.com/office/officeart/2005/8/layout/vList2"/>
    <dgm:cxn modelId="{CE0A8B2E-60F2-1840-A812-AE21D1C4ECCA}" srcId="{1948A318-554F-6745-B6A4-7A738A672521}" destId="{E3060C09-3B2F-0D43-B4AB-869DCC548113}" srcOrd="1" destOrd="0" parTransId="{A1107C70-683A-2F4F-810B-E04FEE8A17D0}" sibTransId="{A3B3B24F-E7AF-4949-8990-E2797812A00E}"/>
    <dgm:cxn modelId="{250A808D-3DBD-4C9A-A8D7-804C5553821E}" type="presOf" srcId="{764F394F-940D-BC4C-91DF-FAA1F278BD6A}" destId="{48ADA83A-35C9-ED41-AE7A-71728E96316B}" srcOrd="0" destOrd="0" presId="urn:microsoft.com/office/officeart/2005/8/layout/vList2"/>
    <dgm:cxn modelId="{F13F8B4F-179E-46AF-BFE7-B28EBC6291E7}" type="presOf" srcId="{1948A318-554F-6745-B6A4-7A738A672521}" destId="{53991AD8-B9D5-1D43-8C61-F7DA20F1EE0E}" srcOrd="0" destOrd="0" presId="urn:microsoft.com/office/officeart/2005/8/layout/vList2"/>
    <dgm:cxn modelId="{6601EE10-0A9A-4C3F-88FC-F461E1822AF8}" type="presOf" srcId="{1D3117E8-63DE-C843-882E-5212825C5915}" destId="{CAD5102E-6964-AD46-9EE0-31B3EE203CA3}" srcOrd="0" destOrd="0" presId="urn:microsoft.com/office/officeart/2005/8/layout/vList2"/>
    <dgm:cxn modelId="{184AA118-097B-D04A-9326-89B0A4464FB7}" srcId="{1948A318-554F-6745-B6A4-7A738A672521}" destId="{08845796-D445-1648-991A-624BBB9344C2}" srcOrd="2" destOrd="0" parTransId="{63264235-5CA0-444C-A2EA-080EA6F879ED}" sibTransId="{95187D29-356C-C747-8F92-2A9A6A1FFD24}"/>
    <dgm:cxn modelId="{BFBE52B3-05AF-415B-983E-969C74577AB3}" type="presOf" srcId="{3C03E96A-86D8-DE42-8095-9D8693DE8765}" destId="{DD5254BE-108D-1D48-B3B7-1376681C1E49}" srcOrd="0" destOrd="0" presId="urn:microsoft.com/office/officeart/2005/8/layout/vList2"/>
    <dgm:cxn modelId="{CADB48AF-46CB-1340-A4B0-392C0A21EB5A}" srcId="{1948A318-554F-6745-B6A4-7A738A672521}" destId="{02FB215D-F7AA-DD46-A72C-95D956274169}" srcOrd="4" destOrd="0" parTransId="{3BCB5FE3-6731-8049-A8F4-9C5793D58487}" sibTransId="{3534B100-96E6-6A46-8DE3-FAA849B01562}"/>
    <dgm:cxn modelId="{D1F0A5FB-AAAE-8F47-866A-0CD5A339905E}" srcId="{02FB215D-F7AA-DD46-A72C-95D956274169}" destId="{B4406863-2F81-5E40-B233-CE13926A31C7}" srcOrd="0" destOrd="0" parTransId="{4193F0E3-C86A-6049-A25C-44892D8845B1}" sibTransId="{9C65C0EA-7D04-1F4B-BD89-A2869C83B5D3}"/>
    <dgm:cxn modelId="{2DDA047D-6207-4FAF-93F6-7685E1BCDE3E}" type="presOf" srcId="{B1935835-F2CD-1149-BFB3-BB6993944DF1}" destId="{0FB9F65D-F42E-474F-8392-451BEB8BF7B9}" srcOrd="0" destOrd="0" presId="urn:microsoft.com/office/officeart/2005/8/layout/vList2"/>
    <dgm:cxn modelId="{FAB9F086-CC35-8448-A7FA-5C63E5DF6B31}" srcId="{E5244299-4DD0-0F47-83BB-30C95110020A}" destId="{3C03E96A-86D8-DE42-8095-9D8693DE8765}" srcOrd="0" destOrd="0" parTransId="{0751E087-97B4-3040-92AD-8B4EBEB9DFE8}" sibTransId="{7746164D-B707-C448-B151-07930BF28465}"/>
    <dgm:cxn modelId="{C50C86C1-F74E-47AC-88A2-5A1A9B2A4CCF}" type="presOf" srcId="{08845796-D445-1648-991A-624BBB9344C2}" destId="{92E894A2-7D4C-4D4A-B02A-48009774C6E9}" srcOrd="0" destOrd="0" presId="urn:microsoft.com/office/officeart/2005/8/layout/vList2"/>
    <dgm:cxn modelId="{155075C9-3771-4411-96B1-512501293661}" type="presOf" srcId="{B4406863-2F81-5E40-B233-CE13926A31C7}" destId="{A0501375-D337-D54E-BC82-0C542A8EE29F}" srcOrd="0" destOrd="0" presId="urn:microsoft.com/office/officeart/2005/8/layout/vList2"/>
    <dgm:cxn modelId="{2B6F1594-1AE8-804C-B375-2C3E6EB3A731}" srcId="{B22FB446-A27E-E843-944C-077EED6C35D8}" destId="{B1935835-F2CD-1149-BFB3-BB6993944DF1}" srcOrd="0" destOrd="0" parTransId="{6F3B88EC-6134-3247-914C-B32A41B38C0F}" sibTransId="{9B563BB1-28F3-9C4C-9EA3-9447FF8532CD}"/>
    <dgm:cxn modelId="{3365B96D-6E69-465F-AE10-A74F511C62B3}" type="presOf" srcId="{E5244299-4DD0-0F47-83BB-30C95110020A}" destId="{9B941184-1234-B443-A792-A0CF0AD9FC5B}" srcOrd="0" destOrd="0" presId="urn:microsoft.com/office/officeart/2005/8/layout/vList2"/>
    <dgm:cxn modelId="{18E18DFF-C7B2-4FF8-9980-A4136D0D59B9}" type="presOf" srcId="{B22FB446-A27E-E843-944C-077EED6C35D8}" destId="{E82EF22D-7C5E-1F47-91FA-C47B5E63A2AC}" srcOrd="0" destOrd="0" presId="urn:microsoft.com/office/officeart/2005/8/layout/vList2"/>
    <dgm:cxn modelId="{9342BACA-F037-714F-94AC-BD5CA6E29A28}" srcId="{1948A318-554F-6745-B6A4-7A738A672521}" destId="{E5244299-4DD0-0F47-83BB-30C95110020A}" srcOrd="0" destOrd="0" parTransId="{B9A8A4BE-8A76-E14C-83AB-FBBDF8377660}" sibTransId="{0A834E59-6658-654C-91DE-DB28C481292F}"/>
    <dgm:cxn modelId="{49080C36-9E8A-C548-983A-2812D102152A}" srcId="{E3060C09-3B2F-0D43-B4AB-869DCC548113}" destId="{764F394F-940D-BC4C-91DF-FAA1F278BD6A}" srcOrd="0" destOrd="0" parTransId="{623DC75E-0374-0840-A482-EFEA6B3A36D9}" sibTransId="{18EF9879-1A3B-184A-BECE-21BDA1A5E772}"/>
    <dgm:cxn modelId="{328D8C44-A5CD-459B-8897-F6A75E44D971}" type="presOf" srcId="{E3060C09-3B2F-0D43-B4AB-869DCC548113}" destId="{263C404A-8FA2-4A41-BECD-47DBAA579AF3}" srcOrd="0" destOrd="0" presId="urn:microsoft.com/office/officeart/2005/8/layout/vList2"/>
    <dgm:cxn modelId="{5ACF19E8-CD4B-4BDC-90E2-13A3CA238096}" type="presParOf" srcId="{53991AD8-B9D5-1D43-8C61-F7DA20F1EE0E}" destId="{9B941184-1234-B443-A792-A0CF0AD9FC5B}" srcOrd="0" destOrd="0" presId="urn:microsoft.com/office/officeart/2005/8/layout/vList2"/>
    <dgm:cxn modelId="{61363DBD-EF06-46F2-94AD-BBC4B8112512}" type="presParOf" srcId="{53991AD8-B9D5-1D43-8C61-F7DA20F1EE0E}" destId="{DD5254BE-108D-1D48-B3B7-1376681C1E49}" srcOrd="1" destOrd="0" presId="urn:microsoft.com/office/officeart/2005/8/layout/vList2"/>
    <dgm:cxn modelId="{ED54B37F-51E3-42DD-91E2-F37560DCA6F0}" type="presParOf" srcId="{53991AD8-B9D5-1D43-8C61-F7DA20F1EE0E}" destId="{263C404A-8FA2-4A41-BECD-47DBAA579AF3}" srcOrd="2" destOrd="0" presId="urn:microsoft.com/office/officeart/2005/8/layout/vList2"/>
    <dgm:cxn modelId="{074D4F7F-1ADB-4890-BD7E-6A922B53E8E5}" type="presParOf" srcId="{53991AD8-B9D5-1D43-8C61-F7DA20F1EE0E}" destId="{48ADA83A-35C9-ED41-AE7A-71728E96316B}" srcOrd="3" destOrd="0" presId="urn:microsoft.com/office/officeart/2005/8/layout/vList2"/>
    <dgm:cxn modelId="{62A1937C-381E-4F76-839A-2513443B5582}" type="presParOf" srcId="{53991AD8-B9D5-1D43-8C61-F7DA20F1EE0E}" destId="{92E894A2-7D4C-4D4A-B02A-48009774C6E9}" srcOrd="4" destOrd="0" presId="urn:microsoft.com/office/officeart/2005/8/layout/vList2"/>
    <dgm:cxn modelId="{0BB299F0-0ECD-44BB-9342-1B455E3F71E3}" type="presParOf" srcId="{53991AD8-B9D5-1D43-8C61-F7DA20F1EE0E}" destId="{CAD5102E-6964-AD46-9EE0-31B3EE203CA3}" srcOrd="5" destOrd="0" presId="urn:microsoft.com/office/officeart/2005/8/layout/vList2"/>
    <dgm:cxn modelId="{3E2B600F-DF78-4C7D-BFF1-12AA906422B5}" type="presParOf" srcId="{53991AD8-B9D5-1D43-8C61-F7DA20F1EE0E}" destId="{E82EF22D-7C5E-1F47-91FA-C47B5E63A2AC}" srcOrd="6" destOrd="0" presId="urn:microsoft.com/office/officeart/2005/8/layout/vList2"/>
    <dgm:cxn modelId="{7E4EC53E-9102-4D3B-B734-5A547D34EC53}" type="presParOf" srcId="{53991AD8-B9D5-1D43-8C61-F7DA20F1EE0E}" destId="{0FB9F65D-F42E-474F-8392-451BEB8BF7B9}" srcOrd="7" destOrd="0" presId="urn:microsoft.com/office/officeart/2005/8/layout/vList2"/>
    <dgm:cxn modelId="{22A12862-7265-4CF9-A856-DE20CD3FD054}" type="presParOf" srcId="{53991AD8-B9D5-1D43-8C61-F7DA20F1EE0E}" destId="{F3336B9D-D1D1-884F-A1F0-64C46AB1964F}" srcOrd="8" destOrd="0" presId="urn:microsoft.com/office/officeart/2005/8/layout/vList2"/>
    <dgm:cxn modelId="{C627900E-1E14-49E2-B162-9408F6FAE0CF}" type="presParOf" srcId="{53991AD8-B9D5-1D43-8C61-F7DA20F1EE0E}" destId="{A0501375-D337-D54E-BC82-0C542A8EE29F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941184-1234-B443-A792-A0CF0AD9FC5B}">
      <dsp:nvSpPr>
        <dsp:cNvPr id="0" name=""/>
        <dsp:cNvSpPr/>
      </dsp:nvSpPr>
      <dsp:spPr>
        <a:xfrm>
          <a:off x="0" y="80032"/>
          <a:ext cx="8491537" cy="491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Зрительный контакт</a:t>
          </a:r>
        </a:p>
      </dsp:txBody>
      <dsp:txXfrm>
        <a:off x="23988" y="104020"/>
        <a:ext cx="8443561" cy="443423"/>
      </dsp:txXfrm>
    </dsp:sp>
    <dsp:sp modelId="{DD5254BE-108D-1D48-B3B7-1376681C1E49}">
      <dsp:nvSpPr>
        <dsp:cNvPr id="0" name=""/>
        <dsp:cNvSpPr/>
      </dsp:nvSpPr>
      <dsp:spPr>
        <a:xfrm>
          <a:off x="0" y="571432"/>
          <a:ext cx="8491537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606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/>
            <a:t>«Нет ничего хуже, чем отсутствие зрительного контакта с врачом»</a:t>
          </a:r>
        </a:p>
      </dsp:txBody>
      <dsp:txXfrm>
        <a:off x="0" y="571432"/>
        <a:ext cx="8491537" cy="347760"/>
      </dsp:txXfrm>
    </dsp:sp>
    <dsp:sp modelId="{263C404A-8FA2-4A41-BECD-47DBAA579AF3}">
      <dsp:nvSpPr>
        <dsp:cNvPr id="0" name=""/>
        <dsp:cNvSpPr/>
      </dsp:nvSpPr>
      <dsp:spPr>
        <a:xfrm>
          <a:off x="0" y="919192"/>
          <a:ext cx="8491537" cy="491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Партнерство</a:t>
          </a:r>
        </a:p>
      </dsp:txBody>
      <dsp:txXfrm>
        <a:off x="23988" y="943180"/>
        <a:ext cx="8443561" cy="443423"/>
      </dsp:txXfrm>
    </dsp:sp>
    <dsp:sp modelId="{48ADA83A-35C9-ED41-AE7A-71728E96316B}">
      <dsp:nvSpPr>
        <dsp:cNvPr id="0" name=""/>
        <dsp:cNvSpPr/>
      </dsp:nvSpPr>
      <dsp:spPr>
        <a:xfrm>
          <a:off x="0" y="1410592"/>
          <a:ext cx="8491537" cy="478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606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/>
            <a:t>«Пациенты хотят быть людьми, с которыми врач общается, а не объектом медицинских манипуляций»</a:t>
          </a:r>
        </a:p>
      </dsp:txBody>
      <dsp:txXfrm>
        <a:off x="0" y="1410592"/>
        <a:ext cx="8491537" cy="478170"/>
      </dsp:txXfrm>
    </dsp:sp>
    <dsp:sp modelId="{92E894A2-7D4C-4D4A-B02A-48009774C6E9}">
      <dsp:nvSpPr>
        <dsp:cNvPr id="0" name=""/>
        <dsp:cNvSpPr/>
      </dsp:nvSpPr>
      <dsp:spPr>
        <a:xfrm>
          <a:off x="0" y="1888762"/>
          <a:ext cx="8491537" cy="491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Коммуникация</a:t>
          </a:r>
        </a:p>
      </dsp:txBody>
      <dsp:txXfrm>
        <a:off x="23988" y="1912750"/>
        <a:ext cx="8443561" cy="443423"/>
      </dsp:txXfrm>
    </dsp:sp>
    <dsp:sp modelId="{CAD5102E-6964-AD46-9EE0-31B3EE203CA3}">
      <dsp:nvSpPr>
        <dsp:cNvPr id="0" name=""/>
        <dsp:cNvSpPr/>
      </dsp:nvSpPr>
      <dsp:spPr>
        <a:xfrm>
          <a:off x="0" y="2380162"/>
          <a:ext cx="8491537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606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/>
            <a:t>«Пациенты и врачи иногда с трудом друг друга понимают»</a:t>
          </a:r>
        </a:p>
      </dsp:txBody>
      <dsp:txXfrm>
        <a:off x="0" y="2380162"/>
        <a:ext cx="8491537" cy="347760"/>
      </dsp:txXfrm>
    </dsp:sp>
    <dsp:sp modelId="{E82EF22D-7C5E-1F47-91FA-C47B5E63A2AC}">
      <dsp:nvSpPr>
        <dsp:cNvPr id="0" name=""/>
        <dsp:cNvSpPr/>
      </dsp:nvSpPr>
      <dsp:spPr>
        <a:xfrm>
          <a:off x="0" y="2727922"/>
          <a:ext cx="8491537" cy="491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Время</a:t>
          </a:r>
        </a:p>
      </dsp:txBody>
      <dsp:txXfrm>
        <a:off x="23988" y="2751910"/>
        <a:ext cx="8443561" cy="443423"/>
      </dsp:txXfrm>
    </dsp:sp>
    <dsp:sp modelId="{0FB9F65D-F42E-474F-8392-451BEB8BF7B9}">
      <dsp:nvSpPr>
        <dsp:cNvPr id="0" name=""/>
        <dsp:cNvSpPr/>
      </dsp:nvSpPr>
      <dsp:spPr>
        <a:xfrm>
          <a:off x="0" y="3219322"/>
          <a:ext cx="8491537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606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/>
            <a:t>«У врачей никогда не хватает времени, чтобы нормально поговорить»</a:t>
          </a:r>
        </a:p>
      </dsp:txBody>
      <dsp:txXfrm>
        <a:off x="0" y="3219322"/>
        <a:ext cx="8491537" cy="347760"/>
      </dsp:txXfrm>
    </dsp:sp>
    <dsp:sp modelId="{F3336B9D-D1D1-884F-A1F0-64C46AB1964F}">
      <dsp:nvSpPr>
        <dsp:cNvPr id="0" name=""/>
        <dsp:cNvSpPr/>
      </dsp:nvSpPr>
      <dsp:spPr>
        <a:xfrm>
          <a:off x="0" y="3567082"/>
          <a:ext cx="8491537" cy="491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Срочность/назначение консультации</a:t>
          </a:r>
        </a:p>
      </dsp:txBody>
      <dsp:txXfrm>
        <a:off x="23988" y="3591070"/>
        <a:ext cx="8443561" cy="443423"/>
      </dsp:txXfrm>
    </dsp:sp>
    <dsp:sp modelId="{A0501375-D337-D54E-BC82-0C542A8EE29F}">
      <dsp:nvSpPr>
        <dsp:cNvPr id="0" name=""/>
        <dsp:cNvSpPr/>
      </dsp:nvSpPr>
      <dsp:spPr>
        <a:xfrm>
          <a:off x="0" y="4058482"/>
          <a:ext cx="8491537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606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/>
            <a:t>«Хочется иметь возможность встретиться с врачом сразу, а не через месяц»</a:t>
          </a:r>
        </a:p>
      </dsp:txBody>
      <dsp:txXfrm>
        <a:off x="0" y="4058482"/>
        <a:ext cx="8491537" cy="347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C0B2-F2B5-4997-904D-056149BBBC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A573-DE63-4604-95C2-A61057538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08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C0B2-F2B5-4997-904D-056149BBBC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A573-DE63-4604-95C2-A61057538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127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C0B2-F2B5-4997-904D-056149BBBC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A573-DE63-4604-95C2-A61057538AC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6741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C0B2-F2B5-4997-904D-056149BBBC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A573-DE63-4604-95C2-A61057538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154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C0B2-F2B5-4997-904D-056149BBBC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A573-DE63-4604-95C2-A61057538AC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0253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C0B2-F2B5-4997-904D-056149BBBC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A573-DE63-4604-95C2-A61057538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5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C0B2-F2B5-4997-904D-056149BBBC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A573-DE63-4604-95C2-A61057538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339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C0B2-F2B5-4997-904D-056149BBBC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A573-DE63-4604-95C2-A61057538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106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C0B2-F2B5-4997-904D-056149BBBC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A573-DE63-4604-95C2-A61057538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955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C0B2-F2B5-4997-904D-056149BBBC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A573-DE63-4604-95C2-A61057538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147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C0B2-F2B5-4997-904D-056149BBBC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A573-DE63-4604-95C2-A61057538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0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C0B2-F2B5-4997-904D-056149BBBC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A573-DE63-4604-95C2-A61057538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623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C0B2-F2B5-4997-904D-056149BBBC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A573-DE63-4604-95C2-A61057538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8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C0B2-F2B5-4997-904D-056149BBBC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A573-DE63-4604-95C2-A61057538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246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C0B2-F2B5-4997-904D-056149BBBC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A573-DE63-4604-95C2-A61057538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447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C0B2-F2B5-4997-904D-056149BBBC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A573-DE63-4604-95C2-A61057538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186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EC0B2-F2B5-4997-904D-056149BBBC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32EA573-DE63-4604-95C2-A61057538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66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4400" dirty="0" smtClean="0"/>
              <a:t>Проблемы психического здоровья на фоне психотравмирующих факторов.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Врач-психотерапевт ,к.м.н. </a:t>
            </a:r>
          </a:p>
          <a:p>
            <a:r>
              <a:rPr lang="ru-RU" dirty="0" smtClean="0"/>
              <a:t>Железнова Ирина Олеговна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9350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5288C5-BFCC-6545-B989-7A69CAA7E70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30175"/>
            <a:ext cx="10515600" cy="1325563"/>
          </a:xfrm>
        </p:spPr>
        <p:txBody>
          <a:bodyPr/>
          <a:lstStyle/>
          <a:p>
            <a:r>
              <a:rPr lang="ru-RU" dirty="0"/>
              <a:t>Чего хотят сами пациенты от врачей-терапевтов?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89EB8114-9B19-3742-BB1D-EF16D107959E}"/>
              </a:ext>
            </a:extLst>
          </p:cNvPr>
          <p:cNvGraphicFramePr>
            <a:graphicFrameLocks noGrp="1"/>
          </p:cNvGraphicFramePr>
          <p:nvPr>
            <p:ph idx="4294967295"/>
            <p:extLst/>
          </p:nvPr>
        </p:nvGraphicFramePr>
        <p:xfrm>
          <a:off x="3700463" y="1641475"/>
          <a:ext cx="8491537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3EBA361-807F-7849-BCA4-ADB2D5236573}"/>
              </a:ext>
            </a:extLst>
          </p:cNvPr>
          <p:cNvSpPr txBox="1"/>
          <p:nvPr/>
        </p:nvSpPr>
        <p:spPr>
          <a:xfrm>
            <a:off x="838200" y="6311900"/>
            <a:ext cx="5739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Stone M</a:t>
            </a:r>
            <a:r>
              <a:rPr kumimoji="0" lang="ru-RU" alt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,</a:t>
            </a:r>
            <a:r>
              <a:rPr kumimoji="0" lang="en-GB" alt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Patients Association Harrow - BMJ 2003;326:1294</a:t>
            </a: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898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425671" cy="936171"/>
          </a:xfrm>
        </p:spPr>
        <p:txBody>
          <a:bodyPr>
            <a:normAutofit/>
          </a:bodyPr>
          <a:lstStyle/>
          <a:p>
            <a:pPr algn="ctr"/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Биопсихосоциальная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модель в медицине.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46049" y="1698171"/>
            <a:ext cx="9656956" cy="465817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 (предложена американским врачом Д. </a:t>
            </a:r>
            <a:r>
              <a:rPr lang="ru-RU" sz="2800" dirty="0" err="1" smtClean="0"/>
              <a:t>Эйнджелом</a:t>
            </a:r>
            <a:r>
              <a:rPr lang="ru-RU" sz="2800" dirty="0" smtClean="0"/>
              <a:t> (1913–1999).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err="1" smtClean="0"/>
              <a:t>Биопсихосоциальная</a:t>
            </a:r>
            <a:r>
              <a:rPr lang="ru-RU" sz="2800" dirty="0" smtClean="0"/>
              <a:t> модель опирается на принципы системного подхода (взаимосвязь личности, социума и биохимических процессов на уровне клетки).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Медицинская практика представляет собой особую форму общественной активности, где и врач, и пациент выполняют предписанные им социумом роли.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62251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536" y="624467"/>
            <a:ext cx="9813073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orbel"/>
              </a:rPr>
              <a:t>В рамках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Corbel"/>
              </a:rPr>
              <a:t>биопсихосоциальной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orbel"/>
              </a:rPr>
              <a:t> модели требуется собрать много информации во время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orbel"/>
              </a:rPr>
              <a:t>консультации. Оптимизация лечебного процесса, возможность внедрения уже сейчас модели будущего здравоохранения так называемой «4П-медицины» возможен за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orbel"/>
              </a:rPr>
              <a:t>счет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orbel"/>
              </a:rPr>
              <a:t>работы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orbel"/>
              </a:rPr>
              <a:t>специалистов с помощью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orbel"/>
              </a:rPr>
              <a:t>дисциплинарных групп. </a:t>
            </a:r>
          </a:p>
          <a:p>
            <a:pPr algn="just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orbel"/>
              </a:rPr>
              <a:t>Объединенные группы могут включать терапевтов, кардиологов, эндокринологов, пульмонологов, психотерапевтов с групповыми занятиями в рамках школ здоровья, а так же разрабатывать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orbel"/>
              </a:rPr>
              <a:t>персонифицированные лечебные программы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orbel"/>
              </a:rPr>
              <a:t>при тесном взаимодействии специалистов в одном лечебном учреждении.</a:t>
            </a:r>
          </a:p>
          <a:p>
            <a:pPr algn="just"/>
            <a:endParaRPr lang="ru-RU" sz="3200" dirty="0">
              <a:solidFill>
                <a:prstClr val="white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520308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6000"/>
                    </a14:imgEffect>
                    <a14:imgEffect>
                      <a14:saturation sat="241000"/>
                    </a14:imgEffect>
                    <a14:imgEffect>
                      <a14:brightnessContrast bright="25000" contrast="8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303761"/>
            <a:ext cx="11703131" cy="62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348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962400" y="381000"/>
            <a:ext cx="8229600" cy="225583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610" y="1087550"/>
            <a:ext cx="76328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Corbel"/>
              </a:rPr>
              <a:t>Психотерапевтический кабинет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Corbel"/>
              </a:rPr>
              <a:t>в первичной медицинской сети 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Corbel"/>
            </a:endParaRPr>
          </a:p>
          <a:p>
            <a:pPr algn="ctr"/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Corbel"/>
              </a:rPr>
              <a:t>как принцип экономической модели в системном подходе  к оказанию медико-психологической помощи населению.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763745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28800" y="512763"/>
            <a:ext cx="10363200" cy="9144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Предполагаемый результат.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66800" y="1132114"/>
            <a:ext cx="9035143" cy="518160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 smtClean="0"/>
              <a:t>. </a:t>
            </a:r>
            <a:r>
              <a:rPr lang="ru-RU" sz="2400" dirty="0" err="1" smtClean="0"/>
              <a:t>Персонализация</a:t>
            </a:r>
            <a:r>
              <a:rPr lang="ru-RU" sz="2400" dirty="0" smtClean="0"/>
              <a:t>, </a:t>
            </a:r>
            <a:r>
              <a:rPr lang="ru-RU" sz="2400" dirty="0" err="1" smtClean="0"/>
              <a:t>предикция</a:t>
            </a:r>
            <a:r>
              <a:rPr lang="ru-RU" sz="2400" dirty="0" smtClean="0"/>
              <a:t>, превентивность, </a:t>
            </a:r>
            <a:r>
              <a:rPr lang="ru-RU" sz="2400" dirty="0" err="1" smtClean="0"/>
              <a:t>партисипативность</a:t>
            </a:r>
            <a:r>
              <a:rPr lang="ru-RU" sz="2400" dirty="0" smtClean="0"/>
              <a:t> на экономически более упрощенной модели  общедоступности медицинской помощи.</a:t>
            </a:r>
          </a:p>
          <a:p>
            <a:r>
              <a:rPr lang="ru-RU" sz="2400" dirty="0" smtClean="0"/>
              <a:t>2. Преемственность врачей-интернистов и врачей-психотерапевтов в лечении распространенной психосоматической патологии (ВСД, </a:t>
            </a:r>
            <a:r>
              <a:rPr lang="ru-RU" sz="2400" dirty="0" err="1" smtClean="0"/>
              <a:t>соматизированная</a:t>
            </a:r>
            <a:r>
              <a:rPr lang="ru-RU" sz="2400" dirty="0" smtClean="0"/>
              <a:t> депрессия) и сокращение пребывания на больничном листе трудоспособного населения.</a:t>
            </a:r>
          </a:p>
          <a:p>
            <a:r>
              <a:rPr lang="ru-RU" sz="2400" dirty="0" smtClean="0"/>
              <a:t>3. Раннее выявление сопутствующей основному соматическому заболеванию психической патологии  и своевременное  оказание помощи.</a:t>
            </a:r>
          </a:p>
          <a:p>
            <a:r>
              <a:rPr lang="ru-RU" sz="2400" dirty="0" smtClean="0"/>
              <a:t>Социальная </a:t>
            </a:r>
            <a:r>
              <a:rPr lang="ru-RU" sz="2400" dirty="0" err="1" smtClean="0"/>
              <a:t>дестигматизация</a:t>
            </a:r>
            <a:r>
              <a:rPr lang="ru-RU" sz="2400" dirty="0" smtClean="0"/>
              <a:t>  психиатрии.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31677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4286" y="1371600"/>
            <a:ext cx="8926285" cy="3877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dirty="0" smtClean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Концепция </a:t>
            </a:r>
            <a:r>
              <a:rPr lang="ru-RU" sz="3600" dirty="0" err="1" smtClean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медико</a:t>
            </a:r>
            <a:r>
              <a:rPr lang="ru-RU" sz="3600" dirty="0" smtClean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психологической реабилитации врачей,</a:t>
            </a:r>
            <a:endParaRPr lang="ru-RU" sz="2400" dirty="0" smtClean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dirty="0" smtClean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среднего и младшего медицинского персонала после пандемии</a:t>
            </a:r>
            <a:r>
              <a:rPr lang="ru-RU" sz="24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Covid-19.</a:t>
            </a:r>
            <a:endParaRPr lang="ru-RU" sz="24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734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1" y="413657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Медико-психологическая реабилитационная программа должна быть направлена на восстановление функционального состояния и профессиональной работоспособности, сниженной в связи с состоянием перенапряжения, утомления, переутомления.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1" y="3243943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Для этого по территориальному принципу (краевые, областные, республиканские санаторно-курортные учреждения)  должны организовать мероприятия по обеспечению медико-психологической реабилитации в течении 10,14 и 21 рабочих дней(включая выходные) врачей, среднего и младшего медицинского персонала. Срок определен из расчета состояния пациента и минимального эффективного использования набора процедур.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21978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363231"/>
              </p:ext>
            </p:extLst>
          </p:nvPr>
        </p:nvGraphicFramePr>
        <p:xfrm>
          <a:off x="1001486" y="391887"/>
          <a:ext cx="9013371" cy="6161312"/>
        </p:xfrm>
        <a:graphic>
          <a:graphicData uri="http://schemas.openxmlformats.org/drawingml/2006/table">
            <a:tbl>
              <a:tblPr firstRow="1" firstCol="1" bandRow="1"/>
              <a:tblGrid>
                <a:gridCol w="2905260">
                  <a:extLst>
                    <a:ext uri="{9D8B030D-6E8A-4147-A177-3AD203B41FA5}">
                      <a16:colId xmlns:a16="http://schemas.microsoft.com/office/drawing/2014/main" val="203989762"/>
                    </a:ext>
                  </a:extLst>
                </a:gridCol>
                <a:gridCol w="6108111">
                  <a:extLst>
                    <a:ext uri="{9D8B030D-6E8A-4147-A177-3AD203B41FA5}">
                      <a16:colId xmlns:a16="http://schemas.microsoft.com/office/drawing/2014/main" val="3245100084"/>
                    </a:ext>
                  </a:extLst>
                </a:gridCol>
              </a:tblGrid>
              <a:tr h="858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Условные группы здоровья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(уровень здоровья)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71" marR="60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Функциональное и психическое состояние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военнослужащих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71" marR="60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2357522"/>
                  </a:ext>
                </a:extLst>
              </a:tr>
              <a:tr h="1674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группа здоровья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71" marR="60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здоровья в пределах нормы. Функциональное состояние основных систем организма в пределах нормы. Психическое состояние без отклонений. 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Утомление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и2 степени.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Нуждается в МПР продолжительностью 10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суток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71" marR="60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1626353"/>
                  </a:ext>
                </a:extLst>
              </a:tr>
              <a:tr h="1674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группа здоровья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71" marR="60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Неспецифичес­кие погранич­ные отклонения в состоянии здоровья. Снижение функциональных резервов организма. Состояние нервно-психического напряжения. 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Утомление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степени и переутомление.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Нуждается в МПР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продолжительностью14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71" marR="60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7402847"/>
                  </a:ext>
                </a:extLst>
              </a:tr>
              <a:tr h="1953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группа здоровья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-12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71" marR="60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Предболезненные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изменения в состоянии здоровья.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Выраженное снижение функциональных резервов организма. Состояние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хроническогонервно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-психического перенапряжения. Утомление 3 степени и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переутомление.</a:t>
                      </a:r>
                      <a:r>
                        <a:rPr lang="ru-RU" sz="14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Астения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Нуждается в МПР продолжительностью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21суток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71" marR="60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095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3583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611630"/>
              </p:ext>
            </p:extLst>
          </p:nvPr>
        </p:nvGraphicFramePr>
        <p:xfrm>
          <a:off x="914399" y="293178"/>
          <a:ext cx="9122230" cy="640607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02804">
                  <a:extLst>
                    <a:ext uri="{9D8B030D-6E8A-4147-A177-3AD203B41FA5}">
                      <a16:colId xmlns:a16="http://schemas.microsoft.com/office/drawing/2014/main" val="2845623404"/>
                    </a:ext>
                  </a:extLst>
                </a:gridCol>
                <a:gridCol w="2751224">
                  <a:extLst>
                    <a:ext uri="{9D8B030D-6E8A-4147-A177-3AD203B41FA5}">
                      <a16:colId xmlns:a16="http://schemas.microsoft.com/office/drawing/2014/main" val="1115515770"/>
                    </a:ext>
                  </a:extLst>
                </a:gridCol>
                <a:gridCol w="5468202">
                  <a:extLst>
                    <a:ext uri="{9D8B030D-6E8A-4147-A177-3AD203B41FA5}">
                      <a16:colId xmlns:a16="http://schemas.microsoft.com/office/drawing/2014/main" val="2733227295"/>
                    </a:ext>
                  </a:extLst>
                </a:gridCol>
              </a:tblGrid>
              <a:tr h="264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Синдромы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2427504"/>
                  </a:ext>
                </a:extLst>
              </a:tr>
              <a:tr h="167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Иммуносупрессивный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синдром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Иммуностимулирующие: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гелиотерапия;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высокочастотная магнитотерапия тимуса;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ингаляционная терапия иммуномодуляторами;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воздушные ванны.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03983"/>
                  </a:ext>
                </a:extLst>
              </a:tr>
              <a:tr h="39299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Синдромы: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сниженной работоспособности;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хронической усталости.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Актопротекторные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транскраниальнаямагнитотерапия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неселективная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хромотерапия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души среднего и высокого давления,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акупунктура.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Психорелаксирующие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селективная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хромотерапия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аудиовизуальная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полисенсорная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релаксация,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альфа-массаж.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Тонизирующие: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лечебный массаж,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контрастные ванны,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талассотерапия,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души среднего давления.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1788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38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Актуальность темы.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8570" y="1306287"/>
            <a:ext cx="9427030" cy="476794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Согласно </a:t>
            </a:r>
            <a:r>
              <a:rPr lang="ru-RU" sz="3200" dirty="0" smtClean="0"/>
              <a:t>подсчетам ВОЗ, ущерб, который ментальные расстройства несут мировой экономике, составит </a:t>
            </a:r>
            <a:r>
              <a:rPr lang="en-US" sz="3200" dirty="0" smtClean="0"/>
              <a:t>$ 16,3 </a:t>
            </a:r>
            <a:r>
              <a:rPr lang="ru-RU" sz="3200" dirty="0" smtClean="0"/>
              <a:t>триллиона в период с 2011 по 2030 год. </a:t>
            </a:r>
          </a:p>
          <a:p>
            <a:r>
              <a:rPr lang="ru-RU" sz="3200" dirty="0" smtClean="0"/>
              <a:t>В Европе самый высокий в мире уровень потребления алкоголя, а так же тревожные и растущие показатели избыточного веса и ожирения.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08923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1486" y="276712"/>
            <a:ext cx="9144000" cy="5908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100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Психотерапевтическое лечение 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Рациональная психотерапия.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Методика ПСР состоит из пяти частей. Курс состоит из 10 занятий продолжительностью 30-35 мин.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наличии психотерапевта проводят лечение перечисленных выше состояний по следующей форме: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Психотерапевтические подходы в лечении данных патологий условно можно разделить на 3 варианта: 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симптоматическая психотерапия, 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2) психотерапия, направленная на патогенетические механизмы,</a:t>
            </a:r>
          </a:p>
          <a:p>
            <a:r>
              <a:rPr lang="ru-RU" sz="2800" dirty="0" smtClean="0">
                <a:latin typeface="Times New Roman" panose="02020603050405020304" pitchFamily="18" charset="0"/>
              </a:rPr>
              <a:t>     3) личностно-ориентированная терапия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08138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1763486"/>
            <a:ext cx="94635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Благодарю</a:t>
            </a:r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за внимание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8306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CFF08A-65F6-4CB4-98B6-9EF39D12643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515600" cy="115252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Распространенность психических расстройств в учреждениях первичного звена здравоохранения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B87A67-A77E-4703-AFA9-399A008DA6C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589088"/>
            <a:ext cx="10763250" cy="5168900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Депрессивные расстройства</a:t>
            </a:r>
            <a:r>
              <a:rPr lang="en-US" sz="2400" dirty="0"/>
              <a:t>: </a:t>
            </a:r>
            <a:r>
              <a:rPr lang="sv-SE" sz="2400" dirty="0"/>
              <a:t>10 – 15 % (Ustun T.B. и Sartorius N., 1995; Backenstrass M. et </a:t>
            </a:r>
            <a:r>
              <a:rPr lang="ru-RU" sz="2400" dirty="0" err="1"/>
              <a:t>al</a:t>
            </a:r>
            <a:r>
              <a:rPr lang="ru-RU" sz="2400" dirty="0"/>
              <a:t>., 2006; Краснов В.Н. и </a:t>
            </a:r>
            <a:r>
              <a:rPr lang="ru-RU" sz="2400" dirty="0" err="1"/>
              <a:t>соавт</a:t>
            </a:r>
            <a:r>
              <a:rPr lang="ru-RU" sz="2400" dirty="0"/>
              <a:t>., 2008)</a:t>
            </a:r>
          </a:p>
          <a:p>
            <a:pPr algn="just"/>
            <a:r>
              <a:rPr lang="ru-RU" sz="2400" dirty="0"/>
              <a:t>Тревожные расстройства</a:t>
            </a:r>
            <a:r>
              <a:rPr lang="en-US" sz="2400" dirty="0"/>
              <a:t>: </a:t>
            </a:r>
            <a:r>
              <a:rPr lang="ru-RU" sz="2400" dirty="0"/>
              <a:t>19,5%</a:t>
            </a:r>
            <a:r>
              <a:rPr lang="en-US" sz="2400" dirty="0"/>
              <a:t> (Kroenke et al., 2007)</a:t>
            </a:r>
            <a:endParaRPr lang="ru-RU" sz="2400" dirty="0"/>
          </a:p>
          <a:p>
            <a:pPr algn="just"/>
            <a:r>
              <a:rPr lang="ru-RU" sz="2400" dirty="0"/>
              <a:t>Биполярное аффективное расстройство (БАР): 0,5 - 4,3 %, распространенность расстройств биполярного спектра - 9,3 % (</a:t>
            </a:r>
            <a:r>
              <a:rPr lang="ru-RU" sz="2400" dirty="0" err="1"/>
              <a:t>Cerimele</a:t>
            </a:r>
            <a:r>
              <a:rPr lang="ru-RU" sz="2400" dirty="0"/>
              <a:t> J.M. </a:t>
            </a:r>
            <a:r>
              <a:rPr lang="es-ES_tradnl" sz="2400" dirty="0"/>
              <a:t>et al., 2014)</a:t>
            </a:r>
            <a:endParaRPr lang="ru-RU" sz="2400" dirty="0"/>
          </a:p>
          <a:p>
            <a:pPr algn="just"/>
            <a:r>
              <a:rPr lang="ru-R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Деменция: 25% (</a:t>
            </a:r>
            <a:r>
              <a:rPr lang="ru-RU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Гантман</a:t>
            </a:r>
            <a:r>
              <a:rPr lang="ru-R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М.В., 2017);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Зависимости: 20-40% (Клименко Т.В., Кошкина Е.А. и др., 2015);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9186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ABC966A-C2D4-3C49-AD03-A954EB1FCEE9}"/>
              </a:ext>
            </a:extLst>
          </p:cNvPr>
          <p:cNvCxnSpPr>
            <a:cxnSpLocks/>
          </p:cNvCxnSpPr>
          <p:nvPr/>
        </p:nvCxnSpPr>
        <p:spPr>
          <a:xfrm>
            <a:off x="1" y="1001028"/>
            <a:ext cx="12191999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3085653-08D0-7A41-B806-1A3628EB75BE}"/>
              </a:ext>
            </a:extLst>
          </p:cNvPr>
          <p:cNvSpPr txBox="1"/>
          <p:nvPr/>
        </p:nvSpPr>
        <p:spPr>
          <a:xfrm>
            <a:off x="320844" y="46921"/>
            <a:ext cx="1127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Данные многоцентрового международного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исследования лечения депрессий в первичном звене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40372B0-A0B3-6E40-90AD-53E6E47F9AF5}"/>
              </a:ext>
            </a:extLst>
          </p:cNvPr>
          <p:cNvSpPr/>
          <p:nvPr/>
        </p:nvSpPr>
        <p:spPr>
          <a:xfrm>
            <a:off x="320844" y="1449070"/>
            <a:ext cx="11472805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Международное исследование </a:t>
            </a:r>
            <a:r>
              <a:rPr kumimoji="0" lang="e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Prevalence and Predictors of Depression Treatment in an International Primary Care Study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изучение особенностей лечения депрессивных состояний в первичном звене медицинской̆ помощи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Сравнительное исследование в 6 центрах разных стран: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Испания, Израиль, Австралия, Бразилия, США и Россия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Частота лечения депрессии: 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США (Сиэтл) – 41%; Россия (СПб) – 4%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Частота попадания пациентов в поле зрения психиатров: 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Австралия (Мельбурн) – 31%; Россия (СПб) – 4%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4241" y="6052096"/>
            <a:ext cx="117035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Simon G.E., Fleck М., Lucas R., Bushnell D.M., LIDO Group. Prevalence and Predictors of Depression Treatment in an International Primary Care Study // Am. J. Psychiatry. 2004. Vol. 161. P. 626–634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Стрелка вверх 6"/>
          <p:cNvSpPr/>
          <p:nvPr/>
        </p:nvSpPr>
        <p:spPr>
          <a:xfrm rot="3474791" flipH="1" flipV="1">
            <a:off x="7233775" y="2460171"/>
            <a:ext cx="1801368" cy="29173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54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9" y="217715"/>
            <a:ext cx="11808021" cy="66402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4674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77787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РАСПРОСТРАНЕННОСТЬ ТРЕВОЖНЫХ РАССТРОЙСТВ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74676" y="1125538"/>
            <a:ext cx="10003270" cy="4573587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endParaRPr lang="en-US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по данным ВОЗ тревожные расстройства относятся к десяти самым значимым проблемам здравоохранения</a:t>
            </a:r>
            <a:r>
              <a:rPr lang="ru-RU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пожизненная </a:t>
            </a:r>
            <a:r>
              <a:rPr 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распространенность тревожных расстройств около 21% - 50% среди всего населения</a:t>
            </a:r>
            <a:r>
              <a:rPr lang="ru-RU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отдельные симптомы тревоги или субклинические тревожные расстройства у 76% населения;</a:t>
            </a:r>
          </a:p>
          <a:p>
            <a:pPr marL="0" indent="0">
              <a:buNone/>
            </a:pPr>
            <a:endParaRPr lang="ru-RU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Васюк</a:t>
            </a:r>
            <a:r>
              <a:rPr lang="ru-RU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Ю.А., Довженко Т.В., 2008;</a:t>
            </a:r>
          </a:p>
          <a:p>
            <a:pPr marL="0" indent="0" algn="r">
              <a:buNone/>
            </a:pPr>
            <a:r>
              <a:rPr lang="ru-RU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Смулевич А.Б., </a:t>
            </a:r>
            <a:r>
              <a:rPr lang="ru-RU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Дробижев</a:t>
            </a:r>
            <a:r>
              <a:rPr lang="ru-RU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М.Ю., 2005;</a:t>
            </a:r>
          </a:p>
          <a:p>
            <a:pPr marL="0" indent="0" algn="r">
              <a:buNone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The Journal of Neuropsychiatry and Clinical Neurosciences, 2015</a:t>
            </a:r>
            <a:endParaRPr lang="ru-RU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64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81" y="195943"/>
            <a:ext cx="11769705" cy="646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129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3946533" y="257465"/>
            <a:ext cx="42927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ПРОЯВЛЕНИЯ ТРЕВОГИ</a:t>
            </a:r>
          </a:p>
        </p:txBody>
      </p:sp>
      <p:graphicFrame>
        <p:nvGraphicFramePr>
          <p:cNvPr id="2050" name="Object 8"/>
          <p:cNvGraphicFramePr>
            <a:graphicFrameLocks noGrp="1" noChangeAspect="1"/>
          </p:cNvGraphicFramePr>
          <p:nvPr>
            <p:ph idx="4294967295"/>
            <p:extLst/>
          </p:nvPr>
        </p:nvGraphicFramePr>
        <p:xfrm>
          <a:off x="0" y="1347788"/>
          <a:ext cx="8805863" cy="573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Диаграмма" r:id="rId3" imgW="4600646" imgH="3200644" progId="MSGraph.Chart.8">
                  <p:embed followColorScheme="full"/>
                </p:oleObj>
              </mc:Choice>
              <mc:Fallback>
                <p:oleObj name="Диаграмма" r:id="rId3" imgW="4600646" imgH="3200644" progId="MSGraph.Chart.8">
                  <p:embed followColorScheme="full"/>
                  <p:pic>
                    <p:nvPicPr>
                      <p:cNvPr id="205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47788"/>
                        <a:ext cx="8805863" cy="573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12"/>
          <p:cNvSpPr txBox="1">
            <a:spLocks noChangeArrowheads="1"/>
          </p:cNvSpPr>
          <p:nvPr/>
        </p:nvSpPr>
        <p:spPr bwMode="auto">
          <a:xfrm>
            <a:off x="4464051" y="2887664"/>
            <a:ext cx="6687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2053" name="Text Box 13"/>
          <p:cNvSpPr txBox="1">
            <a:spLocks noChangeArrowheads="1"/>
          </p:cNvSpPr>
          <p:nvPr/>
        </p:nvSpPr>
        <p:spPr bwMode="auto">
          <a:xfrm>
            <a:off x="6288617" y="2924176"/>
            <a:ext cx="6976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80%</a:t>
            </a:r>
          </a:p>
        </p:txBody>
      </p:sp>
      <p:sp>
        <p:nvSpPr>
          <p:cNvPr id="2054" name="Line 14"/>
          <p:cNvSpPr>
            <a:spLocks noChangeShapeType="1"/>
          </p:cNvSpPr>
          <p:nvPr/>
        </p:nvSpPr>
        <p:spPr bwMode="auto">
          <a:xfrm>
            <a:off x="3312585" y="1916114"/>
            <a:ext cx="1246716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5" name="Text Box 15"/>
          <p:cNvSpPr txBox="1">
            <a:spLocks noChangeArrowheads="1"/>
          </p:cNvSpPr>
          <p:nvPr/>
        </p:nvSpPr>
        <p:spPr bwMode="auto">
          <a:xfrm>
            <a:off x="527051" y="1347788"/>
            <a:ext cx="29760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Психологические жалобы</a:t>
            </a:r>
          </a:p>
        </p:txBody>
      </p:sp>
      <p:sp>
        <p:nvSpPr>
          <p:cNvPr id="2056" name="Line 17"/>
          <p:cNvSpPr>
            <a:spLocks noChangeShapeType="1"/>
          </p:cNvSpPr>
          <p:nvPr/>
        </p:nvSpPr>
        <p:spPr bwMode="auto">
          <a:xfrm flipH="1">
            <a:off x="7152217" y="1917700"/>
            <a:ext cx="1344083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7" name="Text Box 18"/>
          <p:cNvSpPr txBox="1">
            <a:spLocks noChangeArrowheads="1"/>
          </p:cNvSpPr>
          <p:nvPr/>
        </p:nvSpPr>
        <p:spPr bwMode="auto">
          <a:xfrm>
            <a:off x="8860131" y="1504951"/>
            <a:ext cx="186525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Соматические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(вегетативные)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жалобы</a:t>
            </a: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939092" y="2120027"/>
            <a:ext cx="1876026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тревога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возбуждение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страх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беспокойство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напряженность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8890923" y="2677777"/>
            <a:ext cx="2596608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сердцебиение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потливость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дрожь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покалывание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жжение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головокружение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«ватные» ноги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сухость во рту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приливы жара/озноб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тошнота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звон в ушах</a:t>
            </a:r>
          </a:p>
        </p:txBody>
      </p:sp>
    </p:spTree>
    <p:extLst>
      <p:ext uri="{BB962C8B-B14F-4D97-AF65-F5344CB8AC3E}">
        <p14:creationId xmlns:p14="http://schemas.microsoft.com/office/powerpoint/2010/main" val="43964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1107" y="3630895"/>
            <a:ext cx="2428875" cy="18383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41330" y="1785075"/>
            <a:ext cx="56984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если я спрошу о </a:t>
            </a:r>
            <a:endParaRPr kumimoji="0" lang="en-US" sz="20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психических симптомах, </a:t>
            </a:r>
            <a:endParaRPr kumimoji="0" lang="en-US" sz="20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я могу навредить</a:t>
            </a: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68130" y="3409732"/>
            <a:ext cx="2535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надо исключить самые опасные соматические заболевания, проведя дополнительные обследования</a:t>
            </a:r>
          </a:p>
        </p:txBody>
      </p:sp>
      <p:sp>
        <p:nvSpPr>
          <p:cNvPr id="7" name="Выноска-облако 6"/>
          <p:cNvSpPr/>
          <p:nvPr/>
        </p:nvSpPr>
        <p:spPr>
          <a:xfrm>
            <a:off x="741331" y="2833397"/>
            <a:ext cx="2865118" cy="2196272"/>
          </a:xfrm>
          <a:prstGeom prst="cloudCallout">
            <a:avLst>
              <a:gd name="adj1" fmla="val 78445"/>
              <a:gd name="adj2" fmla="val 587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3279648" y="1397061"/>
            <a:ext cx="3072384" cy="1436335"/>
          </a:xfrm>
          <a:prstGeom prst="cloudCallout">
            <a:avLst>
              <a:gd name="adj1" fmla="val 992"/>
              <a:gd name="adj2" fmla="val 9984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04066" y="1649877"/>
            <a:ext cx="33649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говорить о психологических проблемах не входит в мои обязанности / неловко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348804" y="1567749"/>
            <a:ext cx="2930844" cy="1265647"/>
          </a:xfrm>
          <a:prstGeom prst="cloudCallout">
            <a:avLst>
              <a:gd name="adj1" fmla="val 92100"/>
              <a:gd name="adj2" fmla="val 11644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93359" y="2417897"/>
            <a:ext cx="3986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я в поликлинике, здесь занимаются физическим здоровьем, говорить о настроении неуместно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6766557" y="1909753"/>
            <a:ext cx="4016211" cy="1847286"/>
          </a:xfrm>
          <a:prstGeom prst="cloudCallout">
            <a:avLst>
              <a:gd name="adj1" fmla="val -53619"/>
              <a:gd name="adj2" fmla="val 55900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049FF73-8BF2-472A-91C4-74067C7E0E0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95275"/>
            <a:ext cx="7886700" cy="82073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+mn-lt"/>
              </a:rPr>
              <a:t>«Молчаливый сговор»</a:t>
            </a:r>
          </a:p>
        </p:txBody>
      </p:sp>
    </p:spTree>
    <p:extLst>
      <p:ext uri="{BB962C8B-B14F-4D97-AF65-F5344CB8AC3E}">
        <p14:creationId xmlns:p14="http://schemas.microsoft.com/office/powerpoint/2010/main" val="182137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147</TotalTime>
  <Words>1045</Words>
  <Application>Microsoft Office PowerPoint</Application>
  <PresentationFormat>Широкоэкранный</PresentationFormat>
  <Paragraphs>149</Paragraphs>
  <Slides>21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3" baseType="lpstr">
      <vt:lpstr>MS PGothic</vt:lpstr>
      <vt:lpstr>Arial</vt:lpstr>
      <vt:lpstr>Arial Black</vt:lpstr>
      <vt:lpstr>Calibri</vt:lpstr>
      <vt:lpstr>Corbel</vt:lpstr>
      <vt:lpstr>Symbol</vt:lpstr>
      <vt:lpstr>Times New Roman</vt:lpstr>
      <vt:lpstr>Trebuchet MS</vt:lpstr>
      <vt:lpstr>Wingdings</vt:lpstr>
      <vt:lpstr>Wingdings 3</vt:lpstr>
      <vt:lpstr>Аспект</vt:lpstr>
      <vt:lpstr>Диаграмма</vt:lpstr>
      <vt:lpstr>Проблемы психического здоровья на фоне психотравмирующих факторов.</vt:lpstr>
      <vt:lpstr>Актуальность темы.</vt:lpstr>
      <vt:lpstr>Распространенность психических расстройств в учреждениях первичного звена здравоохранения</vt:lpstr>
      <vt:lpstr>Презентация PowerPoint</vt:lpstr>
      <vt:lpstr>Презентация PowerPoint</vt:lpstr>
      <vt:lpstr>РАСПРОСТРАНЕННОСТЬ ТРЕВОЖНЫХ РАССТРОЙСТВ</vt:lpstr>
      <vt:lpstr>Презентация PowerPoint</vt:lpstr>
      <vt:lpstr>Презентация PowerPoint</vt:lpstr>
      <vt:lpstr>«Молчаливый сговор»</vt:lpstr>
      <vt:lpstr>Чего хотят сами пациенты от врачей-терапевтов?</vt:lpstr>
      <vt:lpstr>Биопсихосоциальная модель в медицине.</vt:lpstr>
      <vt:lpstr>Презентация PowerPoint</vt:lpstr>
      <vt:lpstr>Презентация PowerPoint</vt:lpstr>
      <vt:lpstr>.</vt:lpstr>
      <vt:lpstr>Предполагаемый результат.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психического здоровья на фоне психотравмирующих факторов.</dc:title>
  <dc:creator>ыва</dc:creator>
  <cp:lastModifiedBy>ыва</cp:lastModifiedBy>
  <cp:revision>15</cp:revision>
  <dcterms:created xsi:type="dcterms:W3CDTF">2020-05-28T19:16:47Z</dcterms:created>
  <dcterms:modified xsi:type="dcterms:W3CDTF">2020-05-28T21:44:47Z</dcterms:modified>
</cp:coreProperties>
</file>