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95" r:id="rId3"/>
    <p:sldId id="388" r:id="rId4"/>
    <p:sldId id="381" r:id="rId5"/>
    <p:sldId id="333" r:id="rId6"/>
    <p:sldId id="270" r:id="rId7"/>
    <p:sldId id="387" r:id="rId8"/>
    <p:sldId id="392" r:id="rId9"/>
    <p:sldId id="295" r:id="rId10"/>
    <p:sldId id="329" r:id="rId11"/>
    <p:sldId id="330" r:id="rId12"/>
    <p:sldId id="314" r:id="rId13"/>
    <p:sldId id="327" r:id="rId14"/>
    <p:sldId id="393" r:id="rId15"/>
    <p:sldId id="394" r:id="rId1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http://customooxmlschemas.google.com/">
      <go:slidesCustomData xmlns="" xmlns:p15="http://schemas.microsoft.com/office/powerpoint/2012/main" xmlns:go="http://customooxmlschemas.google.com/" roundtripDataSignature="AMtx7mhgK5IBt/GHn65MiNVSJHulINtLJw==" r:id="rId21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ris Gorodetsky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DC9"/>
    <a:srgbClr val="A7A7A7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381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381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F7D0CA"/>
          </a:solidFill>
        </a:fill>
      </a:tcStyle>
    </a:wholeTbl>
    <a:band2H>
      <a:tcTxStyle/>
      <a:tcStyle>
        <a:tcBdr/>
        <a:fill>
          <a:solidFill>
            <a:srgbClr val="FBE9E6"/>
          </a:solidFill>
        </a:fill>
      </a:tcStyle>
    </a:band2H>
    <a:firstCol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381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381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FFE6DF"/>
          </a:solidFill>
        </a:fill>
      </a:tcStyle>
    </a:wholeTbl>
    <a:band2H>
      <a:tcTxStyle/>
      <a:tcStyle>
        <a:tcBdr/>
        <a:fill>
          <a:solidFill>
            <a:srgbClr val="FFF3F0"/>
          </a:solidFill>
        </a:fill>
      </a:tcStyle>
    </a:band2H>
    <a:firstCol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381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381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1A9988"/>
          </a:solidFill>
        </a:fill>
      </a:tcStyle>
    </a:band2H>
    <a:firstCol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A9988"/>
          </a:solidFill>
        </a:fill>
      </a:tcStyle>
    </a:lastRow>
    <a:fir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381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381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1A9988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1A9988">
              <a:alpha val="20000"/>
            </a:srgbClr>
          </a:solidFill>
        </a:fill>
      </a:tcStyle>
    </a:firstCol>
    <a:la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508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254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47"/>
    <p:restoredTop sz="91322"/>
  </p:normalViewPr>
  <p:slideViewPr>
    <p:cSldViewPr snapToGrid="0" showGuides="1">
      <p:cViewPr varScale="1">
        <p:scale>
          <a:sx n="76" d="100"/>
          <a:sy n="76" d="100"/>
        </p:scale>
        <p:origin x="1092" y="60"/>
      </p:cViewPr>
      <p:guideLst>
        <p:guide orient="horz" pos="24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9C1ED4A-3799-4F6B-BC6F-893FE872D2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C9E3A27-3D16-4FFB-83DA-A8A5AEB2AF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6EF84-44AB-4B30-92DF-310678202D1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0E443F-90AE-486D-9FE2-061AC0F1FF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4D9136-04C6-4C7E-8641-9EB39E0782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9F4F1-574F-42EB-9412-4D2768E08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2307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63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138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357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0" name="Google Shape;3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86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AAC6-BEEB-4B43-B60B-D5F596071E5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674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AAC6-BEEB-4B43-B60B-D5F596071E5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422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3AAC6-BEEB-4B43-B60B-D5F596071E5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90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730000" y="937650"/>
            <a:ext cx="3300901" cy="1381502"/>
          </a:xfrm>
          <a:prstGeom prst="rect">
            <a:avLst/>
          </a:prstGeom>
        </p:spPr>
        <p:txBody>
          <a:bodyPr lIns="91423" tIns="91423" rIns="91423" bIns="91423"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half" idx="1"/>
          </p:nvPr>
        </p:nvSpPr>
        <p:spPr>
          <a:xfrm>
            <a:off x="721225" y="2019724"/>
            <a:ext cx="3300901" cy="3043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742238" y="4779027"/>
            <a:ext cx="342765" cy="335249"/>
          </a:xfrm>
          <a:prstGeom prst="rect">
            <a:avLst/>
          </a:prstGeom>
        </p:spPr>
        <p:txBody>
          <a:bodyPr lIns="91423" tIns="91423" rIns="91423" bIns="91423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pic" sz="half" idx="13"/>
          </p:nvPr>
        </p:nvSpPr>
        <p:spPr>
          <a:xfrm>
            <a:off x="4114800" y="522702"/>
            <a:ext cx="4335930" cy="409809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6426199" y="4565649"/>
            <a:ext cx="127001" cy="127001"/>
          </a:xfrm>
          <a:prstGeom prst="rect">
            <a:avLst/>
          </a:prstGeom>
        </p:spPr>
        <p:txBody>
          <a:bodyPr lIns="17143" tIns="17143" rIns="17143" bIns="17143"/>
          <a:lstStyle>
            <a:lvl1pPr defTabSz="685834">
              <a:defRPr sz="400">
                <a:solidFill>
                  <a:srgbClr val="30303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pic" sz="half" idx="13"/>
          </p:nvPr>
        </p:nvSpPr>
        <p:spPr>
          <a:xfrm>
            <a:off x="5715000" y="0"/>
            <a:ext cx="2643189" cy="5143500"/>
          </a:xfrm>
          <a:prstGeom prst="rect">
            <a:avLst/>
          </a:prstGeom>
          <a:effectLst>
            <a:outerShdw blurRad="431800" dist="228600" dir="81000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6426199" y="4565649"/>
            <a:ext cx="127001" cy="127001"/>
          </a:xfrm>
          <a:prstGeom prst="rect">
            <a:avLst/>
          </a:prstGeom>
        </p:spPr>
        <p:txBody>
          <a:bodyPr lIns="17143" tIns="17143" rIns="17143" bIns="17143"/>
          <a:lstStyle>
            <a:lvl1pPr defTabSz="685834">
              <a:defRPr sz="400">
                <a:solidFill>
                  <a:srgbClr val="30303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pic" sz="quarter" idx="13"/>
          </p:nvPr>
        </p:nvSpPr>
        <p:spPr>
          <a:xfrm>
            <a:off x="401544" y="499399"/>
            <a:ext cx="1988959" cy="198895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pic" sz="quarter" idx="14"/>
          </p:nvPr>
        </p:nvSpPr>
        <p:spPr>
          <a:xfrm>
            <a:off x="2527524" y="499398"/>
            <a:ext cx="1988959" cy="198895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pic" sz="quarter" idx="15"/>
          </p:nvPr>
        </p:nvSpPr>
        <p:spPr>
          <a:xfrm>
            <a:off x="4653505" y="499398"/>
            <a:ext cx="1988958" cy="198895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pic" sz="quarter" idx="16"/>
          </p:nvPr>
        </p:nvSpPr>
        <p:spPr>
          <a:xfrm>
            <a:off x="6779484" y="499398"/>
            <a:ext cx="1988958" cy="198895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426199" y="4565649"/>
            <a:ext cx="127001" cy="127001"/>
          </a:xfrm>
          <a:prstGeom prst="rect">
            <a:avLst/>
          </a:prstGeom>
        </p:spPr>
        <p:txBody>
          <a:bodyPr lIns="17143" tIns="17143" rIns="17143" bIns="17143"/>
          <a:lstStyle>
            <a:lvl1pPr defTabSz="685834">
              <a:defRPr sz="400">
                <a:solidFill>
                  <a:srgbClr val="30303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pic" idx="13"/>
          </p:nvPr>
        </p:nvSpPr>
        <p:spPr>
          <a:xfrm>
            <a:off x="3731731" y="0"/>
            <a:ext cx="5413462" cy="442725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426199" y="4565649"/>
            <a:ext cx="127001" cy="127001"/>
          </a:xfrm>
          <a:prstGeom prst="rect">
            <a:avLst/>
          </a:prstGeom>
        </p:spPr>
        <p:txBody>
          <a:bodyPr lIns="17143" tIns="17143" rIns="17143" bIns="17143"/>
          <a:lstStyle>
            <a:lvl1pPr defTabSz="685834">
              <a:defRPr sz="400">
                <a:solidFill>
                  <a:srgbClr val="30303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729450" y="937650"/>
            <a:ext cx="7688400" cy="535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729325" y="1697875"/>
            <a:ext cx="3774300" cy="226110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2pPr marL="914400" indent="-298450"/>
            <a:lvl3pPr marL="1371600" indent="-298450"/>
            <a:lvl4pPr marL="1828800" indent="-298450"/>
            <a:lvl5pPr marL="2286000" indent="-29845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3"/>
          </p:nvPr>
        </p:nvSpPr>
        <p:spPr>
          <a:xfrm>
            <a:off x="4643604" y="1697875"/>
            <a:ext cx="3774300" cy="226110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/>
          <a:p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76" name="Group 176"/>
          <p:cNvGrpSpPr/>
          <p:nvPr/>
        </p:nvGrpSpPr>
        <p:grpSpPr>
          <a:xfrm>
            <a:off x="867601" y="430875"/>
            <a:ext cx="8285934" cy="56953"/>
            <a:chOff x="0" y="0"/>
            <a:chExt cx="8285932" cy="56951"/>
          </a:xfrm>
        </p:grpSpPr>
        <p:sp>
          <p:nvSpPr>
            <p:cNvPr id="170" name="Shape 170"/>
            <p:cNvSpPr/>
            <p:nvPr/>
          </p:nvSpPr>
          <p:spPr>
            <a:xfrm rot="16200000">
              <a:off x="2037688" y="-660256"/>
              <a:ext cx="56907" cy="1377419"/>
            </a:xfrm>
            <a:prstGeom prst="rect">
              <a:avLst/>
            </a:prstGeom>
            <a:solidFill>
              <a:srgbClr val="F5CD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FF00"/>
                  </a:solidFill>
                </a:defRPr>
              </a:pP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 rot="16200000">
              <a:off x="665796" y="-665797"/>
              <a:ext cx="56907" cy="1388500"/>
            </a:xfrm>
            <a:prstGeom prst="rect">
              <a:avLst/>
            </a:prstGeom>
            <a:solidFill>
              <a:srgbClr val="7ECD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 rot="16200000">
              <a:off x="3420447" y="-665751"/>
              <a:ext cx="56907" cy="1388500"/>
            </a:xfrm>
            <a:prstGeom prst="rect">
              <a:avLst/>
            </a:prstGeom>
            <a:solidFill>
              <a:srgbClr val="69B06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 rot="16200000">
              <a:off x="4808947" y="-665751"/>
              <a:ext cx="56907" cy="1388500"/>
            </a:xfrm>
            <a:prstGeom prst="rect">
              <a:avLst/>
            </a:prstGeom>
            <a:solidFill>
              <a:srgbClr val="ED97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 rot="16200000">
              <a:off x="6174730" y="-665751"/>
              <a:ext cx="56907" cy="1388500"/>
            </a:xfrm>
            <a:prstGeom prst="rect">
              <a:avLst/>
            </a:prstGeom>
            <a:solidFill>
              <a:srgbClr val="449DC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 rot="16200000">
              <a:off x="7563229" y="-665751"/>
              <a:ext cx="56907" cy="1388500"/>
            </a:xfrm>
            <a:prstGeom prst="rect">
              <a:avLst/>
            </a:prstGeom>
            <a:solidFill>
              <a:srgbClr val="EE73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730000" y="937650"/>
            <a:ext cx="3300901" cy="13815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half" idx="1"/>
          </p:nvPr>
        </p:nvSpPr>
        <p:spPr>
          <a:xfrm>
            <a:off x="721225" y="2019724"/>
            <a:ext cx="3300901" cy="3043802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2pPr marL="968663" indent="-352713"/>
            <a:lvl3pPr marL="1425863" indent="-352713"/>
            <a:lvl4pPr marL="1883063" indent="-352713"/>
            <a:lvl5pPr marL="2340263" indent="-35271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729450" y="937650"/>
            <a:ext cx="7688400" cy="5352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xfrm>
            <a:off x="729325" y="1697875"/>
            <a:ext cx="3774300" cy="226110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2pPr marL="968663" indent="-352713"/>
            <a:lvl3pPr marL="1425863" indent="-352713"/>
            <a:lvl4pPr marL="1883063" indent="-352713"/>
            <a:lvl5pPr marL="2340263" indent="-35271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3"/>
          </p:nvPr>
        </p:nvSpPr>
        <p:spPr>
          <a:xfrm>
            <a:off x="4643604" y="1697875"/>
            <a:ext cx="3774300" cy="226110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729450" y="937650"/>
            <a:ext cx="7688700" cy="5352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sz="half" idx="1"/>
          </p:nvPr>
        </p:nvSpPr>
        <p:spPr>
          <a:xfrm>
            <a:off x="729450" y="1697875"/>
            <a:ext cx="7688700" cy="226110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2pPr marL="968663" indent="-352713"/>
            <a:lvl3pPr marL="1425863" indent="-352713"/>
            <a:lvl4pPr marL="1883063" indent="-352713"/>
            <a:lvl5pPr marL="2340263" indent="-35271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xfrm>
            <a:off x="729450" y="992449"/>
            <a:ext cx="7688700" cy="1034402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2pPr marL="968663" indent="-352713"/>
            <a:lvl3pPr marL="1425863" indent="-352713"/>
            <a:lvl4pPr marL="1883063" indent="-352713"/>
            <a:lvl5pPr marL="2340263" indent="-352713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9450" y="937650"/>
            <a:ext cx="7688400" cy="535202"/>
          </a:xfrm>
          <a:prstGeom prst="rect">
            <a:avLst/>
          </a:prstGeom>
        </p:spPr>
        <p:txBody>
          <a:bodyPr lIns="91423" tIns="91423" rIns="91423" bIns="91423"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9325" y="1697875"/>
            <a:ext cx="3774300" cy="22611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3"/>
          </p:nvPr>
        </p:nvSpPr>
        <p:spPr>
          <a:xfrm>
            <a:off x="4643604" y="1697875"/>
            <a:ext cx="3774300" cy="22611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8742238" y="4779027"/>
            <a:ext cx="342765" cy="335249"/>
          </a:xfrm>
          <a:prstGeom prst="rect">
            <a:avLst/>
          </a:prstGeom>
        </p:spPr>
        <p:txBody>
          <a:bodyPr lIns="91423" tIns="91423" rIns="91423" bIns="91423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729450" y="864299"/>
            <a:ext cx="7021201" cy="298500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Shape 229"/>
          <p:cNvSpPr/>
          <p:nvPr/>
        </p:nvSpPr>
        <p:spPr>
          <a:xfrm rot="16200000">
            <a:off x="2905290" y="3504420"/>
            <a:ext cx="56907" cy="1377419"/>
          </a:xfrm>
          <a:prstGeom prst="rect">
            <a:avLst/>
          </a:prstGeom>
          <a:solidFill>
            <a:srgbClr val="F5CD5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FF00"/>
                </a:solidFill>
              </a:defRPr>
            </a:pPr>
            <a:endParaRPr/>
          </a:p>
        </p:txBody>
      </p:sp>
      <p:sp>
        <p:nvSpPr>
          <p:cNvPr id="230" name="Shape 230"/>
          <p:cNvSpPr/>
          <p:nvPr/>
        </p:nvSpPr>
        <p:spPr>
          <a:xfrm rot="16200000">
            <a:off x="1533398" y="3498879"/>
            <a:ext cx="56907" cy="1388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 rot="16200000">
            <a:off x="4288050" y="3498926"/>
            <a:ext cx="56907" cy="1388500"/>
          </a:xfrm>
          <a:prstGeom prst="rect">
            <a:avLst/>
          </a:prstGeom>
          <a:solidFill>
            <a:srgbClr val="69B06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 rot="16200000">
            <a:off x="5676549" y="3498926"/>
            <a:ext cx="56907" cy="1388500"/>
          </a:xfrm>
          <a:prstGeom prst="rect">
            <a:avLst/>
          </a:prstGeom>
          <a:solidFill>
            <a:srgbClr val="ED973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 rot="16200000">
            <a:off x="7042332" y="3498926"/>
            <a:ext cx="56907" cy="1388500"/>
          </a:xfrm>
          <a:prstGeom prst="rect">
            <a:avLst/>
          </a:prstGeom>
          <a:solidFill>
            <a:srgbClr val="449DC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 rot="16200000">
            <a:off x="8430831" y="3498926"/>
            <a:ext cx="56907" cy="1388500"/>
          </a:xfrm>
          <a:prstGeom prst="rect">
            <a:avLst/>
          </a:prstGeom>
          <a:solidFill>
            <a:srgbClr val="EE735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xfrm>
            <a:off x="724949" y="3161525"/>
            <a:ext cx="3300902" cy="75900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 marL="311150" indent="-16510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11150" indent="30480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11150" indent="76200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11150" indent="121920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11150" indent="167640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hape 245"/>
          <p:cNvSpPr>
            <a:spLocks noGrp="1"/>
          </p:cNvSpPr>
          <p:nvPr>
            <p:ph type="body" sz="half" idx="13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/>
          <a:p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253" name="Group 253"/>
          <p:cNvGrpSpPr/>
          <p:nvPr/>
        </p:nvGrpSpPr>
        <p:grpSpPr>
          <a:xfrm>
            <a:off x="790608" y="583577"/>
            <a:ext cx="3781812" cy="56842"/>
            <a:chOff x="0" y="0"/>
            <a:chExt cx="3781810" cy="56841"/>
          </a:xfrm>
        </p:grpSpPr>
        <p:sp>
          <p:nvSpPr>
            <p:cNvPr id="247" name="Shape 247"/>
            <p:cNvSpPr/>
            <p:nvPr/>
          </p:nvSpPr>
          <p:spPr>
            <a:xfrm rot="16200000">
              <a:off x="914616" y="-285938"/>
              <a:ext cx="56797" cy="628673"/>
            </a:xfrm>
            <a:prstGeom prst="rect">
              <a:avLst/>
            </a:prstGeom>
            <a:solidFill>
              <a:srgbClr val="F5CD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FF00"/>
                  </a:solidFill>
                </a:defRPr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 rot="16200000">
              <a:off x="288466" y="-288467"/>
              <a:ext cx="56797" cy="633730"/>
            </a:xfrm>
            <a:prstGeom prst="rect">
              <a:avLst/>
            </a:prstGeom>
            <a:solidFill>
              <a:srgbClr val="7ECD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 rot="16200000">
              <a:off x="1545726" y="-288421"/>
              <a:ext cx="56797" cy="633730"/>
            </a:xfrm>
            <a:prstGeom prst="rect">
              <a:avLst/>
            </a:prstGeom>
            <a:solidFill>
              <a:srgbClr val="69B06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 rot="16200000">
              <a:off x="2179456" y="-288421"/>
              <a:ext cx="56797" cy="633730"/>
            </a:xfrm>
            <a:prstGeom prst="rect">
              <a:avLst/>
            </a:prstGeom>
            <a:solidFill>
              <a:srgbClr val="ED97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 rot="16200000">
              <a:off x="2802817" y="-288421"/>
              <a:ext cx="56797" cy="633730"/>
            </a:xfrm>
            <a:prstGeom prst="rect">
              <a:avLst/>
            </a:prstGeom>
            <a:solidFill>
              <a:srgbClr val="449DC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 rot="16200000">
              <a:off x="3436547" y="-288421"/>
              <a:ext cx="56797" cy="633730"/>
            </a:xfrm>
            <a:prstGeom prst="rect">
              <a:avLst/>
            </a:prstGeom>
            <a:solidFill>
              <a:srgbClr val="EE73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254" name="Shape 2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_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729450" y="1322449"/>
            <a:ext cx="7688400" cy="151860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grpSp>
        <p:nvGrpSpPr>
          <p:cNvPr id="268" name="Group 268"/>
          <p:cNvGrpSpPr/>
          <p:nvPr/>
        </p:nvGrpSpPr>
        <p:grpSpPr>
          <a:xfrm>
            <a:off x="867601" y="430875"/>
            <a:ext cx="8285934" cy="56953"/>
            <a:chOff x="0" y="0"/>
            <a:chExt cx="8285932" cy="56951"/>
          </a:xfrm>
        </p:grpSpPr>
        <p:sp>
          <p:nvSpPr>
            <p:cNvPr id="262" name="Shape 262"/>
            <p:cNvSpPr/>
            <p:nvPr/>
          </p:nvSpPr>
          <p:spPr>
            <a:xfrm rot="16200000">
              <a:off x="2037688" y="-660256"/>
              <a:ext cx="56907" cy="1377419"/>
            </a:xfrm>
            <a:prstGeom prst="rect">
              <a:avLst/>
            </a:prstGeom>
            <a:solidFill>
              <a:srgbClr val="F5CD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FF00"/>
                  </a:solidFill>
                </a:defRPr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 rot="16200000">
              <a:off x="665796" y="-665797"/>
              <a:ext cx="56907" cy="1388500"/>
            </a:xfrm>
            <a:prstGeom prst="rect">
              <a:avLst/>
            </a:prstGeom>
            <a:solidFill>
              <a:srgbClr val="7ECD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 rot="16200000">
              <a:off x="3420447" y="-665751"/>
              <a:ext cx="56907" cy="1388500"/>
            </a:xfrm>
            <a:prstGeom prst="rect">
              <a:avLst/>
            </a:prstGeom>
            <a:solidFill>
              <a:srgbClr val="69B06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 rot="16200000">
              <a:off x="4808947" y="-665751"/>
              <a:ext cx="56907" cy="1388500"/>
            </a:xfrm>
            <a:prstGeom prst="rect">
              <a:avLst/>
            </a:prstGeom>
            <a:solidFill>
              <a:srgbClr val="ED97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 rot="16200000">
              <a:off x="6174730" y="-665751"/>
              <a:ext cx="56907" cy="1388500"/>
            </a:xfrm>
            <a:prstGeom prst="rect">
              <a:avLst/>
            </a:prstGeom>
            <a:solidFill>
              <a:srgbClr val="449DC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 rot="16200000">
              <a:off x="7563229" y="-665751"/>
              <a:ext cx="56907" cy="1388500"/>
            </a:xfrm>
            <a:prstGeom prst="rect">
              <a:avLst/>
            </a:prstGeom>
            <a:solidFill>
              <a:srgbClr val="EE73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-165796" y="-19050"/>
            <a:ext cx="9398463" cy="5181600"/>
          </a:xfrm>
          <a:prstGeom prst="rect">
            <a:avLst/>
          </a:prstGeom>
          <a:gradFill>
            <a:gsLst>
              <a:gs pos="0">
                <a:srgbClr val="4BAFDA"/>
              </a:gs>
              <a:gs pos="100000">
                <a:srgbClr val="4684C6"/>
              </a:gs>
            </a:gsLst>
            <a:lin ang="16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sldNum" sz="quarter" idx="2"/>
          </p:nvPr>
        </p:nvSpPr>
        <p:spPr>
          <a:xfrm>
            <a:off x="6333237" y="4664326"/>
            <a:ext cx="219964" cy="205874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A8DC-A139-448E-ADC5-80223EF5A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10773-B654-48EC-8210-D63DCD52B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94DE5-46D2-452E-941C-E71192BE82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85AEF8-D86F-4F25-B178-291D107350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3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729450" y="937650"/>
            <a:ext cx="7688700" cy="535202"/>
          </a:xfrm>
          <a:prstGeom prst="rect">
            <a:avLst/>
          </a:prstGeom>
        </p:spPr>
        <p:txBody>
          <a:bodyPr lIns="91423" tIns="91423" rIns="91423" bIns="91423"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half" idx="1"/>
          </p:nvPr>
        </p:nvSpPr>
        <p:spPr>
          <a:xfrm>
            <a:off x="729450" y="1697875"/>
            <a:ext cx="7688700" cy="22611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8742238" y="4779027"/>
            <a:ext cx="342765" cy="335249"/>
          </a:xfrm>
          <a:prstGeom prst="rect">
            <a:avLst/>
          </a:prstGeom>
        </p:spPr>
        <p:txBody>
          <a:bodyPr lIns="91423" tIns="91423" rIns="91423" bIns="91423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729450" y="992449"/>
            <a:ext cx="7688700" cy="10344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8742238" y="4779027"/>
            <a:ext cx="342765" cy="335249"/>
          </a:xfrm>
          <a:prstGeom prst="rect">
            <a:avLst/>
          </a:prstGeom>
        </p:spPr>
        <p:txBody>
          <a:bodyPr lIns="91423" tIns="91423" rIns="91423" bIns="91423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729450" y="1318650"/>
            <a:ext cx="7688400" cy="535202"/>
          </a:xfrm>
          <a:prstGeom prst="rect">
            <a:avLst/>
          </a:prstGeom>
        </p:spPr>
        <p:txBody>
          <a:bodyPr lIns="91423" tIns="91423" rIns="91423" bIns="91423"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8742238" y="4779027"/>
            <a:ext cx="342765" cy="335249"/>
          </a:xfrm>
          <a:prstGeom prst="rect">
            <a:avLst/>
          </a:prstGeom>
        </p:spPr>
        <p:txBody>
          <a:bodyPr lIns="91423" tIns="91423" rIns="91423" bIns="91423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729450" y="864298"/>
            <a:ext cx="7021201" cy="2985002"/>
          </a:xfrm>
          <a:prstGeom prst="rect">
            <a:avLst/>
          </a:prstGeom>
        </p:spPr>
        <p:txBody>
          <a:bodyPr lIns="91423" tIns="91423" rIns="91423" bIns="91423"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Shape 65"/>
          <p:cNvSpPr/>
          <p:nvPr/>
        </p:nvSpPr>
        <p:spPr>
          <a:xfrm rot="16200000">
            <a:off x="2905290" y="3504420"/>
            <a:ext cx="56907" cy="1377420"/>
          </a:xfrm>
          <a:prstGeom prst="rect">
            <a:avLst/>
          </a:prstGeom>
          <a:solidFill>
            <a:srgbClr val="F5CD5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FF00"/>
                </a:solidFill>
              </a:defRPr>
            </a:pPr>
            <a:endParaRPr/>
          </a:p>
        </p:txBody>
      </p:sp>
      <p:sp>
        <p:nvSpPr>
          <p:cNvPr id="66" name="Shape 66"/>
          <p:cNvSpPr/>
          <p:nvPr/>
        </p:nvSpPr>
        <p:spPr>
          <a:xfrm rot="16200000">
            <a:off x="1533398" y="3498879"/>
            <a:ext cx="56907" cy="1388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7" name="Shape 67"/>
          <p:cNvSpPr/>
          <p:nvPr/>
        </p:nvSpPr>
        <p:spPr>
          <a:xfrm rot="16200000">
            <a:off x="4288050" y="3498926"/>
            <a:ext cx="56907" cy="1388501"/>
          </a:xfrm>
          <a:prstGeom prst="rect">
            <a:avLst/>
          </a:prstGeom>
          <a:solidFill>
            <a:srgbClr val="69B06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 rot="16200000">
            <a:off x="5676549" y="3498926"/>
            <a:ext cx="56907" cy="1388501"/>
          </a:xfrm>
          <a:prstGeom prst="rect">
            <a:avLst/>
          </a:prstGeom>
          <a:solidFill>
            <a:srgbClr val="ED973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 rot="16200000">
            <a:off x="7042332" y="3498926"/>
            <a:ext cx="56907" cy="1388501"/>
          </a:xfrm>
          <a:prstGeom prst="rect">
            <a:avLst/>
          </a:prstGeom>
          <a:solidFill>
            <a:srgbClr val="449DC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 rot="16200000">
            <a:off x="8430831" y="3498926"/>
            <a:ext cx="56907" cy="1388501"/>
          </a:xfrm>
          <a:prstGeom prst="rect">
            <a:avLst/>
          </a:prstGeom>
          <a:solidFill>
            <a:srgbClr val="EE735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xfrm>
            <a:off x="8742238" y="4779027"/>
            <a:ext cx="342765" cy="335249"/>
          </a:xfrm>
          <a:prstGeom prst="rect">
            <a:avLst/>
          </a:prstGeom>
        </p:spPr>
        <p:txBody>
          <a:bodyPr lIns="91423" tIns="91423" rIns="91423" bIns="91423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</p:spPr>
        <p:txBody>
          <a:bodyPr lIns="91423" tIns="91423" rIns="91423" bIns="91423"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724949" y="3161525"/>
            <a:ext cx="3300903" cy="759002"/>
          </a:xfrm>
          <a:prstGeom prst="rect">
            <a:avLst/>
          </a:prstGeom>
        </p:spPr>
        <p:txBody>
          <a:bodyPr>
            <a:normAutofit/>
          </a:bodyPr>
          <a:lstStyle>
            <a:lvl1pPr marL="165100" indent="-1905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165100" indent="14605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165100" indent="14605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165100" indent="14605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165100" indent="14605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3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82" name="Shape 82"/>
          <p:cNvSpPr/>
          <p:nvPr/>
        </p:nvSpPr>
        <p:spPr>
          <a:xfrm>
            <a:off x="8280450" y="0"/>
            <a:ext cx="863402" cy="45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89" name="Group 89"/>
          <p:cNvGrpSpPr/>
          <p:nvPr/>
        </p:nvGrpSpPr>
        <p:grpSpPr>
          <a:xfrm>
            <a:off x="790607" y="583576"/>
            <a:ext cx="3781814" cy="56845"/>
            <a:chOff x="0" y="0"/>
            <a:chExt cx="3781812" cy="56844"/>
          </a:xfrm>
        </p:grpSpPr>
        <p:sp>
          <p:nvSpPr>
            <p:cNvPr id="83" name="Shape 83"/>
            <p:cNvSpPr/>
            <p:nvPr/>
          </p:nvSpPr>
          <p:spPr>
            <a:xfrm rot="16200000">
              <a:off x="914615" y="-285938"/>
              <a:ext cx="56799" cy="628674"/>
            </a:xfrm>
            <a:prstGeom prst="rect">
              <a:avLst/>
            </a:prstGeom>
            <a:solidFill>
              <a:srgbClr val="F5CD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FF00"/>
                  </a:solidFill>
                </a:defRPr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 rot="16200000">
              <a:off x="288465" y="-288467"/>
              <a:ext cx="56799" cy="633731"/>
            </a:xfrm>
            <a:prstGeom prst="rect">
              <a:avLst/>
            </a:prstGeom>
            <a:solidFill>
              <a:srgbClr val="7ECD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 rot="16200000">
              <a:off x="1545726" y="-288421"/>
              <a:ext cx="56799" cy="633731"/>
            </a:xfrm>
            <a:prstGeom prst="rect">
              <a:avLst/>
            </a:prstGeom>
            <a:solidFill>
              <a:srgbClr val="69B06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 rot="16200000">
              <a:off x="2179456" y="-288421"/>
              <a:ext cx="56799" cy="633731"/>
            </a:xfrm>
            <a:prstGeom prst="rect">
              <a:avLst/>
            </a:prstGeom>
            <a:solidFill>
              <a:srgbClr val="ED97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 rot="16200000">
              <a:off x="2802817" y="-288421"/>
              <a:ext cx="56799" cy="633731"/>
            </a:xfrm>
            <a:prstGeom prst="rect">
              <a:avLst/>
            </a:prstGeom>
            <a:solidFill>
              <a:srgbClr val="449DC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 rot="16200000">
              <a:off x="3436548" y="-288421"/>
              <a:ext cx="56799" cy="633731"/>
            </a:xfrm>
            <a:prstGeom prst="rect">
              <a:avLst/>
            </a:prstGeom>
            <a:solidFill>
              <a:srgbClr val="EE73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xfrm>
            <a:off x="8742238" y="4779027"/>
            <a:ext cx="342765" cy="335249"/>
          </a:xfrm>
          <a:prstGeom prst="rect">
            <a:avLst/>
          </a:prstGeom>
        </p:spPr>
        <p:txBody>
          <a:bodyPr lIns="91423" tIns="91423" rIns="91423" bIns="91423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729450" y="1322449"/>
            <a:ext cx="7688400" cy="1518603"/>
          </a:xfrm>
          <a:prstGeom prst="rect">
            <a:avLst/>
          </a:prstGeom>
        </p:spPr>
        <p:txBody>
          <a:bodyPr lIns="91423" tIns="91423" rIns="91423" bIns="91423"/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grpSp>
        <p:nvGrpSpPr>
          <p:cNvPr id="104" name="Group 104"/>
          <p:cNvGrpSpPr/>
          <p:nvPr/>
        </p:nvGrpSpPr>
        <p:grpSpPr>
          <a:xfrm>
            <a:off x="867600" y="430875"/>
            <a:ext cx="8285935" cy="56955"/>
            <a:chOff x="0" y="0"/>
            <a:chExt cx="8285934" cy="56953"/>
          </a:xfrm>
        </p:grpSpPr>
        <p:sp>
          <p:nvSpPr>
            <p:cNvPr id="98" name="Shape 98"/>
            <p:cNvSpPr/>
            <p:nvPr/>
          </p:nvSpPr>
          <p:spPr>
            <a:xfrm rot="16200000">
              <a:off x="2037687" y="-660255"/>
              <a:ext cx="56909" cy="1377420"/>
            </a:xfrm>
            <a:prstGeom prst="rect">
              <a:avLst/>
            </a:prstGeom>
            <a:solidFill>
              <a:srgbClr val="F5CD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FF00"/>
                  </a:solidFill>
                </a:defRPr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 rot="16200000">
              <a:off x="665795" y="-665796"/>
              <a:ext cx="56909" cy="1388501"/>
            </a:xfrm>
            <a:prstGeom prst="rect">
              <a:avLst/>
            </a:prstGeom>
            <a:solidFill>
              <a:srgbClr val="7ECD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 rot="16200000">
              <a:off x="3420447" y="-665750"/>
              <a:ext cx="56909" cy="1388501"/>
            </a:xfrm>
            <a:prstGeom prst="rect">
              <a:avLst/>
            </a:prstGeom>
            <a:solidFill>
              <a:srgbClr val="69B06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 rot="16200000">
              <a:off x="4808947" y="-665750"/>
              <a:ext cx="56909" cy="1388501"/>
            </a:xfrm>
            <a:prstGeom prst="rect">
              <a:avLst/>
            </a:prstGeom>
            <a:solidFill>
              <a:srgbClr val="ED97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 rot="16200000">
              <a:off x="6174730" y="-665750"/>
              <a:ext cx="56909" cy="1388501"/>
            </a:xfrm>
            <a:prstGeom prst="rect">
              <a:avLst/>
            </a:prstGeom>
            <a:solidFill>
              <a:srgbClr val="449DC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 rot="16200000">
              <a:off x="7563229" y="-665750"/>
              <a:ext cx="56909" cy="1388501"/>
            </a:xfrm>
            <a:prstGeom prst="rect">
              <a:avLst/>
            </a:prstGeom>
            <a:solidFill>
              <a:srgbClr val="EE73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8742238" y="4779027"/>
            <a:ext cx="342765" cy="335249"/>
          </a:xfrm>
          <a:prstGeom prst="rect">
            <a:avLst/>
          </a:prstGeom>
        </p:spPr>
        <p:txBody>
          <a:bodyPr lIns="91423" tIns="91423" rIns="91423" bIns="91423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0" y="-444500"/>
            <a:ext cx="9144000" cy="487801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730000" y="937650"/>
            <a:ext cx="3300901" cy="1381502"/>
          </a:xfrm>
          <a:prstGeom prst="rect">
            <a:avLst/>
          </a:prstGeom>
        </p:spPr>
        <p:txBody>
          <a:bodyPr lIns="91423" tIns="91423" rIns="91423" bIns="91423"/>
          <a:lstStyle/>
          <a:p>
            <a:r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sz="half" idx="1"/>
          </p:nvPr>
        </p:nvSpPr>
        <p:spPr>
          <a:xfrm>
            <a:off x="721225" y="2019724"/>
            <a:ext cx="3300901" cy="3043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hape 115"/>
          <p:cNvSpPr/>
          <p:nvPr/>
        </p:nvSpPr>
        <p:spPr>
          <a:xfrm>
            <a:off x="8280450" y="-444500"/>
            <a:ext cx="863402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22" name="Group 122"/>
          <p:cNvGrpSpPr/>
          <p:nvPr/>
        </p:nvGrpSpPr>
        <p:grpSpPr>
          <a:xfrm>
            <a:off x="867600" y="-13625"/>
            <a:ext cx="8285935" cy="56955"/>
            <a:chOff x="0" y="0"/>
            <a:chExt cx="8285934" cy="56953"/>
          </a:xfrm>
        </p:grpSpPr>
        <p:sp>
          <p:nvSpPr>
            <p:cNvPr id="116" name="Shape 116"/>
            <p:cNvSpPr/>
            <p:nvPr/>
          </p:nvSpPr>
          <p:spPr>
            <a:xfrm rot="16200000">
              <a:off x="2037687" y="-660255"/>
              <a:ext cx="56909" cy="1377420"/>
            </a:xfrm>
            <a:prstGeom prst="rect">
              <a:avLst/>
            </a:prstGeom>
            <a:solidFill>
              <a:srgbClr val="F5CD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FF00"/>
                  </a:solidFill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 rot="16200000">
              <a:off x="665795" y="-665796"/>
              <a:ext cx="56909" cy="1388501"/>
            </a:xfrm>
            <a:prstGeom prst="rect">
              <a:avLst/>
            </a:prstGeom>
            <a:solidFill>
              <a:srgbClr val="7ECD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 rot="16200000">
              <a:off x="3420447" y="-665750"/>
              <a:ext cx="56909" cy="1388501"/>
            </a:xfrm>
            <a:prstGeom prst="rect">
              <a:avLst/>
            </a:prstGeom>
            <a:solidFill>
              <a:srgbClr val="69B06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 rot="16200000">
              <a:off x="4808947" y="-665750"/>
              <a:ext cx="56909" cy="1388501"/>
            </a:xfrm>
            <a:prstGeom prst="rect">
              <a:avLst/>
            </a:prstGeom>
            <a:solidFill>
              <a:srgbClr val="ED97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 rot="16200000">
              <a:off x="6174730" y="-665750"/>
              <a:ext cx="56909" cy="1388501"/>
            </a:xfrm>
            <a:prstGeom prst="rect">
              <a:avLst/>
            </a:prstGeom>
            <a:solidFill>
              <a:srgbClr val="449DC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rot="16200000">
              <a:off x="7563229" y="-665750"/>
              <a:ext cx="56909" cy="1388501"/>
            </a:xfrm>
            <a:prstGeom prst="rect">
              <a:avLst/>
            </a:prstGeom>
            <a:solidFill>
              <a:srgbClr val="EE73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xfrm>
            <a:off x="8742238" y="4779027"/>
            <a:ext cx="342765" cy="335249"/>
          </a:xfrm>
          <a:prstGeom prst="rect">
            <a:avLst/>
          </a:prstGeom>
        </p:spPr>
        <p:txBody>
          <a:bodyPr lIns="91423" tIns="91423" rIns="91423" bIns="91423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/>
          <p:nvPr/>
        </p:nvSpPr>
        <p:spPr>
          <a:xfrm>
            <a:off x="8280450" y="0"/>
            <a:ext cx="863401" cy="4542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867601" y="430875"/>
            <a:ext cx="8285934" cy="56953"/>
            <a:chOff x="0" y="0"/>
            <a:chExt cx="8285932" cy="56951"/>
          </a:xfrm>
        </p:grpSpPr>
        <p:sp>
          <p:nvSpPr>
            <p:cNvPr id="5" name="Shape 5"/>
            <p:cNvSpPr/>
            <p:nvPr/>
          </p:nvSpPr>
          <p:spPr>
            <a:xfrm rot="16200000">
              <a:off x="2037688" y="-660256"/>
              <a:ext cx="56907" cy="1377419"/>
            </a:xfrm>
            <a:prstGeom prst="rect">
              <a:avLst/>
            </a:prstGeom>
            <a:solidFill>
              <a:srgbClr val="F5CD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FF00"/>
                  </a:solidFill>
                </a:defRPr>
              </a:pPr>
              <a:endParaRPr/>
            </a:p>
          </p:txBody>
        </p:sp>
        <p:sp>
          <p:nvSpPr>
            <p:cNvPr id="6" name="Shape 6"/>
            <p:cNvSpPr/>
            <p:nvPr/>
          </p:nvSpPr>
          <p:spPr>
            <a:xfrm rot="16200000">
              <a:off x="665796" y="-665797"/>
              <a:ext cx="56907" cy="1388500"/>
            </a:xfrm>
            <a:prstGeom prst="rect">
              <a:avLst/>
            </a:prstGeom>
            <a:solidFill>
              <a:srgbClr val="7ECD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" name="Shape 7"/>
            <p:cNvSpPr/>
            <p:nvPr/>
          </p:nvSpPr>
          <p:spPr>
            <a:xfrm rot="16200000">
              <a:off x="3420447" y="-665751"/>
              <a:ext cx="56907" cy="1388500"/>
            </a:xfrm>
            <a:prstGeom prst="rect">
              <a:avLst/>
            </a:prstGeom>
            <a:solidFill>
              <a:srgbClr val="69B06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 rot="16200000">
              <a:off x="4808947" y="-665751"/>
              <a:ext cx="56907" cy="1388500"/>
            </a:xfrm>
            <a:prstGeom prst="rect">
              <a:avLst/>
            </a:prstGeom>
            <a:solidFill>
              <a:srgbClr val="ED973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 rot="16200000">
              <a:off x="6174730" y="-665751"/>
              <a:ext cx="56907" cy="1388500"/>
            </a:xfrm>
            <a:prstGeom prst="rect">
              <a:avLst/>
            </a:prstGeom>
            <a:solidFill>
              <a:srgbClr val="449DC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 rot="16200000">
              <a:off x="7563229" y="-665751"/>
              <a:ext cx="56907" cy="1388500"/>
            </a:xfrm>
            <a:prstGeom prst="rect">
              <a:avLst/>
            </a:prstGeom>
            <a:solidFill>
              <a:srgbClr val="EE735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8742236" y="4779026"/>
            <a:ext cx="342767" cy="3352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4" r:id="rId24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A1A1A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A1A1A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A1A1A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A1A1A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A1A1A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A1A1A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A1A1A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A1A1A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1A1A1A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457200" marR="0" indent="-31115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Trebuchet MS"/>
        <a:buChar char="●"/>
        <a:tabLst/>
        <a:defRPr sz="1300" b="0" i="0" u="none" strike="noStrike" cap="none" spc="0" baseline="0">
          <a:ln>
            <a:noFill/>
          </a:ln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968662" marR="0" indent="-352712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Trebuchet MS"/>
        <a:buChar char="○"/>
        <a:tabLst/>
        <a:defRPr sz="1300" b="0" i="0" u="none" strike="noStrike" cap="none" spc="0" baseline="0">
          <a:ln>
            <a:noFill/>
          </a:ln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425862" marR="0" indent="-352712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Trebuchet MS"/>
        <a:buChar char="■"/>
        <a:tabLst/>
        <a:defRPr sz="1300" b="0" i="0" u="none" strike="noStrike" cap="none" spc="0" baseline="0">
          <a:ln>
            <a:noFill/>
          </a:ln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883062" marR="0" indent="-352712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Trebuchet MS"/>
        <a:buChar char="●"/>
        <a:tabLst/>
        <a:defRPr sz="1300" b="0" i="0" u="none" strike="noStrike" cap="none" spc="0" baseline="0">
          <a:ln>
            <a:noFill/>
          </a:ln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340262" marR="0" indent="-352712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Trebuchet MS"/>
        <a:buChar char="○"/>
        <a:tabLst/>
        <a:defRPr sz="1300" b="0" i="0" u="none" strike="noStrike" cap="none" spc="0" baseline="0">
          <a:ln>
            <a:noFill/>
          </a:ln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797462" marR="0" indent="-352712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Trebuchet MS"/>
        <a:buChar char="■"/>
        <a:tabLst/>
        <a:defRPr sz="1300" b="0" i="0" u="none" strike="noStrike" cap="none" spc="0" baseline="0">
          <a:ln>
            <a:noFill/>
          </a:ln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254662" marR="0" indent="-352712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Trebuchet MS"/>
        <a:buChar char="●"/>
        <a:tabLst/>
        <a:defRPr sz="1300" b="0" i="0" u="none" strike="noStrike" cap="none" spc="0" baseline="0">
          <a:ln>
            <a:noFill/>
          </a:ln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711862" marR="0" indent="-352712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Trebuchet MS"/>
        <a:buChar char="○"/>
        <a:tabLst/>
        <a:defRPr sz="1300" b="0" i="0" u="none" strike="noStrike" cap="none" spc="0" baseline="0">
          <a:ln>
            <a:noFill/>
          </a:ln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169062" marR="0" indent="-352712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ts val="1300"/>
        <a:buFont typeface="Trebuchet MS"/>
        <a:buChar char="■"/>
        <a:tabLst/>
        <a:defRPr sz="1300" b="0" i="0" u="none" strike="noStrike" cap="none" spc="0" baseline="0">
          <a:ln>
            <a:noFill/>
          </a:ln>
          <a:solidFill>
            <a:schemeClr val="accent1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5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cept.gosuslugi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-1" y="688975"/>
            <a:ext cx="9145193" cy="812800"/>
          </a:xfrm>
          <a:prstGeom prst="rect">
            <a:avLst/>
          </a:prstGeom>
          <a:solidFill>
            <a:srgbClr val="479DC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685834">
              <a:defRPr sz="1200"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7726493" y="3789389"/>
            <a:ext cx="1418698" cy="1354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598" extrusionOk="0">
                <a:moveTo>
                  <a:pt x="14350" y="0"/>
                </a:moveTo>
                <a:cubicBezTo>
                  <a:pt x="15312" y="-2"/>
                  <a:pt x="16273" y="387"/>
                  <a:pt x="17008" y="1167"/>
                </a:cubicBezTo>
                <a:lnTo>
                  <a:pt x="21231" y="5650"/>
                </a:lnTo>
                <a:lnTo>
                  <a:pt x="21231" y="21598"/>
                </a:lnTo>
                <a:lnTo>
                  <a:pt x="4321" y="21598"/>
                </a:lnTo>
                <a:lnTo>
                  <a:pt x="1105" y="18184"/>
                </a:lnTo>
                <a:cubicBezTo>
                  <a:pt x="-364" y="16624"/>
                  <a:pt x="-369" y="14089"/>
                  <a:pt x="1095" y="12523"/>
                </a:cubicBezTo>
                <a:lnTo>
                  <a:pt x="11697" y="1178"/>
                </a:lnTo>
                <a:cubicBezTo>
                  <a:pt x="12429" y="395"/>
                  <a:pt x="13389" y="2"/>
                  <a:pt x="14350" y="0"/>
                </a:cubicBezTo>
                <a:close/>
              </a:path>
            </a:pathLst>
          </a:custGeom>
          <a:solidFill>
            <a:srgbClr val="7ECDF2"/>
          </a:solidFill>
          <a:ln w="12700">
            <a:miter lim="400000"/>
          </a:ln>
          <a:effectLst>
            <a:outerShdw blurRad="469900" dist="203200" dir="810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685834">
              <a:defRPr sz="1200"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790932" y="2824161"/>
            <a:ext cx="435958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685834">
              <a:defRPr sz="2600" b="1">
                <a:solidFill>
                  <a:srgbClr val="44546A"/>
                </a:solidFill>
                <a:latin typeface="KZCentury Gothic"/>
                <a:ea typeface="KZCentury Gothic"/>
                <a:cs typeface="KZCentury Gothic"/>
                <a:sym typeface="KZCentury Gothic"/>
              </a:defRPr>
            </a:lvl1pPr>
          </a:lstStyle>
          <a:p>
            <a:r>
              <a:rPr dirty="0" err="1">
                <a:solidFill>
                  <a:srgbClr val="449DC9"/>
                </a:solidFill>
              </a:rPr>
              <a:t>Платформа</a:t>
            </a:r>
            <a:r>
              <a:rPr dirty="0">
                <a:solidFill>
                  <a:srgbClr val="449DC9"/>
                </a:solidFill>
              </a:rPr>
              <a:t> </a:t>
            </a:r>
            <a:endParaRPr lang="en-US" dirty="0">
              <a:solidFill>
                <a:srgbClr val="449DC9"/>
              </a:solidFill>
            </a:endParaRPr>
          </a:p>
          <a:p>
            <a:r>
              <a:rPr dirty="0">
                <a:solidFill>
                  <a:srgbClr val="449DC9"/>
                </a:solidFill>
              </a:rPr>
              <a:t>«</a:t>
            </a:r>
            <a:r>
              <a:rPr dirty="0" err="1">
                <a:solidFill>
                  <a:srgbClr val="449DC9"/>
                </a:solidFill>
              </a:rPr>
              <a:t>Электронный</a:t>
            </a:r>
            <a:r>
              <a:rPr dirty="0">
                <a:solidFill>
                  <a:srgbClr val="449DC9"/>
                </a:solidFill>
              </a:rPr>
              <a:t> </a:t>
            </a:r>
            <a:r>
              <a:rPr dirty="0" err="1">
                <a:solidFill>
                  <a:srgbClr val="449DC9"/>
                </a:solidFill>
              </a:rPr>
              <a:t>рецепт</a:t>
            </a:r>
            <a:r>
              <a:rPr dirty="0">
                <a:solidFill>
                  <a:srgbClr val="449DC9"/>
                </a:solidFill>
              </a:rPr>
              <a:t>»</a:t>
            </a:r>
          </a:p>
        </p:txBody>
      </p:sp>
      <p:sp>
        <p:nvSpPr>
          <p:cNvPr id="297" name="Shape 297"/>
          <p:cNvSpPr/>
          <p:nvPr/>
        </p:nvSpPr>
        <p:spPr>
          <a:xfrm>
            <a:off x="790932" y="3855501"/>
            <a:ext cx="482385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defTabSz="685834">
              <a:defRPr sz="1200">
                <a:solidFill>
                  <a:srgbClr val="44546A"/>
                </a:solidFill>
                <a:latin typeface="KZCentury Gothic"/>
                <a:ea typeface="KZCentury Gothic"/>
                <a:cs typeface="KZCentury Gothic"/>
                <a:sym typeface="KZCentury Gothic"/>
              </a:defRPr>
            </a:pPr>
            <a:r>
              <a:t>Система для создания, отслеживания и реализации юридически значимых электронных назначений</a:t>
            </a:r>
            <a:br/>
            <a:r>
              <a:t>на лекарственные препараты и медицинские изделия</a:t>
            </a:r>
          </a:p>
        </p:txBody>
      </p:sp>
      <p:pic>
        <p:nvPicPr>
          <p:cNvPr id="298" name="image1.jpe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5621" r="15621" b="2"/>
          <a:stretch>
            <a:fillRect/>
          </a:stretch>
        </p:blipFill>
        <p:spPr>
          <a:xfrm>
            <a:off x="3731793" y="-1"/>
            <a:ext cx="5413341" cy="4427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6" h="21600" extrusionOk="0">
                <a:moveTo>
                  <a:pt x="3127" y="0"/>
                </a:moveTo>
                <a:lnTo>
                  <a:pt x="762" y="2926"/>
                </a:lnTo>
                <a:cubicBezTo>
                  <a:pt x="-254" y="4183"/>
                  <a:pt x="-254" y="6221"/>
                  <a:pt x="762" y="7478"/>
                </a:cubicBezTo>
                <a:lnTo>
                  <a:pt x="11413" y="20657"/>
                </a:lnTo>
                <a:cubicBezTo>
                  <a:pt x="11921" y="21286"/>
                  <a:pt x="12588" y="21600"/>
                  <a:pt x="13254" y="21600"/>
                </a:cubicBezTo>
                <a:cubicBezTo>
                  <a:pt x="13919" y="21600"/>
                  <a:pt x="14584" y="21286"/>
                  <a:pt x="15092" y="20657"/>
                </a:cubicBezTo>
                <a:lnTo>
                  <a:pt x="21346" y="12921"/>
                </a:lnTo>
                <a:lnTo>
                  <a:pt x="21346" y="0"/>
                </a:lnTo>
                <a:lnTo>
                  <a:pt x="3127" y="0"/>
                </a:lnTo>
                <a:close/>
              </a:path>
            </a:pathLst>
          </a:custGeom>
          <a:effectLst>
            <a:outerShdw blurRad="469900" dist="203200" dir="8100000" rotWithShape="0">
              <a:srgbClr val="000000">
                <a:alpha val="20000"/>
              </a:srgbClr>
            </a:outerShdw>
          </a:effectLst>
        </p:spPr>
      </p:pic>
      <p:pic>
        <p:nvPicPr>
          <p:cNvPr id="299" name="image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2001">
            <a:off x="7324856" y="776816"/>
            <a:ext cx="1168402" cy="2077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33" y="1831275"/>
            <a:ext cx="986417" cy="76459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BFCEA3-48D8-4307-AA87-B1478DFA8A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15">
            <a:extLst>
              <a:ext uri="{FF2B5EF4-FFF2-40B4-BE49-F238E27FC236}">
                <a16:creationId xmlns:a16="http://schemas.microsoft.com/office/drawing/2014/main" id="{29DFAEA8-9856-440C-A016-1F0EC389FA2F}"/>
              </a:ext>
            </a:extLst>
          </p:cNvPr>
          <p:cNvSpPr/>
          <p:nvPr/>
        </p:nvSpPr>
        <p:spPr>
          <a:xfrm>
            <a:off x="720739" y="382954"/>
            <a:ext cx="5686264" cy="384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900" b="1">
                <a:solidFill>
                  <a:srgbClr val="449DC9"/>
                </a:solidFill>
                <a:latin typeface="KZCentury Gothic"/>
                <a:ea typeface="KZCentury Gothic"/>
                <a:cs typeface="KZCentury Gothic"/>
                <a:sym typeface="KZCentury Gothic"/>
              </a:defRPr>
            </a:pPr>
            <a:r>
              <a:rPr lang="ru-RU" sz="1900" dirty="0">
                <a:solidFill>
                  <a:srgbClr val="449DC9"/>
                </a:solidFill>
                <a:latin typeface="KZCentury Gothic"/>
              </a:rPr>
              <a:t>Справочник лекарственных средств</a:t>
            </a:r>
            <a:endParaRPr sz="1900" dirty="0">
              <a:solidFill>
                <a:srgbClr val="449DC9"/>
              </a:solidFill>
              <a:latin typeface="KZ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A1806-6105-4165-8D9A-6B66FA6D0ACF}"/>
              </a:ext>
            </a:extLst>
          </p:cNvPr>
          <p:cNvSpPr txBox="1"/>
          <p:nvPr/>
        </p:nvSpPr>
        <p:spPr>
          <a:xfrm>
            <a:off x="527792" y="1563077"/>
            <a:ext cx="3416957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 "/>
                <a:cs typeface="Calibri Light" panose="020F0302020204030204" pitchFamily="34" charset="0"/>
                <a:sym typeface="Arial"/>
              </a:rPr>
              <a:t>135 000 </a:t>
            </a:r>
            <a:r>
              <a:rPr kumimoji="0" lang="ru-RU" sz="140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потребительских упаковок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6165BE-56E8-44D3-8217-D2D8891636CB}"/>
              </a:ext>
            </a:extLst>
          </p:cNvPr>
          <p:cNvSpPr txBox="1"/>
          <p:nvPr/>
        </p:nvSpPr>
        <p:spPr>
          <a:xfrm>
            <a:off x="551576" y="2117071"/>
            <a:ext cx="1156723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 "/>
                <a:cs typeface="Calibri Light" panose="020F0302020204030204" pitchFamily="34" charset="0"/>
                <a:sym typeface="Arial"/>
              </a:rPr>
              <a:t>17 500</a:t>
            </a:r>
            <a:endParaRPr kumimoji="0" lang="ru-RU" sz="140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F47994-BE74-48BB-8437-9D8E06EAB3C4}"/>
              </a:ext>
            </a:extLst>
          </p:cNvPr>
          <p:cNvSpPr/>
          <p:nvPr/>
        </p:nvSpPr>
        <p:spPr>
          <a:xfrm>
            <a:off x="1831991" y="2263973"/>
            <a:ext cx="2053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торговых наименований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6B4EBA-C78C-4BAC-8357-D158B273C6EB}"/>
              </a:ext>
            </a:extLst>
          </p:cNvPr>
          <p:cNvSpPr txBox="1"/>
          <p:nvPr/>
        </p:nvSpPr>
        <p:spPr>
          <a:xfrm>
            <a:off x="551576" y="2671065"/>
            <a:ext cx="961157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 "/>
                <a:cs typeface="Calibri Light" panose="020F0302020204030204" pitchFamily="34" charset="0"/>
                <a:sym typeface="Arial"/>
              </a:rPr>
              <a:t>9 500</a:t>
            </a:r>
            <a:endParaRPr kumimoji="0" lang="ru-RU" sz="140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5E6F600-8C67-4CA7-9340-9C71208D2BAB}"/>
              </a:ext>
            </a:extLst>
          </p:cNvPr>
          <p:cNvSpPr/>
          <p:nvPr/>
        </p:nvSpPr>
        <p:spPr>
          <a:xfrm>
            <a:off x="1831991" y="2817967"/>
            <a:ext cx="1842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общих наименований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CF276F-F78E-49B6-9CDC-ECB335A5B4C5}"/>
              </a:ext>
            </a:extLst>
          </p:cNvPr>
          <p:cNvSpPr txBox="1"/>
          <p:nvPr/>
        </p:nvSpPr>
        <p:spPr>
          <a:xfrm>
            <a:off x="551576" y="3225059"/>
            <a:ext cx="961157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 "/>
                <a:cs typeface="Calibri Light" panose="020F0302020204030204" pitchFamily="34" charset="0"/>
                <a:sym typeface="Arial"/>
              </a:rPr>
              <a:t>4 500</a:t>
            </a:r>
            <a:endParaRPr kumimoji="0" lang="ru-RU" sz="140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F93F61D-A008-48CC-833E-51E2FB6B36F5}"/>
              </a:ext>
            </a:extLst>
          </p:cNvPr>
          <p:cNvSpPr/>
          <p:nvPr/>
        </p:nvSpPr>
        <p:spPr>
          <a:xfrm>
            <a:off x="1831991" y="3371961"/>
            <a:ext cx="5581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МНН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F28A87-C03D-4507-84E0-574CF706E6FF}"/>
              </a:ext>
            </a:extLst>
          </p:cNvPr>
          <p:cNvSpPr txBox="1"/>
          <p:nvPr/>
        </p:nvSpPr>
        <p:spPr>
          <a:xfrm>
            <a:off x="551576" y="3755742"/>
            <a:ext cx="1349083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 "/>
                <a:cs typeface="Calibri Light" panose="020F0302020204030204" pitchFamily="34" charset="0"/>
                <a:sym typeface="Arial"/>
              </a:rPr>
              <a:t>14 000+</a:t>
            </a:r>
            <a:endParaRPr kumimoji="0" lang="ru-RU" sz="140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0E9C143-CD10-4D77-B6C3-11911D1B70FB}"/>
              </a:ext>
            </a:extLst>
          </p:cNvPr>
          <p:cNvSpPr/>
          <p:nvPr/>
        </p:nvSpPr>
        <p:spPr>
          <a:xfrm>
            <a:off x="1831991" y="3902644"/>
            <a:ext cx="1455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Инструкций к ЛП</a:t>
            </a:r>
            <a:endParaRPr lang="ru-RU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B8A2D61-AF63-4F56-8BA6-E4FACE48C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27" y="2565401"/>
            <a:ext cx="12698" cy="1269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ABF40F2-AF88-4571-943A-1E029A3FB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93" y="3824714"/>
            <a:ext cx="591043" cy="59104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10998CD-2F3A-4B20-A9DA-9D986FEA4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31" y="3828173"/>
            <a:ext cx="591043" cy="59104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70F06A8-1019-4F0A-8B69-5C61E97F8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50" y="3909390"/>
            <a:ext cx="591043" cy="59104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1AE8BFC-C304-4A01-B938-BB63A5BF6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6" y="3755742"/>
            <a:ext cx="660015" cy="66001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1A4718D-5311-4DCE-884C-5AE491129B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88" y="3916494"/>
            <a:ext cx="591043" cy="418655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90CDF14F-5DC1-480B-B3F2-8B8693EA5146}"/>
              </a:ext>
            </a:extLst>
          </p:cNvPr>
          <p:cNvSpPr/>
          <p:nvPr/>
        </p:nvSpPr>
        <p:spPr>
          <a:xfrm>
            <a:off x="4200489" y="1532764"/>
            <a:ext cx="373955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Информирование о лекарственных взаимодействиях</a:t>
            </a:r>
          </a:p>
          <a:p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 учётом основного и сопутствующего заболевания;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при беременности и кормления грудью 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условиях приема алкоголя;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влияние на возможность управления ТС;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 учетом возрастных ограничений;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препараты разнонаправленного действия;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оценка вероятности побочных действий</a:t>
            </a:r>
          </a:p>
          <a:p>
            <a:pPr marL="285750" indent="-285750">
              <a:buFontTx/>
              <a:buChar char="-"/>
            </a:pPr>
            <a:endParaRPr lang="ru-RU" sz="120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D9506E4-836D-4E2E-B7D9-6E54A3C7A5F3}"/>
              </a:ext>
            </a:extLst>
          </p:cNvPr>
          <p:cNvGrpSpPr/>
          <p:nvPr/>
        </p:nvGrpSpPr>
        <p:grpSpPr>
          <a:xfrm>
            <a:off x="8057505" y="0"/>
            <a:ext cx="1086495" cy="5143501"/>
            <a:chOff x="8057505" y="0"/>
            <a:chExt cx="1086495" cy="5143501"/>
          </a:xfrm>
        </p:grpSpPr>
        <p:sp>
          <p:nvSpPr>
            <p:cNvPr id="31" name="Shape 469">
              <a:extLst>
                <a:ext uri="{FF2B5EF4-FFF2-40B4-BE49-F238E27FC236}">
                  <a16:creationId xmlns:a16="http://schemas.microsoft.com/office/drawing/2014/main" id="{0AADAFE9-76EA-4A78-98DE-07A084C7D55C}"/>
                </a:ext>
              </a:extLst>
            </p:cNvPr>
            <p:cNvSpPr/>
            <p:nvPr/>
          </p:nvSpPr>
          <p:spPr>
            <a:xfrm>
              <a:off x="8057505" y="0"/>
              <a:ext cx="1086495" cy="5143501"/>
            </a:xfrm>
            <a:prstGeom prst="rect">
              <a:avLst/>
            </a:prstGeom>
            <a:solidFill>
              <a:srgbClr val="479DCA"/>
            </a:solidFill>
            <a:ln w="12700">
              <a:miter lim="400000"/>
            </a:ln>
          </p:spPr>
          <p:txBody>
            <a:bodyPr lIns="17144" tIns="17144" rIns="17144" bIns="17144" anchor="ctr"/>
            <a:lstStyle/>
            <a:p>
              <a:pPr algn="ctr" defTabSz="685834">
                <a:defRPr sz="12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21B771F-71B8-4D5B-B3C2-EC33953D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877" y="2227634"/>
              <a:ext cx="867750" cy="6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3393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15">
            <a:extLst>
              <a:ext uri="{FF2B5EF4-FFF2-40B4-BE49-F238E27FC236}">
                <a16:creationId xmlns:a16="http://schemas.microsoft.com/office/drawing/2014/main" id="{29DFAEA8-9856-440C-A016-1F0EC389FA2F}"/>
              </a:ext>
            </a:extLst>
          </p:cNvPr>
          <p:cNvSpPr/>
          <p:nvPr/>
        </p:nvSpPr>
        <p:spPr>
          <a:xfrm>
            <a:off x="662016" y="382954"/>
            <a:ext cx="5686264" cy="677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900" b="1">
                <a:solidFill>
                  <a:srgbClr val="449DC9"/>
                </a:solidFill>
                <a:latin typeface="KZCentury Gothic"/>
                <a:ea typeface="KZCentury Gothic"/>
                <a:cs typeface="KZCentury Gothic"/>
                <a:sym typeface="KZCentury Gothic"/>
              </a:defRPr>
            </a:pPr>
            <a:r>
              <a:rPr lang="ru-RU" sz="1900" dirty="0">
                <a:solidFill>
                  <a:srgbClr val="449DC9"/>
                </a:solidFill>
                <a:latin typeface="KZCentury Gothic"/>
              </a:rPr>
              <a:t>Повышение удовлетворенности пациентов качеством лечения</a:t>
            </a:r>
            <a:endParaRPr sz="1900" dirty="0">
              <a:solidFill>
                <a:srgbClr val="449DC9"/>
              </a:solidFill>
              <a:latin typeface="KZCentury Gothic"/>
            </a:endParaRPr>
          </a:p>
        </p:txBody>
      </p:sp>
      <p:sp>
        <p:nvSpPr>
          <p:cNvPr id="8" name="Shape 320">
            <a:extLst>
              <a:ext uri="{FF2B5EF4-FFF2-40B4-BE49-F238E27FC236}">
                <a16:creationId xmlns:a16="http://schemas.microsoft.com/office/drawing/2014/main" id="{27322BF1-FA4E-4413-AB20-DE60530657BE}"/>
              </a:ext>
            </a:extLst>
          </p:cNvPr>
          <p:cNvSpPr/>
          <p:nvPr/>
        </p:nvSpPr>
        <p:spPr>
          <a:xfrm>
            <a:off x="8162489" y="0"/>
            <a:ext cx="981512" cy="5143500"/>
          </a:xfrm>
          <a:prstGeom prst="rect">
            <a:avLst/>
          </a:prstGeom>
          <a:solidFill>
            <a:srgbClr val="449DC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B8A2D61-AF63-4F56-8BA6-E4FACE48C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1" y="2565401"/>
            <a:ext cx="12698" cy="126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B299E8-2540-4A75-AE4A-FE048596DF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6" r="17305"/>
          <a:stretch/>
        </p:blipFill>
        <p:spPr>
          <a:xfrm>
            <a:off x="5921525" y="788338"/>
            <a:ext cx="2853030" cy="36459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477110-CE75-4ABB-965E-64ED02DEA951}"/>
              </a:ext>
            </a:extLst>
          </p:cNvPr>
          <p:cNvSpPr txBox="1"/>
          <p:nvPr/>
        </p:nvSpPr>
        <p:spPr>
          <a:xfrm>
            <a:off x="662016" y="1398954"/>
            <a:ext cx="5160446" cy="22390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Уникальная возможность информирования пациента о наличии и стоимости препаратов в момент выписки рецепта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marR="0" indent="-28575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3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В рамках приема производится назначение лекарственной </a:t>
            </a: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терапии;</a:t>
            </a:r>
            <a:endParaRPr kumimoji="0" lang="ru-RU" sz="13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3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СМС-уведомление пациента о выписанном рецепте;</a:t>
            </a:r>
          </a:p>
          <a:p>
            <a:pPr marL="285750" marR="0" indent="-28575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3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Предложение лекарств с назначенным МНН на карте;</a:t>
            </a:r>
          </a:p>
          <a:p>
            <a:pPr marL="285750" marR="0" indent="-28575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Возможность персональных скидок и бонусов пациенту;</a:t>
            </a:r>
          </a:p>
          <a:p>
            <a:pPr marL="285750" marR="0" indent="-28575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Рекламные инструменты</a:t>
            </a:r>
            <a:endParaRPr kumimoji="0" lang="ru-RU" sz="13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59B23809-AF7D-4250-89D5-EE19E2C43789}"/>
              </a:ext>
            </a:extLst>
          </p:cNvPr>
          <p:cNvSpPr/>
          <p:nvPr/>
        </p:nvSpPr>
        <p:spPr>
          <a:xfrm>
            <a:off x="685800" y="3943878"/>
            <a:ext cx="611859" cy="6118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449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15C01-E469-4CD8-8829-CFB72353B1CE}"/>
              </a:ext>
            </a:extLst>
          </p:cNvPr>
          <p:cNvSpPr txBox="1"/>
          <p:nvPr/>
        </p:nvSpPr>
        <p:spPr>
          <a:xfrm>
            <a:off x="1423894" y="4032521"/>
            <a:ext cx="3735754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92% пациентов хотят получать больше информации о назначенном лечении</a:t>
            </a:r>
          </a:p>
        </p:txBody>
      </p:sp>
    </p:spTree>
    <p:extLst>
      <p:ext uri="{BB962C8B-B14F-4D97-AF65-F5344CB8AC3E}">
        <p14:creationId xmlns:p14="http://schemas.microsoft.com/office/powerpoint/2010/main" val="33344880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250EAC6-CFB5-46AF-A478-EFCCDF41FFB2}"/>
              </a:ext>
            </a:extLst>
          </p:cNvPr>
          <p:cNvSpPr>
            <a:spLocks/>
          </p:cNvSpPr>
          <p:nvPr/>
        </p:nvSpPr>
        <p:spPr bwMode="auto">
          <a:xfrm>
            <a:off x="506904" y="292346"/>
            <a:ext cx="6258035" cy="31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800" b="1" dirty="0">
                <a:solidFill>
                  <a:srgbClr val="479DCA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Мобильное приложение для пациентов</a:t>
            </a:r>
          </a:p>
        </p:txBody>
      </p:sp>
      <p:grpSp>
        <p:nvGrpSpPr>
          <p:cNvPr id="8195" name="Group 3">
            <a:extLst>
              <a:ext uri="{FF2B5EF4-FFF2-40B4-BE49-F238E27FC236}">
                <a16:creationId xmlns:a16="http://schemas.microsoft.com/office/drawing/2014/main" id="{7F54578A-5DE4-4BB7-9C35-FF8B78D97AA0}"/>
              </a:ext>
            </a:extLst>
          </p:cNvPr>
          <p:cNvGrpSpPr>
            <a:grpSpLocks/>
          </p:cNvGrpSpPr>
          <p:nvPr/>
        </p:nvGrpSpPr>
        <p:grpSpPr bwMode="auto">
          <a:xfrm>
            <a:off x="3364477" y="1696579"/>
            <a:ext cx="1531374" cy="1254125"/>
            <a:chOff x="0" y="0"/>
            <a:chExt cx="1522909" cy="1254307"/>
          </a:xfrm>
        </p:grpSpPr>
        <p:sp>
          <p:nvSpPr>
            <p:cNvPr id="8196" name="Oval 4">
              <a:extLst>
                <a:ext uri="{FF2B5EF4-FFF2-40B4-BE49-F238E27FC236}">
                  <a16:creationId xmlns:a16="http://schemas.microsoft.com/office/drawing/2014/main" id="{182209D5-F787-4BEF-AA94-776BB1FF6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00" y="0"/>
              <a:ext cx="1254308" cy="125430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/>
            <a:p>
              <a:endParaRPr lang="ru-RU" altLang="ru-RU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197" name="Group 5">
              <a:extLst>
                <a:ext uri="{FF2B5EF4-FFF2-40B4-BE49-F238E27FC236}">
                  <a16:creationId xmlns:a16="http://schemas.microsoft.com/office/drawing/2014/main" id="{F19BD45C-A826-4F9C-9016-F13117D021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9178"/>
              <a:ext cx="1522909" cy="1126214"/>
              <a:chOff x="0" y="0"/>
              <a:chExt cx="1522909" cy="1126213"/>
            </a:xfrm>
          </p:grpSpPr>
          <p:pic>
            <p:nvPicPr>
              <p:cNvPr id="8198" name="Picture 6">
                <a:extLst>
                  <a:ext uri="{FF2B5EF4-FFF2-40B4-BE49-F238E27FC236}">
                    <a16:creationId xmlns:a16="http://schemas.microsoft.com/office/drawing/2014/main" id="{B82FA6F9-4444-4083-BC41-DA705F6E0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" r="298"/>
              <a:stretch>
                <a:fillRect/>
              </a:stretch>
            </p:blipFill>
            <p:spPr bwMode="auto">
              <a:xfrm>
                <a:off x="424110" y="0"/>
                <a:ext cx="674814" cy="864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8199" name="Rectangle 7">
                <a:extLst>
                  <a:ext uri="{FF2B5EF4-FFF2-40B4-BE49-F238E27FC236}">
                    <a16:creationId xmlns:a16="http://schemas.microsoft.com/office/drawing/2014/main" id="{BA6BD184-50C8-413A-B3B4-79ED3C85A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867644"/>
                <a:ext cx="1522909" cy="2585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5720" rIns="4572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altLang="ru-RU" sz="1200" b="1">
                    <a:solidFill>
                      <a:srgbClr val="479DC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rPr>
                  <a:t>Пациенты</a:t>
                </a:r>
              </a:p>
            </p:txBody>
          </p:sp>
        </p:grpSp>
      </p:grpSp>
      <p:pic>
        <p:nvPicPr>
          <p:cNvPr id="8200" name="Picture 8">
            <a:extLst>
              <a:ext uri="{FF2B5EF4-FFF2-40B4-BE49-F238E27FC236}">
                <a16:creationId xmlns:a16="http://schemas.microsoft.com/office/drawing/2014/main" id="{08155515-E2D3-40D3-BF63-42E41A5A30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75"/>
          <a:stretch>
            <a:fillRect/>
          </a:stretch>
        </p:blipFill>
        <p:spPr bwMode="auto">
          <a:xfrm>
            <a:off x="3635922" y="1133017"/>
            <a:ext cx="99164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1" name="Rectangle 9">
            <a:extLst>
              <a:ext uri="{FF2B5EF4-FFF2-40B4-BE49-F238E27FC236}">
                <a16:creationId xmlns:a16="http://schemas.microsoft.com/office/drawing/2014/main" id="{01F4507A-5483-4952-82AA-383139BA0E1D}"/>
              </a:ext>
            </a:extLst>
          </p:cNvPr>
          <p:cNvSpPr>
            <a:spLocks/>
          </p:cNvSpPr>
          <p:nvPr/>
        </p:nvSpPr>
        <p:spPr bwMode="auto">
          <a:xfrm>
            <a:off x="3048057" y="974266"/>
            <a:ext cx="2160532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1100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Авторизация в сервисе через</a:t>
            </a:r>
          </a:p>
        </p:txBody>
      </p:sp>
      <p:pic>
        <p:nvPicPr>
          <p:cNvPr id="8202" name="Picture 10">
            <a:extLst>
              <a:ext uri="{FF2B5EF4-FFF2-40B4-BE49-F238E27FC236}">
                <a16:creationId xmlns:a16="http://schemas.microsoft.com/office/drawing/2014/main" id="{171EDD37-77A4-4BDC-A69B-7C4AB7F70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93" y="1345742"/>
            <a:ext cx="48224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3" name="Picture 11">
            <a:extLst>
              <a:ext uri="{FF2B5EF4-FFF2-40B4-BE49-F238E27FC236}">
                <a16:creationId xmlns:a16="http://schemas.microsoft.com/office/drawing/2014/main" id="{3C97B0D0-980B-4D72-8A57-0F88FAAD8F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28" y="2050593"/>
            <a:ext cx="380049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39C1E7FD-0153-49E9-83FE-0ECE526CC1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868" y="2612567"/>
            <a:ext cx="48224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5" name="Picture 13">
            <a:extLst>
              <a:ext uri="{FF2B5EF4-FFF2-40B4-BE49-F238E27FC236}">
                <a16:creationId xmlns:a16="http://schemas.microsoft.com/office/drawing/2014/main" id="{824B96B7-0C89-465A-80D4-E8D9D02108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08" y="3161843"/>
            <a:ext cx="48384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47A1CD0F-B37E-4FC8-BA9B-78108E117F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45" y="2612567"/>
            <a:ext cx="48384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7" name="Picture 15">
            <a:extLst>
              <a:ext uri="{FF2B5EF4-FFF2-40B4-BE49-F238E27FC236}">
                <a16:creationId xmlns:a16="http://schemas.microsoft.com/office/drawing/2014/main" id="{358C75D8-32FE-4A80-B842-36F66794DA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95" y="1999793"/>
            <a:ext cx="48384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4CB4FD38-F40B-4707-86CB-9D97637C87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1" y="1396542"/>
            <a:ext cx="380049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209" name="Group 17">
            <a:extLst>
              <a:ext uri="{FF2B5EF4-FFF2-40B4-BE49-F238E27FC236}">
                <a16:creationId xmlns:a16="http://schemas.microsoft.com/office/drawing/2014/main" id="{4E00AEAC-3B1A-45F7-B8EE-5FEBFF18FD92}"/>
              </a:ext>
            </a:extLst>
          </p:cNvPr>
          <p:cNvGrpSpPr>
            <a:grpSpLocks/>
          </p:cNvGrpSpPr>
          <p:nvPr/>
        </p:nvGrpSpPr>
        <p:grpSpPr bwMode="auto">
          <a:xfrm>
            <a:off x="5353107" y="1240968"/>
            <a:ext cx="2160532" cy="570855"/>
            <a:chOff x="0" y="0"/>
            <a:chExt cx="2146812" cy="571375"/>
          </a:xfrm>
        </p:grpSpPr>
        <p:sp>
          <p:nvSpPr>
            <p:cNvPr id="8210" name="Rectangle 18">
              <a:extLst>
                <a:ext uri="{FF2B5EF4-FFF2-40B4-BE49-F238E27FC236}">
                  <a16:creationId xmlns:a16="http://schemas.microsoft.com/office/drawing/2014/main" id="{DA8D9E5F-4864-4E80-B996-F81B0F29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73981"/>
              <a:ext cx="2146812" cy="397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Возможность подключиться</a:t>
              </a:r>
            </a:p>
            <a:p>
              <a:pPr>
                <a:lnSpc>
                  <a:spcPct val="90000"/>
                </a:lnSpc>
              </a:pPr>
              <a: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к рецепту родителей или ребенка</a:t>
              </a:r>
            </a:p>
          </p:txBody>
        </p:sp>
        <p:sp>
          <p:nvSpPr>
            <p:cNvPr id="8211" name="Rectangle 19">
              <a:extLst>
                <a:ext uri="{FF2B5EF4-FFF2-40B4-BE49-F238E27FC236}">
                  <a16:creationId xmlns:a16="http://schemas.microsoft.com/office/drawing/2014/main" id="{CBF1681B-8FC4-434F-BC4E-D4ED59D8B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36639" cy="24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100" b="1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Забота о близких</a:t>
              </a:r>
            </a:p>
          </p:txBody>
        </p:sp>
      </p:grpSp>
      <p:grpSp>
        <p:nvGrpSpPr>
          <p:cNvPr id="8212" name="Group 20">
            <a:extLst>
              <a:ext uri="{FF2B5EF4-FFF2-40B4-BE49-F238E27FC236}">
                <a16:creationId xmlns:a16="http://schemas.microsoft.com/office/drawing/2014/main" id="{D1A10FDE-5F76-4A7F-B6FC-F409858F00E9}"/>
              </a:ext>
            </a:extLst>
          </p:cNvPr>
          <p:cNvGrpSpPr>
            <a:grpSpLocks/>
          </p:cNvGrpSpPr>
          <p:nvPr/>
        </p:nvGrpSpPr>
        <p:grpSpPr bwMode="auto">
          <a:xfrm>
            <a:off x="5408286" y="2117268"/>
            <a:ext cx="2217915" cy="570855"/>
            <a:chOff x="0" y="0"/>
            <a:chExt cx="2204623" cy="571375"/>
          </a:xfrm>
        </p:grpSpPr>
        <p:sp>
          <p:nvSpPr>
            <p:cNvPr id="8213" name="Rectangle 21">
              <a:extLst>
                <a:ext uri="{FF2B5EF4-FFF2-40B4-BE49-F238E27FC236}">
                  <a16:creationId xmlns:a16="http://schemas.microsoft.com/office/drawing/2014/main" id="{A0C27FBF-522A-4F7A-AC12-A7ABAC0F9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73981"/>
              <a:ext cx="2146812" cy="397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Баннеры, персональные уведомления, пуш-уведомления</a:t>
              </a:r>
            </a:p>
          </p:txBody>
        </p:sp>
        <p:sp>
          <p:nvSpPr>
            <p:cNvPr id="8214" name="Rectangle 22">
              <a:extLst>
                <a:ext uri="{FF2B5EF4-FFF2-40B4-BE49-F238E27FC236}">
                  <a16:creationId xmlns:a16="http://schemas.microsoft.com/office/drawing/2014/main" id="{1179B427-EE42-4790-A983-FB4544B0A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204623" cy="24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100" b="1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Коммуникационные инструменты</a:t>
              </a:r>
            </a:p>
          </p:txBody>
        </p:sp>
      </p:grpSp>
      <p:grpSp>
        <p:nvGrpSpPr>
          <p:cNvPr id="8215" name="Group 23">
            <a:extLst>
              <a:ext uri="{FF2B5EF4-FFF2-40B4-BE49-F238E27FC236}">
                <a16:creationId xmlns:a16="http://schemas.microsoft.com/office/drawing/2014/main" id="{679ACAD6-7935-4AF0-9D15-00100EDFA9EE}"/>
              </a:ext>
            </a:extLst>
          </p:cNvPr>
          <p:cNvGrpSpPr>
            <a:grpSpLocks/>
          </p:cNvGrpSpPr>
          <p:nvPr/>
        </p:nvGrpSpPr>
        <p:grpSpPr bwMode="auto">
          <a:xfrm>
            <a:off x="5172142" y="3068181"/>
            <a:ext cx="2158934" cy="736121"/>
            <a:chOff x="0" y="0"/>
            <a:chExt cx="2146812" cy="735889"/>
          </a:xfrm>
        </p:grpSpPr>
        <p:sp>
          <p:nvSpPr>
            <p:cNvPr id="8216" name="Rectangle 24">
              <a:extLst>
                <a:ext uri="{FF2B5EF4-FFF2-40B4-BE49-F238E27FC236}">
                  <a16:creationId xmlns:a16="http://schemas.microsoft.com/office/drawing/2014/main" id="{846C4EC7-3614-4EFD-81A8-3DDD16C32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86681"/>
              <a:ext cx="2146812" cy="549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Возможность оставить отзыв</a:t>
              </a:r>
              <a:b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</a:br>
              <a: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и оценить качество</a:t>
              </a:r>
              <a:b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</a:br>
              <a: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медицинского обслуживания</a:t>
              </a:r>
            </a:p>
          </p:txBody>
        </p:sp>
        <p:sp>
          <p:nvSpPr>
            <p:cNvPr id="8217" name="Rectangle 25">
              <a:extLst>
                <a:ext uri="{FF2B5EF4-FFF2-40B4-BE49-F238E27FC236}">
                  <a16:creationId xmlns:a16="http://schemas.microsoft.com/office/drawing/2014/main" id="{CF29E771-B2C6-4AE7-8E5E-2EF7B9C00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33448" cy="244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100" b="1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Оценка врача</a:t>
              </a:r>
            </a:p>
          </p:txBody>
        </p:sp>
      </p:grpSp>
      <p:sp>
        <p:nvSpPr>
          <p:cNvPr id="8218" name="Rectangle 26">
            <a:extLst>
              <a:ext uri="{FF2B5EF4-FFF2-40B4-BE49-F238E27FC236}">
                <a16:creationId xmlns:a16="http://schemas.microsoft.com/office/drawing/2014/main" id="{64DBB47A-2FC9-45A4-9930-64A1BA89A9DF}"/>
              </a:ext>
            </a:extLst>
          </p:cNvPr>
          <p:cNvSpPr>
            <a:spLocks/>
          </p:cNvSpPr>
          <p:nvPr/>
        </p:nvSpPr>
        <p:spPr bwMode="auto">
          <a:xfrm>
            <a:off x="3048057" y="3915904"/>
            <a:ext cx="2160532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1100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Автоматическое напоминание</a:t>
            </a:r>
            <a:br>
              <a:rPr lang="ru-RU" altLang="ru-RU" sz="1100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ru-RU" altLang="ru-RU" sz="1100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о приеме лекарств и записи</a:t>
            </a:r>
            <a:br>
              <a:rPr lang="ru-RU" altLang="ru-RU" sz="1100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</a:br>
            <a:r>
              <a:rPr lang="ru-RU" altLang="ru-RU" sz="1100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к врачу</a:t>
            </a:r>
          </a:p>
        </p:txBody>
      </p:sp>
      <p:sp>
        <p:nvSpPr>
          <p:cNvPr id="8219" name="Rectangle 27">
            <a:extLst>
              <a:ext uri="{FF2B5EF4-FFF2-40B4-BE49-F238E27FC236}">
                <a16:creationId xmlns:a16="http://schemas.microsoft.com/office/drawing/2014/main" id="{3B7DA8D1-583C-495B-A483-DEBDA1A54F6C}"/>
              </a:ext>
            </a:extLst>
          </p:cNvPr>
          <p:cNvSpPr>
            <a:spLocks/>
          </p:cNvSpPr>
          <p:nvPr/>
        </p:nvSpPr>
        <p:spPr bwMode="auto">
          <a:xfrm>
            <a:off x="3357653" y="3741278"/>
            <a:ext cx="1544942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1219200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defTabSz="1219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1100" b="1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Встроенная таблетница</a:t>
            </a:r>
          </a:p>
        </p:txBody>
      </p:sp>
      <p:grpSp>
        <p:nvGrpSpPr>
          <p:cNvPr id="8220" name="Group 28">
            <a:extLst>
              <a:ext uri="{FF2B5EF4-FFF2-40B4-BE49-F238E27FC236}">
                <a16:creationId xmlns:a16="http://schemas.microsoft.com/office/drawing/2014/main" id="{CC871D5E-95E5-452D-A2CA-3C796D6D5A7F}"/>
              </a:ext>
            </a:extLst>
          </p:cNvPr>
          <p:cNvGrpSpPr>
            <a:grpSpLocks/>
          </p:cNvGrpSpPr>
          <p:nvPr/>
        </p:nvGrpSpPr>
        <p:grpSpPr bwMode="auto">
          <a:xfrm>
            <a:off x="752542" y="3077705"/>
            <a:ext cx="2158934" cy="761267"/>
            <a:chOff x="0" y="0"/>
            <a:chExt cx="2146812" cy="761781"/>
          </a:xfrm>
        </p:grpSpPr>
        <p:sp>
          <p:nvSpPr>
            <p:cNvPr id="8221" name="Rectangle 29">
              <a:extLst>
                <a:ext uri="{FF2B5EF4-FFF2-40B4-BE49-F238E27FC236}">
                  <a16:creationId xmlns:a16="http://schemas.microsoft.com/office/drawing/2014/main" id="{A1CF10FD-3BCB-401C-A73D-7B8CF3439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64481"/>
              <a:ext cx="2146812" cy="39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Инструкции по приему лекарств, противопоказания, аналоги</a:t>
              </a:r>
            </a:p>
          </p:txBody>
        </p:sp>
        <p:sp>
          <p:nvSpPr>
            <p:cNvPr id="8222" name="Rectangle 30">
              <a:extLst>
                <a:ext uri="{FF2B5EF4-FFF2-40B4-BE49-F238E27FC236}">
                  <a16:creationId xmlns:a16="http://schemas.microsoft.com/office/drawing/2014/main" id="{4A5C8045-9682-4F0D-BD6A-5E09FD842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59" y="0"/>
              <a:ext cx="1612453" cy="39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100" b="1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Справочник</a:t>
              </a:r>
              <a:br>
                <a:rPr lang="ru-RU" altLang="ru-RU" sz="1100" b="1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</a:br>
              <a:r>
                <a:rPr lang="ru-RU" altLang="ru-RU" sz="1100" b="1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лекарственных средств</a:t>
              </a:r>
            </a:p>
          </p:txBody>
        </p:sp>
      </p:grpSp>
      <p:grpSp>
        <p:nvGrpSpPr>
          <p:cNvPr id="8223" name="Group 31">
            <a:extLst>
              <a:ext uri="{FF2B5EF4-FFF2-40B4-BE49-F238E27FC236}">
                <a16:creationId xmlns:a16="http://schemas.microsoft.com/office/drawing/2014/main" id="{9733CFF9-1474-4928-9E3A-60BD7C11E959}"/>
              </a:ext>
            </a:extLst>
          </p:cNvPr>
          <p:cNvGrpSpPr>
            <a:grpSpLocks/>
          </p:cNvGrpSpPr>
          <p:nvPr/>
        </p:nvGrpSpPr>
        <p:grpSpPr bwMode="auto">
          <a:xfrm>
            <a:off x="371542" y="2125206"/>
            <a:ext cx="2158935" cy="723418"/>
            <a:chOff x="0" y="0"/>
            <a:chExt cx="2146813" cy="723186"/>
          </a:xfrm>
        </p:grpSpPr>
        <p:sp>
          <p:nvSpPr>
            <p:cNvPr id="8224" name="Rectangle 32">
              <a:extLst>
                <a:ext uri="{FF2B5EF4-FFF2-40B4-BE49-F238E27FC236}">
                  <a16:creationId xmlns:a16="http://schemas.microsoft.com/office/drawing/2014/main" id="{16075D50-9741-476B-A665-DD5F310E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73981"/>
              <a:ext cx="2146812" cy="549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Поиск лучшей цены, бронирование лекарства,</a:t>
              </a:r>
              <a:b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</a:br>
              <a:r>
                <a:rPr lang="ru-RU" altLang="ru-RU" sz="110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выбор аптеки на карте</a:t>
              </a:r>
            </a:p>
          </p:txBody>
        </p:sp>
        <p:sp>
          <p:nvSpPr>
            <p:cNvPr id="8225" name="Rectangle 33">
              <a:extLst>
                <a:ext uri="{FF2B5EF4-FFF2-40B4-BE49-F238E27FC236}">
                  <a16:creationId xmlns:a16="http://schemas.microsoft.com/office/drawing/2014/main" id="{95BB7CAD-546D-425D-B8F2-29765664E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167" y="0"/>
              <a:ext cx="1199646" cy="244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100" b="1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Удобство покупки</a:t>
              </a:r>
            </a:p>
          </p:txBody>
        </p:sp>
      </p:grpSp>
      <p:grpSp>
        <p:nvGrpSpPr>
          <p:cNvPr id="8226" name="Group 34">
            <a:extLst>
              <a:ext uri="{FF2B5EF4-FFF2-40B4-BE49-F238E27FC236}">
                <a16:creationId xmlns:a16="http://schemas.microsoft.com/office/drawing/2014/main" id="{CC5B2802-2320-456A-B7FF-E2FF6C0767B6}"/>
              </a:ext>
            </a:extLst>
          </p:cNvPr>
          <p:cNvGrpSpPr>
            <a:grpSpLocks/>
          </p:cNvGrpSpPr>
          <p:nvPr/>
        </p:nvGrpSpPr>
        <p:grpSpPr bwMode="auto">
          <a:xfrm>
            <a:off x="752542" y="1248904"/>
            <a:ext cx="2158934" cy="570855"/>
            <a:chOff x="0" y="0"/>
            <a:chExt cx="2146812" cy="571374"/>
          </a:xfrm>
        </p:grpSpPr>
        <p:sp>
          <p:nvSpPr>
            <p:cNvPr id="8227" name="Rectangle 35">
              <a:extLst>
                <a:ext uri="{FF2B5EF4-FFF2-40B4-BE49-F238E27FC236}">
                  <a16:creationId xmlns:a16="http://schemas.microsoft.com/office/drawing/2014/main" id="{6087BCC4-395F-4D13-AE8A-559DB7554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73981"/>
              <a:ext cx="2146812" cy="397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100" dirty="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Все назначения понятны</a:t>
              </a:r>
              <a:br>
                <a:rPr lang="ru-RU" altLang="ru-RU" sz="1100" dirty="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</a:br>
              <a:r>
                <a:rPr lang="ru-RU" altLang="ru-RU" sz="1100" dirty="0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и сохранены, не могут потеряться</a:t>
              </a:r>
            </a:p>
          </p:txBody>
        </p:sp>
        <p:sp>
          <p:nvSpPr>
            <p:cNvPr id="8228" name="Rectangle 36">
              <a:extLst>
                <a:ext uri="{FF2B5EF4-FFF2-40B4-BE49-F238E27FC236}">
                  <a16:creationId xmlns:a16="http://schemas.microsoft.com/office/drawing/2014/main" id="{97FA4A2A-4677-4EF5-81C6-11E22CCFD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329" y="0"/>
              <a:ext cx="1349483" cy="244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100" b="1">
                  <a:solidFill>
                    <a:srgbClr val="53535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Сохранение истории</a:t>
              </a:r>
            </a:p>
          </p:txBody>
        </p:sp>
      </p:grpSp>
      <p:sp>
        <p:nvSpPr>
          <p:cNvPr id="8229" name="Oval 37">
            <a:extLst>
              <a:ext uri="{FF2B5EF4-FFF2-40B4-BE49-F238E27FC236}">
                <a16:creationId xmlns:a16="http://schemas.microsoft.com/office/drawing/2014/main" id="{17BB01C5-C33D-4482-8660-DADE575F42DD}"/>
              </a:ext>
            </a:extLst>
          </p:cNvPr>
          <p:cNvSpPr>
            <a:spLocks/>
          </p:cNvSpPr>
          <p:nvPr/>
        </p:nvSpPr>
        <p:spPr bwMode="auto">
          <a:xfrm>
            <a:off x="3456029" y="1653717"/>
            <a:ext cx="1349335" cy="1339850"/>
          </a:xfrm>
          <a:prstGeom prst="ellipse">
            <a:avLst/>
          </a:prstGeom>
          <a:noFill/>
          <a:ln w="12700" cap="flat" cmpd="sng">
            <a:solidFill>
              <a:srgbClr val="479DCA"/>
            </a:solidFill>
            <a:prstDash val="dash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/>
          <a:p>
            <a:endParaRPr lang="ru-RU" altLang="ru-RU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60E3489-CBA5-4D00-9566-406630FD1D98}"/>
              </a:ext>
            </a:extLst>
          </p:cNvPr>
          <p:cNvGrpSpPr/>
          <p:nvPr/>
        </p:nvGrpSpPr>
        <p:grpSpPr>
          <a:xfrm>
            <a:off x="8057505" y="0"/>
            <a:ext cx="1086495" cy="5143501"/>
            <a:chOff x="8057505" y="0"/>
            <a:chExt cx="1086495" cy="5143501"/>
          </a:xfrm>
        </p:grpSpPr>
        <p:sp>
          <p:nvSpPr>
            <p:cNvPr id="39" name="Shape 469">
              <a:extLst>
                <a:ext uri="{FF2B5EF4-FFF2-40B4-BE49-F238E27FC236}">
                  <a16:creationId xmlns:a16="http://schemas.microsoft.com/office/drawing/2014/main" id="{D1EADC66-9744-402A-AE42-E4A35A69B59B}"/>
                </a:ext>
              </a:extLst>
            </p:cNvPr>
            <p:cNvSpPr/>
            <p:nvPr/>
          </p:nvSpPr>
          <p:spPr>
            <a:xfrm>
              <a:off x="8057505" y="0"/>
              <a:ext cx="1086495" cy="5143501"/>
            </a:xfrm>
            <a:prstGeom prst="rect">
              <a:avLst/>
            </a:prstGeom>
            <a:solidFill>
              <a:srgbClr val="479DCA"/>
            </a:solidFill>
            <a:ln w="12700">
              <a:miter lim="400000"/>
            </a:ln>
          </p:spPr>
          <p:txBody>
            <a:bodyPr lIns="17144" tIns="17144" rIns="17144" bIns="17144" anchor="ctr"/>
            <a:lstStyle/>
            <a:p>
              <a:pPr algn="ctr" defTabSz="685834">
                <a:defRPr sz="12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34E14E6-1B2F-4295-A3F5-C2AF27D3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877" y="2227634"/>
              <a:ext cx="867750" cy="688232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DC20835-34B8-47F7-86F1-20A0B5D04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" y="-6398"/>
            <a:ext cx="9321521" cy="514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8FEBF37-7D1F-4DF9-842A-C98AF83A06D4}"/>
              </a:ext>
            </a:extLst>
          </p:cNvPr>
          <p:cNvGrpSpPr/>
          <p:nvPr/>
        </p:nvGrpSpPr>
        <p:grpSpPr>
          <a:xfrm>
            <a:off x="8057505" y="0"/>
            <a:ext cx="1086495" cy="5143501"/>
            <a:chOff x="8057505" y="0"/>
            <a:chExt cx="1086495" cy="5143501"/>
          </a:xfrm>
        </p:grpSpPr>
        <p:sp>
          <p:nvSpPr>
            <p:cNvPr id="33" name="Shape 469">
              <a:extLst>
                <a:ext uri="{FF2B5EF4-FFF2-40B4-BE49-F238E27FC236}">
                  <a16:creationId xmlns:a16="http://schemas.microsoft.com/office/drawing/2014/main" id="{25CADDC7-4452-4AD6-B0AD-87AC26280E71}"/>
                </a:ext>
              </a:extLst>
            </p:cNvPr>
            <p:cNvSpPr/>
            <p:nvPr/>
          </p:nvSpPr>
          <p:spPr>
            <a:xfrm>
              <a:off x="8057505" y="0"/>
              <a:ext cx="1086495" cy="5143501"/>
            </a:xfrm>
            <a:prstGeom prst="rect">
              <a:avLst/>
            </a:prstGeom>
            <a:solidFill>
              <a:srgbClr val="479DCA"/>
            </a:solidFill>
            <a:ln w="12700">
              <a:miter lim="400000"/>
            </a:ln>
          </p:spPr>
          <p:txBody>
            <a:bodyPr lIns="17144" tIns="17144" rIns="17144" bIns="17144" anchor="ctr"/>
            <a:lstStyle/>
            <a:p>
              <a:pPr algn="ctr" defTabSz="685834">
                <a:defRPr sz="12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AE940D7-F1B3-4B30-A972-25377FCCD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877" y="2227634"/>
              <a:ext cx="867750" cy="688232"/>
            </a:xfrm>
            <a:prstGeom prst="rect">
              <a:avLst/>
            </a:prstGeom>
          </p:spPr>
        </p:pic>
      </p:grpSp>
      <p:sp>
        <p:nvSpPr>
          <p:cNvPr id="301" name="Google Shape;301;p9"/>
          <p:cNvSpPr/>
          <p:nvPr/>
        </p:nvSpPr>
        <p:spPr>
          <a:xfrm>
            <a:off x="297273" y="390330"/>
            <a:ext cx="62214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479DCA"/>
                </a:solidFill>
                <a:latin typeface="Calibri"/>
                <a:ea typeface="Calibri"/>
                <a:cs typeface="Calibri"/>
                <a:sym typeface="Calibri"/>
              </a:rPr>
              <a:t>Сокращение затрат</a:t>
            </a:r>
            <a:br>
              <a:rPr lang="ru-RU" sz="2000" b="1" dirty="0">
                <a:solidFill>
                  <a:srgbClr val="479DC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1" dirty="0">
                <a:solidFill>
                  <a:srgbClr val="479DCA"/>
                </a:solidFill>
                <a:latin typeface="Calibri"/>
                <a:ea typeface="Calibri"/>
                <a:cs typeface="Calibri"/>
                <a:sym typeface="Calibri"/>
              </a:rPr>
              <a:t>на покупку лекарств до 30% в год</a:t>
            </a:r>
            <a:endParaRPr sz="2000" dirty="0"/>
          </a:p>
        </p:txBody>
      </p:sp>
      <p:sp>
        <p:nvSpPr>
          <p:cNvPr id="302" name="Google Shape;302;p9"/>
          <p:cNvSpPr/>
          <p:nvPr/>
        </p:nvSpPr>
        <p:spPr>
          <a:xfrm>
            <a:off x="8388700" y="4411216"/>
            <a:ext cx="28575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3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03" name="Google Shape;303;p9"/>
          <p:cNvGrpSpPr/>
          <p:nvPr/>
        </p:nvGrpSpPr>
        <p:grpSpPr>
          <a:xfrm>
            <a:off x="888408" y="1857445"/>
            <a:ext cx="3611562" cy="520700"/>
            <a:chOff x="0" y="0"/>
            <a:chExt cx="3611959" cy="520363"/>
          </a:xfrm>
        </p:grpSpPr>
        <p:sp>
          <p:nvSpPr>
            <p:cNvPr id="304" name="Google Shape;304;p9"/>
            <p:cNvSpPr/>
            <p:nvPr/>
          </p:nvSpPr>
          <p:spPr>
            <a:xfrm>
              <a:off x="235844" y="0"/>
              <a:ext cx="3376115" cy="520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Удобные сервисы напоминаний, электронные рецепты родственников</a:t>
              </a:r>
              <a:endParaRPr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305" name="Google Shape;305;p9"/>
            <p:cNvGrpSpPr/>
            <p:nvPr/>
          </p:nvGrpSpPr>
          <p:grpSpPr>
            <a:xfrm>
              <a:off x="0" y="184702"/>
              <a:ext cx="164886" cy="150959"/>
              <a:chOff x="0" y="0"/>
              <a:chExt cx="164886" cy="150958"/>
            </a:xfrm>
          </p:grpSpPr>
          <p:sp>
            <p:nvSpPr>
              <p:cNvPr id="306" name="Google Shape;306;p9"/>
              <p:cNvSpPr/>
              <p:nvPr/>
            </p:nvSpPr>
            <p:spPr>
              <a:xfrm>
                <a:off x="0" y="5089"/>
                <a:ext cx="145879" cy="14586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8254" y="18254"/>
                    </a:moveTo>
                    <a:lnTo>
                      <a:pt x="3346" y="18254"/>
                    </a:lnTo>
                    <a:lnTo>
                      <a:pt x="3346" y="3346"/>
                    </a:lnTo>
                    <a:lnTo>
                      <a:pt x="14982" y="3346"/>
                    </a:lnTo>
                    <a:lnTo>
                      <a:pt x="18328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7769"/>
                    </a:lnTo>
                    <a:lnTo>
                      <a:pt x="18254" y="11114"/>
                    </a:lnTo>
                    <a:cubicBezTo>
                      <a:pt x="18254" y="11114"/>
                      <a:pt x="18254" y="18254"/>
                      <a:pt x="18254" y="18254"/>
                    </a:cubicBezTo>
                    <a:close/>
                  </a:path>
                </a:pathLst>
              </a:custGeom>
              <a:solidFill>
                <a:srgbClr val="027696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Gill Sans"/>
                  <a:cs typeface="Calibri Light" panose="020F0302020204030204" pitchFamily="34" charset="0"/>
                  <a:sym typeface="Gill Sans"/>
                </a:endParaRPr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30539" y="0"/>
                <a:ext cx="134347" cy="11195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570" y="11118"/>
                    </a:moveTo>
                    <a:lnTo>
                      <a:pt x="0" y="14201"/>
                    </a:lnTo>
                    <a:lnTo>
                      <a:pt x="6168" y="21600"/>
                    </a:lnTo>
                    <a:lnTo>
                      <a:pt x="21600" y="3083"/>
                    </a:lnTo>
                    <a:lnTo>
                      <a:pt x="19031" y="0"/>
                    </a:lnTo>
                    <a:lnTo>
                      <a:pt x="6168" y="15436"/>
                    </a:lnTo>
                    <a:cubicBezTo>
                      <a:pt x="6168" y="15436"/>
                      <a:pt x="2570" y="11118"/>
                      <a:pt x="2570" y="11118"/>
                    </a:cubicBezTo>
                    <a:close/>
                  </a:path>
                </a:pathLst>
              </a:custGeom>
              <a:solidFill>
                <a:srgbClr val="027696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Gill Sans"/>
                  <a:cs typeface="Calibri Light" panose="020F0302020204030204" pitchFamily="34" charset="0"/>
                  <a:sym typeface="Gill Sans"/>
                </a:endParaRPr>
              </a:p>
            </p:txBody>
          </p:sp>
        </p:grpSp>
      </p:grpSp>
      <p:grpSp>
        <p:nvGrpSpPr>
          <p:cNvPr id="308" name="Google Shape;308;p9"/>
          <p:cNvGrpSpPr/>
          <p:nvPr/>
        </p:nvGrpSpPr>
        <p:grpSpPr>
          <a:xfrm>
            <a:off x="888408" y="2421007"/>
            <a:ext cx="3317874" cy="658813"/>
            <a:chOff x="0" y="0"/>
            <a:chExt cx="3317490" cy="658317"/>
          </a:xfrm>
        </p:grpSpPr>
        <p:sp>
          <p:nvSpPr>
            <p:cNvPr id="309" name="Google Shape;309;p9"/>
            <p:cNvSpPr/>
            <p:nvPr/>
          </p:nvSpPr>
          <p:spPr>
            <a:xfrm>
              <a:off x="235844" y="0"/>
              <a:ext cx="3081646" cy="658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dirty="0" err="1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Кешбек</a:t>
              </a: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 и программы лояльности</a:t>
              </a:r>
              <a:br>
                <a:rPr lang="ru-RU" sz="14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</a:b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от </a:t>
              </a:r>
              <a:r>
                <a:rPr lang="ru-RU" sz="1400" dirty="0" err="1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фармпроизводителей</a:t>
              </a:r>
              <a:endParaRPr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310" name="Google Shape;310;p9"/>
            <p:cNvGrpSpPr/>
            <p:nvPr/>
          </p:nvGrpSpPr>
          <p:grpSpPr>
            <a:xfrm>
              <a:off x="0" y="253679"/>
              <a:ext cx="164886" cy="150958"/>
              <a:chOff x="0" y="0"/>
              <a:chExt cx="164886" cy="150958"/>
            </a:xfrm>
          </p:grpSpPr>
          <p:sp>
            <p:nvSpPr>
              <p:cNvPr id="311" name="Google Shape;311;p9"/>
              <p:cNvSpPr/>
              <p:nvPr/>
            </p:nvSpPr>
            <p:spPr>
              <a:xfrm>
                <a:off x="0" y="5089"/>
                <a:ext cx="145879" cy="14586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8254" y="18254"/>
                    </a:moveTo>
                    <a:lnTo>
                      <a:pt x="3346" y="18254"/>
                    </a:lnTo>
                    <a:lnTo>
                      <a:pt x="3346" y="3346"/>
                    </a:lnTo>
                    <a:lnTo>
                      <a:pt x="14982" y="3346"/>
                    </a:lnTo>
                    <a:lnTo>
                      <a:pt x="18328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7769"/>
                    </a:lnTo>
                    <a:lnTo>
                      <a:pt x="18254" y="11114"/>
                    </a:lnTo>
                    <a:cubicBezTo>
                      <a:pt x="18254" y="11114"/>
                      <a:pt x="18254" y="18254"/>
                      <a:pt x="18254" y="18254"/>
                    </a:cubicBezTo>
                    <a:close/>
                  </a:path>
                </a:pathLst>
              </a:custGeom>
              <a:solidFill>
                <a:srgbClr val="027696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Gill Sans"/>
                  <a:cs typeface="Calibri Light" panose="020F0302020204030204" pitchFamily="34" charset="0"/>
                  <a:sym typeface="Gill Sans"/>
                </a:endParaRPr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30539" y="0"/>
                <a:ext cx="134347" cy="11195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570" y="11118"/>
                    </a:moveTo>
                    <a:lnTo>
                      <a:pt x="0" y="14201"/>
                    </a:lnTo>
                    <a:lnTo>
                      <a:pt x="6168" y="21600"/>
                    </a:lnTo>
                    <a:lnTo>
                      <a:pt x="21600" y="3083"/>
                    </a:lnTo>
                    <a:lnTo>
                      <a:pt x="19031" y="0"/>
                    </a:lnTo>
                    <a:lnTo>
                      <a:pt x="6168" y="15436"/>
                    </a:lnTo>
                    <a:cubicBezTo>
                      <a:pt x="6168" y="15436"/>
                      <a:pt x="2570" y="11118"/>
                      <a:pt x="2570" y="11118"/>
                    </a:cubicBezTo>
                    <a:close/>
                  </a:path>
                </a:pathLst>
              </a:custGeom>
              <a:solidFill>
                <a:srgbClr val="027696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Gill Sans"/>
                  <a:cs typeface="Calibri Light" panose="020F0302020204030204" pitchFamily="34" charset="0"/>
                  <a:sym typeface="Gill Sans"/>
                </a:endParaRPr>
              </a:p>
            </p:txBody>
          </p:sp>
        </p:grpSp>
      </p:grpSp>
      <p:grpSp>
        <p:nvGrpSpPr>
          <p:cNvPr id="313" name="Google Shape;313;p9"/>
          <p:cNvGrpSpPr/>
          <p:nvPr/>
        </p:nvGrpSpPr>
        <p:grpSpPr>
          <a:xfrm>
            <a:off x="888408" y="3095695"/>
            <a:ext cx="2895599" cy="576262"/>
            <a:chOff x="0" y="0"/>
            <a:chExt cx="2896551" cy="576858"/>
          </a:xfrm>
        </p:grpSpPr>
        <p:sp>
          <p:nvSpPr>
            <p:cNvPr id="314" name="Google Shape;314;p9"/>
            <p:cNvSpPr/>
            <p:nvPr/>
          </p:nvSpPr>
          <p:spPr>
            <a:xfrm>
              <a:off x="235844" y="0"/>
              <a:ext cx="2660707" cy="576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Возможность узнать, где купить препарат и сравнить цены</a:t>
              </a:r>
              <a:endParaRPr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315" name="Google Shape;315;p9"/>
            <p:cNvGrpSpPr/>
            <p:nvPr/>
          </p:nvGrpSpPr>
          <p:grpSpPr>
            <a:xfrm>
              <a:off x="0" y="212950"/>
              <a:ext cx="164886" cy="150958"/>
              <a:chOff x="0" y="0"/>
              <a:chExt cx="164886" cy="150957"/>
            </a:xfrm>
          </p:grpSpPr>
          <p:sp>
            <p:nvSpPr>
              <p:cNvPr id="316" name="Google Shape;316;p9"/>
              <p:cNvSpPr/>
              <p:nvPr/>
            </p:nvSpPr>
            <p:spPr>
              <a:xfrm>
                <a:off x="0" y="5089"/>
                <a:ext cx="145879" cy="14586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8254" y="18254"/>
                    </a:moveTo>
                    <a:lnTo>
                      <a:pt x="3346" y="18254"/>
                    </a:lnTo>
                    <a:lnTo>
                      <a:pt x="3346" y="3346"/>
                    </a:lnTo>
                    <a:lnTo>
                      <a:pt x="14982" y="3346"/>
                    </a:lnTo>
                    <a:lnTo>
                      <a:pt x="18328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7769"/>
                    </a:lnTo>
                    <a:lnTo>
                      <a:pt x="18254" y="11114"/>
                    </a:lnTo>
                    <a:cubicBezTo>
                      <a:pt x="18254" y="11114"/>
                      <a:pt x="18254" y="18254"/>
                      <a:pt x="18254" y="18254"/>
                    </a:cubicBezTo>
                    <a:close/>
                  </a:path>
                </a:pathLst>
              </a:custGeom>
              <a:solidFill>
                <a:srgbClr val="027696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Gill Sans"/>
                  <a:cs typeface="Calibri Light" panose="020F0302020204030204" pitchFamily="34" charset="0"/>
                  <a:sym typeface="Gill Sans"/>
                </a:endParaRPr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30539" y="0"/>
                <a:ext cx="134347" cy="11195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570" y="11118"/>
                    </a:moveTo>
                    <a:lnTo>
                      <a:pt x="0" y="14201"/>
                    </a:lnTo>
                    <a:lnTo>
                      <a:pt x="6168" y="21600"/>
                    </a:lnTo>
                    <a:lnTo>
                      <a:pt x="21600" y="3083"/>
                    </a:lnTo>
                    <a:lnTo>
                      <a:pt x="19031" y="0"/>
                    </a:lnTo>
                    <a:lnTo>
                      <a:pt x="6168" y="15436"/>
                    </a:lnTo>
                    <a:cubicBezTo>
                      <a:pt x="6168" y="15436"/>
                      <a:pt x="2570" y="11118"/>
                      <a:pt x="2570" y="11118"/>
                    </a:cubicBezTo>
                    <a:close/>
                  </a:path>
                </a:pathLst>
              </a:custGeom>
              <a:solidFill>
                <a:srgbClr val="027696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ea typeface="Gill Sans"/>
                  <a:cs typeface="Calibri Light" panose="020F0302020204030204" pitchFamily="34" charset="0"/>
                  <a:sym typeface="Gill Sans"/>
                </a:endParaRPr>
              </a:p>
            </p:txBody>
          </p:sp>
        </p:grpSp>
      </p:grpSp>
      <p:sp>
        <p:nvSpPr>
          <p:cNvPr id="318" name="Google Shape;318;p9"/>
          <p:cNvSpPr/>
          <p:nvPr/>
        </p:nvSpPr>
        <p:spPr>
          <a:xfrm>
            <a:off x="467754" y="1105963"/>
            <a:ext cx="9144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ru-RU" sz="4000" b="1" baseline="30000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4000" b="1" dirty="0">
              <a:solidFill>
                <a:srgbClr val="EE735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1307481" y="1263203"/>
            <a:ext cx="2660650" cy="43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получение налогового вычета</a:t>
            </a:r>
            <a:endParaRPr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за покупку лекарств</a:t>
            </a:r>
            <a:endParaRPr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20" name="Google Shape;32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6726" y="1003357"/>
            <a:ext cx="5907274" cy="59072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314;p9">
            <a:extLst>
              <a:ext uri="{FF2B5EF4-FFF2-40B4-BE49-F238E27FC236}">
                <a16:creationId xmlns:a16="http://schemas.microsoft.com/office/drawing/2014/main" id="{1DC14C66-BA5D-49B3-BA40-438556D641D5}"/>
              </a:ext>
            </a:extLst>
          </p:cNvPr>
          <p:cNvSpPr/>
          <p:nvPr/>
        </p:nvSpPr>
        <p:spPr>
          <a:xfrm>
            <a:off x="1154703" y="3696563"/>
            <a:ext cx="265983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Инструкции к препаратам,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фармконсультирование</a:t>
            </a:r>
            <a:endParaRPr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6" name="Google Shape;315;p9">
            <a:extLst>
              <a:ext uri="{FF2B5EF4-FFF2-40B4-BE49-F238E27FC236}">
                <a16:creationId xmlns:a16="http://schemas.microsoft.com/office/drawing/2014/main" id="{1B11696F-E6ED-4BBA-9A7B-DC3B3BA90263}"/>
              </a:ext>
            </a:extLst>
          </p:cNvPr>
          <p:cNvGrpSpPr/>
          <p:nvPr/>
        </p:nvGrpSpPr>
        <p:grpSpPr>
          <a:xfrm>
            <a:off x="878906" y="3902745"/>
            <a:ext cx="164833" cy="150802"/>
            <a:chOff x="0" y="0"/>
            <a:chExt cx="164887" cy="150957"/>
          </a:xfrm>
        </p:grpSpPr>
        <p:sp>
          <p:nvSpPr>
            <p:cNvPr id="27" name="Google Shape;316;p9">
              <a:extLst>
                <a:ext uri="{FF2B5EF4-FFF2-40B4-BE49-F238E27FC236}">
                  <a16:creationId xmlns:a16="http://schemas.microsoft.com/office/drawing/2014/main" id="{F2911A14-AFB3-4C0F-BCD9-BEFAC562531F}"/>
                </a:ext>
              </a:extLst>
            </p:cNvPr>
            <p:cNvSpPr/>
            <p:nvPr/>
          </p:nvSpPr>
          <p:spPr>
            <a:xfrm>
              <a:off x="0" y="5089"/>
              <a:ext cx="145879" cy="14586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254" y="18254"/>
                  </a:moveTo>
                  <a:lnTo>
                    <a:pt x="3346" y="18254"/>
                  </a:lnTo>
                  <a:lnTo>
                    <a:pt x="3346" y="3346"/>
                  </a:lnTo>
                  <a:lnTo>
                    <a:pt x="14982" y="3346"/>
                  </a:lnTo>
                  <a:lnTo>
                    <a:pt x="18328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7769"/>
                  </a:lnTo>
                  <a:lnTo>
                    <a:pt x="18254" y="11114"/>
                  </a:lnTo>
                  <a:cubicBezTo>
                    <a:pt x="18254" y="11114"/>
                    <a:pt x="18254" y="18254"/>
                    <a:pt x="18254" y="18254"/>
                  </a:cubicBezTo>
                  <a:close/>
                </a:path>
              </a:pathLst>
            </a:custGeom>
            <a:solidFill>
              <a:srgbClr val="02769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 Light" panose="020F0302020204030204" pitchFamily="34" charset="0"/>
                <a:ea typeface="Gill Sans"/>
                <a:cs typeface="Calibri Light" panose="020F0302020204030204" pitchFamily="34" charset="0"/>
                <a:sym typeface="Gill Sans"/>
              </a:endParaRPr>
            </a:p>
          </p:txBody>
        </p:sp>
        <p:sp>
          <p:nvSpPr>
            <p:cNvPr id="28" name="Google Shape;317;p9">
              <a:extLst>
                <a:ext uri="{FF2B5EF4-FFF2-40B4-BE49-F238E27FC236}">
                  <a16:creationId xmlns:a16="http://schemas.microsoft.com/office/drawing/2014/main" id="{C86043E7-D4EE-4387-B926-2FBB8A5BB4C1}"/>
                </a:ext>
              </a:extLst>
            </p:cNvPr>
            <p:cNvSpPr/>
            <p:nvPr/>
          </p:nvSpPr>
          <p:spPr>
            <a:xfrm>
              <a:off x="19009" y="0"/>
              <a:ext cx="145878" cy="12837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570" y="11118"/>
                  </a:moveTo>
                  <a:lnTo>
                    <a:pt x="0" y="14201"/>
                  </a:lnTo>
                  <a:lnTo>
                    <a:pt x="6168" y="21600"/>
                  </a:lnTo>
                  <a:lnTo>
                    <a:pt x="21600" y="3083"/>
                  </a:lnTo>
                  <a:lnTo>
                    <a:pt x="19031" y="0"/>
                  </a:lnTo>
                  <a:lnTo>
                    <a:pt x="6168" y="15436"/>
                  </a:lnTo>
                  <a:cubicBezTo>
                    <a:pt x="6168" y="15436"/>
                    <a:pt x="2570" y="11118"/>
                    <a:pt x="2570" y="11118"/>
                  </a:cubicBezTo>
                  <a:close/>
                </a:path>
              </a:pathLst>
            </a:custGeom>
            <a:solidFill>
              <a:srgbClr val="02769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 Light" panose="020F0302020204030204" pitchFamily="34" charset="0"/>
                <a:ea typeface="Gill Sans"/>
                <a:cs typeface="Calibri Light" panose="020F0302020204030204" pitchFamily="34" charset="0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13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/>
          <p:nvPr/>
        </p:nvSpPr>
        <p:spPr>
          <a:xfrm>
            <a:off x="285013" y="178593"/>
            <a:ext cx="7043143" cy="4786313"/>
          </a:xfrm>
          <a:prstGeom prst="rect">
            <a:avLst/>
          </a:prstGeom>
          <a:solidFill>
            <a:srgbClr val="449DC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dirty="0"/>
          </a:p>
        </p:txBody>
      </p:sp>
      <p:pic>
        <p:nvPicPr>
          <p:cNvPr id="755" name="image44-small.jpg"/>
          <p:cNvPicPr>
            <a:picLocks noChangeAspect="1"/>
          </p:cNvPicPr>
          <p:nvPr/>
        </p:nvPicPr>
        <p:blipFill>
          <a:blip r:embed="rId3"/>
          <a:srcRect l="32889" t="3339" r="24717" b="8684"/>
          <a:stretch>
            <a:fillRect/>
          </a:stretch>
        </p:blipFill>
        <p:spPr>
          <a:xfrm>
            <a:off x="5702300" y="-95248"/>
            <a:ext cx="3790714" cy="5252722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Shape 756"/>
          <p:cNvSpPr/>
          <p:nvPr/>
        </p:nvSpPr>
        <p:spPr>
          <a:xfrm>
            <a:off x="5702300" y="-95248"/>
            <a:ext cx="3790714" cy="5252723"/>
          </a:xfrm>
          <a:prstGeom prst="rect">
            <a:avLst/>
          </a:prstGeom>
          <a:solidFill>
            <a:srgbClr val="535353">
              <a:alpha val="7034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685834">
              <a:defRPr sz="1200"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13" name="Shape 760">
            <a:extLst>
              <a:ext uri="{FF2B5EF4-FFF2-40B4-BE49-F238E27FC236}">
                <a16:creationId xmlns:a16="http://schemas.microsoft.com/office/drawing/2014/main" id="{4E16EDA8-5BA1-457A-B7E5-5FD1CF414163}"/>
              </a:ext>
            </a:extLst>
          </p:cNvPr>
          <p:cNvSpPr/>
          <p:nvPr/>
        </p:nvSpPr>
        <p:spPr>
          <a:xfrm>
            <a:off x="1060648" y="731783"/>
            <a:ext cx="323238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200">
                <a:latin typeface="KZCentury Gothic"/>
                <a:ea typeface="KZCentury Gothic"/>
                <a:cs typeface="KZCentury Gothic"/>
                <a:sym typeface="KZCentury Gothic"/>
              </a:defRPr>
            </a:pPr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2905DEF-2F48-48CE-A56C-BAA896B0BC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15</a:t>
            </a:fld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A4BE53-8A74-4B38-8A79-9C01DE4F9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00" y="2464785"/>
            <a:ext cx="2253986" cy="22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5479A4-0868-4869-A851-63D95122F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9" y="1470447"/>
            <a:ext cx="2674658" cy="212133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CA596E-DD34-4B26-A5D1-11F8A086653F}"/>
              </a:ext>
            </a:extLst>
          </p:cNvPr>
          <p:cNvSpPr/>
          <p:nvPr/>
        </p:nvSpPr>
        <p:spPr>
          <a:xfrm>
            <a:off x="889286" y="693505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Вероника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Боровлева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Директор по маркетингу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vborovleva@erx.ru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+7 (906) 772-64-87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erx.ru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/>
          <p:nvPr/>
        </p:nvSpPr>
        <p:spPr>
          <a:xfrm>
            <a:off x="312437" y="482659"/>
            <a:ext cx="6549083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b="1" dirty="0">
                <a:solidFill>
                  <a:srgbClr val="479DCA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Нормативные основы использования электронных рецептов</a:t>
            </a:r>
            <a:endParaRPr sz="1800" b="1" dirty="0">
              <a:solidFill>
                <a:srgbClr val="479D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8602663" y="4738689"/>
            <a:ext cx="2857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/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712038" y="3888511"/>
            <a:ext cx="53022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r>
              <a:rPr lang="ru-RU" sz="5000" b="1" dirty="0">
                <a:solidFill>
                  <a:srgbClr val="449DC9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“</a:t>
            </a:r>
            <a:endParaRPr sz="1800" dirty="0">
              <a:solidFill>
                <a:srgbClr val="449D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90601" y="4139173"/>
            <a:ext cx="5492843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200" i="1" dirty="0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нужно</a:t>
            </a:r>
            <a:r>
              <a:rPr lang="en-US" sz="1200" i="1" dirty="0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можно скорее наладить соответствующий электронный оборот информации между лечебным заведением, врачом и аптекой.»</a:t>
            </a:r>
            <a:endParaRPr sz="1200" i="1" dirty="0">
              <a:solidFill>
                <a:srgbClr val="535353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101472" y="4624114"/>
            <a:ext cx="933450" cy="127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481"/>
                </a:moveTo>
                <a:lnTo>
                  <a:pt x="13703" y="481"/>
                </a:lnTo>
                <a:cubicBezTo>
                  <a:pt x="14017" y="4001"/>
                  <a:pt x="14330" y="7521"/>
                  <a:pt x="14643" y="11041"/>
                </a:cubicBezTo>
                <a:cubicBezTo>
                  <a:pt x="14956" y="14560"/>
                  <a:pt x="15269" y="18080"/>
                  <a:pt x="15583" y="21600"/>
                </a:cubicBezTo>
                <a:lnTo>
                  <a:pt x="17438" y="0"/>
                </a:lnTo>
                <a:lnTo>
                  <a:pt x="21600" y="0"/>
                </a:lnTo>
              </a:path>
            </a:pathLst>
          </a:custGeom>
          <a:noFill/>
          <a:ln w="12700" cap="flat" cmpd="sng">
            <a:solidFill>
              <a:srgbClr val="449D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3845868" y="4672884"/>
            <a:ext cx="181966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r>
              <a:rPr lang="ru-RU" sz="1200" dirty="0">
                <a:solidFill>
                  <a:srgbClr val="53535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Владимир Путин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0DF0B1-0316-41A7-8629-65903D374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0" y="1501338"/>
            <a:ext cx="1732554" cy="190061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722094D-D23B-485E-A56A-2A9DDE1DF3AE}"/>
              </a:ext>
            </a:extLst>
          </p:cNvPr>
          <p:cNvSpPr/>
          <p:nvPr/>
        </p:nvSpPr>
        <p:spPr>
          <a:xfrm>
            <a:off x="2404814" y="2628613"/>
            <a:ext cx="5672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449D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Приказ Минздрава 198Н </a:t>
            </a:r>
            <a:r>
              <a:rPr lang="ru-RU" sz="1200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противодействии распространению коронавирусной инфекции: «Руководители медицинских организаций должны обеспечить возможность дистанционной выписки лекарственных препаратов, доставки их на дом.»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6241CD-B3EC-4F9D-9BEC-BB460F4E7FFA}"/>
              </a:ext>
            </a:extLst>
          </p:cNvPr>
          <p:cNvSpPr/>
          <p:nvPr/>
        </p:nvSpPr>
        <p:spPr>
          <a:xfrm>
            <a:off x="2349479" y="1352666"/>
            <a:ext cx="56720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Целевой показатель Государственной программы Российской Федерации «Развитие здравоохранения»:</a:t>
            </a:r>
          </a:p>
          <a:p>
            <a:r>
              <a:rPr lang="ru-RU" sz="1600" b="1" dirty="0">
                <a:solidFill>
                  <a:srgbClr val="449D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 2023 году 85 субъектах 80% рецептов должны выписываться в форме электронного документа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5AC74C3-7B5B-44C0-81EC-FCE0902FCFF8}"/>
              </a:ext>
            </a:extLst>
          </p:cNvPr>
          <p:cNvGrpSpPr/>
          <p:nvPr/>
        </p:nvGrpSpPr>
        <p:grpSpPr>
          <a:xfrm>
            <a:off x="8057505" y="0"/>
            <a:ext cx="1086495" cy="5143501"/>
            <a:chOff x="8057505" y="0"/>
            <a:chExt cx="1086495" cy="5143501"/>
          </a:xfrm>
        </p:grpSpPr>
        <p:sp>
          <p:nvSpPr>
            <p:cNvPr id="12" name="Shape 469">
              <a:extLst>
                <a:ext uri="{FF2B5EF4-FFF2-40B4-BE49-F238E27FC236}">
                  <a16:creationId xmlns:a16="http://schemas.microsoft.com/office/drawing/2014/main" id="{6D874858-91BE-4A88-B006-B7BDECF922C0}"/>
                </a:ext>
              </a:extLst>
            </p:cNvPr>
            <p:cNvSpPr/>
            <p:nvPr/>
          </p:nvSpPr>
          <p:spPr>
            <a:xfrm>
              <a:off x="8057505" y="0"/>
              <a:ext cx="1086495" cy="5143501"/>
            </a:xfrm>
            <a:prstGeom prst="rect">
              <a:avLst/>
            </a:prstGeom>
            <a:solidFill>
              <a:srgbClr val="479DCA"/>
            </a:solidFill>
            <a:ln w="12700">
              <a:miter lim="400000"/>
            </a:ln>
          </p:spPr>
          <p:txBody>
            <a:bodyPr lIns="17144" tIns="17144" rIns="17144" bIns="17144" anchor="ctr"/>
            <a:lstStyle/>
            <a:p>
              <a:pPr algn="ctr" defTabSz="685834">
                <a:defRPr sz="12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DB4EED3-D01B-4C5E-BD9A-9EFA3A6F8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877" y="2227634"/>
              <a:ext cx="867750" cy="6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99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269499" y="372853"/>
            <a:ext cx="62214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479DCA"/>
                </a:solidFill>
                <a:latin typeface="Calibri"/>
                <a:ea typeface="Calibri"/>
                <a:cs typeface="Calibri"/>
                <a:sym typeface="Calibri"/>
              </a:rPr>
              <a:t>Статистика обращений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479DCA"/>
                </a:solidFill>
                <a:latin typeface="Calibri"/>
                <a:ea typeface="Calibri"/>
                <a:cs typeface="Calibri"/>
                <a:sym typeface="Calibri"/>
              </a:rPr>
              <a:t>граждан в поликлиники</a:t>
            </a:r>
            <a:endParaRPr sz="2000" dirty="0"/>
          </a:p>
        </p:txBody>
      </p:sp>
      <p:sp>
        <p:nvSpPr>
          <p:cNvPr id="109" name="Google Shape;109;p3"/>
          <p:cNvSpPr/>
          <p:nvPr/>
        </p:nvSpPr>
        <p:spPr>
          <a:xfrm>
            <a:off x="553014" y="1180882"/>
            <a:ext cx="16843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&gt; 200 000</a:t>
            </a:r>
            <a:r>
              <a:rPr lang="ru-RU" sz="2400" b="1" baseline="30000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2400" b="1" dirty="0">
              <a:solidFill>
                <a:srgbClr val="EE735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640442" y="1572922"/>
            <a:ext cx="2270125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обращений граждан в год на одну медицинскую организацию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3147920" y="4738688"/>
            <a:ext cx="4241800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 algn="r">
              <a:lnSpc>
                <a:spcPct val="90000"/>
              </a:lnSpc>
            </a:pPr>
            <a:r>
              <a:rPr lang="en" sz="500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*https://</a:t>
            </a:r>
            <a:r>
              <a:rPr lang="en" sz="500" dirty="0" err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www.gks.ru</a:t>
            </a:r>
            <a:r>
              <a:rPr lang="en" sz="500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" sz="500" dirty="0" err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free_doc</a:t>
            </a:r>
            <a:r>
              <a:rPr lang="en" sz="500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/doc_2017/zdrav17.pdf</a:t>
            </a:r>
            <a:endParaRPr lang="ru-RU" sz="500" dirty="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** Данные Министерства Здравоохранения, 2018 год</a:t>
            </a:r>
            <a:endParaRPr dirty="0"/>
          </a:p>
          <a:p>
            <a:pPr lvl="0" algn="r">
              <a:lnSpc>
                <a:spcPct val="90000"/>
              </a:lnSpc>
            </a:pPr>
            <a:r>
              <a:rPr lang="ru-RU" sz="500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*** Экстраполированные данные на основе аналитики ТАП трех регионов РФ </a:t>
            </a:r>
            <a:endParaRPr sz="500" dirty="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/>
          <p:nvPr/>
        </p:nvSpPr>
        <p:spPr>
          <a:xfrm>
            <a:off x="553014" y="2233822"/>
            <a:ext cx="12588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~ 67%</a:t>
            </a:r>
            <a:r>
              <a:rPr lang="ru-RU" sz="2400" b="1" baseline="30000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2400" b="1" dirty="0">
              <a:solidFill>
                <a:srgbClr val="EE735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680014" y="2599256"/>
            <a:ext cx="2923838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пациентов обращаются</a:t>
            </a:r>
            <a:b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в амбулатории с впервые обнаруженной болезнью, для которых потребуется лекарственная терапия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4132261" y="2269697"/>
            <a:ext cx="2468902" cy="30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~ 15% </a:t>
            </a:r>
            <a:r>
              <a:rPr lang="ru-RU" sz="19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назначений</a:t>
            </a:r>
            <a:endParaRPr dirty="0"/>
          </a:p>
        </p:txBody>
      </p:sp>
      <p:sp>
        <p:nvSpPr>
          <p:cNvPr id="119" name="Google Shape;119;p3"/>
          <p:cNvSpPr/>
          <p:nvPr/>
        </p:nvSpPr>
        <p:spPr>
          <a:xfrm>
            <a:off x="4132262" y="2590643"/>
            <a:ext cx="2704647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оформляются в соответствии</a:t>
            </a:r>
            <a:b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с требованиями законодательства, 85% назначений выписываются на бумаге без сохранения истории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4132261" y="1180882"/>
            <a:ext cx="2481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/>
            <a:r>
              <a:rPr lang="ru-RU" sz="24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&gt; 30%</a:t>
            </a:r>
            <a:r>
              <a:rPr lang="ru-RU" sz="1900" b="1" baseline="30000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***</a:t>
            </a:r>
            <a:r>
              <a:rPr lang="ru-RU" sz="19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 обращений</a:t>
            </a:r>
            <a:endParaRPr dirty="0"/>
          </a:p>
        </p:txBody>
      </p:sp>
      <p:sp>
        <p:nvSpPr>
          <p:cNvPr id="121" name="Google Shape;121;p3"/>
          <p:cNvSpPr/>
          <p:nvPr/>
        </p:nvSpPr>
        <p:spPr>
          <a:xfrm>
            <a:off x="4132262" y="1559127"/>
            <a:ext cx="2024063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пациентов в поликлиники только за продлением рецепта </a:t>
            </a:r>
          </a:p>
        </p:txBody>
      </p:sp>
      <p:sp>
        <p:nvSpPr>
          <p:cNvPr id="122" name="Google Shape;122;p3"/>
          <p:cNvSpPr/>
          <p:nvPr/>
        </p:nvSpPr>
        <p:spPr>
          <a:xfrm>
            <a:off x="8207457" y="4738688"/>
            <a:ext cx="28575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3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Google Shape;120;p3">
            <a:extLst>
              <a:ext uri="{FF2B5EF4-FFF2-40B4-BE49-F238E27FC236}">
                <a16:creationId xmlns:a16="http://schemas.microsoft.com/office/drawing/2014/main" id="{3961EECC-75D7-46C6-808D-D530719F6615}"/>
              </a:ext>
            </a:extLst>
          </p:cNvPr>
          <p:cNvSpPr/>
          <p:nvPr/>
        </p:nvSpPr>
        <p:spPr>
          <a:xfrm>
            <a:off x="608466" y="3420550"/>
            <a:ext cx="2481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/>
            <a:r>
              <a:rPr lang="ru-RU" sz="24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en-US" sz="24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85</a:t>
            </a:r>
            <a:r>
              <a:rPr lang="ru-RU" sz="24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ru-RU" sz="1900" b="1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пациентов</a:t>
            </a:r>
            <a:endParaRPr dirty="0"/>
          </a:p>
        </p:txBody>
      </p:sp>
      <p:sp>
        <p:nvSpPr>
          <p:cNvPr id="15" name="Google Shape;121;p3">
            <a:extLst>
              <a:ext uri="{FF2B5EF4-FFF2-40B4-BE49-F238E27FC236}">
                <a16:creationId xmlns:a16="http://schemas.microsoft.com/office/drawing/2014/main" id="{3230F18E-45B5-4500-8EE0-D86DB09BA284}"/>
              </a:ext>
            </a:extLst>
          </p:cNvPr>
          <p:cNvSpPr/>
          <p:nvPr/>
        </p:nvSpPr>
        <p:spPr>
          <a:xfrm>
            <a:off x="700117" y="3758304"/>
            <a:ext cx="2024063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Не относятся к льготной категории граждан и покупают лекарства по полной стоимости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CC6883D-113A-4293-91F2-8F8D89C238AD}"/>
              </a:ext>
            </a:extLst>
          </p:cNvPr>
          <p:cNvGrpSpPr/>
          <p:nvPr/>
        </p:nvGrpSpPr>
        <p:grpSpPr>
          <a:xfrm>
            <a:off x="8057505" y="0"/>
            <a:ext cx="1086495" cy="5143501"/>
            <a:chOff x="8057505" y="0"/>
            <a:chExt cx="1086495" cy="5143501"/>
          </a:xfrm>
        </p:grpSpPr>
        <p:sp>
          <p:nvSpPr>
            <p:cNvPr id="21" name="Shape 469">
              <a:extLst>
                <a:ext uri="{FF2B5EF4-FFF2-40B4-BE49-F238E27FC236}">
                  <a16:creationId xmlns:a16="http://schemas.microsoft.com/office/drawing/2014/main" id="{8254F1CF-EB9D-4278-9F78-A9CAF85F0B6F}"/>
                </a:ext>
              </a:extLst>
            </p:cNvPr>
            <p:cNvSpPr/>
            <p:nvPr/>
          </p:nvSpPr>
          <p:spPr>
            <a:xfrm>
              <a:off x="8057505" y="0"/>
              <a:ext cx="1086495" cy="5143501"/>
            </a:xfrm>
            <a:prstGeom prst="rect">
              <a:avLst/>
            </a:prstGeom>
            <a:solidFill>
              <a:srgbClr val="479DCA"/>
            </a:solidFill>
            <a:ln w="12700">
              <a:miter lim="400000"/>
            </a:ln>
          </p:spPr>
          <p:txBody>
            <a:bodyPr lIns="17144" tIns="17144" rIns="17144" bIns="17144" anchor="ctr"/>
            <a:lstStyle/>
            <a:p>
              <a:pPr algn="ctr" defTabSz="685834">
                <a:defRPr sz="12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5AC9468-6D68-4EB6-B67B-F9C24B7CD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877" y="2227634"/>
              <a:ext cx="867750" cy="6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67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1536970" y="2036763"/>
            <a:ext cx="549275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449DC9"/>
                </a:solidFill>
                <a:latin typeface="Calibri"/>
                <a:ea typeface="Calibri"/>
                <a:cs typeface="Calibri"/>
                <a:sym typeface="Calibri"/>
              </a:rPr>
              <a:t>до 50%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803545" y="2257425"/>
            <a:ext cx="124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времени тратится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на заполнение бумаг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2379933" y="1560513"/>
            <a:ext cx="1254125" cy="125412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4188095" y="1463675"/>
            <a:ext cx="1254125" cy="125412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2486295" y="2400300"/>
            <a:ext cx="1524000" cy="42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479DCA"/>
                </a:solidFill>
                <a:latin typeface="Calibri"/>
                <a:ea typeface="Calibri"/>
                <a:cs typeface="Calibri"/>
                <a:sym typeface="Calibri"/>
              </a:rPr>
              <a:t>Медицинские организации</a:t>
            </a:r>
            <a:endParaRPr/>
          </a:p>
        </p:txBody>
      </p:sp>
      <p:pic>
        <p:nvPicPr>
          <p:cNvPr id="134" name="Google Shape;134;p4"/>
          <p:cNvPicPr preferRelativeResize="0"/>
          <p:nvPr/>
        </p:nvPicPr>
        <p:blipFill rotWithShape="1">
          <a:blip r:embed="rId3">
            <a:alphaModFix/>
          </a:blip>
          <a:srcRect l="38" r="37"/>
          <a:stretch/>
        </p:blipFill>
        <p:spPr>
          <a:xfrm>
            <a:off x="2910158" y="1560513"/>
            <a:ext cx="674687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4">
            <a:alphaModFix/>
          </a:blip>
          <a:srcRect l="142" r="142"/>
          <a:stretch/>
        </p:blipFill>
        <p:spPr>
          <a:xfrm>
            <a:off x="4440508" y="1557338"/>
            <a:ext cx="674687" cy="86518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"/>
          <p:cNvSpPr/>
          <p:nvPr/>
        </p:nvSpPr>
        <p:spPr>
          <a:xfrm>
            <a:off x="4015058" y="2400300"/>
            <a:ext cx="1524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FFC030"/>
                </a:solidFill>
                <a:latin typeface="Calibri"/>
                <a:ea typeface="Calibri"/>
                <a:cs typeface="Calibri"/>
                <a:sym typeface="Calibri"/>
              </a:rPr>
              <a:t>Пациенты</a:t>
            </a:r>
            <a:endParaRPr/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5">
            <a:alphaModFix/>
          </a:blip>
          <a:srcRect l="896" r="896"/>
          <a:stretch/>
        </p:blipFill>
        <p:spPr>
          <a:xfrm>
            <a:off x="3716608" y="2955925"/>
            <a:ext cx="560387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/>
          <p:nvPr/>
        </p:nvSpPr>
        <p:spPr>
          <a:xfrm>
            <a:off x="3235595" y="3794125"/>
            <a:ext cx="1522413" cy="42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69AF6B"/>
                </a:solidFill>
                <a:latin typeface="Calibri"/>
                <a:ea typeface="Calibri"/>
                <a:cs typeface="Calibri"/>
                <a:sym typeface="Calibri"/>
              </a:rPr>
              <a:t>Аптечные организации</a:t>
            </a:r>
            <a:endParaRPr/>
          </a:p>
        </p:txBody>
      </p:sp>
      <p:sp>
        <p:nvSpPr>
          <p:cNvPr id="139" name="Google Shape;139;p4"/>
          <p:cNvSpPr/>
          <p:nvPr/>
        </p:nvSpPr>
        <p:spPr>
          <a:xfrm>
            <a:off x="1968770" y="1193800"/>
            <a:ext cx="347663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449DC9"/>
                </a:solidFill>
                <a:latin typeface="Calibri"/>
                <a:ea typeface="Calibri"/>
                <a:cs typeface="Calibri"/>
                <a:sym typeface="Calibri"/>
              </a:rPr>
              <a:t>57%</a:t>
            </a:r>
            <a:endParaRPr/>
          </a:p>
        </p:txBody>
      </p:sp>
      <p:sp>
        <p:nvSpPr>
          <p:cNvPr id="140" name="Google Shape;140;p4"/>
          <p:cNvSpPr/>
          <p:nvPr/>
        </p:nvSpPr>
        <p:spPr>
          <a:xfrm>
            <a:off x="682895" y="1112838"/>
            <a:ext cx="1268413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случаев назначения</a:t>
            </a:r>
            <a:br>
              <a:rPr lang="ru-RU" sz="10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опасных комбинаций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1806845" y="2860675"/>
            <a:ext cx="347663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449DC9"/>
                </a:solidFill>
                <a:latin typeface="Calibri"/>
                <a:ea typeface="Calibri"/>
                <a:cs typeface="Calibri"/>
                <a:sym typeface="Calibri"/>
              </a:rPr>
              <a:t>76%</a:t>
            </a:r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1267095" y="3070225"/>
            <a:ext cx="128428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рецептурных бланков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оформляется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с нарушениями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2905395" y="768350"/>
            <a:ext cx="457200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449DC9"/>
                </a:solidFill>
                <a:latin typeface="Calibri"/>
                <a:ea typeface="Calibri"/>
                <a:cs typeface="Calibri"/>
                <a:sym typeface="Calibri"/>
              </a:rPr>
              <a:t>&gt; 30%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2440258" y="355600"/>
            <a:ext cx="138747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приемов – только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для продления рецепта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5" name="Google Shape;145;p4"/>
          <p:cNvSpPr/>
          <p:nvPr/>
        </p:nvSpPr>
        <p:spPr>
          <a:xfrm>
            <a:off x="4642120" y="768350"/>
            <a:ext cx="346075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FFC030"/>
                </a:solidFill>
                <a:latin typeface="Calibri"/>
                <a:ea typeface="Calibri"/>
                <a:cs typeface="Calibri"/>
                <a:sym typeface="Calibri"/>
              </a:rPr>
              <a:t>92%</a:t>
            </a:r>
            <a:endParaRPr/>
          </a:p>
        </p:txBody>
      </p:sp>
      <p:sp>
        <p:nvSpPr>
          <p:cNvPr id="146" name="Google Shape;146;p4"/>
          <p:cNvSpPr/>
          <p:nvPr/>
        </p:nvSpPr>
        <p:spPr>
          <a:xfrm>
            <a:off x="4223020" y="355600"/>
            <a:ext cx="1143000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хотят знать больше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о своем лечении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5570808" y="1193800"/>
            <a:ext cx="347662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FFC030"/>
                </a:solidFill>
                <a:latin typeface="Calibri"/>
                <a:ea typeface="Calibri"/>
                <a:cs typeface="Calibri"/>
                <a:sym typeface="Calibri"/>
              </a:rPr>
              <a:t>51%</a:t>
            </a:r>
            <a:endParaRPr/>
          </a:p>
        </p:txBody>
      </p:sp>
      <p:sp>
        <p:nvSpPr>
          <p:cNvPr id="148" name="Google Shape;148;p4"/>
          <p:cNvSpPr/>
          <p:nvPr/>
        </p:nvSpPr>
        <p:spPr>
          <a:xfrm>
            <a:off x="5948633" y="1112838"/>
            <a:ext cx="1479550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ищут информацию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о лекарствах в Интернете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5996258" y="2036763"/>
            <a:ext cx="347662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FFC030"/>
                </a:solidFill>
                <a:latin typeface="Calibri"/>
                <a:ea typeface="Calibri"/>
                <a:cs typeface="Calibri"/>
                <a:sym typeface="Calibri"/>
              </a:rPr>
              <a:t>66%</a:t>
            </a: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6416945" y="1884363"/>
            <a:ext cx="124618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покупателей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ищут более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дешевые лекарства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5708920" y="2678113"/>
            <a:ext cx="19494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практика выписки рецептов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на бумаге ограничивает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выбора лекарств и поиск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в аптеке по минимальной цене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923108" y="3786188"/>
            <a:ext cx="14779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повсеместно продают рецептурные препараты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без рецептов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1030558" y="3786188"/>
            <a:ext cx="203993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внедряют новые каналы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и способы продажи препаратов,</a:t>
            </a:r>
            <a:b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не соответствующие закону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3767408" y="4476750"/>
            <a:ext cx="457200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69AF6B"/>
                </a:solidFill>
                <a:latin typeface="Calibri"/>
                <a:ea typeface="Calibri"/>
                <a:cs typeface="Calibri"/>
                <a:sym typeface="Calibri"/>
              </a:rPr>
              <a:t>в 10%</a:t>
            </a:r>
            <a:endParaRPr/>
          </a:p>
        </p:txBody>
      </p:sp>
      <p:sp>
        <p:nvSpPr>
          <p:cNvPr id="155" name="Google Shape;155;p4"/>
          <p:cNvSpPr/>
          <p:nvPr/>
        </p:nvSpPr>
        <p:spPr>
          <a:xfrm>
            <a:off x="3048270" y="4649788"/>
            <a:ext cx="189547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не могут разобрать почерк врача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56" name="Google Shape;156;p4"/>
          <p:cNvCxnSpPr/>
          <p:nvPr/>
        </p:nvCxnSpPr>
        <p:spPr>
          <a:xfrm>
            <a:off x="3996008" y="4237038"/>
            <a:ext cx="0" cy="127000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8" name="Google Shape;158;p4"/>
          <p:cNvCxnSpPr/>
          <p:nvPr/>
        </p:nvCxnSpPr>
        <p:spPr>
          <a:xfrm rot="10800000">
            <a:off x="2316433" y="1412875"/>
            <a:ext cx="298450" cy="298450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9" name="Google Shape;159;p4"/>
          <p:cNvCxnSpPr/>
          <p:nvPr/>
        </p:nvCxnSpPr>
        <p:spPr>
          <a:xfrm rot="10800000">
            <a:off x="3133995" y="1022350"/>
            <a:ext cx="0" cy="395288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0" name="Google Shape;160;p4"/>
          <p:cNvCxnSpPr/>
          <p:nvPr/>
        </p:nvCxnSpPr>
        <p:spPr>
          <a:xfrm rot="10800000" flipH="1">
            <a:off x="2316433" y="2574925"/>
            <a:ext cx="298450" cy="298450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1" name="Google Shape;161;p4"/>
          <p:cNvCxnSpPr/>
          <p:nvPr/>
        </p:nvCxnSpPr>
        <p:spPr>
          <a:xfrm rot="10800000">
            <a:off x="2127520" y="2149475"/>
            <a:ext cx="422275" cy="0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2" name="Google Shape;162;p4"/>
          <p:cNvCxnSpPr/>
          <p:nvPr/>
        </p:nvCxnSpPr>
        <p:spPr>
          <a:xfrm rot="10800000" flipH="1">
            <a:off x="5313633" y="1412875"/>
            <a:ext cx="298450" cy="298450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3" name="Google Shape;163;p4"/>
          <p:cNvCxnSpPr/>
          <p:nvPr/>
        </p:nvCxnSpPr>
        <p:spPr>
          <a:xfrm rot="10800000">
            <a:off x="4794520" y="1022350"/>
            <a:ext cx="0" cy="395288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4" name="Google Shape;164;p4"/>
          <p:cNvCxnSpPr/>
          <p:nvPr/>
        </p:nvCxnSpPr>
        <p:spPr>
          <a:xfrm rot="10800000">
            <a:off x="5313633" y="2574925"/>
            <a:ext cx="298450" cy="298450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5" name="Google Shape;165;p4"/>
          <p:cNvCxnSpPr/>
          <p:nvPr/>
        </p:nvCxnSpPr>
        <p:spPr>
          <a:xfrm>
            <a:off x="5378720" y="2149475"/>
            <a:ext cx="422275" cy="0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6" name="Google Shape;166;p4"/>
          <p:cNvCxnSpPr/>
          <p:nvPr/>
        </p:nvCxnSpPr>
        <p:spPr>
          <a:xfrm rot="10800000">
            <a:off x="3143520" y="3978275"/>
            <a:ext cx="422275" cy="0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7" name="Google Shape;167;p4"/>
          <p:cNvCxnSpPr/>
          <p:nvPr/>
        </p:nvCxnSpPr>
        <p:spPr>
          <a:xfrm rot="10800000">
            <a:off x="4451620" y="3978275"/>
            <a:ext cx="422275" cy="0"/>
          </a:xfrm>
          <a:prstGeom prst="straightConnector1">
            <a:avLst/>
          </a:prstGeom>
          <a:noFill/>
          <a:ln w="9525" cap="flat" cmpd="sng">
            <a:solidFill>
              <a:srgbClr val="479DC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68" name="Google Shape;168;p4"/>
          <p:cNvSpPr/>
          <p:nvPr/>
        </p:nvSpPr>
        <p:spPr>
          <a:xfrm rot="-357292">
            <a:off x="3676920" y="2109788"/>
            <a:ext cx="681038" cy="149225"/>
          </a:xfrm>
          <a:custGeom>
            <a:avLst/>
            <a:gdLst/>
            <a:ahLst/>
            <a:cxnLst/>
            <a:rect l="l" t="t" r="r" b="b"/>
            <a:pathLst>
              <a:path w="21600" h="17988" extrusionOk="0">
                <a:moveTo>
                  <a:pt x="0" y="6856"/>
                </a:moveTo>
                <a:cubicBezTo>
                  <a:pt x="6155" y="-3612"/>
                  <a:pt x="13264" y="-2019"/>
                  <a:pt x="19053" y="11125"/>
                </a:cubicBezTo>
                <a:cubicBezTo>
                  <a:pt x="19948" y="13156"/>
                  <a:pt x="20800" y="15451"/>
                  <a:pt x="21600" y="17988"/>
                </a:cubicBezTo>
              </a:path>
            </a:pathLst>
          </a:custGeom>
          <a:noFill/>
          <a:ln w="9525" cap="flat" cmpd="sng">
            <a:solidFill>
              <a:srgbClr val="479DCA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"/>
          <p:cNvSpPr/>
          <p:nvPr/>
        </p:nvSpPr>
        <p:spPr>
          <a:xfrm rot="8100000">
            <a:off x="4337320" y="2914650"/>
            <a:ext cx="439738" cy="95250"/>
          </a:xfrm>
          <a:custGeom>
            <a:avLst/>
            <a:gdLst/>
            <a:ahLst/>
            <a:cxnLst/>
            <a:rect l="l" t="t" r="r" b="b"/>
            <a:pathLst>
              <a:path w="21600" h="17988" extrusionOk="0">
                <a:moveTo>
                  <a:pt x="0" y="6856"/>
                </a:moveTo>
                <a:cubicBezTo>
                  <a:pt x="6155" y="-3612"/>
                  <a:pt x="13264" y="-2019"/>
                  <a:pt x="19053" y="11125"/>
                </a:cubicBezTo>
                <a:cubicBezTo>
                  <a:pt x="19948" y="13156"/>
                  <a:pt x="20800" y="15451"/>
                  <a:pt x="21600" y="17988"/>
                </a:cubicBezTo>
              </a:path>
            </a:pathLst>
          </a:custGeom>
          <a:noFill/>
          <a:ln w="9525" cap="flat" cmpd="sng">
            <a:solidFill>
              <a:srgbClr val="479DCA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 rot="-8100000" flipH="1">
            <a:off x="3216545" y="2919413"/>
            <a:ext cx="439738" cy="96837"/>
          </a:xfrm>
          <a:custGeom>
            <a:avLst/>
            <a:gdLst/>
            <a:ahLst/>
            <a:cxnLst/>
            <a:rect l="l" t="t" r="r" b="b"/>
            <a:pathLst>
              <a:path w="21600" h="17988" extrusionOk="0">
                <a:moveTo>
                  <a:pt x="0" y="6856"/>
                </a:moveTo>
                <a:cubicBezTo>
                  <a:pt x="6155" y="-3612"/>
                  <a:pt x="13264" y="-2019"/>
                  <a:pt x="19053" y="11125"/>
                </a:cubicBezTo>
                <a:cubicBezTo>
                  <a:pt x="19948" y="13156"/>
                  <a:pt x="20800" y="15451"/>
                  <a:pt x="21600" y="17988"/>
                </a:cubicBezTo>
              </a:path>
            </a:pathLst>
          </a:custGeom>
          <a:noFill/>
          <a:ln w="9525" cap="flat" cmpd="sng">
            <a:solidFill>
              <a:srgbClr val="479DCA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4A20670-43EB-4D64-BC0C-4D6DBD5C1C45}"/>
              </a:ext>
            </a:extLst>
          </p:cNvPr>
          <p:cNvGrpSpPr/>
          <p:nvPr/>
        </p:nvGrpSpPr>
        <p:grpSpPr>
          <a:xfrm>
            <a:off x="8057505" y="0"/>
            <a:ext cx="1086495" cy="5143501"/>
            <a:chOff x="8057505" y="0"/>
            <a:chExt cx="1086495" cy="5143501"/>
          </a:xfrm>
        </p:grpSpPr>
        <p:sp>
          <p:nvSpPr>
            <p:cNvPr id="51" name="Shape 469">
              <a:extLst>
                <a:ext uri="{FF2B5EF4-FFF2-40B4-BE49-F238E27FC236}">
                  <a16:creationId xmlns:a16="http://schemas.microsoft.com/office/drawing/2014/main" id="{F5BDF7CD-E53D-46A8-8F4B-628BE07F1CA0}"/>
                </a:ext>
              </a:extLst>
            </p:cNvPr>
            <p:cNvSpPr/>
            <p:nvPr/>
          </p:nvSpPr>
          <p:spPr>
            <a:xfrm>
              <a:off x="8057505" y="0"/>
              <a:ext cx="1086495" cy="5143501"/>
            </a:xfrm>
            <a:prstGeom prst="rect">
              <a:avLst/>
            </a:prstGeom>
            <a:solidFill>
              <a:srgbClr val="479DCA"/>
            </a:solidFill>
            <a:ln w="12700">
              <a:miter lim="400000"/>
            </a:ln>
          </p:spPr>
          <p:txBody>
            <a:bodyPr lIns="17144" tIns="17144" rIns="17144" bIns="17144" anchor="ctr"/>
            <a:lstStyle/>
            <a:p>
              <a:pPr algn="ctr" defTabSz="685834">
                <a:defRPr sz="12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9C091419-AE28-4400-919F-3059F39C2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877" y="2227634"/>
              <a:ext cx="867750" cy="6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8705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/>
          <p:nvPr/>
        </p:nvSpPr>
        <p:spPr>
          <a:xfrm>
            <a:off x="725488" y="795338"/>
            <a:ext cx="6221412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479DCA"/>
                </a:solidFill>
                <a:latin typeface="Calibri"/>
                <a:ea typeface="Calibri"/>
                <a:cs typeface="Calibri"/>
                <a:sym typeface="Calibri"/>
              </a:rPr>
              <a:t>Платформа «Электронный рецепт» </a:t>
            </a:r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725488" y="1554163"/>
            <a:ext cx="2930525" cy="255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Электронный рецепт</a:t>
            </a:r>
            <a:br>
              <a:rPr lang="ru-RU" sz="1400" b="1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400" b="1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– это платформа создания, продления и аналитики структурированных,</a:t>
            </a:r>
            <a:br>
              <a:rPr lang="ru-RU" sz="1400" b="1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ru-RU" sz="1400" b="1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юридически значимых медицинских назначений. </a:t>
            </a:r>
            <a:endParaRPr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53535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Интеграция с любыми льготными и коммерческими аптеками и медицинскими организациями и телемедицинскими сервисами;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Форма выписки рецепта по Приказу 4Н, хранение данных по 152ФЗ;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535353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Удаленное продление и поддержка онлайн-торговли ЛП</a:t>
            </a:r>
            <a:endParaRPr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78" name="Google Shape;178;p5"/>
          <p:cNvGrpSpPr/>
          <p:nvPr/>
        </p:nvGrpSpPr>
        <p:grpSpPr>
          <a:xfrm>
            <a:off x="3759200" y="1346200"/>
            <a:ext cx="4356100" cy="3492500"/>
            <a:chOff x="0" y="0"/>
            <a:chExt cx="4356472" cy="3493040"/>
          </a:xfrm>
        </p:grpSpPr>
        <p:grpSp>
          <p:nvGrpSpPr>
            <p:cNvPr id="179" name="Google Shape;179;p5"/>
            <p:cNvGrpSpPr/>
            <p:nvPr/>
          </p:nvGrpSpPr>
          <p:grpSpPr>
            <a:xfrm>
              <a:off x="1416785" y="1072444"/>
              <a:ext cx="1522909" cy="1115951"/>
              <a:chOff x="0" y="0"/>
              <a:chExt cx="1522909" cy="1115950"/>
            </a:xfrm>
          </p:grpSpPr>
          <p:pic>
            <p:nvPicPr>
              <p:cNvPr id="180" name="Google Shape;180;p5"/>
              <p:cNvPicPr preferRelativeResize="0"/>
              <p:nvPr/>
            </p:nvPicPr>
            <p:blipFill rotWithShape="1">
              <a:blip r:embed="rId3">
                <a:alphaModFix/>
              </a:blip>
              <a:srcRect l="297" r="298"/>
              <a:stretch/>
            </p:blipFill>
            <p:spPr>
              <a:xfrm>
                <a:off x="424110" y="0"/>
                <a:ext cx="674814" cy="8640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1" name="Google Shape;181;p5"/>
              <p:cNvSpPr/>
              <p:nvPr/>
            </p:nvSpPr>
            <p:spPr>
              <a:xfrm>
                <a:off x="0" y="867644"/>
                <a:ext cx="1522909" cy="248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>
                    <a:solidFill>
                      <a:srgbClr val="479DCA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Пациенты</a:t>
                </a:r>
                <a:endParaRPr/>
              </a:p>
            </p:txBody>
          </p:sp>
        </p:grpSp>
        <p:grpSp>
          <p:nvGrpSpPr>
            <p:cNvPr id="182" name="Google Shape;182;p5"/>
            <p:cNvGrpSpPr/>
            <p:nvPr/>
          </p:nvGrpSpPr>
          <p:grpSpPr>
            <a:xfrm>
              <a:off x="3681783" y="1109445"/>
              <a:ext cx="674689" cy="1041949"/>
              <a:chOff x="0" y="0"/>
              <a:chExt cx="674688" cy="1041948"/>
            </a:xfrm>
          </p:grpSpPr>
          <p:pic>
            <p:nvPicPr>
              <p:cNvPr id="183" name="Google Shape;183;p5"/>
              <p:cNvPicPr preferRelativeResize="0"/>
              <p:nvPr/>
            </p:nvPicPr>
            <p:blipFill rotWithShape="1">
              <a:blip r:embed="rId4">
                <a:alphaModFix/>
              </a:blip>
              <a:srcRect l="3882" r="3882"/>
              <a:stretch/>
            </p:blipFill>
            <p:spPr>
              <a:xfrm>
                <a:off x="31496" y="0"/>
                <a:ext cx="560314" cy="7284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4" name="Google Shape;184;p5"/>
              <p:cNvSpPr/>
              <p:nvPr/>
            </p:nvSpPr>
            <p:spPr>
              <a:xfrm>
                <a:off x="0" y="793642"/>
                <a:ext cx="674688" cy="248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>
                    <a:solidFill>
                      <a:srgbClr val="479DCA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Аптека</a:t>
                </a:r>
                <a:endParaRPr/>
              </a:p>
            </p:txBody>
          </p:sp>
        </p:grpSp>
        <p:pic>
          <p:nvPicPr>
            <p:cNvPr id="185" name="Google Shape;185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11695" y="2675992"/>
              <a:ext cx="333089" cy="333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66414" y="0"/>
              <a:ext cx="381648" cy="381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5"/>
            <p:cNvSpPr/>
            <p:nvPr/>
          </p:nvSpPr>
          <p:spPr>
            <a:xfrm>
              <a:off x="1395783" y="416089"/>
              <a:ext cx="1522910" cy="248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>
                  <a:solidFill>
                    <a:srgbClr val="479DCA"/>
                  </a:solidFill>
                  <a:latin typeface="Calibri"/>
                  <a:ea typeface="Calibri"/>
                  <a:cs typeface="Calibri"/>
                  <a:sym typeface="Calibri"/>
                </a:rPr>
                <a:t>Электронный рецепт</a:t>
              </a: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997692" y="3069921"/>
              <a:ext cx="2361095" cy="423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>
                  <a:solidFill>
                    <a:srgbClr val="479DCA"/>
                  </a:solidFill>
                  <a:latin typeface="Calibri"/>
                  <a:ea typeface="Calibri"/>
                  <a:cs typeface="Calibri"/>
                  <a:sym typeface="Calibri"/>
                </a:rPr>
                <a:t>Контейнер хранения</a:t>
              </a:r>
              <a:br>
                <a:rPr lang="ru-RU" sz="1200" b="1">
                  <a:solidFill>
                    <a:srgbClr val="479DCA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200" b="1">
                  <a:solidFill>
                    <a:srgbClr val="479DCA"/>
                  </a:solidFill>
                  <a:latin typeface="Calibri"/>
                  <a:ea typeface="Calibri"/>
                  <a:cs typeface="Calibri"/>
                  <a:sym typeface="Calibri"/>
                </a:rPr>
                <a:t>данных МО</a:t>
              </a:r>
              <a:endParaRPr/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0" y="1089106"/>
              <a:ext cx="674703" cy="1082628"/>
              <a:chOff x="0" y="0"/>
              <a:chExt cx="674703" cy="1082628"/>
            </a:xfrm>
          </p:grpSpPr>
          <p:pic>
            <p:nvPicPr>
              <p:cNvPr id="190" name="Google Shape;190;p5"/>
              <p:cNvPicPr preferRelativeResize="0"/>
              <p:nvPr/>
            </p:nvPicPr>
            <p:blipFill rotWithShape="1">
              <a:blip r:embed="rId7">
                <a:alphaModFix/>
              </a:blip>
              <a:srcRect l="38" r="37"/>
              <a:stretch/>
            </p:blipFill>
            <p:spPr>
              <a:xfrm>
                <a:off x="0" y="0"/>
                <a:ext cx="674703" cy="8096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1" name="Google Shape;191;p5"/>
              <p:cNvSpPr/>
              <p:nvPr/>
            </p:nvSpPr>
            <p:spPr>
              <a:xfrm>
                <a:off x="0" y="834322"/>
                <a:ext cx="674688" cy="248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>
                    <a:solidFill>
                      <a:srgbClr val="479DCA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Доктор</a:t>
                </a:r>
                <a:endParaRPr/>
              </a:p>
            </p:txBody>
          </p:sp>
        </p:grpSp>
        <p:grpSp>
          <p:nvGrpSpPr>
            <p:cNvPr id="192" name="Google Shape;192;p5"/>
            <p:cNvGrpSpPr/>
            <p:nvPr/>
          </p:nvGrpSpPr>
          <p:grpSpPr>
            <a:xfrm>
              <a:off x="660024" y="1098493"/>
              <a:ext cx="1195543" cy="1063854"/>
              <a:chOff x="0" y="0"/>
              <a:chExt cx="1195543" cy="1063855"/>
            </a:xfrm>
          </p:grpSpPr>
          <p:sp>
            <p:nvSpPr>
              <p:cNvPr id="193" name="Google Shape;193;p5"/>
              <p:cNvSpPr/>
              <p:nvPr/>
            </p:nvSpPr>
            <p:spPr>
              <a:xfrm>
                <a:off x="153414" y="0"/>
                <a:ext cx="888714" cy="379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000">
                    <a:solidFill>
                      <a:srgbClr val="5353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Медицинское</a:t>
                </a:r>
                <a:endParaRPr/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000">
                    <a:solidFill>
                      <a:srgbClr val="5353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назначение</a:t>
                </a:r>
                <a:endParaRPr/>
              </a:p>
            </p:txBody>
          </p:sp>
          <p:cxnSp>
            <p:nvCxnSpPr>
              <p:cNvPr id="194" name="Google Shape;194;p5"/>
              <p:cNvCxnSpPr/>
              <p:nvPr/>
            </p:nvCxnSpPr>
            <p:spPr>
              <a:xfrm rot="10800000">
                <a:off x="83402" y="433485"/>
                <a:ext cx="1031913" cy="1"/>
              </a:xfrm>
              <a:prstGeom prst="straightConnector1">
                <a:avLst/>
              </a:prstGeom>
              <a:noFill/>
              <a:ln w="12700" cap="flat" cmpd="sng">
                <a:solidFill>
                  <a:srgbClr val="479DCA"/>
                </a:solidFill>
                <a:prstDash val="solid"/>
                <a:round/>
                <a:headEnd type="stealth" w="med" len="med"/>
                <a:tailEnd type="none" w="sm" len="sm"/>
              </a:ln>
            </p:spPr>
          </p:cxnSp>
          <p:sp>
            <p:nvSpPr>
              <p:cNvPr id="195" name="Google Shape;195;p5"/>
              <p:cNvSpPr/>
              <p:nvPr/>
            </p:nvSpPr>
            <p:spPr>
              <a:xfrm>
                <a:off x="0" y="683951"/>
                <a:ext cx="1195543" cy="379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000">
                    <a:solidFill>
                      <a:srgbClr val="5353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Обратная связь</a:t>
                </a:r>
                <a:br>
                  <a:rPr lang="ru-RU" sz="1000">
                    <a:solidFill>
                      <a:srgbClr val="535353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ru-RU" sz="1000">
                    <a:solidFill>
                      <a:srgbClr val="5353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 лечении</a:t>
                </a:r>
                <a:endParaRPr/>
              </a:p>
            </p:txBody>
          </p:sp>
          <p:cxnSp>
            <p:nvCxnSpPr>
              <p:cNvPr id="196" name="Google Shape;196;p5"/>
              <p:cNvCxnSpPr/>
              <p:nvPr/>
            </p:nvCxnSpPr>
            <p:spPr>
              <a:xfrm>
                <a:off x="77052" y="560485"/>
                <a:ext cx="1038263" cy="1"/>
              </a:xfrm>
              <a:prstGeom prst="straightConnector1">
                <a:avLst/>
              </a:prstGeom>
              <a:noFill/>
              <a:ln w="12700" cap="flat" cmpd="sng">
                <a:solidFill>
                  <a:srgbClr val="479DCA"/>
                </a:solidFill>
                <a:prstDash val="solid"/>
                <a:round/>
                <a:headEnd type="stealth" w="med" len="med"/>
                <a:tailEnd type="none" w="sm" len="sm"/>
              </a:ln>
            </p:spPr>
          </p:cxnSp>
        </p:grpSp>
        <p:grpSp>
          <p:nvGrpSpPr>
            <p:cNvPr id="197" name="Google Shape;197;p5"/>
            <p:cNvGrpSpPr/>
            <p:nvPr/>
          </p:nvGrpSpPr>
          <p:grpSpPr>
            <a:xfrm>
              <a:off x="2500912" y="1098493"/>
              <a:ext cx="1195543" cy="1063854"/>
              <a:chOff x="0" y="0"/>
              <a:chExt cx="1195543" cy="1063855"/>
            </a:xfrm>
          </p:grpSpPr>
          <p:sp>
            <p:nvSpPr>
              <p:cNvPr id="198" name="Google Shape;198;p5"/>
              <p:cNvSpPr/>
              <p:nvPr/>
            </p:nvSpPr>
            <p:spPr>
              <a:xfrm>
                <a:off x="153414" y="0"/>
                <a:ext cx="888714" cy="379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000">
                    <a:solidFill>
                      <a:srgbClr val="5353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Медицинское</a:t>
                </a:r>
                <a:endParaRPr/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000">
                    <a:solidFill>
                      <a:srgbClr val="5353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назначение</a:t>
                </a:r>
                <a:endParaRPr/>
              </a:p>
            </p:txBody>
          </p:sp>
          <p:cxnSp>
            <p:nvCxnSpPr>
              <p:cNvPr id="199" name="Google Shape;199;p5"/>
              <p:cNvCxnSpPr/>
              <p:nvPr/>
            </p:nvCxnSpPr>
            <p:spPr>
              <a:xfrm rot="10800000">
                <a:off x="83402" y="433485"/>
                <a:ext cx="1031913" cy="1"/>
              </a:xfrm>
              <a:prstGeom prst="straightConnector1">
                <a:avLst/>
              </a:prstGeom>
              <a:noFill/>
              <a:ln w="12700" cap="flat" cmpd="sng">
                <a:solidFill>
                  <a:srgbClr val="479DCA"/>
                </a:solidFill>
                <a:prstDash val="solid"/>
                <a:round/>
                <a:headEnd type="stealth" w="med" len="med"/>
                <a:tailEnd type="none" w="sm" len="sm"/>
              </a:ln>
            </p:spPr>
          </p:cxnSp>
          <p:sp>
            <p:nvSpPr>
              <p:cNvPr id="200" name="Google Shape;200;p5"/>
              <p:cNvSpPr/>
              <p:nvPr/>
            </p:nvSpPr>
            <p:spPr>
              <a:xfrm>
                <a:off x="0" y="683951"/>
                <a:ext cx="1195543" cy="3799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000">
                    <a:solidFill>
                      <a:srgbClr val="5353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Обратная связь</a:t>
                </a:r>
                <a:br>
                  <a:rPr lang="ru-RU" sz="1000">
                    <a:solidFill>
                      <a:srgbClr val="535353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ru-RU" sz="1000">
                    <a:solidFill>
                      <a:srgbClr val="53535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 лечении</a:t>
                </a:r>
                <a:endParaRPr/>
              </a:p>
            </p:txBody>
          </p:sp>
          <p:cxnSp>
            <p:nvCxnSpPr>
              <p:cNvPr id="201" name="Google Shape;201;p5"/>
              <p:cNvCxnSpPr/>
              <p:nvPr/>
            </p:nvCxnSpPr>
            <p:spPr>
              <a:xfrm>
                <a:off x="77052" y="560485"/>
                <a:ext cx="1038263" cy="1"/>
              </a:xfrm>
              <a:prstGeom prst="straightConnector1">
                <a:avLst/>
              </a:prstGeom>
              <a:noFill/>
              <a:ln w="12700" cap="flat" cmpd="sng">
                <a:solidFill>
                  <a:srgbClr val="479DCA"/>
                </a:solidFill>
                <a:prstDash val="solid"/>
                <a:round/>
                <a:headEnd type="stealth" w="med" len="med"/>
                <a:tailEnd type="none" w="sm" len="sm"/>
              </a:ln>
            </p:spPr>
          </p:cxnSp>
        </p:grpSp>
        <p:cxnSp>
          <p:nvCxnSpPr>
            <p:cNvPr id="202" name="Google Shape;202;p5"/>
            <p:cNvCxnSpPr/>
            <p:nvPr/>
          </p:nvCxnSpPr>
          <p:spPr>
            <a:xfrm rot="10800000" flipH="1">
              <a:off x="2178239" y="2221159"/>
              <a:ext cx="1" cy="336264"/>
            </a:xfrm>
            <a:prstGeom prst="straightConnector1">
              <a:avLst/>
            </a:prstGeom>
            <a:noFill/>
            <a:ln w="12700" cap="flat" cmpd="sng">
              <a:solidFill>
                <a:srgbClr val="479DCA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2178239" y="671759"/>
              <a:ext cx="1" cy="336264"/>
            </a:xfrm>
            <a:prstGeom prst="straightConnector1">
              <a:avLst/>
            </a:prstGeom>
            <a:noFill/>
            <a:ln w="12700" cap="flat" cmpd="sng">
              <a:solidFill>
                <a:srgbClr val="479DCA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sp>
          <p:nvSpPr>
            <p:cNvPr id="204" name="Google Shape;204;p5"/>
            <p:cNvSpPr/>
            <p:nvPr/>
          </p:nvSpPr>
          <p:spPr>
            <a:xfrm>
              <a:off x="1154230" y="522447"/>
              <a:ext cx="241903" cy="5768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479D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10800000" flipH="1">
              <a:off x="1154230" y="2173447"/>
              <a:ext cx="749903" cy="5768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479DCA"/>
              </a:solidFill>
              <a:prstDash val="solid"/>
              <a:round/>
              <a:headEnd type="stealth" w="med" len="med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10800000" flipH="1">
              <a:off x="265230" y="2173447"/>
              <a:ext cx="1638903" cy="7419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479DCA"/>
              </a:solidFill>
              <a:prstDash val="solid"/>
              <a:round/>
              <a:headEnd type="stealth" w="med" len="med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265230" y="217647"/>
              <a:ext cx="1638903" cy="7419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479DCA"/>
              </a:solidFill>
              <a:prstDash val="solid"/>
              <a:round/>
              <a:headEnd type="stealth" w="med" len="med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flipH="1">
              <a:off x="2411530" y="217647"/>
              <a:ext cx="1638903" cy="7419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479DCA"/>
              </a:solidFill>
              <a:prstDash val="solid"/>
              <a:round/>
              <a:headEnd type="stealth" w="med" len="med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E19BDDC9-C668-4B61-B696-B672AF7864E6}"/>
              </a:ext>
            </a:extLst>
          </p:cNvPr>
          <p:cNvGrpSpPr/>
          <p:nvPr/>
        </p:nvGrpSpPr>
        <p:grpSpPr>
          <a:xfrm>
            <a:off x="8057505" y="0"/>
            <a:ext cx="1086495" cy="5143501"/>
            <a:chOff x="8057505" y="0"/>
            <a:chExt cx="1086495" cy="5143501"/>
          </a:xfrm>
        </p:grpSpPr>
        <p:sp>
          <p:nvSpPr>
            <p:cNvPr id="37" name="Shape 469">
              <a:extLst>
                <a:ext uri="{FF2B5EF4-FFF2-40B4-BE49-F238E27FC236}">
                  <a16:creationId xmlns:a16="http://schemas.microsoft.com/office/drawing/2014/main" id="{EE8C85C7-10A9-49E9-8659-A7806F4EAE5D}"/>
                </a:ext>
              </a:extLst>
            </p:cNvPr>
            <p:cNvSpPr/>
            <p:nvPr/>
          </p:nvSpPr>
          <p:spPr>
            <a:xfrm>
              <a:off x="8057505" y="0"/>
              <a:ext cx="1086495" cy="5143501"/>
            </a:xfrm>
            <a:prstGeom prst="rect">
              <a:avLst/>
            </a:prstGeom>
            <a:solidFill>
              <a:srgbClr val="479DCA"/>
            </a:solidFill>
            <a:ln w="12700">
              <a:miter lim="400000"/>
            </a:ln>
          </p:spPr>
          <p:txBody>
            <a:bodyPr lIns="17144" tIns="17144" rIns="17144" bIns="17144" anchor="ctr"/>
            <a:lstStyle/>
            <a:p>
              <a:pPr algn="ctr" defTabSz="685834">
                <a:defRPr sz="12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BCE9A27-ADDF-49D0-8266-B58ACF0D6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877" y="2227634"/>
              <a:ext cx="867750" cy="6882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1"/>
          <p:cNvSpPr/>
          <p:nvPr/>
        </p:nvSpPr>
        <p:spPr>
          <a:xfrm>
            <a:off x="725488" y="528638"/>
            <a:ext cx="6221412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479DCA"/>
                </a:solidFill>
                <a:latin typeface="Calibri"/>
                <a:ea typeface="Calibri"/>
                <a:cs typeface="Calibri"/>
                <a:sym typeface="Calibri"/>
              </a:rPr>
              <a:t>Текущий статус реализации проекта</a:t>
            </a:r>
            <a:endParaRPr sz="1800" b="1" i="0" u="none" strike="noStrike" cap="none" dirty="0">
              <a:solidFill>
                <a:srgbClr val="479D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6" name="Google Shape;376;p11"/>
          <p:cNvGrpSpPr/>
          <p:nvPr/>
        </p:nvGrpSpPr>
        <p:grpSpPr>
          <a:xfrm>
            <a:off x="4718049" y="1085851"/>
            <a:ext cx="3438526" cy="3352625"/>
            <a:chOff x="-1" y="0"/>
            <a:chExt cx="3437627" cy="3353746"/>
          </a:xfrm>
        </p:grpSpPr>
        <p:sp>
          <p:nvSpPr>
            <p:cNvPr id="377" name="Google Shape;377;p11"/>
            <p:cNvSpPr/>
            <p:nvPr/>
          </p:nvSpPr>
          <p:spPr>
            <a:xfrm>
              <a:off x="2303192" y="2898506"/>
              <a:ext cx="954693" cy="12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ru-RU" sz="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Связь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-1" y="0"/>
              <a:ext cx="3437623" cy="438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b="1" i="0" u="none" strike="noStrike" cap="none" dirty="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Белгородская область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dirty="0">
                  <a:solidFill>
                    <a:srgbClr val="535353"/>
                  </a:solidFill>
                  <a:latin typeface="Calibri"/>
                  <a:cs typeface="Calibri"/>
                  <a:sym typeface="Calibri"/>
                </a:rPr>
                <a:t>Проект полноценно функционирует с 27.08.2019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0" y="425901"/>
              <a:ext cx="647434" cy="384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-RU" sz="1900" b="1" i="0" u="none" strike="noStrike" cap="none">
                  <a:solidFill>
                    <a:srgbClr val="EE7352"/>
                  </a:solidFill>
                  <a:latin typeface="Calibri"/>
                  <a:ea typeface="Calibri"/>
                  <a:cs typeface="Calibri"/>
                  <a:sym typeface="Calibri"/>
                </a:rPr>
                <a:t>52</a:t>
              </a:r>
              <a:endParaRPr sz="1900" b="1" i="0" u="none" strike="noStrike" cap="none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322804" y="514369"/>
              <a:ext cx="2273724" cy="244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  <a:t>медицинских организаций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1"/>
            <p:cNvSpPr/>
            <p:nvPr/>
          </p:nvSpPr>
          <p:spPr>
            <a:xfrm>
              <a:off x="0" y="879630"/>
              <a:ext cx="647434" cy="384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-RU" sz="1900" b="1" i="0" u="none" strike="noStrike" cap="none" dirty="0">
                  <a:solidFill>
                    <a:srgbClr val="EE7352"/>
                  </a:solidFill>
                  <a:latin typeface="Calibri"/>
                  <a:ea typeface="Calibri"/>
                  <a:cs typeface="Calibri"/>
                  <a:sym typeface="Calibri"/>
                </a:rPr>
                <a:t>&gt;380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573836" y="944263"/>
              <a:ext cx="1811782" cy="244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  <a:t>аптек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1441004" y="1561756"/>
              <a:ext cx="647434" cy="384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-RU" sz="1900" b="1" i="0" u="none" strike="noStrike" cap="none" dirty="0">
                  <a:solidFill>
                    <a:srgbClr val="EE7352"/>
                  </a:solidFill>
                  <a:latin typeface="Calibri"/>
                  <a:ea typeface="Calibri"/>
                  <a:cs typeface="Calibri"/>
                  <a:sym typeface="Calibri"/>
                </a:rPr>
                <a:t>&gt;700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1991359" y="1614045"/>
              <a:ext cx="954693" cy="244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  <a:t>фармацевтов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0" y="1561756"/>
              <a:ext cx="821803" cy="330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-RU" sz="1900" b="1" i="0" u="none" strike="noStrike" cap="none">
                  <a:solidFill>
                    <a:srgbClr val="EE7352"/>
                  </a:solidFill>
                  <a:latin typeface="Calibri"/>
                  <a:ea typeface="Calibri"/>
                  <a:cs typeface="Calibri"/>
                  <a:sym typeface="Calibri"/>
                </a:rPr>
                <a:t>&gt;3000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721310" y="1614045"/>
              <a:ext cx="751503" cy="244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  <a:t>врачей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0" y="1343874"/>
              <a:ext cx="1814022" cy="244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  <a:t>Обучено: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0" y="2240780"/>
              <a:ext cx="1051108" cy="384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-RU" sz="1900" b="1" i="0" u="none" strike="noStrike" cap="none" dirty="0">
                  <a:solidFill>
                    <a:srgbClr val="EE7352"/>
                  </a:solidFill>
                  <a:latin typeface="Calibri"/>
                  <a:ea typeface="Calibri"/>
                  <a:cs typeface="Calibri"/>
                  <a:sym typeface="Calibri"/>
                </a:rPr>
                <a:t>&gt;120 000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978584" y="2280601"/>
              <a:ext cx="1811783" cy="244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 dirty="0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  <a:t>электронных рецептов</a:t>
              </a: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0" y="2031165"/>
              <a:ext cx="1229770" cy="244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  <a:t>Выписано: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0" y="2804221"/>
              <a:ext cx="954693" cy="330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ru-RU" sz="1900" b="1" i="0" u="none" strike="noStrike" cap="none">
                  <a:solidFill>
                    <a:srgbClr val="EE7352"/>
                  </a:solidFill>
                  <a:latin typeface="Calibri"/>
                  <a:ea typeface="Calibri"/>
                  <a:cs typeface="Calibri"/>
                  <a:sym typeface="Calibri"/>
                </a:rPr>
                <a:t>94.7%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723347" y="2804221"/>
              <a:ext cx="2714279" cy="549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  <a:t>жителей Белгорода позитивно</a:t>
              </a:r>
              <a:br>
                <a:rPr lang="ru-RU" sz="1100" b="0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100" b="0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  <a:t>воспринимают внедрение</a:t>
              </a:r>
              <a:br>
                <a:rPr lang="ru-RU" sz="1100" b="0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100" b="0" i="0" u="none" strike="noStrike" cap="none">
                  <a:solidFill>
                    <a:srgbClr val="535353"/>
                  </a:solidFill>
                  <a:latin typeface="Calibri"/>
                  <a:ea typeface="Calibri"/>
                  <a:cs typeface="Calibri"/>
                  <a:sym typeface="Calibri"/>
                </a:rPr>
                <a:t>«Электронного рецепта»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11"/>
          <p:cNvSpPr/>
          <p:nvPr/>
        </p:nvSpPr>
        <p:spPr>
          <a:xfrm>
            <a:off x="1012498" y="1236939"/>
            <a:ext cx="3098800" cy="128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Московская область:</a:t>
            </a:r>
            <a:br>
              <a:rPr lang="ru-RU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</a:br>
            <a:r>
              <a:rPr lang="ru-RU" sz="1200" b="0" i="0" u="none" strike="noStrike" cap="none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Этап пилотирования платформы.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Подключены муниципалитеты: Одинцово, Королев, Талдом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sz="1200" b="0" i="0" u="none" strike="noStrike" cap="none" dirty="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b="0" i="0" u="none" strike="noStrike" cap="none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Масштабирование во всех поликлиниках Московской Области </a:t>
            </a:r>
            <a:r>
              <a:rPr lang="ru-RU" sz="1200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с </a:t>
            </a:r>
            <a:r>
              <a:rPr lang="ru-RU" sz="1200" b="0" i="0" u="none" strike="noStrike" cap="none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июня 2020 </a:t>
            </a: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6" name="Google Shape;396;p11"/>
          <p:cNvGrpSpPr/>
          <p:nvPr/>
        </p:nvGrpSpPr>
        <p:grpSpPr>
          <a:xfrm>
            <a:off x="631498" y="1275039"/>
            <a:ext cx="239712" cy="279400"/>
            <a:chOff x="0" y="0"/>
            <a:chExt cx="239935" cy="280799"/>
          </a:xfrm>
        </p:grpSpPr>
        <p:sp>
          <p:nvSpPr>
            <p:cNvPr id="397" name="Google Shape;397;p11"/>
            <p:cNvSpPr/>
            <p:nvPr/>
          </p:nvSpPr>
          <p:spPr>
            <a:xfrm>
              <a:off x="0" y="0"/>
              <a:ext cx="239935" cy="280799"/>
            </a:xfrm>
            <a:custGeom>
              <a:avLst/>
              <a:gdLst/>
              <a:ahLst/>
              <a:cxnLst/>
              <a:rect l="l" t="t" r="r" b="b"/>
              <a:pathLst>
                <a:path w="21342" h="21514" extrusionOk="0">
                  <a:moveTo>
                    <a:pt x="14325" y="13873"/>
                  </a:moveTo>
                  <a:cubicBezTo>
                    <a:pt x="11886" y="15096"/>
                    <a:pt x="8959" y="14965"/>
                    <a:pt x="6723" y="13750"/>
                  </a:cubicBezTo>
                  <a:cubicBezTo>
                    <a:pt x="3446" y="11942"/>
                    <a:pt x="2368" y="8202"/>
                    <a:pt x="4338" y="5274"/>
                  </a:cubicBezTo>
                  <a:cubicBezTo>
                    <a:pt x="6331" y="2311"/>
                    <a:pt x="10709" y="1266"/>
                    <a:pt x="14180" y="2894"/>
                  </a:cubicBezTo>
                  <a:cubicBezTo>
                    <a:pt x="14199" y="2902"/>
                    <a:pt x="14216" y="2911"/>
                    <a:pt x="14235" y="2920"/>
                  </a:cubicBezTo>
                  <a:cubicBezTo>
                    <a:pt x="14261" y="2933"/>
                    <a:pt x="14286" y="2945"/>
                    <a:pt x="14310" y="2958"/>
                  </a:cubicBezTo>
                  <a:cubicBezTo>
                    <a:pt x="15382" y="3490"/>
                    <a:pt x="16311" y="4261"/>
                    <a:pt x="16974" y="5246"/>
                  </a:cubicBezTo>
                  <a:cubicBezTo>
                    <a:pt x="19007" y="8253"/>
                    <a:pt x="17820" y="12124"/>
                    <a:pt x="14325" y="13873"/>
                  </a:cubicBezTo>
                  <a:close/>
                  <a:moveTo>
                    <a:pt x="21246" y="18280"/>
                  </a:moveTo>
                  <a:cubicBezTo>
                    <a:pt x="21246" y="18280"/>
                    <a:pt x="18471" y="14176"/>
                    <a:pt x="17976" y="13439"/>
                  </a:cubicBezTo>
                  <a:cubicBezTo>
                    <a:pt x="18542" y="13291"/>
                    <a:pt x="19143" y="13160"/>
                    <a:pt x="19395" y="12788"/>
                  </a:cubicBezTo>
                  <a:cubicBezTo>
                    <a:pt x="19812" y="12166"/>
                    <a:pt x="19069" y="11149"/>
                    <a:pt x="19264" y="10483"/>
                  </a:cubicBezTo>
                  <a:cubicBezTo>
                    <a:pt x="19464" y="9799"/>
                    <a:pt x="20650" y="9206"/>
                    <a:pt x="20650" y="8511"/>
                  </a:cubicBezTo>
                  <a:cubicBezTo>
                    <a:pt x="20650" y="7833"/>
                    <a:pt x="19424" y="7041"/>
                    <a:pt x="19224" y="6360"/>
                  </a:cubicBezTo>
                  <a:cubicBezTo>
                    <a:pt x="19026" y="5695"/>
                    <a:pt x="19768" y="4676"/>
                    <a:pt x="19348" y="4056"/>
                  </a:cubicBezTo>
                  <a:cubicBezTo>
                    <a:pt x="18929" y="3436"/>
                    <a:pt x="17537" y="3487"/>
                    <a:pt x="16962" y="3011"/>
                  </a:cubicBezTo>
                  <a:cubicBezTo>
                    <a:pt x="16370" y="2521"/>
                    <a:pt x="16372" y="1323"/>
                    <a:pt x="15659" y="995"/>
                  </a:cubicBezTo>
                  <a:cubicBezTo>
                    <a:pt x="14944" y="665"/>
                    <a:pt x="13781" y="1331"/>
                    <a:pt x="12989" y="1174"/>
                  </a:cubicBezTo>
                  <a:cubicBezTo>
                    <a:pt x="12203" y="1018"/>
                    <a:pt x="11503" y="0"/>
                    <a:pt x="10681" y="0"/>
                  </a:cubicBezTo>
                  <a:cubicBezTo>
                    <a:pt x="9849" y="0"/>
                    <a:pt x="8524" y="1155"/>
                    <a:pt x="8318" y="1196"/>
                  </a:cubicBezTo>
                  <a:cubicBezTo>
                    <a:pt x="7522" y="1355"/>
                    <a:pt x="6359" y="691"/>
                    <a:pt x="5644" y="1021"/>
                  </a:cubicBezTo>
                  <a:cubicBezTo>
                    <a:pt x="4933" y="1351"/>
                    <a:pt x="4936" y="2550"/>
                    <a:pt x="4347" y="3039"/>
                  </a:cubicBezTo>
                  <a:cubicBezTo>
                    <a:pt x="3774" y="3516"/>
                    <a:pt x="2379" y="3468"/>
                    <a:pt x="1962" y="4088"/>
                  </a:cubicBezTo>
                  <a:cubicBezTo>
                    <a:pt x="1544" y="4709"/>
                    <a:pt x="2287" y="5727"/>
                    <a:pt x="2092" y="6392"/>
                  </a:cubicBezTo>
                  <a:cubicBezTo>
                    <a:pt x="1897" y="7060"/>
                    <a:pt x="670" y="7736"/>
                    <a:pt x="670" y="8507"/>
                  </a:cubicBezTo>
                  <a:cubicBezTo>
                    <a:pt x="670" y="9204"/>
                    <a:pt x="1859" y="9794"/>
                    <a:pt x="2061" y="10479"/>
                  </a:cubicBezTo>
                  <a:cubicBezTo>
                    <a:pt x="2258" y="11144"/>
                    <a:pt x="1517" y="12162"/>
                    <a:pt x="1934" y="12782"/>
                  </a:cubicBezTo>
                  <a:cubicBezTo>
                    <a:pt x="2163" y="13119"/>
                    <a:pt x="2679" y="13258"/>
                    <a:pt x="3197" y="13392"/>
                  </a:cubicBezTo>
                  <a:cubicBezTo>
                    <a:pt x="3256" y="13406"/>
                    <a:pt x="3371" y="13465"/>
                    <a:pt x="3294" y="13562"/>
                  </a:cubicBezTo>
                  <a:cubicBezTo>
                    <a:pt x="2940" y="14087"/>
                    <a:pt x="98" y="18315"/>
                    <a:pt x="98" y="18315"/>
                  </a:cubicBezTo>
                  <a:cubicBezTo>
                    <a:pt x="-129" y="18652"/>
                    <a:pt x="53" y="18940"/>
                    <a:pt x="504" y="18956"/>
                  </a:cubicBezTo>
                  <a:lnTo>
                    <a:pt x="2711" y="19035"/>
                  </a:lnTo>
                  <a:cubicBezTo>
                    <a:pt x="3161" y="19052"/>
                    <a:pt x="3726" y="19334"/>
                    <a:pt x="3968" y="19663"/>
                  </a:cubicBezTo>
                  <a:lnTo>
                    <a:pt x="5145" y="21271"/>
                  </a:lnTo>
                  <a:cubicBezTo>
                    <a:pt x="5385" y="21600"/>
                    <a:pt x="5767" y="21594"/>
                    <a:pt x="5994" y="21258"/>
                  </a:cubicBezTo>
                  <a:cubicBezTo>
                    <a:pt x="5994" y="21258"/>
                    <a:pt x="9286" y="16360"/>
                    <a:pt x="9288" y="16359"/>
                  </a:cubicBezTo>
                  <a:cubicBezTo>
                    <a:pt x="9353" y="16292"/>
                    <a:pt x="9420" y="16305"/>
                    <a:pt x="9453" y="16328"/>
                  </a:cubicBezTo>
                  <a:cubicBezTo>
                    <a:pt x="9812" y="16593"/>
                    <a:pt x="10314" y="16857"/>
                    <a:pt x="10735" y="16857"/>
                  </a:cubicBezTo>
                  <a:cubicBezTo>
                    <a:pt x="11144" y="16857"/>
                    <a:pt x="11527" y="16609"/>
                    <a:pt x="11903" y="16332"/>
                  </a:cubicBezTo>
                  <a:cubicBezTo>
                    <a:pt x="11934" y="16309"/>
                    <a:pt x="12009" y="16262"/>
                    <a:pt x="12063" y="16359"/>
                  </a:cubicBezTo>
                  <a:cubicBezTo>
                    <a:pt x="12065" y="16361"/>
                    <a:pt x="15354" y="21232"/>
                    <a:pt x="15354" y="21232"/>
                  </a:cubicBezTo>
                  <a:cubicBezTo>
                    <a:pt x="15580" y="21567"/>
                    <a:pt x="15962" y="21573"/>
                    <a:pt x="16203" y="21244"/>
                  </a:cubicBezTo>
                  <a:lnTo>
                    <a:pt x="17375" y="19633"/>
                  </a:lnTo>
                  <a:cubicBezTo>
                    <a:pt x="17616" y="19304"/>
                    <a:pt x="18180" y="19021"/>
                    <a:pt x="18631" y="19004"/>
                  </a:cubicBezTo>
                  <a:lnTo>
                    <a:pt x="20838" y="18922"/>
                  </a:lnTo>
                  <a:cubicBezTo>
                    <a:pt x="21289" y="18903"/>
                    <a:pt x="21471" y="18615"/>
                    <a:pt x="21246" y="18280"/>
                  </a:cubicBezTo>
                  <a:close/>
                </a:path>
              </a:pathLst>
            </a:custGeom>
            <a:solidFill>
              <a:srgbClr val="EE7352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52180" y="40585"/>
              <a:ext cx="139007" cy="138844"/>
            </a:xfrm>
            <a:custGeom>
              <a:avLst/>
              <a:gdLst/>
              <a:ahLst/>
              <a:cxnLst/>
              <a:rect l="l" t="t" r="r" b="b"/>
              <a:pathLst>
                <a:path w="18921" h="19699" extrusionOk="0">
                  <a:moveTo>
                    <a:pt x="15344" y="9029"/>
                  </a:moveTo>
                  <a:lnTo>
                    <a:pt x="13768" y="10629"/>
                  </a:lnTo>
                  <a:cubicBezTo>
                    <a:pt x="13280" y="11126"/>
                    <a:pt x="12972" y="12104"/>
                    <a:pt x="13089" y="12806"/>
                  </a:cubicBezTo>
                  <a:lnTo>
                    <a:pt x="13462" y="15067"/>
                  </a:lnTo>
                  <a:cubicBezTo>
                    <a:pt x="13576" y="15767"/>
                    <a:pt x="13177" y="16069"/>
                    <a:pt x="12574" y="15738"/>
                  </a:cubicBezTo>
                  <a:lnTo>
                    <a:pt x="10625" y="14672"/>
                  </a:lnTo>
                  <a:cubicBezTo>
                    <a:pt x="10023" y="14341"/>
                    <a:pt x="9034" y="14341"/>
                    <a:pt x="8433" y="14672"/>
                  </a:cubicBezTo>
                  <a:lnTo>
                    <a:pt x="6484" y="15738"/>
                  </a:lnTo>
                  <a:cubicBezTo>
                    <a:pt x="5880" y="16069"/>
                    <a:pt x="5481" y="15767"/>
                    <a:pt x="5598" y="15067"/>
                  </a:cubicBezTo>
                  <a:lnTo>
                    <a:pt x="5968" y="12806"/>
                  </a:lnTo>
                  <a:cubicBezTo>
                    <a:pt x="6082" y="12104"/>
                    <a:pt x="5780" y="11126"/>
                    <a:pt x="5290" y="10629"/>
                  </a:cubicBezTo>
                  <a:lnTo>
                    <a:pt x="3714" y="9029"/>
                  </a:lnTo>
                  <a:cubicBezTo>
                    <a:pt x="3226" y="8532"/>
                    <a:pt x="3380" y="8044"/>
                    <a:pt x="4053" y="7941"/>
                  </a:cubicBezTo>
                  <a:lnTo>
                    <a:pt x="6230" y="7612"/>
                  </a:lnTo>
                  <a:cubicBezTo>
                    <a:pt x="6905" y="7509"/>
                    <a:pt x="7707" y="6903"/>
                    <a:pt x="8009" y="6267"/>
                  </a:cubicBezTo>
                  <a:lnTo>
                    <a:pt x="8980" y="4209"/>
                  </a:lnTo>
                  <a:cubicBezTo>
                    <a:pt x="9282" y="3571"/>
                    <a:pt x="9775" y="3571"/>
                    <a:pt x="10077" y="4209"/>
                  </a:cubicBezTo>
                  <a:lnTo>
                    <a:pt x="11052" y="6267"/>
                  </a:lnTo>
                  <a:cubicBezTo>
                    <a:pt x="11354" y="6903"/>
                    <a:pt x="12152" y="7509"/>
                    <a:pt x="12827" y="7612"/>
                  </a:cubicBezTo>
                  <a:lnTo>
                    <a:pt x="15008" y="7941"/>
                  </a:lnTo>
                  <a:cubicBezTo>
                    <a:pt x="15680" y="8044"/>
                    <a:pt x="15835" y="8532"/>
                    <a:pt x="15344" y="9029"/>
                  </a:cubicBezTo>
                  <a:close/>
                  <a:moveTo>
                    <a:pt x="14218" y="1359"/>
                  </a:moveTo>
                  <a:cubicBezTo>
                    <a:pt x="14204" y="1349"/>
                    <a:pt x="14187" y="1339"/>
                    <a:pt x="14170" y="1330"/>
                  </a:cubicBezTo>
                  <a:cubicBezTo>
                    <a:pt x="11335" y="-380"/>
                    <a:pt x="7717" y="-505"/>
                    <a:pt x="4689" y="1331"/>
                  </a:cubicBezTo>
                  <a:cubicBezTo>
                    <a:pt x="194" y="4060"/>
                    <a:pt x="-1340" y="10091"/>
                    <a:pt x="1277" y="14776"/>
                  </a:cubicBezTo>
                  <a:cubicBezTo>
                    <a:pt x="2076" y="16209"/>
                    <a:pt x="3169" y="17350"/>
                    <a:pt x="4434" y="18169"/>
                  </a:cubicBezTo>
                  <a:cubicBezTo>
                    <a:pt x="4541" y="18240"/>
                    <a:pt x="4648" y="18309"/>
                    <a:pt x="4759" y="18377"/>
                  </a:cubicBezTo>
                  <a:cubicBezTo>
                    <a:pt x="9262" y="21095"/>
                    <a:pt x="15045" y="19490"/>
                    <a:pt x="17652" y="14798"/>
                  </a:cubicBezTo>
                  <a:cubicBezTo>
                    <a:pt x="20260" y="10104"/>
                    <a:pt x="18719" y="4077"/>
                    <a:pt x="14218" y="1359"/>
                  </a:cubicBezTo>
                  <a:close/>
                </a:path>
              </a:pathLst>
            </a:custGeom>
            <a:solidFill>
              <a:srgbClr val="EE7352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99" name="Google Shape;399;p11"/>
          <p:cNvGrpSpPr/>
          <p:nvPr/>
        </p:nvGrpSpPr>
        <p:grpSpPr>
          <a:xfrm>
            <a:off x="631498" y="3098958"/>
            <a:ext cx="239713" cy="279400"/>
            <a:chOff x="0" y="0"/>
            <a:chExt cx="239935" cy="280799"/>
          </a:xfrm>
        </p:grpSpPr>
        <p:sp>
          <p:nvSpPr>
            <p:cNvPr id="400" name="Google Shape;400;p11"/>
            <p:cNvSpPr/>
            <p:nvPr/>
          </p:nvSpPr>
          <p:spPr>
            <a:xfrm>
              <a:off x="0" y="0"/>
              <a:ext cx="239935" cy="280799"/>
            </a:xfrm>
            <a:custGeom>
              <a:avLst/>
              <a:gdLst/>
              <a:ahLst/>
              <a:cxnLst/>
              <a:rect l="l" t="t" r="r" b="b"/>
              <a:pathLst>
                <a:path w="21342" h="21514" extrusionOk="0">
                  <a:moveTo>
                    <a:pt x="14325" y="13873"/>
                  </a:moveTo>
                  <a:cubicBezTo>
                    <a:pt x="11886" y="15096"/>
                    <a:pt x="8959" y="14965"/>
                    <a:pt x="6723" y="13750"/>
                  </a:cubicBezTo>
                  <a:cubicBezTo>
                    <a:pt x="3446" y="11942"/>
                    <a:pt x="2368" y="8202"/>
                    <a:pt x="4338" y="5274"/>
                  </a:cubicBezTo>
                  <a:cubicBezTo>
                    <a:pt x="6331" y="2311"/>
                    <a:pt x="10709" y="1266"/>
                    <a:pt x="14180" y="2894"/>
                  </a:cubicBezTo>
                  <a:cubicBezTo>
                    <a:pt x="14199" y="2902"/>
                    <a:pt x="14216" y="2911"/>
                    <a:pt x="14235" y="2920"/>
                  </a:cubicBezTo>
                  <a:cubicBezTo>
                    <a:pt x="14261" y="2933"/>
                    <a:pt x="14286" y="2945"/>
                    <a:pt x="14310" y="2958"/>
                  </a:cubicBezTo>
                  <a:cubicBezTo>
                    <a:pt x="15382" y="3490"/>
                    <a:pt x="16311" y="4261"/>
                    <a:pt x="16974" y="5246"/>
                  </a:cubicBezTo>
                  <a:cubicBezTo>
                    <a:pt x="19007" y="8253"/>
                    <a:pt x="17820" y="12124"/>
                    <a:pt x="14325" y="13873"/>
                  </a:cubicBezTo>
                  <a:close/>
                  <a:moveTo>
                    <a:pt x="21246" y="18280"/>
                  </a:moveTo>
                  <a:cubicBezTo>
                    <a:pt x="21246" y="18280"/>
                    <a:pt x="18471" y="14176"/>
                    <a:pt x="17976" y="13439"/>
                  </a:cubicBezTo>
                  <a:cubicBezTo>
                    <a:pt x="18542" y="13291"/>
                    <a:pt x="19143" y="13160"/>
                    <a:pt x="19395" y="12788"/>
                  </a:cubicBezTo>
                  <a:cubicBezTo>
                    <a:pt x="19812" y="12166"/>
                    <a:pt x="19069" y="11149"/>
                    <a:pt x="19264" y="10483"/>
                  </a:cubicBezTo>
                  <a:cubicBezTo>
                    <a:pt x="19464" y="9799"/>
                    <a:pt x="20650" y="9206"/>
                    <a:pt x="20650" y="8511"/>
                  </a:cubicBezTo>
                  <a:cubicBezTo>
                    <a:pt x="20650" y="7833"/>
                    <a:pt x="19424" y="7041"/>
                    <a:pt x="19224" y="6360"/>
                  </a:cubicBezTo>
                  <a:cubicBezTo>
                    <a:pt x="19026" y="5695"/>
                    <a:pt x="19768" y="4676"/>
                    <a:pt x="19348" y="4056"/>
                  </a:cubicBezTo>
                  <a:cubicBezTo>
                    <a:pt x="18929" y="3436"/>
                    <a:pt x="17537" y="3487"/>
                    <a:pt x="16962" y="3011"/>
                  </a:cubicBezTo>
                  <a:cubicBezTo>
                    <a:pt x="16370" y="2521"/>
                    <a:pt x="16372" y="1323"/>
                    <a:pt x="15659" y="995"/>
                  </a:cubicBezTo>
                  <a:cubicBezTo>
                    <a:pt x="14944" y="665"/>
                    <a:pt x="13781" y="1331"/>
                    <a:pt x="12989" y="1174"/>
                  </a:cubicBezTo>
                  <a:cubicBezTo>
                    <a:pt x="12203" y="1018"/>
                    <a:pt x="11503" y="0"/>
                    <a:pt x="10681" y="0"/>
                  </a:cubicBezTo>
                  <a:cubicBezTo>
                    <a:pt x="9849" y="0"/>
                    <a:pt x="8524" y="1155"/>
                    <a:pt x="8318" y="1196"/>
                  </a:cubicBezTo>
                  <a:cubicBezTo>
                    <a:pt x="7522" y="1355"/>
                    <a:pt x="6359" y="691"/>
                    <a:pt x="5644" y="1021"/>
                  </a:cubicBezTo>
                  <a:cubicBezTo>
                    <a:pt x="4933" y="1351"/>
                    <a:pt x="4936" y="2550"/>
                    <a:pt x="4347" y="3039"/>
                  </a:cubicBezTo>
                  <a:cubicBezTo>
                    <a:pt x="3774" y="3516"/>
                    <a:pt x="2379" y="3468"/>
                    <a:pt x="1962" y="4088"/>
                  </a:cubicBezTo>
                  <a:cubicBezTo>
                    <a:pt x="1544" y="4709"/>
                    <a:pt x="2287" y="5727"/>
                    <a:pt x="2092" y="6392"/>
                  </a:cubicBezTo>
                  <a:cubicBezTo>
                    <a:pt x="1897" y="7060"/>
                    <a:pt x="670" y="7736"/>
                    <a:pt x="670" y="8507"/>
                  </a:cubicBezTo>
                  <a:cubicBezTo>
                    <a:pt x="670" y="9204"/>
                    <a:pt x="1859" y="9794"/>
                    <a:pt x="2061" y="10479"/>
                  </a:cubicBezTo>
                  <a:cubicBezTo>
                    <a:pt x="2258" y="11144"/>
                    <a:pt x="1517" y="12162"/>
                    <a:pt x="1934" y="12782"/>
                  </a:cubicBezTo>
                  <a:cubicBezTo>
                    <a:pt x="2163" y="13119"/>
                    <a:pt x="2679" y="13258"/>
                    <a:pt x="3197" y="13392"/>
                  </a:cubicBezTo>
                  <a:cubicBezTo>
                    <a:pt x="3256" y="13406"/>
                    <a:pt x="3371" y="13465"/>
                    <a:pt x="3294" y="13562"/>
                  </a:cubicBezTo>
                  <a:cubicBezTo>
                    <a:pt x="2940" y="14087"/>
                    <a:pt x="98" y="18315"/>
                    <a:pt x="98" y="18315"/>
                  </a:cubicBezTo>
                  <a:cubicBezTo>
                    <a:pt x="-129" y="18652"/>
                    <a:pt x="53" y="18940"/>
                    <a:pt x="504" y="18956"/>
                  </a:cubicBezTo>
                  <a:lnTo>
                    <a:pt x="2711" y="19035"/>
                  </a:lnTo>
                  <a:cubicBezTo>
                    <a:pt x="3161" y="19052"/>
                    <a:pt x="3726" y="19334"/>
                    <a:pt x="3968" y="19663"/>
                  </a:cubicBezTo>
                  <a:lnTo>
                    <a:pt x="5145" y="21271"/>
                  </a:lnTo>
                  <a:cubicBezTo>
                    <a:pt x="5385" y="21600"/>
                    <a:pt x="5767" y="21594"/>
                    <a:pt x="5994" y="21258"/>
                  </a:cubicBezTo>
                  <a:cubicBezTo>
                    <a:pt x="5994" y="21258"/>
                    <a:pt x="9286" y="16360"/>
                    <a:pt x="9288" y="16359"/>
                  </a:cubicBezTo>
                  <a:cubicBezTo>
                    <a:pt x="9353" y="16292"/>
                    <a:pt x="9420" y="16305"/>
                    <a:pt x="9453" y="16328"/>
                  </a:cubicBezTo>
                  <a:cubicBezTo>
                    <a:pt x="9812" y="16593"/>
                    <a:pt x="10314" y="16857"/>
                    <a:pt x="10735" y="16857"/>
                  </a:cubicBezTo>
                  <a:cubicBezTo>
                    <a:pt x="11144" y="16857"/>
                    <a:pt x="11527" y="16609"/>
                    <a:pt x="11903" y="16332"/>
                  </a:cubicBezTo>
                  <a:cubicBezTo>
                    <a:pt x="11934" y="16309"/>
                    <a:pt x="12009" y="16262"/>
                    <a:pt x="12063" y="16359"/>
                  </a:cubicBezTo>
                  <a:cubicBezTo>
                    <a:pt x="12065" y="16361"/>
                    <a:pt x="15354" y="21232"/>
                    <a:pt x="15354" y="21232"/>
                  </a:cubicBezTo>
                  <a:cubicBezTo>
                    <a:pt x="15580" y="21567"/>
                    <a:pt x="15962" y="21573"/>
                    <a:pt x="16203" y="21244"/>
                  </a:cubicBezTo>
                  <a:lnTo>
                    <a:pt x="17375" y="19633"/>
                  </a:lnTo>
                  <a:cubicBezTo>
                    <a:pt x="17616" y="19304"/>
                    <a:pt x="18180" y="19021"/>
                    <a:pt x="18631" y="19004"/>
                  </a:cubicBezTo>
                  <a:lnTo>
                    <a:pt x="20838" y="18922"/>
                  </a:lnTo>
                  <a:cubicBezTo>
                    <a:pt x="21289" y="18903"/>
                    <a:pt x="21471" y="18615"/>
                    <a:pt x="21246" y="18280"/>
                  </a:cubicBezTo>
                  <a:close/>
                </a:path>
              </a:pathLst>
            </a:custGeom>
            <a:solidFill>
              <a:srgbClr val="EE7352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52180" y="40585"/>
              <a:ext cx="139007" cy="138844"/>
            </a:xfrm>
            <a:custGeom>
              <a:avLst/>
              <a:gdLst/>
              <a:ahLst/>
              <a:cxnLst/>
              <a:rect l="l" t="t" r="r" b="b"/>
              <a:pathLst>
                <a:path w="18921" h="19699" extrusionOk="0">
                  <a:moveTo>
                    <a:pt x="15344" y="9029"/>
                  </a:moveTo>
                  <a:lnTo>
                    <a:pt x="13768" y="10629"/>
                  </a:lnTo>
                  <a:cubicBezTo>
                    <a:pt x="13280" y="11126"/>
                    <a:pt x="12972" y="12104"/>
                    <a:pt x="13089" y="12806"/>
                  </a:cubicBezTo>
                  <a:lnTo>
                    <a:pt x="13462" y="15067"/>
                  </a:lnTo>
                  <a:cubicBezTo>
                    <a:pt x="13576" y="15767"/>
                    <a:pt x="13177" y="16069"/>
                    <a:pt x="12574" y="15738"/>
                  </a:cubicBezTo>
                  <a:lnTo>
                    <a:pt x="10625" y="14672"/>
                  </a:lnTo>
                  <a:cubicBezTo>
                    <a:pt x="10023" y="14341"/>
                    <a:pt x="9034" y="14341"/>
                    <a:pt x="8433" y="14672"/>
                  </a:cubicBezTo>
                  <a:lnTo>
                    <a:pt x="6484" y="15738"/>
                  </a:lnTo>
                  <a:cubicBezTo>
                    <a:pt x="5880" y="16069"/>
                    <a:pt x="5481" y="15767"/>
                    <a:pt x="5598" y="15067"/>
                  </a:cubicBezTo>
                  <a:lnTo>
                    <a:pt x="5968" y="12806"/>
                  </a:lnTo>
                  <a:cubicBezTo>
                    <a:pt x="6082" y="12104"/>
                    <a:pt x="5780" y="11126"/>
                    <a:pt x="5290" y="10629"/>
                  </a:cubicBezTo>
                  <a:lnTo>
                    <a:pt x="3714" y="9029"/>
                  </a:lnTo>
                  <a:cubicBezTo>
                    <a:pt x="3226" y="8532"/>
                    <a:pt x="3380" y="8044"/>
                    <a:pt x="4053" y="7941"/>
                  </a:cubicBezTo>
                  <a:lnTo>
                    <a:pt x="6230" y="7612"/>
                  </a:lnTo>
                  <a:cubicBezTo>
                    <a:pt x="6905" y="7509"/>
                    <a:pt x="7707" y="6903"/>
                    <a:pt x="8009" y="6267"/>
                  </a:cubicBezTo>
                  <a:lnTo>
                    <a:pt x="8980" y="4209"/>
                  </a:lnTo>
                  <a:cubicBezTo>
                    <a:pt x="9282" y="3571"/>
                    <a:pt x="9775" y="3571"/>
                    <a:pt x="10077" y="4209"/>
                  </a:cubicBezTo>
                  <a:lnTo>
                    <a:pt x="11052" y="6267"/>
                  </a:lnTo>
                  <a:cubicBezTo>
                    <a:pt x="11354" y="6903"/>
                    <a:pt x="12152" y="7509"/>
                    <a:pt x="12827" y="7612"/>
                  </a:cubicBezTo>
                  <a:lnTo>
                    <a:pt x="15008" y="7941"/>
                  </a:lnTo>
                  <a:cubicBezTo>
                    <a:pt x="15680" y="8044"/>
                    <a:pt x="15835" y="8532"/>
                    <a:pt x="15344" y="9029"/>
                  </a:cubicBezTo>
                  <a:close/>
                  <a:moveTo>
                    <a:pt x="14218" y="1359"/>
                  </a:moveTo>
                  <a:cubicBezTo>
                    <a:pt x="14204" y="1349"/>
                    <a:pt x="14187" y="1339"/>
                    <a:pt x="14170" y="1330"/>
                  </a:cubicBezTo>
                  <a:cubicBezTo>
                    <a:pt x="11335" y="-380"/>
                    <a:pt x="7717" y="-505"/>
                    <a:pt x="4689" y="1331"/>
                  </a:cubicBezTo>
                  <a:cubicBezTo>
                    <a:pt x="194" y="4060"/>
                    <a:pt x="-1340" y="10091"/>
                    <a:pt x="1277" y="14776"/>
                  </a:cubicBezTo>
                  <a:cubicBezTo>
                    <a:pt x="2076" y="16209"/>
                    <a:pt x="3169" y="17350"/>
                    <a:pt x="4434" y="18169"/>
                  </a:cubicBezTo>
                  <a:cubicBezTo>
                    <a:pt x="4541" y="18240"/>
                    <a:pt x="4648" y="18309"/>
                    <a:pt x="4759" y="18377"/>
                  </a:cubicBezTo>
                  <a:cubicBezTo>
                    <a:pt x="9262" y="21095"/>
                    <a:pt x="15045" y="19490"/>
                    <a:pt x="17652" y="14798"/>
                  </a:cubicBezTo>
                  <a:cubicBezTo>
                    <a:pt x="20260" y="10104"/>
                    <a:pt x="18719" y="4077"/>
                    <a:pt x="14218" y="1359"/>
                  </a:cubicBezTo>
                  <a:close/>
                </a:path>
              </a:pathLst>
            </a:custGeom>
            <a:solidFill>
              <a:srgbClr val="EE7352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cxnSp>
        <p:nvCxnSpPr>
          <p:cNvPr id="402" name="Google Shape;402;p11"/>
          <p:cNvCxnSpPr/>
          <p:nvPr/>
        </p:nvCxnSpPr>
        <p:spPr>
          <a:xfrm rot="10800000">
            <a:off x="4422775" y="1103313"/>
            <a:ext cx="0" cy="3462337"/>
          </a:xfrm>
          <a:prstGeom prst="straightConnector1">
            <a:avLst/>
          </a:prstGeom>
          <a:noFill/>
          <a:ln w="12700" cap="flat" cmpd="sng">
            <a:solidFill>
              <a:srgbClr val="479DC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3" name="Google Shape;403;p11"/>
          <p:cNvSpPr/>
          <p:nvPr/>
        </p:nvSpPr>
        <p:spPr>
          <a:xfrm>
            <a:off x="6741445" y="1514262"/>
            <a:ext cx="1427609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900" b="1" i="0" u="none" strike="noStrike" cap="none" dirty="0">
                <a:solidFill>
                  <a:srgbClr val="EE7352"/>
                </a:solidFill>
                <a:latin typeface="Calibri"/>
                <a:ea typeface="Calibri"/>
                <a:cs typeface="Calibri"/>
                <a:sym typeface="Calibri"/>
              </a:rPr>
              <a:t>101 </a:t>
            </a:r>
            <a:r>
              <a:rPr lang="ru-RU" sz="1100" b="0" i="0" u="none" strike="noStrike" cap="none" dirty="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амбулатории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93;p11">
            <a:extLst>
              <a:ext uri="{FF2B5EF4-FFF2-40B4-BE49-F238E27FC236}">
                <a16:creationId xmlns:a16="http://schemas.microsoft.com/office/drawing/2014/main" id="{D3EBA5FC-89A1-4C1B-8DB8-72969312E4D8}"/>
              </a:ext>
            </a:extLst>
          </p:cNvPr>
          <p:cNvSpPr/>
          <p:nvPr/>
        </p:nvSpPr>
        <p:spPr>
          <a:xfrm>
            <a:off x="996038" y="2846447"/>
            <a:ext cx="3098800" cy="2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Интеграция с ЕПГУ</a:t>
            </a: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4EBA6B-BD72-4406-98B2-5E18F9F5682B}"/>
              </a:ext>
            </a:extLst>
          </p:cNvPr>
          <p:cNvSpPr/>
          <p:nvPr/>
        </p:nvSpPr>
        <p:spPr>
          <a:xfrm>
            <a:off x="947335" y="3050806"/>
            <a:ext cx="2282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https://recept.gosuslugi.ru/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949318-DD02-4CA8-BD14-4D3B8F30B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2" y="3269879"/>
            <a:ext cx="1254365" cy="12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8511DD1B-B22A-450D-8E55-C5E87F6D7559}"/>
              </a:ext>
            </a:extLst>
          </p:cNvPr>
          <p:cNvGrpSpPr/>
          <p:nvPr/>
        </p:nvGrpSpPr>
        <p:grpSpPr>
          <a:xfrm>
            <a:off x="8057505" y="0"/>
            <a:ext cx="1086495" cy="5143501"/>
            <a:chOff x="8057505" y="0"/>
            <a:chExt cx="1086495" cy="5143501"/>
          </a:xfrm>
        </p:grpSpPr>
        <p:sp>
          <p:nvSpPr>
            <p:cNvPr id="35" name="Shape 469">
              <a:extLst>
                <a:ext uri="{FF2B5EF4-FFF2-40B4-BE49-F238E27FC236}">
                  <a16:creationId xmlns:a16="http://schemas.microsoft.com/office/drawing/2014/main" id="{C7E273D6-E3CA-4659-ACE0-603CC6D9E7BA}"/>
                </a:ext>
              </a:extLst>
            </p:cNvPr>
            <p:cNvSpPr/>
            <p:nvPr/>
          </p:nvSpPr>
          <p:spPr>
            <a:xfrm>
              <a:off x="8057505" y="0"/>
              <a:ext cx="1086495" cy="5143501"/>
            </a:xfrm>
            <a:prstGeom prst="rect">
              <a:avLst/>
            </a:prstGeom>
            <a:solidFill>
              <a:srgbClr val="479DCA"/>
            </a:solidFill>
            <a:ln w="12700">
              <a:miter lim="400000"/>
            </a:ln>
          </p:spPr>
          <p:txBody>
            <a:bodyPr lIns="17144" tIns="17144" rIns="17144" bIns="17144" anchor="ctr"/>
            <a:lstStyle/>
            <a:p>
              <a:pPr algn="ctr" defTabSz="685834">
                <a:defRPr sz="12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5182423-0CEA-497D-A38B-80349360C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877" y="2227634"/>
              <a:ext cx="867750" cy="6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76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0B75B66-B91E-482D-A11A-88AE0F3CE217}"/>
              </a:ext>
            </a:extLst>
          </p:cNvPr>
          <p:cNvGrpSpPr/>
          <p:nvPr/>
        </p:nvGrpSpPr>
        <p:grpSpPr>
          <a:xfrm>
            <a:off x="8057505" y="0"/>
            <a:ext cx="1086495" cy="5143501"/>
            <a:chOff x="8057505" y="0"/>
            <a:chExt cx="1086495" cy="5143501"/>
          </a:xfrm>
        </p:grpSpPr>
        <p:sp>
          <p:nvSpPr>
            <p:cNvPr id="24" name="Shape 469">
              <a:extLst>
                <a:ext uri="{FF2B5EF4-FFF2-40B4-BE49-F238E27FC236}">
                  <a16:creationId xmlns:a16="http://schemas.microsoft.com/office/drawing/2014/main" id="{6BFFA7AB-BD76-44B7-B3C0-A0F4453071A1}"/>
                </a:ext>
              </a:extLst>
            </p:cNvPr>
            <p:cNvSpPr/>
            <p:nvPr/>
          </p:nvSpPr>
          <p:spPr>
            <a:xfrm>
              <a:off x="8057505" y="0"/>
              <a:ext cx="1086495" cy="5143501"/>
            </a:xfrm>
            <a:prstGeom prst="rect">
              <a:avLst/>
            </a:prstGeom>
            <a:solidFill>
              <a:srgbClr val="479DCA"/>
            </a:solidFill>
            <a:ln w="12700">
              <a:miter lim="400000"/>
            </a:ln>
          </p:spPr>
          <p:txBody>
            <a:bodyPr lIns="17144" tIns="17144" rIns="17144" bIns="17144" anchor="ctr"/>
            <a:lstStyle/>
            <a:p>
              <a:pPr algn="ctr" defTabSz="685834">
                <a:defRPr sz="12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A28A5D6-9F47-4661-8F05-BFCDC01F8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877" y="2227634"/>
              <a:ext cx="867750" cy="688232"/>
            </a:xfrm>
            <a:prstGeom prst="rect">
              <a:avLst/>
            </a:prstGeom>
          </p:spPr>
        </p:pic>
      </p:grpSp>
      <p:sp>
        <p:nvSpPr>
          <p:cNvPr id="353" name="Google Shape;353;p11"/>
          <p:cNvSpPr/>
          <p:nvPr/>
        </p:nvSpPr>
        <p:spPr>
          <a:xfrm>
            <a:off x="265329" y="425520"/>
            <a:ext cx="622141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479DCA"/>
                </a:solidFill>
                <a:latin typeface="Calibri"/>
                <a:ea typeface="Calibri"/>
                <a:cs typeface="Calibri"/>
                <a:sym typeface="Calibri"/>
              </a:rPr>
              <a:t>Планы развития проекта</a:t>
            </a:r>
            <a:endParaRPr sz="2000" b="1" dirty="0">
              <a:solidFill>
                <a:srgbClr val="479D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F4133DD6-5893-467A-A308-29A3A1224613}"/>
              </a:ext>
            </a:extLst>
          </p:cNvPr>
          <p:cNvSpPr txBox="1">
            <a:spLocks/>
          </p:cNvSpPr>
          <p:nvPr/>
        </p:nvSpPr>
        <p:spPr>
          <a:xfrm>
            <a:off x="8575591" y="-338522"/>
            <a:ext cx="1136817" cy="338522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Lato Regular"/>
                <a:ea typeface="Lato Regular"/>
                <a:cs typeface="Lato Regular"/>
                <a:sym typeface="Lato Regular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>
                <a:solidFill>
                  <a:schemeClr val="tx2">
                    <a:lumMod val="50000"/>
                  </a:schemeClr>
                </a:solidFill>
              </a:rPr>
              <a:t>Infographic Style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40" name="Group 11">
            <a:extLst>
              <a:ext uri="{FF2B5EF4-FFF2-40B4-BE49-F238E27FC236}">
                <a16:creationId xmlns:a16="http://schemas.microsoft.com/office/drawing/2014/main" id="{3B653B7F-D6E1-4C40-8A95-CD3EBB83DF2D}"/>
              </a:ext>
            </a:extLst>
          </p:cNvPr>
          <p:cNvGrpSpPr/>
          <p:nvPr/>
        </p:nvGrpSpPr>
        <p:grpSpPr>
          <a:xfrm>
            <a:off x="5066403" y="1209623"/>
            <a:ext cx="3514745" cy="3998457"/>
            <a:chOff x="5710368" y="1700808"/>
            <a:chExt cx="2528707" cy="4176464"/>
          </a:xfrm>
          <a:solidFill>
            <a:schemeClr val="accent2"/>
          </a:solidFill>
        </p:grpSpPr>
        <p:sp>
          <p:nvSpPr>
            <p:cNvPr id="42" name="Up Arrow 3">
              <a:extLst>
                <a:ext uri="{FF2B5EF4-FFF2-40B4-BE49-F238E27FC236}">
                  <a16:creationId xmlns:a16="http://schemas.microsoft.com/office/drawing/2014/main" id="{AA49E43F-FAD5-4F30-A5DB-AF651DAED429}"/>
                </a:ext>
              </a:extLst>
            </p:cNvPr>
            <p:cNvSpPr/>
            <p:nvPr/>
          </p:nvSpPr>
          <p:spPr>
            <a:xfrm>
              <a:off x="6870923" y="1700808"/>
              <a:ext cx="1368152" cy="2035274"/>
            </a:xfrm>
            <a:prstGeom prst="upArrow">
              <a:avLst/>
            </a:prstGeom>
            <a:grpFill/>
            <a:ln>
              <a:noFill/>
            </a:ln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3" name="Flowchart: Data 6">
              <a:extLst>
                <a:ext uri="{FF2B5EF4-FFF2-40B4-BE49-F238E27FC236}">
                  <a16:creationId xmlns:a16="http://schemas.microsoft.com/office/drawing/2014/main" id="{04883E2E-B5C2-4DDF-ABF8-7775948EC82F}"/>
                </a:ext>
              </a:extLst>
            </p:cNvPr>
            <p:cNvSpPr/>
            <p:nvPr/>
          </p:nvSpPr>
          <p:spPr>
            <a:xfrm flipH="1">
              <a:off x="6592296" y="3500344"/>
              <a:ext cx="1030423" cy="154661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2315 h 12315"/>
                <a:gd name="connsiteX1" fmla="*/ 2000 w 10000"/>
                <a:gd name="connsiteY1" fmla="*/ 0 h 12315"/>
                <a:gd name="connsiteX2" fmla="*/ 10000 w 10000"/>
                <a:gd name="connsiteY2" fmla="*/ 2315 h 12315"/>
                <a:gd name="connsiteX3" fmla="*/ 8000 w 10000"/>
                <a:gd name="connsiteY3" fmla="*/ 12315 h 12315"/>
                <a:gd name="connsiteX4" fmla="*/ 0 w 10000"/>
                <a:gd name="connsiteY4" fmla="*/ 12315 h 12315"/>
                <a:gd name="connsiteX0" fmla="*/ 0 w 10000"/>
                <a:gd name="connsiteY0" fmla="*/ 16614 h 16614"/>
                <a:gd name="connsiteX1" fmla="*/ 4728 w 10000"/>
                <a:gd name="connsiteY1" fmla="*/ 0 h 16614"/>
                <a:gd name="connsiteX2" fmla="*/ 10000 w 10000"/>
                <a:gd name="connsiteY2" fmla="*/ 6614 h 16614"/>
                <a:gd name="connsiteX3" fmla="*/ 8000 w 10000"/>
                <a:gd name="connsiteY3" fmla="*/ 16614 h 16614"/>
                <a:gd name="connsiteX4" fmla="*/ 0 w 10000"/>
                <a:gd name="connsiteY4" fmla="*/ 16614 h 16614"/>
                <a:gd name="connsiteX0" fmla="*/ 0 w 8016"/>
                <a:gd name="connsiteY0" fmla="*/ 5370 h 16614"/>
                <a:gd name="connsiteX1" fmla="*/ 2744 w 8016"/>
                <a:gd name="connsiteY1" fmla="*/ 0 h 16614"/>
                <a:gd name="connsiteX2" fmla="*/ 8016 w 8016"/>
                <a:gd name="connsiteY2" fmla="*/ 6614 h 16614"/>
                <a:gd name="connsiteX3" fmla="*/ 6016 w 8016"/>
                <a:gd name="connsiteY3" fmla="*/ 16614 h 16614"/>
                <a:gd name="connsiteX4" fmla="*/ 0 w 8016"/>
                <a:gd name="connsiteY4" fmla="*/ 5370 h 16614"/>
                <a:gd name="connsiteX0" fmla="*/ 0 w 9175"/>
                <a:gd name="connsiteY0" fmla="*/ 3431 h 10199"/>
                <a:gd name="connsiteX1" fmla="*/ 3423 w 9175"/>
                <a:gd name="connsiteY1" fmla="*/ 199 h 10199"/>
                <a:gd name="connsiteX2" fmla="*/ 9175 w 9175"/>
                <a:gd name="connsiteY2" fmla="*/ 0 h 10199"/>
                <a:gd name="connsiteX3" fmla="*/ 7505 w 9175"/>
                <a:gd name="connsiteY3" fmla="*/ 10199 h 10199"/>
                <a:gd name="connsiteX4" fmla="*/ 0 w 9175"/>
                <a:gd name="connsiteY4" fmla="*/ 3431 h 10199"/>
                <a:gd name="connsiteX0" fmla="*/ 0 w 10000"/>
                <a:gd name="connsiteY0" fmla="*/ 3364 h 3364"/>
                <a:gd name="connsiteX1" fmla="*/ 3731 w 10000"/>
                <a:gd name="connsiteY1" fmla="*/ 195 h 3364"/>
                <a:gd name="connsiteX2" fmla="*/ 10000 w 10000"/>
                <a:gd name="connsiteY2" fmla="*/ 0 h 3364"/>
                <a:gd name="connsiteX3" fmla="*/ 6831 w 10000"/>
                <a:gd name="connsiteY3" fmla="*/ 3169 h 3364"/>
                <a:gd name="connsiteX4" fmla="*/ 0 w 10000"/>
                <a:gd name="connsiteY4" fmla="*/ 3364 h 3364"/>
                <a:gd name="connsiteX0" fmla="*/ 0 w 10000"/>
                <a:gd name="connsiteY0" fmla="*/ 11741 h 11741"/>
                <a:gd name="connsiteX1" fmla="*/ 4068 w 10000"/>
                <a:gd name="connsiteY1" fmla="*/ 0 h 11741"/>
                <a:gd name="connsiteX2" fmla="*/ 10000 w 10000"/>
                <a:gd name="connsiteY2" fmla="*/ 1741 h 11741"/>
                <a:gd name="connsiteX3" fmla="*/ 6831 w 10000"/>
                <a:gd name="connsiteY3" fmla="*/ 11161 h 11741"/>
                <a:gd name="connsiteX4" fmla="*/ 0 w 10000"/>
                <a:gd name="connsiteY4" fmla="*/ 11741 h 11741"/>
                <a:gd name="connsiteX0" fmla="*/ 0 w 10000"/>
                <a:gd name="connsiteY0" fmla="*/ 10000 h 10000"/>
                <a:gd name="connsiteX1" fmla="*/ 4068 w 10000"/>
                <a:gd name="connsiteY1" fmla="*/ 580 h 10000"/>
                <a:gd name="connsiteX2" fmla="*/ 10000 w 10000"/>
                <a:gd name="connsiteY2" fmla="*/ 0 h 10000"/>
                <a:gd name="connsiteX3" fmla="*/ 6831 w 10000"/>
                <a:gd name="connsiteY3" fmla="*/ 9420 h 10000"/>
                <a:gd name="connsiteX4" fmla="*/ 0 w 10000"/>
                <a:gd name="connsiteY4" fmla="*/ 10000 h 10000"/>
                <a:gd name="connsiteX0" fmla="*/ 0 w 9830"/>
                <a:gd name="connsiteY0" fmla="*/ 8685 h 9420"/>
                <a:gd name="connsiteX1" fmla="*/ 3898 w 9830"/>
                <a:gd name="connsiteY1" fmla="*/ 580 h 9420"/>
                <a:gd name="connsiteX2" fmla="*/ 9830 w 9830"/>
                <a:gd name="connsiteY2" fmla="*/ 0 h 9420"/>
                <a:gd name="connsiteX3" fmla="*/ 6661 w 9830"/>
                <a:gd name="connsiteY3" fmla="*/ 9420 h 9420"/>
                <a:gd name="connsiteX4" fmla="*/ 0 w 9830"/>
                <a:gd name="connsiteY4" fmla="*/ 8685 h 9420"/>
                <a:gd name="connsiteX0" fmla="*/ 0 w 10000"/>
                <a:gd name="connsiteY0" fmla="*/ 9220 h 10000"/>
                <a:gd name="connsiteX1" fmla="*/ 3965 w 10000"/>
                <a:gd name="connsiteY1" fmla="*/ 616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220 h 10000"/>
                <a:gd name="connsiteX0" fmla="*/ 0 w 10000"/>
                <a:gd name="connsiteY0" fmla="*/ 9499 h 10000"/>
                <a:gd name="connsiteX1" fmla="*/ 3965 w 10000"/>
                <a:gd name="connsiteY1" fmla="*/ 616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499 h 10000"/>
                <a:gd name="connsiteX0" fmla="*/ 0 w 10000"/>
                <a:gd name="connsiteY0" fmla="*/ 9499 h 10000"/>
                <a:gd name="connsiteX1" fmla="*/ 4601 w 10000"/>
                <a:gd name="connsiteY1" fmla="*/ 58 h 10000"/>
                <a:gd name="connsiteX2" fmla="*/ 10000 w 10000"/>
                <a:gd name="connsiteY2" fmla="*/ 0 h 10000"/>
                <a:gd name="connsiteX3" fmla="*/ 6776 w 10000"/>
                <a:gd name="connsiteY3" fmla="*/ 10000 h 10000"/>
                <a:gd name="connsiteX4" fmla="*/ 0 w 10000"/>
                <a:gd name="connsiteY4" fmla="*/ 949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9499"/>
                  </a:moveTo>
                  <a:lnTo>
                    <a:pt x="4601" y="58"/>
                  </a:lnTo>
                  <a:lnTo>
                    <a:pt x="10000" y="0"/>
                  </a:lnTo>
                  <a:lnTo>
                    <a:pt x="6776" y="10000"/>
                  </a:lnTo>
                  <a:cubicBezTo>
                    <a:pt x="4517" y="9740"/>
                    <a:pt x="2403" y="9480"/>
                    <a:pt x="0" y="94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4" name="Rectangle 5">
              <a:extLst>
                <a:ext uri="{FF2B5EF4-FFF2-40B4-BE49-F238E27FC236}">
                  <a16:creationId xmlns:a16="http://schemas.microsoft.com/office/drawing/2014/main" id="{6B9CF16E-E275-46D0-B569-4F1743E21FF2}"/>
                </a:ext>
              </a:extLst>
            </p:cNvPr>
            <p:cNvSpPr/>
            <p:nvPr/>
          </p:nvSpPr>
          <p:spPr>
            <a:xfrm>
              <a:off x="6372200" y="3429000"/>
              <a:ext cx="720080" cy="1368152"/>
            </a:xfrm>
            <a:prstGeom prst="rect">
              <a:avLst/>
            </a:prstGeom>
            <a:grpFill/>
            <a:ln>
              <a:noFill/>
            </a:ln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5" name="Flowchart: Data 6">
              <a:extLst>
                <a:ext uri="{FF2B5EF4-FFF2-40B4-BE49-F238E27FC236}">
                  <a16:creationId xmlns:a16="http://schemas.microsoft.com/office/drawing/2014/main" id="{15923233-9ED1-430D-8757-086213AA2259}"/>
                </a:ext>
              </a:extLst>
            </p:cNvPr>
            <p:cNvSpPr/>
            <p:nvPr/>
          </p:nvSpPr>
          <p:spPr>
            <a:xfrm flipH="1">
              <a:off x="5916298" y="4572715"/>
              <a:ext cx="954624" cy="164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2315 h 12315"/>
                <a:gd name="connsiteX1" fmla="*/ 2000 w 10000"/>
                <a:gd name="connsiteY1" fmla="*/ 0 h 12315"/>
                <a:gd name="connsiteX2" fmla="*/ 10000 w 10000"/>
                <a:gd name="connsiteY2" fmla="*/ 2315 h 12315"/>
                <a:gd name="connsiteX3" fmla="*/ 8000 w 10000"/>
                <a:gd name="connsiteY3" fmla="*/ 12315 h 12315"/>
                <a:gd name="connsiteX4" fmla="*/ 0 w 10000"/>
                <a:gd name="connsiteY4" fmla="*/ 12315 h 12315"/>
                <a:gd name="connsiteX0" fmla="*/ 0 w 10000"/>
                <a:gd name="connsiteY0" fmla="*/ 16614 h 16614"/>
                <a:gd name="connsiteX1" fmla="*/ 4728 w 10000"/>
                <a:gd name="connsiteY1" fmla="*/ 0 h 16614"/>
                <a:gd name="connsiteX2" fmla="*/ 10000 w 10000"/>
                <a:gd name="connsiteY2" fmla="*/ 6614 h 16614"/>
                <a:gd name="connsiteX3" fmla="*/ 8000 w 10000"/>
                <a:gd name="connsiteY3" fmla="*/ 16614 h 16614"/>
                <a:gd name="connsiteX4" fmla="*/ 0 w 10000"/>
                <a:gd name="connsiteY4" fmla="*/ 16614 h 16614"/>
                <a:gd name="connsiteX0" fmla="*/ 0 w 8016"/>
                <a:gd name="connsiteY0" fmla="*/ 5370 h 16614"/>
                <a:gd name="connsiteX1" fmla="*/ 2744 w 8016"/>
                <a:gd name="connsiteY1" fmla="*/ 0 h 16614"/>
                <a:gd name="connsiteX2" fmla="*/ 8016 w 8016"/>
                <a:gd name="connsiteY2" fmla="*/ 6614 h 16614"/>
                <a:gd name="connsiteX3" fmla="*/ 6016 w 8016"/>
                <a:gd name="connsiteY3" fmla="*/ 16614 h 16614"/>
                <a:gd name="connsiteX4" fmla="*/ 0 w 8016"/>
                <a:gd name="connsiteY4" fmla="*/ 5370 h 16614"/>
                <a:gd name="connsiteX0" fmla="*/ 0 w 9175"/>
                <a:gd name="connsiteY0" fmla="*/ 3431 h 10199"/>
                <a:gd name="connsiteX1" fmla="*/ 3423 w 9175"/>
                <a:gd name="connsiteY1" fmla="*/ 199 h 10199"/>
                <a:gd name="connsiteX2" fmla="*/ 9175 w 9175"/>
                <a:gd name="connsiteY2" fmla="*/ 0 h 10199"/>
                <a:gd name="connsiteX3" fmla="*/ 7505 w 9175"/>
                <a:gd name="connsiteY3" fmla="*/ 10199 h 10199"/>
                <a:gd name="connsiteX4" fmla="*/ 0 w 9175"/>
                <a:gd name="connsiteY4" fmla="*/ 3431 h 10199"/>
                <a:gd name="connsiteX0" fmla="*/ 0 w 10000"/>
                <a:gd name="connsiteY0" fmla="*/ 3364 h 3364"/>
                <a:gd name="connsiteX1" fmla="*/ 3731 w 10000"/>
                <a:gd name="connsiteY1" fmla="*/ 195 h 3364"/>
                <a:gd name="connsiteX2" fmla="*/ 10000 w 10000"/>
                <a:gd name="connsiteY2" fmla="*/ 0 h 3364"/>
                <a:gd name="connsiteX3" fmla="*/ 6831 w 10000"/>
                <a:gd name="connsiteY3" fmla="*/ 3169 h 3364"/>
                <a:gd name="connsiteX4" fmla="*/ 0 w 10000"/>
                <a:gd name="connsiteY4" fmla="*/ 3364 h 3364"/>
                <a:gd name="connsiteX0" fmla="*/ 0 w 10000"/>
                <a:gd name="connsiteY0" fmla="*/ 11741 h 11741"/>
                <a:gd name="connsiteX1" fmla="*/ 4068 w 10000"/>
                <a:gd name="connsiteY1" fmla="*/ 0 h 11741"/>
                <a:gd name="connsiteX2" fmla="*/ 10000 w 10000"/>
                <a:gd name="connsiteY2" fmla="*/ 1741 h 11741"/>
                <a:gd name="connsiteX3" fmla="*/ 6831 w 10000"/>
                <a:gd name="connsiteY3" fmla="*/ 11161 h 11741"/>
                <a:gd name="connsiteX4" fmla="*/ 0 w 10000"/>
                <a:gd name="connsiteY4" fmla="*/ 11741 h 11741"/>
                <a:gd name="connsiteX0" fmla="*/ 0 w 10000"/>
                <a:gd name="connsiteY0" fmla="*/ 10000 h 10000"/>
                <a:gd name="connsiteX1" fmla="*/ 4068 w 10000"/>
                <a:gd name="connsiteY1" fmla="*/ 580 h 10000"/>
                <a:gd name="connsiteX2" fmla="*/ 10000 w 10000"/>
                <a:gd name="connsiteY2" fmla="*/ 0 h 10000"/>
                <a:gd name="connsiteX3" fmla="*/ 6831 w 10000"/>
                <a:gd name="connsiteY3" fmla="*/ 942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6" name="Rectangle 8">
              <a:extLst>
                <a:ext uri="{FF2B5EF4-FFF2-40B4-BE49-F238E27FC236}">
                  <a16:creationId xmlns:a16="http://schemas.microsoft.com/office/drawing/2014/main" id="{D27374C9-BC60-42BD-B77F-552E1946C649}"/>
                </a:ext>
              </a:extLst>
            </p:cNvPr>
            <p:cNvSpPr/>
            <p:nvPr/>
          </p:nvSpPr>
          <p:spPr>
            <a:xfrm>
              <a:off x="5710368" y="4509120"/>
              <a:ext cx="720080" cy="1368152"/>
            </a:xfrm>
            <a:prstGeom prst="rect">
              <a:avLst/>
            </a:prstGeom>
            <a:grpFill/>
            <a:ln>
              <a:noFill/>
            </a:ln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8" name="Group 22">
            <a:extLst>
              <a:ext uri="{FF2B5EF4-FFF2-40B4-BE49-F238E27FC236}">
                <a16:creationId xmlns:a16="http://schemas.microsoft.com/office/drawing/2014/main" id="{C3D62DC7-1D61-43AF-AACA-A3DAE24F2198}"/>
              </a:ext>
            </a:extLst>
          </p:cNvPr>
          <p:cNvGrpSpPr/>
          <p:nvPr/>
        </p:nvGrpSpPr>
        <p:grpSpPr>
          <a:xfrm>
            <a:off x="2272980" y="1256454"/>
            <a:ext cx="4871741" cy="908621"/>
            <a:chOff x="6372202" y="1915016"/>
            <a:chExt cx="2860615" cy="104931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2C12856-4C99-4572-8819-59E8FA7339D9}"/>
                </a:ext>
              </a:extLst>
            </p:cNvPr>
            <p:cNvSpPr txBox="1"/>
            <p:nvPr/>
          </p:nvSpPr>
          <p:spPr>
            <a:xfrm>
              <a:off x="6372202" y="2217920"/>
              <a:ext cx="2860615" cy="746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Электронный рецепт принимают в большинстве аптек;</a:t>
              </a:r>
            </a:p>
            <a:p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Регионы, внедрившие ЭР для ЛЛО расширяют сервис на все рецепты;</a:t>
              </a:r>
            </a:p>
            <a:p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Повсеместное использование для </a:t>
              </a:r>
              <a:r>
                <a:rPr lang="en-US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e-comm </a:t>
              </a:r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и </a:t>
              </a:r>
              <a:r>
                <a:rPr lang="ru-RU" altLang="ko-KR" sz="1200" dirty="0" err="1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телемед</a:t>
              </a:r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endParaRPr lang="en-US" altLang="ko-KR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25CF006-9655-43D6-A4C6-E4A3B79331A6}"/>
                </a:ext>
              </a:extLst>
            </p:cNvPr>
            <p:cNvSpPr txBox="1"/>
            <p:nvPr/>
          </p:nvSpPr>
          <p:spPr>
            <a:xfrm>
              <a:off x="6372202" y="1915016"/>
              <a:ext cx="2736304" cy="42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800" b="1" dirty="0">
                  <a:solidFill>
                    <a:srgbClr val="449DC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2022</a:t>
              </a:r>
              <a:endParaRPr lang="ko-KR" altLang="en-US" sz="1200" b="1" dirty="0">
                <a:solidFill>
                  <a:srgbClr val="449DC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29">
            <a:extLst>
              <a:ext uri="{FF2B5EF4-FFF2-40B4-BE49-F238E27FC236}">
                <a16:creationId xmlns:a16="http://schemas.microsoft.com/office/drawing/2014/main" id="{FF017D45-C2CB-497E-9A17-7DC8890E45ED}"/>
              </a:ext>
            </a:extLst>
          </p:cNvPr>
          <p:cNvGrpSpPr/>
          <p:nvPr/>
        </p:nvGrpSpPr>
        <p:grpSpPr>
          <a:xfrm>
            <a:off x="1357060" y="2523069"/>
            <a:ext cx="4660034" cy="940527"/>
            <a:chOff x="6372203" y="1878166"/>
            <a:chExt cx="2736304" cy="108616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0A85D38-CF7E-42E4-8C3B-4FE26CA46ED9}"/>
                </a:ext>
              </a:extLst>
            </p:cNvPr>
            <p:cNvSpPr txBox="1"/>
            <p:nvPr/>
          </p:nvSpPr>
          <p:spPr>
            <a:xfrm>
              <a:off x="6372203" y="2217918"/>
              <a:ext cx="2736304" cy="74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 регионов выписывают электронные рецепты;</a:t>
              </a:r>
              <a:b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Повсеместная интеграция с МИС и АИС;</a:t>
              </a:r>
            </a:p>
            <a:p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Программы лояльности и работа со страховыми компаниями.</a:t>
              </a:r>
              <a:endParaRPr lang="en-US" altLang="ko-KR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B589FED-DBA0-4DA9-8A0C-527D5B8CC0E5}"/>
                </a:ext>
              </a:extLst>
            </p:cNvPr>
            <p:cNvSpPr txBox="1"/>
            <p:nvPr/>
          </p:nvSpPr>
          <p:spPr>
            <a:xfrm>
              <a:off x="6372203" y="1878166"/>
              <a:ext cx="2736304" cy="42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800" b="1" dirty="0">
                  <a:solidFill>
                    <a:srgbClr val="449DC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2021</a:t>
              </a:r>
              <a:endParaRPr lang="ko-KR" altLang="en-US" sz="1800" b="1" dirty="0">
                <a:solidFill>
                  <a:srgbClr val="449DC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34">
            <a:extLst>
              <a:ext uri="{FF2B5EF4-FFF2-40B4-BE49-F238E27FC236}">
                <a16:creationId xmlns:a16="http://schemas.microsoft.com/office/drawing/2014/main" id="{9035CF38-3ECF-4619-A4FB-968BC20A0652}"/>
              </a:ext>
            </a:extLst>
          </p:cNvPr>
          <p:cNvGrpSpPr/>
          <p:nvPr/>
        </p:nvGrpSpPr>
        <p:grpSpPr>
          <a:xfrm>
            <a:off x="437364" y="3845613"/>
            <a:ext cx="4660034" cy="940098"/>
            <a:chOff x="6372202" y="1878662"/>
            <a:chExt cx="2736304" cy="108566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CC2059-E509-44C1-BC02-191E86AA5621}"/>
                </a:ext>
              </a:extLst>
            </p:cNvPr>
            <p:cNvSpPr txBox="1"/>
            <p:nvPr/>
          </p:nvSpPr>
          <p:spPr>
            <a:xfrm>
              <a:off x="6372202" y="2217917"/>
              <a:ext cx="2736304" cy="746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10 регионов РФ внедрили систему электронных рецептов;</a:t>
              </a:r>
            </a:p>
            <a:p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Запуск электронных рецептов в телемедицинских сервисах;</a:t>
              </a:r>
            </a:p>
            <a:p>
              <a:r>
                <a:rPr lang="ru-RU" altLang="ko-KR" sz="12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Возможности сверки наличия рецептов онлайн.</a:t>
              </a:r>
              <a:endParaRPr lang="en-US" altLang="ko-KR" sz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21990A8-0BB4-454F-8B81-6976D66D9FCC}"/>
                </a:ext>
              </a:extLst>
            </p:cNvPr>
            <p:cNvSpPr txBox="1"/>
            <p:nvPr/>
          </p:nvSpPr>
          <p:spPr>
            <a:xfrm>
              <a:off x="6372202" y="1878662"/>
              <a:ext cx="2736304" cy="42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800" b="1" dirty="0">
                  <a:solidFill>
                    <a:srgbClr val="449DC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2020</a:t>
              </a:r>
              <a:endParaRPr lang="ko-KR" altLang="en-US" sz="1800" b="1" dirty="0">
                <a:solidFill>
                  <a:srgbClr val="449DC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899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250EAC6-CFB5-46AF-A478-EFCCDF41FFB2}"/>
              </a:ext>
            </a:extLst>
          </p:cNvPr>
          <p:cNvSpPr>
            <a:spLocks/>
          </p:cNvSpPr>
          <p:nvPr/>
        </p:nvSpPr>
        <p:spPr bwMode="auto">
          <a:xfrm>
            <a:off x="229702" y="343520"/>
            <a:ext cx="62214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defRPr sz="1900" b="1">
                <a:solidFill>
                  <a:srgbClr val="449DC9"/>
                </a:solidFill>
                <a:latin typeface="KZCentury Gothic"/>
                <a:ea typeface="KZCentury Gothic"/>
                <a:cs typeface="KZCentury Gothic"/>
                <a:sym typeface="KZCentury Gothic"/>
              </a:defRPr>
            </a:pPr>
            <a:r>
              <a:rPr lang="ru-RU" altLang="ru-RU" sz="2000" b="1" dirty="0">
                <a:solidFill>
                  <a:srgbClr val="449DC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Возможности платформы для медицинских </a:t>
            </a:r>
            <a:endParaRPr lang="en-US" altLang="ru-RU" sz="2000" b="1" dirty="0">
              <a:solidFill>
                <a:srgbClr val="449DC9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defRPr sz="1900" b="1">
                <a:solidFill>
                  <a:srgbClr val="449DC9"/>
                </a:solidFill>
                <a:latin typeface="KZCentury Gothic"/>
                <a:ea typeface="KZCentury Gothic"/>
                <a:cs typeface="KZCentury Gothic"/>
                <a:sym typeface="KZCentury Gothic"/>
              </a:defRPr>
            </a:pPr>
            <a:r>
              <a:rPr lang="ru-RU" altLang="ru-RU" sz="2000" b="1" dirty="0">
                <a:solidFill>
                  <a:srgbClr val="449DC9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и телемедицинских организаций</a:t>
            </a:r>
          </a:p>
        </p:txBody>
      </p:sp>
      <p:grpSp>
        <p:nvGrpSpPr>
          <p:cNvPr id="8220" name="Group 28">
            <a:extLst>
              <a:ext uri="{FF2B5EF4-FFF2-40B4-BE49-F238E27FC236}">
                <a16:creationId xmlns:a16="http://schemas.microsoft.com/office/drawing/2014/main" id="{CC871D5E-95E5-452D-A2CA-3C796D6D5A7F}"/>
              </a:ext>
            </a:extLst>
          </p:cNvPr>
          <p:cNvGrpSpPr>
            <a:grpSpLocks/>
          </p:cNvGrpSpPr>
          <p:nvPr/>
        </p:nvGrpSpPr>
        <p:grpSpPr bwMode="auto">
          <a:xfrm>
            <a:off x="380136" y="3446963"/>
            <a:ext cx="2294487" cy="844728"/>
            <a:chOff x="-96271" y="-3300"/>
            <a:chExt cx="2295035" cy="845297"/>
          </a:xfrm>
        </p:grpSpPr>
        <p:sp>
          <p:nvSpPr>
            <p:cNvPr id="8221" name="Rectangle 29">
              <a:extLst>
                <a:ext uri="{FF2B5EF4-FFF2-40B4-BE49-F238E27FC236}">
                  <a16:creationId xmlns:a16="http://schemas.microsoft.com/office/drawing/2014/main" id="{A1CF10FD-3BCB-401C-A73D-7B8CF3439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2" y="209090"/>
              <a:ext cx="2146812" cy="632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3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rPr>
                <a:t>Продление и копирование рецепта из ранее назначенного</a:t>
              </a:r>
            </a:p>
          </p:txBody>
        </p:sp>
        <p:sp>
          <p:nvSpPr>
            <p:cNvPr id="8222" name="Rectangle 30">
              <a:extLst>
                <a:ext uri="{FF2B5EF4-FFF2-40B4-BE49-F238E27FC236}">
                  <a16:creationId xmlns:a16="http://schemas.microsoft.com/office/drawing/2014/main" id="{4A5C8045-9682-4F0D-BD6A-5E09FD842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271" y="-3300"/>
              <a:ext cx="2295035" cy="272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300" b="1" dirty="0">
                  <a:solidFill>
                    <a:schemeClr val="accent2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rPr>
                <a:t>Удаленное продление</a:t>
              </a:r>
            </a:p>
          </p:txBody>
        </p:sp>
      </p:grpSp>
      <p:grpSp>
        <p:nvGrpSpPr>
          <p:cNvPr id="8223" name="Group 31">
            <a:extLst>
              <a:ext uri="{FF2B5EF4-FFF2-40B4-BE49-F238E27FC236}">
                <a16:creationId xmlns:a16="http://schemas.microsoft.com/office/drawing/2014/main" id="{9733CFF9-1474-4928-9E3A-60BD7C11E959}"/>
              </a:ext>
            </a:extLst>
          </p:cNvPr>
          <p:cNvGrpSpPr>
            <a:grpSpLocks/>
          </p:cNvGrpSpPr>
          <p:nvPr/>
        </p:nvGrpSpPr>
        <p:grpSpPr bwMode="auto">
          <a:xfrm>
            <a:off x="468106" y="1520810"/>
            <a:ext cx="2146300" cy="806517"/>
            <a:chOff x="0" y="0"/>
            <a:chExt cx="2146812" cy="806260"/>
          </a:xfrm>
        </p:grpSpPr>
        <p:sp>
          <p:nvSpPr>
            <p:cNvPr id="8224" name="Rectangle 32">
              <a:extLst>
                <a:ext uri="{FF2B5EF4-FFF2-40B4-BE49-F238E27FC236}">
                  <a16:creationId xmlns:a16="http://schemas.microsoft.com/office/drawing/2014/main" id="{16075D50-9741-476B-A665-DD5F310E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73981"/>
              <a:ext cx="2146812" cy="632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3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rPr>
                <a:t>Юридически значимые назначения в рамках </a:t>
              </a:r>
              <a:r>
                <a:rPr lang="ru-RU" altLang="ru-RU" sz="1300" b="1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rPr>
                <a:t>телемедицинского приема</a:t>
              </a:r>
            </a:p>
          </p:txBody>
        </p:sp>
        <p:sp>
          <p:nvSpPr>
            <p:cNvPr id="8225" name="Rectangle 33">
              <a:extLst>
                <a:ext uri="{FF2B5EF4-FFF2-40B4-BE49-F238E27FC236}">
                  <a16:creationId xmlns:a16="http://schemas.microsoft.com/office/drawing/2014/main" id="{95BB7CAD-546D-425D-B8F2-29765664E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799" y="0"/>
              <a:ext cx="1351013" cy="272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300" b="1" dirty="0">
                  <a:solidFill>
                    <a:schemeClr val="accent2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rPr>
                <a:t>Выписка рецептов</a:t>
              </a:r>
            </a:p>
          </p:txBody>
        </p:sp>
      </p:grpSp>
      <p:grpSp>
        <p:nvGrpSpPr>
          <p:cNvPr id="8226" name="Group 34">
            <a:extLst>
              <a:ext uri="{FF2B5EF4-FFF2-40B4-BE49-F238E27FC236}">
                <a16:creationId xmlns:a16="http://schemas.microsoft.com/office/drawing/2014/main" id="{CC5B2802-2320-456A-B7FF-E2FF6C0767B6}"/>
              </a:ext>
            </a:extLst>
          </p:cNvPr>
          <p:cNvGrpSpPr>
            <a:grpSpLocks/>
          </p:cNvGrpSpPr>
          <p:nvPr/>
        </p:nvGrpSpPr>
        <p:grpSpPr bwMode="auto">
          <a:xfrm>
            <a:off x="170823" y="2473891"/>
            <a:ext cx="2443583" cy="806304"/>
            <a:chOff x="0" y="0"/>
            <a:chExt cx="2146812" cy="807036"/>
          </a:xfrm>
        </p:grpSpPr>
        <p:sp>
          <p:nvSpPr>
            <p:cNvPr id="8227" name="Rectangle 35">
              <a:extLst>
                <a:ext uri="{FF2B5EF4-FFF2-40B4-BE49-F238E27FC236}">
                  <a16:creationId xmlns:a16="http://schemas.microsoft.com/office/drawing/2014/main" id="{6087BCC4-395F-4D13-AE8A-559DB7554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73981"/>
              <a:ext cx="2146812" cy="633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300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rPr>
                <a:t>В рамках приемов в других государственных и частных МО и телемедицинских сервисов</a:t>
              </a:r>
            </a:p>
          </p:txBody>
        </p:sp>
        <p:sp>
          <p:nvSpPr>
            <p:cNvPr id="8228" name="Rectangle 36">
              <a:extLst>
                <a:ext uri="{FF2B5EF4-FFF2-40B4-BE49-F238E27FC236}">
                  <a16:creationId xmlns:a16="http://schemas.microsoft.com/office/drawing/2014/main" id="{97FA4A2A-4677-4EF5-81C6-11E22CCFD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146" y="0"/>
              <a:ext cx="1324666" cy="272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>
              <a:lvl1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defTabSz="1219200"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4572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9144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13716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1828800" defTabSz="121920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>
                <a:lnSpc>
                  <a:spcPct val="90000"/>
                </a:lnSpc>
              </a:pPr>
              <a:r>
                <a:rPr lang="ru-RU" altLang="ru-RU" sz="1300" b="1" dirty="0">
                  <a:solidFill>
                    <a:schemeClr val="accent2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rPr>
                <a:t>История назначений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9EE85C4-048A-4214-B872-B84815DD47C1}"/>
              </a:ext>
            </a:extLst>
          </p:cNvPr>
          <p:cNvGrpSpPr/>
          <p:nvPr/>
        </p:nvGrpSpPr>
        <p:grpSpPr>
          <a:xfrm>
            <a:off x="3049436" y="1782580"/>
            <a:ext cx="1705478" cy="1703459"/>
            <a:chOff x="2010949" y="1789417"/>
            <a:chExt cx="1733653" cy="1731601"/>
          </a:xfrm>
        </p:grpSpPr>
        <p:sp>
          <p:nvSpPr>
            <p:cNvPr id="8229" name="Oval 37">
              <a:extLst>
                <a:ext uri="{FF2B5EF4-FFF2-40B4-BE49-F238E27FC236}">
                  <a16:creationId xmlns:a16="http://schemas.microsoft.com/office/drawing/2014/main" id="{17BB01C5-C33D-4482-8660-DADE575F4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949" y="1789417"/>
              <a:ext cx="1733653" cy="1731601"/>
            </a:xfrm>
            <a:prstGeom prst="ellipse">
              <a:avLst/>
            </a:prstGeom>
            <a:noFill/>
            <a:ln w="12700" cap="flat" cmpd="sng">
              <a:solidFill>
                <a:srgbClr val="479DCA"/>
              </a:solidFill>
              <a:prstDash val="dash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/>
            <a:p>
              <a:endParaRPr lang="ru-RU" altLang="ru-RU" sz="110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43" name="Google Shape;190;p5">
              <a:extLst>
                <a:ext uri="{FF2B5EF4-FFF2-40B4-BE49-F238E27FC236}">
                  <a16:creationId xmlns:a16="http://schemas.microsoft.com/office/drawing/2014/main" id="{845D4CB5-AB90-46BF-B9D9-04C693118F8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38" r="37"/>
            <a:stretch/>
          </p:blipFill>
          <p:spPr>
            <a:xfrm>
              <a:off x="2361868" y="2019444"/>
              <a:ext cx="1031814" cy="1238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0AF776D-7288-4901-B13F-8D122A3BFA4E}"/>
              </a:ext>
            </a:extLst>
          </p:cNvPr>
          <p:cNvSpPr txBox="1"/>
          <p:nvPr/>
        </p:nvSpPr>
        <p:spPr>
          <a:xfrm>
            <a:off x="4934453" y="1481278"/>
            <a:ext cx="2759031" cy="1492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300" b="1" dirty="0">
                <a:solidFill>
                  <a:srgbClr val="449DC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Взаимодействие со страховыми компаниями</a:t>
            </a:r>
            <a:endParaRPr kumimoji="0" lang="ru-RU" sz="1300" b="1" i="0" u="none" strike="noStrike" cap="none" spc="0" normalizeH="0" baseline="0" dirty="0">
              <a:ln>
                <a:noFill/>
              </a:ln>
              <a:solidFill>
                <a:srgbClr val="449DC9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«Электронный рецепт» поддерживает формуляры страховых компаний и позволяет организовать программы лекарственного страхования</a:t>
            </a:r>
            <a:endParaRPr kumimoji="0" lang="ru-RU" sz="13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95DD59-F6C7-4FFF-AA55-F4EC41EFFB95}"/>
              </a:ext>
            </a:extLst>
          </p:cNvPr>
          <p:cNvSpPr txBox="1"/>
          <p:nvPr/>
        </p:nvSpPr>
        <p:spPr>
          <a:xfrm>
            <a:off x="4934453" y="3226840"/>
            <a:ext cx="2743091" cy="10926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spc="0" normalizeH="0" baseline="0" dirty="0">
                <a:ln>
                  <a:noFill/>
                </a:ln>
                <a:solidFill>
                  <a:srgbClr val="449DC9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Участие в программах лояльности </a:t>
            </a:r>
            <a:r>
              <a:rPr kumimoji="0" lang="ru-RU" sz="1300" b="1" i="0" u="none" strike="noStrike" cap="none" spc="0" normalizeH="0" baseline="0" dirty="0" err="1">
                <a:ln>
                  <a:noFill/>
                </a:ln>
                <a:solidFill>
                  <a:srgbClr val="449DC9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фармпроизводителей</a:t>
            </a:r>
            <a:endParaRPr kumimoji="0" lang="ru-RU" sz="1300" b="1" i="0" u="none" strike="noStrike" cap="none" spc="0" normalizeH="0" baseline="0" dirty="0">
              <a:ln>
                <a:noFill/>
              </a:ln>
              <a:solidFill>
                <a:srgbClr val="449DC9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Электронный рецепт обеспечивает чистоту взаимодействия с ФП и позволяет пациентам экономить</a:t>
            </a:r>
            <a:endParaRPr kumimoji="0" lang="ru-RU" sz="13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BDE169A-8BB9-40B5-819E-11B43479269F}"/>
              </a:ext>
            </a:extLst>
          </p:cNvPr>
          <p:cNvGrpSpPr/>
          <p:nvPr/>
        </p:nvGrpSpPr>
        <p:grpSpPr>
          <a:xfrm>
            <a:off x="8057505" y="0"/>
            <a:ext cx="1086495" cy="5143501"/>
            <a:chOff x="8057505" y="0"/>
            <a:chExt cx="1086495" cy="5143501"/>
          </a:xfrm>
        </p:grpSpPr>
        <p:sp>
          <p:nvSpPr>
            <p:cNvPr id="21" name="Shape 469">
              <a:extLst>
                <a:ext uri="{FF2B5EF4-FFF2-40B4-BE49-F238E27FC236}">
                  <a16:creationId xmlns:a16="http://schemas.microsoft.com/office/drawing/2014/main" id="{D871F06E-28AC-4C1B-BBCB-FEE1B6AAD4AA}"/>
                </a:ext>
              </a:extLst>
            </p:cNvPr>
            <p:cNvSpPr/>
            <p:nvPr/>
          </p:nvSpPr>
          <p:spPr>
            <a:xfrm>
              <a:off x="8057505" y="0"/>
              <a:ext cx="1086495" cy="5143501"/>
            </a:xfrm>
            <a:prstGeom prst="rect">
              <a:avLst/>
            </a:prstGeom>
            <a:solidFill>
              <a:srgbClr val="479DCA"/>
            </a:solidFill>
            <a:ln w="12700">
              <a:miter lim="400000"/>
            </a:ln>
          </p:spPr>
          <p:txBody>
            <a:bodyPr lIns="17144" tIns="17144" rIns="17144" bIns="17144" anchor="ctr"/>
            <a:lstStyle/>
            <a:p>
              <a:pPr algn="ctr" defTabSz="685834">
                <a:defRPr sz="120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9A21B38-24F2-4DB8-9498-A2969CF4B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877" y="2227634"/>
              <a:ext cx="867750" cy="6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6168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18DBEB-DB3D-4900-BB42-1FA1D95CAAD1}"/>
              </a:ext>
            </a:extLst>
          </p:cNvPr>
          <p:cNvSpPr txBox="1"/>
          <p:nvPr/>
        </p:nvSpPr>
        <p:spPr>
          <a:xfrm>
            <a:off x="547758" y="1786793"/>
            <a:ext cx="6317314" cy="300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rgbClr val="0070C0"/>
              </a:buClr>
              <a:buFont typeface="Calibri Light" panose="020F0302020204030204" pitchFamily="34" charset="0"/>
              <a:buChar char="+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Управление медицинскими назначениями;</a:t>
            </a:r>
          </a:p>
          <a:p>
            <a:pPr marL="214313" indent="-214313">
              <a:lnSpc>
                <a:spcPct val="150000"/>
              </a:lnSpc>
              <a:buClr>
                <a:srgbClr val="0070C0"/>
              </a:buClr>
              <a:buFont typeface="Calibri Light" panose="020F0302020204030204" pitchFamily="34" charset="0"/>
              <a:buChar char="+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Система безбумажной выписки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Rx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OTC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ЛП;</a:t>
            </a:r>
          </a:p>
          <a:p>
            <a:pPr marL="214313" indent="-214313">
              <a:lnSpc>
                <a:spcPct val="150000"/>
              </a:lnSpc>
              <a:buClr>
                <a:srgbClr val="0070C0"/>
              </a:buClr>
              <a:buFont typeface="Calibri Light" panose="020F0302020204030204" pitchFamily="34" charset="0"/>
              <a:buChar char="+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Справочник лекарственных средств;</a:t>
            </a:r>
          </a:p>
          <a:p>
            <a:pPr marL="214313" indent="-214313">
              <a:lnSpc>
                <a:spcPct val="150000"/>
              </a:lnSpc>
              <a:buClr>
                <a:srgbClr val="0070C0"/>
              </a:buClr>
              <a:buFont typeface="Calibri Light" panose="020F0302020204030204" pitchFamily="34" charset="0"/>
              <a:buChar char="+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Скрининг лекарственных взаимодействий;</a:t>
            </a:r>
          </a:p>
          <a:p>
            <a:pPr marL="214313" indent="-214313">
              <a:lnSpc>
                <a:spcPct val="150000"/>
              </a:lnSpc>
              <a:buClr>
                <a:srgbClr val="0070C0"/>
              </a:buClr>
              <a:buFont typeface="Calibri Light" panose="020F0302020204030204" pitchFamily="34" charset="0"/>
              <a:buChar char="+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Возможность продления рецепта;</a:t>
            </a:r>
          </a:p>
          <a:p>
            <a:pPr marL="214313" indent="-214313">
              <a:lnSpc>
                <a:spcPct val="150000"/>
              </a:lnSpc>
              <a:buClr>
                <a:srgbClr val="0070C0"/>
              </a:buClr>
              <a:buFont typeface="Calibri Light" panose="020F0302020204030204" pitchFamily="34" charset="0"/>
              <a:buChar char="+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Обратная связь от пациента;</a:t>
            </a:r>
          </a:p>
          <a:p>
            <a:pPr marL="214313" indent="-214313">
              <a:lnSpc>
                <a:spcPct val="150000"/>
              </a:lnSpc>
              <a:buClr>
                <a:srgbClr val="0070C0"/>
              </a:buClr>
              <a:buFont typeface="Calibri Light" panose="020F0302020204030204" pitchFamily="34" charset="0"/>
              <a:buChar char="+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Клинические рекомендации;</a:t>
            </a:r>
          </a:p>
          <a:p>
            <a:pPr marL="214313" indent="-214313">
              <a:lnSpc>
                <a:spcPct val="150000"/>
              </a:lnSpc>
              <a:buClr>
                <a:srgbClr val="0070C0"/>
              </a:buClr>
              <a:buFont typeface="Calibri Light" panose="020F0302020204030204" pitchFamily="34" charset="0"/>
              <a:buChar char="+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Поддержка формуляров лекарственного страхования.</a:t>
            </a:r>
          </a:p>
        </p:txBody>
      </p:sp>
      <p:sp>
        <p:nvSpPr>
          <p:cNvPr id="4" name="Shape 476">
            <a:extLst>
              <a:ext uri="{FF2B5EF4-FFF2-40B4-BE49-F238E27FC236}">
                <a16:creationId xmlns:a16="http://schemas.microsoft.com/office/drawing/2014/main" id="{1B32A87A-C408-408C-9CF8-708E6853B79C}"/>
              </a:ext>
            </a:extLst>
          </p:cNvPr>
          <p:cNvSpPr/>
          <p:nvPr/>
        </p:nvSpPr>
        <p:spPr>
          <a:xfrm>
            <a:off x="8547100" y="0"/>
            <a:ext cx="1612454" cy="5143500"/>
          </a:xfrm>
          <a:prstGeom prst="rect">
            <a:avLst/>
          </a:prstGeom>
          <a:solidFill>
            <a:srgbClr val="449DC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hape 515">
            <a:extLst>
              <a:ext uri="{FF2B5EF4-FFF2-40B4-BE49-F238E27FC236}">
                <a16:creationId xmlns:a16="http://schemas.microsoft.com/office/drawing/2014/main" id="{29DFAEA8-9856-440C-A016-1F0EC389FA2F}"/>
              </a:ext>
            </a:extLst>
          </p:cNvPr>
          <p:cNvSpPr/>
          <p:nvPr/>
        </p:nvSpPr>
        <p:spPr>
          <a:xfrm>
            <a:off x="662016" y="711200"/>
            <a:ext cx="5686264" cy="677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900" b="1">
                <a:solidFill>
                  <a:srgbClr val="449DC9"/>
                </a:solidFill>
                <a:latin typeface="KZCentury Gothic"/>
                <a:ea typeface="KZCentury Gothic"/>
                <a:cs typeface="KZCentury Gothic"/>
                <a:sym typeface="KZCentury Gothic"/>
              </a:defRPr>
            </a:pPr>
            <a:r>
              <a:rPr lang="ru-RU" sz="1900" dirty="0">
                <a:solidFill>
                  <a:srgbClr val="449DC9"/>
                </a:solidFill>
                <a:latin typeface="KZCentury Gothic"/>
              </a:rPr>
              <a:t>Преимущества платформы для медицинских организаций</a:t>
            </a:r>
            <a:endParaRPr sz="1900" dirty="0">
              <a:solidFill>
                <a:srgbClr val="449DC9"/>
              </a:solidFill>
              <a:latin typeface="KZCentury Gothic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82373E1-1C66-408B-927A-4DF3AEAB21E1}"/>
              </a:ext>
            </a:extLst>
          </p:cNvPr>
          <p:cNvSpPr/>
          <p:nvPr/>
        </p:nvSpPr>
        <p:spPr>
          <a:xfrm>
            <a:off x="6865071" y="928515"/>
            <a:ext cx="2467466" cy="370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75">
              <a:latin typeface="KZ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245205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reamline">
  <a:themeElements>
    <a:clrScheme name="Streamlin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Streamlin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lin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9988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Streamlin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lin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9988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5273</TotalTime>
  <Words>973</Words>
  <Application>Microsoft Office PowerPoint</Application>
  <PresentationFormat>Экран (16:9)</PresentationFormat>
  <Paragraphs>191</Paragraphs>
  <Slides>15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</vt:lpstr>
      <vt:lpstr>Calibri Light</vt:lpstr>
      <vt:lpstr>Gill Sans</vt:lpstr>
      <vt:lpstr>KZCentury Gothic</vt:lpstr>
      <vt:lpstr>Lato Regular</vt:lpstr>
      <vt:lpstr>Trebuchet MS</vt:lpstr>
      <vt:lpstr>Wingdings</vt:lpstr>
      <vt:lpstr>Streamline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Boris</dc:creator>
  <cp:lastModifiedBy>Veronika Borovleva</cp:lastModifiedBy>
  <cp:revision>98</cp:revision>
  <cp:lastPrinted>2019-05-30T15:10:18Z</cp:lastPrinted>
  <dcterms:modified xsi:type="dcterms:W3CDTF">2020-06-18T12:37:18Z</dcterms:modified>
</cp:coreProperties>
</file>