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3" r:id="rId5"/>
    <p:sldId id="264" r:id="rId6"/>
    <p:sldId id="265" r:id="rId7"/>
    <p:sldId id="266" r:id="rId8"/>
    <p:sldId id="257" r:id="rId9"/>
    <p:sldId id="260" r:id="rId10"/>
    <p:sldId id="26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659"/>
  </p:normalViewPr>
  <p:slideViewPr>
    <p:cSldViewPr snapToGrid="0">
      <p:cViewPr varScale="1">
        <p:scale>
          <a:sx n="110" d="100"/>
          <a:sy n="110" d="100"/>
        </p:scale>
        <p:origin x="4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1AB4-767E-41FC-81A0-5FCF2979879E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BD910-7945-4E84-ACED-50AF8CAC2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91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1AB4-767E-41FC-81A0-5FCF2979879E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BD910-7945-4E84-ACED-50AF8CAC2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1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1AB4-767E-41FC-81A0-5FCF2979879E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BD910-7945-4E84-ACED-50AF8CAC2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86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1AB4-767E-41FC-81A0-5FCF2979879E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BD910-7945-4E84-ACED-50AF8CAC2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656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1AB4-767E-41FC-81A0-5FCF2979879E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BD910-7945-4E84-ACED-50AF8CAC2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480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1AB4-767E-41FC-81A0-5FCF2979879E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BD910-7945-4E84-ACED-50AF8CAC2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24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1AB4-767E-41FC-81A0-5FCF2979879E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BD910-7945-4E84-ACED-50AF8CAC2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654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1AB4-767E-41FC-81A0-5FCF2979879E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BD910-7945-4E84-ACED-50AF8CAC2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452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1AB4-767E-41FC-81A0-5FCF2979879E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BD910-7945-4E84-ACED-50AF8CAC2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630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1AB4-767E-41FC-81A0-5FCF2979879E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BD910-7945-4E84-ACED-50AF8CAC2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331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1AB4-767E-41FC-81A0-5FCF2979879E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BD910-7945-4E84-ACED-50AF8CAC2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56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B1AB4-767E-41FC-81A0-5FCF2979879E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BD910-7945-4E84-ACED-50AF8CAC2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775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p.umkb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97" y="-222681"/>
            <a:ext cx="12394097" cy="1141642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2160" y="4436925"/>
            <a:ext cx="9144000" cy="1655762"/>
          </a:xfrm>
        </p:spPr>
        <p:txBody>
          <a:bodyPr>
            <a:normAutofit fontScale="77500" lnSpcReduction="20000"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dirty="0"/>
              <a:t>Сложная фармакотерапия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dirty="0"/>
              <a:t>Аналитика для главного врача в режиме реального времени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dirty="0" err="1"/>
              <a:t>Фармакоэкономический</a:t>
            </a:r>
            <a:r>
              <a:rPr lang="ru-RU" dirty="0"/>
              <a:t> анализ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ru-RU" dirty="0"/>
          </a:p>
          <a:p>
            <a:pPr algn="l"/>
            <a:r>
              <a:rPr lang="en-US" dirty="0">
                <a:hlinkClick r:id="rId3"/>
              </a:rPr>
              <a:t>https://www.ecp.umkb.com/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540" y="-1027556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41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Скоро – новые модули: проверка подлинности препаратов и навигация по аптечной сети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834" y="2094812"/>
            <a:ext cx="2549557" cy="47498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139" y="2081485"/>
            <a:ext cx="2971154" cy="477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84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Где уже используют ЭКФ?</a:t>
            </a:r>
          </a:p>
        </p:txBody>
      </p:sp>
      <p:pic>
        <p:nvPicPr>
          <p:cNvPr id="1026" name="Picture 2" descr="https://ko44.ru/media/k2/items/cache/deb0fe89c9d6a5cea5cd4d0ae1b59089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263" y="1306203"/>
            <a:ext cx="85725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конечная звезда 2"/>
          <p:cNvSpPr/>
          <p:nvPr/>
        </p:nvSpPr>
        <p:spPr>
          <a:xfrm>
            <a:off x="2335696" y="5933662"/>
            <a:ext cx="218661" cy="228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4664765" y="4495801"/>
            <a:ext cx="218661" cy="228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3084444" y="4227446"/>
            <a:ext cx="218661" cy="228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966167" y="1961323"/>
            <a:ext cx="218661" cy="228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41174" y="1901688"/>
            <a:ext cx="4045226" cy="347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Внедрено и успешно используется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41174" y="2303085"/>
            <a:ext cx="4174435" cy="347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Внедрение – </a:t>
            </a:r>
            <a:r>
              <a:rPr lang="ru-RU" dirty="0" err="1">
                <a:solidFill>
                  <a:schemeClr val="tx1"/>
                </a:solidFill>
              </a:rPr>
              <a:t>Медси</a:t>
            </a:r>
            <a:r>
              <a:rPr lang="ru-RU" dirty="0">
                <a:solidFill>
                  <a:schemeClr val="tx1"/>
                </a:solidFill>
              </a:rPr>
              <a:t>, РЖД - Медицина</a:t>
            </a:r>
          </a:p>
        </p:txBody>
      </p:sp>
      <p:sp>
        <p:nvSpPr>
          <p:cNvPr id="11" name="5-конечная звезда 10"/>
          <p:cNvSpPr/>
          <p:nvPr/>
        </p:nvSpPr>
        <p:spPr>
          <a:xfrm>
            <a:off x="8966752" y="2188785"/>
            <a:ext cx="218661" cy="228600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994991" y="3967957"/>
            <a:ext cx="218661" cy="228600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7252252" y="3845962"/>
            <a:ext cx="218661" cy="228600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6038022" y="4975054"/>
            <a:ext cx="218661" cy="228600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6201189" y="3625057"/>
            <a:ext cx="218661" cy="228600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8105360" y="3104271"/>
            <a:ext cx="218661" cy="228600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8105360" y="4227446"/>
            <a:ext cx="218661" cy="228600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4227857" y="3739357"/>
            <a:ext cx="218661" cy="228600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7142921" y="5081157"/>
            <a:ext cx="218661" cy="228600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3854312" y="4755912"/>
            <a:ext cx="218661" cy="228600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3180107" y="3414007"/>
            <a:ext cx="218661" cy="228600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>
            <a:off x="8468139" y="4495801"/>
            <a:ext cx="218661" cy="228600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5-конечная звезда 22"/>
          <p:cNvSpPr/>
          <p:nvPr/>
        </p:nvSpPr>
        <p:spPr>
          <a:xfrm>
            <a:off x="7886699" y="4971847"/>
            <a:ext cx="218661" cy="228600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5-конечная звезда 23"/>
          <p:cNvSpPr/>
          <p:nvPr/>
        </p:nvSpPr>
        <p:spPr>
          <a:xfrm>
            <a:off x="5266912" y="4870212"/>
            <a:ext cx="218661" cy="228600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5-конечная звезда 24"/>
          <p:cNvSpPr/>
          <p:nvPr/>
        </p:nvSpPr>
        <p:spPr>
          <a:xfrm>
            <a:off x="5442915" y="3889220"/>
            <a:ext cx="218661" cy="228600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5-конечная звезда 25"/>
          <p:cNvSpPr/>
          <p:nvPr/>
        </p:nvSpPr>
        <p:spPr>
          <a:xfrm>
            <a:off x="2647125" y="4755912"/>
            <a:ext cx="218661" cy="228600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5-конечная звезда 26"/>
          <p:cNvSpPr/>
          <p:nvPr/>
        </p:nvSpPr>
        <p:spPr>
          <a:xfrm>
            <a:off x="3213652" y="4834407"/>
            <a:ext cx="218661" cy="228600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5-конечная звезда 27"/>
          <p:cNvSpPr/>
          <p:nvPr/>
        </p:nvSpPr>
        <p:spPr>
          <a:xfrm>
            <a:off x="6330397" y="4267201"/>
            <a:ext cx="218661" cy="228600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5-конечная звезда 28"/>
          <p:cNvSpPr/>
          <p:nvPr/>
        </p:nvSpPr>
        <p:spPr>
          <a:xfrm>
            <a:off x="966167" y="2346258"/>
            <a:ext cx="218661" cy="228600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5F3C1AE-B2BB-3640-81C0-8AE977E511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827" y="-537388"/>
            <a:ext cx="2726173" cy="272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45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BAD4DD-1B6E-FC43-91E7-C48B0C0A3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228606"/>
            <a:ext cx="3932237" cy="1600200"/>
          </a:xfrm>
        </p:spPr>
        <p:txBody>
          <a:bodyPr/>
          <a:lstStyle/>
          <a:p>
            <a:r>
              <a:rPr lang="ru-RU" b="1" dirty="0"/>
              <a:t>Функции ЭКФ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2838C7-3BA5-B54B-B6A2-CB82CDB3B86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23" t="7065" r="10423"/>
          <a:stretch/>
        </p:blipFill>
        <p:spPr>
          <a:xfrm>
            <a:off x="4572004" y="928688"/>
            <a:ext cx="7383463" cy="5418152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DCB968B2-A237-7441-9F65-3B345917C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28944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Лекарственные взаимодействия</a:t>
            </a:r>
          </a:p>
          <a:p>
            <a:r>
              <a:rPr lang="ru-RU" dirty="0"/>
              <a:t>Определение </a:t>
            </a:r>
            <a:r>
              <a:rPr lang="ru-RU" dirty="0" err="1"/>
              <a:t>полипрагмазии</a:t>
            </a:r>
            <a:endParaRPr lang="ru-RU" dirty="0"/>
          </a:p>
          <a:p>
            <a:r>
              <a:rPr lang="ru-RU" dirty="0"/>
              <a:t>Фоновый режим работы</a:t>
            </a:r>
          </a:p>
          <a:p>
            <a:r>
              <a:rPr lang="ru-RU" dirty="0"/>
              <a:t>Противопоказания к ограничения</a:t>
            </a:r>
          </a:p>
          <a:p>
            <a:r>
              <a:rPr lang="ru-RU" dirty="0"/>
              <a:t>Беременность и кормление грудью</a:t>
            </a:r>
          </a:p>
          <a:p>
            <a:r>
              <a:rPr lang="ru-RU" dirty="0"/>
              <a:t>Медицинский анамнез</a:t>
            </a:r>
          </a:p>
          <a:p>
            <a:r>
              <a:rPr lang="ru-RU" dirty="0"/>
              <a:t>Лекарственный </a:t>
            </a:r>
            <a:r>
              <a:rPr lang="ru-RU" dirty="0" err="1"/>
              <a:t>аллергоанамнез</a:t>
            </a:r>
            <a:endParaRPr lang="ru-RU" dirty="0"/>
          </a:p>
          <a:p>
            <a:r>
              <a:rPr lang="ru-RU" dirty="0"/>
              <a:t>Вождение транспорта</a:t>
            </a:r>
          </a:p>
          <a:p>
            <a:r>
              <a:rPr lang="ru-RU" dirty="0"/>
              <a:t>Замена по МНН</a:t>
            </a:r>
          </a:p>
          <a:p>
            <a:r>
              <a:rPr lang="ru-RU" dirty="0"/>
              <a:t>Проверка доз</a:t>
            </a:r>
          </a:p>
          <a:p>
            <a:r>
              <a:rPr lang="ru-RU" dirty="0"/>
              <a:t>Интерактивный справочник</a:t>
            </a:r>
          </a:p>
          <a:p>
            <a:r>
              <a:rPr lang="ru-RU" dirty="0"/>
              <a:t>Моментальная актуализация</a:t>
            </a:r>
          </a:p>
        </p:txBody>
      </p:sp>
    </p:spTree>
    <p:extLst>
      <p:ext uri="{BB962C8B-B14F-4D97-AF65-F5344CB8AC3E}">
        <p14:creationId xmlns:p14="http://schemas.microsoft.com/office/powerpoint/2010/main" val="1269993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02056C-5ED4-0540-9D6E-85CF1E9669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5" b="8957"/>
          <a:stretch/>
        </p:blipFill>
        <p:spPr>
          <a:xfrm>
            <a:off x="534231" y="757239"/>
            <a:ext cx="11181544" cy="535782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011162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BAD4DD-1B6E-FC43-91E7-C48B0C0A3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228606"/>
            <a:ext cx="3932237" cy="1600200"/>
          </a:xfrm>
        </p:spPr>
        <p:txBody>
          <a:bodyPr/>
          <a:lstStyle/>
          <a:p>
            <a:r>
              <a:rPr lang="ru-RU" b="1" dirty="0"/>
              <a:t>Функции ЭКФ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2838C7-3BA5-B54B-B6A2-CB82CDB3B86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23" t="7065" r="10423"/>
          <a:stretch/>
        </p:blipFill>
        <p:spPr>
          <a:xfrm>
            <a:off x="4572004" y="928688"/>
            <a:ext cx="7383463" cy="5418152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DCB968B2-A237-7441-9F65-3B345917C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289440"/>
          </a:xfrm>
        </p:spPr>
        <p:txBody>
          <a:bodyPr/>
          <a:lstStyle/>
          <a:p>
            <a:r>
              <a:rPr lang="ru-RU" dirty="0"/>
              <a:t>Лекарственные взаимодействия</a:t>
            </a:r>
          </a:p>
          <a:p>
            <a:r>
              <a:rPr lang="ru-RU" b="1" dirty="0">
                <a:solidFill>
                  <a:srgbClr val="FF0000"/>
                </a:solidFill>
              </a:rPr>
              <a:t>Определение </a:t>
            </a:r>
            <a:r>
              <a:rPr lang="ru-RU" b="1" dirty="0" err="1">
                <a:solidFill>
                  <a:srgbClr val="FF0000"/>
                </a:solidFill>
              </a:rPr>
              <a:t>полипрагмазии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dirty="0"/>
              <a:t>Фоновый режим работы</a:t>
            </a:r>
          </a:p>
          <a:p>
            <a:r>
              <a:rPr lang="ru-RU" dirty="0"/>
              <a:t>Противопоказания к ограничения</a:t>
            </a:r>
          </a:p>
          <a:p>
            <a:r>
              <a:rPr lang="ru-RU" dirty="0"/>
              <a:t>Беременность и кормление грудью</a:t>
            </a:r>
          </a:p>
          <a:p>
            <a:r>
              <a:rPr lang="ru-RU" dirty="0"/>
              <a:t>Медицинский анамнез</a:t>
            </a:r>
          </a:p>
          <a:p>
            <a:r>
              <a:rPr lang="ru-RU" dirty="0"/>
              <a:t>Лекарственный </a:t>
            </a:r>
            <a:r>
              <a:rPr lang="ru-RU" dirty="0" err="1"/>
              <a:t>аллергоанамнез</a:t>
            </a:r>
            <a:endParaRPr lang="ru-RU" dirty="0"/>
          </a:p>
          <a:p>
            <a:r>
              <a:rPr lang="ru-RU" dirty="0"/>
              <a:t>Вождение транспорта</a:t>
            </a:r>
          </a:p>
          <a:p>
            <a:r>
              <a:rPr lang="ru-RU" dirty="0"/>
              <a:t>Замена по МНН</a:t>
            </a:r>
          </a:p>
          <a:p>
            <a:r>
              <a:rPr lang="ru-RU" dirty="0"/>
              <a:t>Проверка доз</a:t>
            </a:r>
          </a:p>
          <a:p>
            <a:r>
              <a:rPr lang="ru-RU" dirty="0"/>
              <a:t>Интерактивный справочник</a:t>
            </a:r>
          </a:p>
          <a:p>
            <a:r>
              <a:rPr lang="ru-RU" dirty="0"/>
              <a:t>Моментальная актуализация</a:t>
            </a:r>
          </a:p>
        </p:txBody>
      </p:sp>
    </p:spTree>
    <p:extLst>
      <p:ext uri="{BB962C8B-B14F-4D97-AF65-F5344CB8AC3E}">
        <p14:creationId xmlns:p14="http://schemas.microsoft.com/office/powerpoint/2010/main" val="1762542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BAD4DD-1B6E-FC43-91E7-C48B0C0A3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228606"/>
            <a:ext cx="3932237" cy="1600200"/>
          </a:xfrm>
        </p:spPr>
        <p:txBody>
          <a:bodyPr/>
          <a:lstStyle/>
          <a:p>
            <a:r>
              <a:rPr lang="ru-RU" b="1" dirty="0"/>
              <a:t>Функции ЭКФ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2838C7-3BA5-B54B-B6A2-CB82CDB3B86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23" t="7065" r="10423"/>
          <a:stretch/>
        </p:blipFill>
        <p:spPr>
          <a:xfrm>
            <a:off x="4572004" y="928688"/>
            <a:ext cx="7383463" cy="5418152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DCB968B2-A237-7441-9F65-3B345917C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289440"/>
          </a:xfrm>
        </p:spPr>
        <p:txBody>
          <a:bodyPr/>
          <a:lstStyle/>
          <a:p>
            <a:r>
              <a:rPr lang="ru-RU" dirty="0"/>
              <a:t>Лекарственные взаимодействия</a:t>
            </a:r>
          </a:p>
          <a:p>
            <a:r>
              <a:rPr lang="ru-RU" dirty="0"/>
              <a:t>Определение </a:t>
            </a:r>
            <a:r>
              <a:rPr lang="ru-RU" dirty="0" err="1"/>
              <a:t>полипрагмазии</a:t>
            </a:r>
            <a:endParaRPr lang="ru-RU" dirty="0"/>
          </a:p>
          <a:p>
            <a:r>
              <a:rPr lang="ru-RU" b="1" dirty="0">
                <a:solidFill>
                  <a:srgbClr val="FF0000"/>
                </a:solidFill>
              </a:rPr>
              <a:t>Фоновый режим работы</a:t>
            </a:r>
          </a:p>
          <a:p>
            <a:r>
              <a:rPr lang="ru-RU" dirty="0"/>
              <a:t>Противопоказания к ограничения</a:t>
            </a:r>
          </a:p>
          <a:p>
            <a:r>
              <a:rPr lang="ru-RU" dirty="0"/>
              <a:t>Беременность и кормление грудью</a:t>
            </a:r>
          </a:p>
          <a:p>
            <a:r>
              <a:rPr lang="ru-RU" dirty="0"/>
              <a:t>Медицинский анамнез</a:t>
            </a:r>
          </a:p>
          <a:p>
            <a:r>
              <a:rPr lang="ru-RU" dirty="0"/>
              <a:t>Лекарственный </a:t>
            </a:r>
            <a:r>
              <a:rPr lang="ru-RU" dirty="0" err="1"/>
              <a:t>аллергоанамнез</a:t>
            </a:r>
            <a:endParaRPr lang="ru-RU" dirty="0"/>
          </a:p>
          <a:p>
            <a:r>
              <a:rPr lang="ru-RU" dirty="0"/>
              <a:t>Вождение транспорта</a:t>
            </a:r>
          </a:p>
          <a:p>
            <a:r>
              <a:rPr lang="ru-RU" dirty="0"/>
              <a:t>Замена по МНН</a:t>
            </a:r>
          </a:p>
          <a:p>
            <a:r>
              <a:rPr lang="ru-RU" dirty="0"/>
              <a:t>Проверка доз</a:t>
            </a:r>
          </a:p>
          <a:p>
            <a:r>
              <a:rPr lang="ru-RU" dirty="0"/>
              <a:t>Интерактивный справочник</a:t>
            </a:r>
          </a:p>
          <a:p>
            <a:r>
              <a:rPr lang="ru-RU" dirty="0"/>
              <a:t>Моментальная актуализация</a:t>
            </a:r>
          </a:p>
        </p:txBody>
      </p:sp>
    </p:spTree>
    <p:extLst>
      <p:ext uri="{BB962C8B-B14F-4D97-AF65-F5344CB8AC3E}">
        <p14:creationId xmlns:p14="http://schemas.microsoft.com/office/powerpoint/2010/main" val="2985070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BAD4DD-1B6E-FC43-91E7-C48B0C0A3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228606"/>
            <a:ext cx="3932237" cy="1600200"/>
          </a:xfrm>
        </p:spPr>
        <p:txBody>
          <a:bodyPr/>
          <a:lstStyle/>
          <a:p>
            <a:r>
              <a:rPr lang="ru-RU" b="1" dirty="0"/>
              <a:t>Функции ЭКФ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2838C7-3BA5-B54B-B6A2-CB82CDB3B86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23" t="7065" r="10423"/>
          <a:stretch/>
        </p:blipFill>
        <p:spPr>
          <a:xfrm>
            <a:off x="4572004" y="928688"/>
            <a:ext cx="7383463" cy="5418152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DCB968B2-A237-7441-9F65-3B345917C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289440"/>
          </a:xfrm>
        </p:spPr>
        <p:txBody>
          <a:bodyPr/>
          <a:lstStyle/>
          <a:p>
            <a:r>
              <a:rPr lang="ru-RU" dirty="0"/>
              <a:t>Лекарственные взаимодействия</a:t>
            </a:r>
          </a:p>
          <a:p>
            <a:r>
              <a:rPr lang="ru-RU" dirty="0"/>
              <a:t>Определение </a:t>
            </a:r>
            <a:r>
              <a:rPr lang="ru-RU" dirty="0" err="1"/>
              <a:t>полипрагмазии</a:t>
            </a:r>
            <a:endParaRPr lang="ru-RU" dirty="0"/>
          </a:p>
          <a:p>
            <a:r>
              <a:rPr lang="ru-RU" dirty="0"/>
              <a:t>Фоновый режим работы</a:t>
            </a:r>
          </a:p>
          <a:p>
            <a:r>
              <a:rPr lang="ru-RU" b="1" dirty="0">
                <a:solidFill>
                  <a:srgbClr val="FF0000"/>
                </a:solidFill>
              </a:rPr>
              <a:t>Противопоказания к ограничения</a:t>
            </a:r>
          </a:p>
          <a:p>
            <a:r>
              <a:rPr lang="ru-RU" b="1" dirty="0">
                <a:solidFill>
                  <a:srgbClr val="FF0000"/>
                </a:solidFill>
              </a:rPr>
              <a:t>Беременность и кормление грудью</a:t>
            </a:r>
          </a:p>
          <a:p>
            <a:r>
              <a:rPr lang="ru-RU" b="1" dirty="0">
                <a:solidFill>
                  <a:srgbClr val="FF0000"/>
                </a:solidFill>
              </a:rPr>
              <a:t>Медицинский анамнез</a:t>
            </a:r>
          </a:p>
          <a:p>
            <a:r>
              <a:rPr lang="ru-RU" b="1" dirty="0">
                <a:solidFill>
                  <a:srgbClr val="FF0000"/>
                </a:solidFill>
              </a:rPr>
              <a:t>Лекарственный </a:t>
            </a:r>
            <a:r>
              <a:rPr lang="ru-RU" b="1" dirty="0" err="1">
                <a:solidFill>
                  <a:srgbClr val="FF0000"/>
                </a:solidFill>
              </a:rPr>
              <a:t>аллергоанамнез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Вождение транспорта</a:t>
            </a:r>
          </a:p>
          <a:p>
            <a:r>
              <a:rPr lang="ru-RU" b="1" dirty="0">
                <a:solidFill>
                  <a:srgbClr val="FF0000"/>
                </a:solidFill>
              </a:rPr>
              <a:t>Замена по МНН</a:t>
            </a:r>
          </a:p>
          <a:p>
            <a:r>
              <a:rPr lang="ru-RU" b="1" dirty="0">
                <a:solidFill>
                  <a:srgbClr val="FF0000"/>
                </a:solidFill>
              </a:rPr>
              <a:t>Проверка доз</a:t>
            </a:r>
          </a:p>
          <a:p>
            <a:r>
              <a:rPr lang="ru-RU" b="1" dirty="0">
                <a:solidFill>
                  <a:srgbClr val="FF0000"/>
                </a:solidFill>
              </a:rPr>
              <a:t>Интерактивный справочник</a:t>
            </a:r>
          </a:p>
          <a:p>
            <a:r>
              <a:rPr lang="ru-RU" b="1" dirty="0">
                <a:solidFill>
                  <a:srgbClr val="FF0000"/>
                </a:solidFill>
              </a:rPr>
              <a:t>Моментальная актуализация</a:t>
            </a:r>
          </a:p>
        </p:txBody>
      </p:sp>
    </p:spTree>
    <p:extLst>
      <p:ext uri="{BB962C8B-B14F-4D97-AF65-F5344CB8AC3E}">
        <p14:creationId xmlns:p14="http://schemas.microsoft.com/office/powerpoint/2010/main" val="2910844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757" y="115534"/>
            <a:ext cx="10515600" cy="1325563"/>
          </a:xfrm>
        </p:spPr>
        <p:txBody>
          <a:bodyPr/>
          <a:lstStyle/>
          <a:p>
            <a:r>
              <a:rPr lang="ru-RU" dirty="0"/>
              <a:t>Модули и версии ЭКФ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729" y="1771650"/>
            <a:ext cx="2979668" cy="4714874"/>
          </a:xfrm>
        </p:spPr>
        <p:txBody>
          <a:bodyPr>
            <a:normAutofit/>
          </a:bodyPr>
          <a:lstStyle/>
          <a:p>
            <a:r>
              <a:rPr lang="ru-RU" sz="1600" dirty="0"/>
              <a:t>Для практикующего врача – </a:t>
            </a:r>
            <a:endParaRPr lang="en-US" sz="1600" dirty="0"/>
          </a:p>
          <a:p>
            <a:pPr marL="0" indent="0">
              <a:buNone/>
            </a:pPr>
            <a:r>
              <a:rPr lang="ru-RU" sz="1600" dirty="0"/>
              <a:t>СППВР для безопасной фармакотерапии с назначением до 30 препаратов в одном листе</a:t>
            </a:r>
          </a:p>
          <a:p>
            <a:r>
              <a:rPr lang="ru-RU" sz="1600" dirty="0"/>
              <a:t>Для главного врача – </a:t>
            </a:r>
            <a:endParaRPr lang="en-US" sz="1600" dirty="0"/>
          </a:p>
          <a:p>
            <a:pPr marL="0" indent="0">
              <a:buNone/>
            </a:pPr>
            <a:r>
              <a:rPr lang="ru-RU" sz="1600" dirty="0"/>
              <a:t>аналитика фармакотерапии в режиме реального времени, мониторинг ошибок</a:t>
            </a:r>
          </a:p>
          <a:p>
            <a:r>
              <a:rPr lang="ru-RU" sz="1600" dirty="0"/>
              <a:t>Для планирования закупок: </a:t>
            </a:r>
          </a:p>
          <a:p>
            <a:pPr marL="0" indent="0">
              <a:buNone/>
            </a:pPr>
            <a:r>
              <a:rPr lang="en-US" sz="1600" dirty="0"/>
              <a:t>ABC-</a:t>
            </a:r>
            <a:r>
              <a:rPr lang="ru-RU" sz="1600" dirty="0"/>
              <a:t>анализ</a:t>
            </a:r>
          </a:p>
          <a:p>
            <a:pPr marL="0" indent="0">
              <a:buNone/>
            </a:pPr>
            <a:r>
              <a:rPr lang="en-US" sz="1600" dirty="0"/>
              <a:t>VEN-</a:t>
            </a:r>
            <a:r>
              <a:rPr lang="ru-RU" sz="1600" dirty="0"/>
              <a:t>анализ</a:t>
            </a:r>
          </a:p>
          <a:p>
            <a:pPr marL="0" indent="0">
              <a:buNone/>
            </a:pPr>
            <a:r>
              <a:rPr lang="en-US" sz="1600" dirty="0"/>
              <a:t>DDD-</a:t>
            </a:r>
            <a:r>
              <a:rPr lang="ru-RU" sz="1600" dirty="0"/>
              <a:t>анализ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u="sng" dirty="0" err="1">
                <a:solidFill>
                  <a:schemeClr val="accent1">
                    <a:lumMod val="75000"/>
                  </a:schemeClr>
                </a:solidFill>
              </a:rPr>
              <a:t>ecp.umkb.ru</a:t>
            </a:r>
            <a:endParaRPr lang="ru-RU" sz="16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-349" t="7908" r="349" b="6116"/>
          <a:stretch/>
        </p:blipFill>
        <p:spPr>
          <a:xfrm>
            <a:off x="3270825" y="1771651"/>
            <a:ext cx="8715108" cy="421481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264685-0318-314B-A864-22C3E09943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827" y="-537388"/>
            <a:ext cx="2726173" cy="272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19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315429"/>
            <a:ext cx="10515600" cy="1325563"/>
          </a:xfrm>
        </p:spPr>
        <p:txBody>
          <a:bodyPr/>
          <a:lstStyle/>
          <a:p>
            <a:r>
              <a:rPr lang="en-US" dirty="0"/>
              <a:t>FARMTAXI</a:t>
            </a:r>
            <a:r>
              <a:rPr lang="ru-RU" dirty="0"/>
              <a:t> – система умных электронных рецептов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76" y="452270"/>
            <a:ext cx="1185674" cy="11887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40" y="1640992"/>
            <a:ext cx="5913773" cy="45779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080" y="1640992"/>
            <a:ext cx="4986752" cy="39533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177" y="3886257"/>
            <a:ext cx="1851663" cy="297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3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229</Words>
  <Application>Microsoft Macintosh PowerPoint</Application>
  <PresentationFormat>Широкоэкранный</PresentationFormat>
  <Paragraphs>73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Где уже используют ЭКФ?</vt:lpstr>
      <vt:lpstr>Функции ЭКФ</vt:lpstr>
      <vt:lpstr>Презентация PowerPoint</vt:lpstr>
      <vt:lpstr>Функции ЭКФ</vt:lpstr>
      <vt:lpstr>Функции ЭКФ</vt:lpstr>
      <vt:lpstr>Функции ЭКФ</vt:lpstr>
      <vt:lpstr>Модули и версии ЭКФ</vt:lpstr>
      <vt:lpstr>FARMTAXI – система умных электронных рецептов</vt:lpstr>
      <vt:lpstr>Скоро – новые модули: проверка подлинности препаратов и навигация по аптечной сети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Microsoft Office User</cp:lastModifiedBy>
  <cp:revision>17</cp:revision>
  <dcterms:created xsi:type="dcterms:W3CDTF">2020-06-16T13:59:47Z</dcterms:created>
  <dcterms:modified xsi:type="dcterms:W3CDTF">2020-06-18T05:42:22Z</dcterms:modified>
</cp:coreProperties>
</file>