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63"/>
  </p:normalViewPr>
  <p:slideViewPr>
    <p:cSldViewPr snapToGrid="0" snapToObjects="1">
      <p:cViewPr varScale="1">
        <p:scale>
          <a:sx n="82" d="100"/>
          <a:sy n="82" d="100"/>
        </p:scale>
        <p:origin x="148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Текст заголовка</a:t>
            </a:r>
          </a:p>
        </p:txBody>
      </p:sp>
      <p:sp>
        <p:nvSpPr>
          <p:cNvPr id="12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— Иван Арсентьев"/>
          <p:cNvSpPr txBox="1"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 i="1"/>
            </a:lvl1pPr>
          </a:lstStyle>
          <a:p>
            <a:r>
              <a:t>— Иван Арсентьев</a:t>
            </a:r>
          </a:p>
        </p:txBody>
      </p:sp>
      <p:sp>
        <p:nvSpPr>
          <p:cNvPr id="94" name="«Место ввода цитаты»."/>
          <p:cNvSpPr txBox="1">
            <a:spLocks noGrp="1"/>
          </p:cNvSpPr>
          <p:nvPr>
            <p:ph type="body" sz="quarter" idx="14"/>
          </p:nvPr>
        </p:nvSpPr>
        <p:spPr>
          <a:xfrm>
            <a:off x="1270000" y="4267112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«Место ввода цитаты».</a:t>
            </a:r>
          </a:p>
        </p:txBody>
      </p:sp>
      <p:sp>
        <p:nvSpPr>
          <p:cNvPr id="9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Изображение"/>
          <p:cNvSpPr>
            <a:spLocks noGrp="1"/>
          </p:cNvSpPr>
          <p:nvPr>
            <p:ph type="pic" idx="13"/>
          </p:nvPr>
        </p:nvSpPr>
        <p:spPr>
          <a:xfrm>
            <a:off x="-949853" y="0"/>
            <a:ext cx="14904506" cy="994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Изображение"/>
          <p:cNvSpPr>
            <a:spLocks noGrp="1"/>
          </p:cNvSpPr>
          <p:nvPr>
            <p:ph type="pic" idx="13"/>
          </p:nvPr>
        </p:nvSpPr>
        <p:spPr>
          <a:xfrm>
            <a:off x="1622088" y="289099"/>
            <a:ext cx="9753603" cy="650578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Текст заголовка</a:t>
            </a:r>
          </a:p>
        </p:txBody>
      </p:sp>
      <p:sp>
        <p:nvSpPr>
          <p:cNvPr id="22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вертик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Изображение"/>
          <p:cNvSpPr>
            <a:spLocks noGrp="1"/>
          </p:cNvSpPr>
          <p:nvPr>
            <p:ph type="pic" idx="13"/>
          </p:nvPr>
        </p:nvSpPr>
        <p:spPr>
          <a:xfrm>
            <a:off x="2263775" y="613833"/>
            <a:ext cx="12401550" cy="82677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Текст заголовка</a:t>
            </a:r>
          </a:p>
        </p:txBody>
      </p:sp>
      <p:sp>
        <p:nvSpPr>
          <p:cNvPr id="40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 — с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49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57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, пункты и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Изображение"/>
          <p:cNvSpPr>
            <a:spLocks noGrp="1"/>
          </p:cNvSpPr>
          <p:nvPr>
            <p:ph type="pic" idx="13"/>
          </p:nvPr>
        </p:nvSpPr>
        <p:spPr>
          <a:xfrm>
            <a:off x="4086225" y="2586566"/>
            <a:ext cx="9429750" cy="62865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67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68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6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 (3 шт.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Изображение"/>
          <p:cNvSpPr>
            <a:spLocks noGrp="1"/>
          </p:cNvSpPr>
          <p:nvPr>
            <p:ph type="pic" sz="quarter" idx="13"/>
          </p:nvPr>
        </p:nvSpPr>
        <p:spPr>
          <a:xfrm>
            <a:off x="6680200" y="5029200"/>
            <a:ext cx="6054748" cy="4038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Изображение"/>
          <p:cNvSpPr>
            <a:spLocks noGrp="1"/>
          </p:cNvSpPr>
          <p:nvPr>
            <p:ph type="pic" sz="quarter" idx="14"/>
          </p:nvPr>
        </p:nvSpPr>
        <p:spPr>
          <a:xfrm>
            <a:off x="6502400" y="889000"/>
            <a:ext cx="5867400" cy="3911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Изображение"/>
          <p:cNvSpPr>
            <a:spLocks noGrp="1"/>
          </p:cNvSpPr>
          <p:nvPr>
            <p:ph type="pic" idx="15"/>
          </p:nvPr>
        </p:nvSpPr>
        <p:spPr>
          <a:xfrm>
            <a:off x="-2374900" y="889000"/>
            <a:ext cx="11982450" cy="7988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ti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Опыт реализации проектов с использованием «искусственного интеллекта»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>
            <a:lvl1pPr defTabSz="403097">
              <a:defRPr sz="5520"/>
            </a:lvl1pPr>
          </a:lstStyle>
          <a:p>
            <a:r>
              <a:t>Опыт реализации проектов с использованием «искусственного интеллекта»</a:t>
            </a:r>
          </a:p>
        </p:txBody>
      </p:sp>
      <p:sp>
        <p:nvSpPr>
          <p:cNvPr id="120" name="Мурманская областная клиническая больница им. П.А. Баяндина"/>
          <p:cNvSpPr txBox="1"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>
            <a:lvl1pPr defTabSz="537463">
              <a:defRPr sz="3404"/>
            </a:lvl1pPr>
          </a:lstStyle>
          <a:p>
            <a:r>
              <a:t>Мурманская областная клиническая больница им. П.А. Баяндина</a:t>
            </a:r>
          </a:p>
        </p:txBody>
      </p:sp>
      <p:sp>
        <p:nvSpPr>
          <p:cNvPr id="121" name="Анопченко Леонид Юрьевич…"/>
          <p:cNvSpPr txBox="1"/>
          <p:nvPr/>
        </p:nvSpPr>
        <p:spPr>
          <a:xfrm>
            <a:off x="7704277" y="6296228"/>
            <a:ext cx="4898238" cy="16696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r">
              <a:defRPr sz="2600"/>
            </a:pPr>
            <a:r>
              <a:t>Анопченко Леонид Юрьевич</a:t>
            </a:r>
          </a:p>
          <a:p>
            <a:pPr algn="r">
              <a:defRPr sz="1900" b="0"/>
            </a:pPr>
            <a:r>
              <a:t>Заместитель главного врача</a:t>
            </a:r>
          </a:p>
          <a:p>
            <a:pPr algn="r">
              <a:defRPr sz="1900" b="0"/>
            </a:pPr>
            <a:r>
              <a:t>Главный внештатный специалист </a:t>
            </a:r>
          </a:p>
          <a:p>
            <a:pPr algn="r">
              <a:defRPr sz="1900" b="0"/>
            </a:pPr>
            <a:r>
              <a:t>по лучевой диагностике Минздрава </a:t>
            </a:r>
          </a:p>
          <a:p>
            <a:pPr algn="r">
              <a:defRPr sz="1900" b="0"/>
            </a:pPr>
            <a:r>
              <a:t>Мурманской области </a:t>
            </a:r>
          </a:p>
        </p:txBody>
      </p:sp>
      <p:pic>
        <p:nvPicPr>
          <p:cNvPr id="122" name="Снимок экрана 2020-09-24 в 0.48.34.png" descr="Снимок экрана 2020-09-24 в 0.48.34.png"/>
          <p:cNvPicPr>
            <a:picLocks noChangeAspect="1"/>
          </p:cNvPicPr>
          <p:nvPr/>
        </p:nvPicPr>
        <p:blipFill>
          <a:blip r:embed="rId2">
            <a:alphaModFix amt="81212"/>
          </a:blip>
          <a:srcRect t="44324" r="18089"/>
          <a:stretch>
            <a:fillRect/>
          </a:stretch>
        </p:blipFill>
        <p:spPr>
          <a:xfrm>
            <a:off x="98779" y="7507669"/>
            <a:ext cx="7739537" cy="214950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3" name="Рисунок 5" descr="Рисунок 5"/>
          <p:cNvPicPr>
            <a:picLocks noChangeAspect="1"/>
          </p:cNvPicPr>
          <p:nvPr/>
        </p:nvPicPr>
        <p:blipFill>
          <a:blip r:embed="rId3">
            <a:alphaModFix amt="79824"/>
          </a:blip>
          <a:stretch>
            <a:fillRect/>
          </a:stretch>
        </p:blipFill>
        <p:spPr>
          <a:xfrm>
            <a:off x="246184" y="274752"/>
            <a:ext cx="5965826" cy="190976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4" name="Рисунок 1" descr="Рисунок 1"/>
          <p:cNvPicPr>
            <a:picLocks noChangeAspect="1"/>
          </p:cNvPicPr>
          <p:nvPr/>
        </p:nvPicPr>
        <p:blipFill>
          <a:blip r:embed="rId4">
            <a:alphaModFix amt="75959"/>
          </a:blip>
          <a:stretch>
            <a:fillRect/>
          </a:stretch>
        </p:blipFill>
        <p:spPr>
          <a:xfrm>
            <a:off x="11238802" y="407205"/>
            <a:ext cx="1262846" cy="164485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2017 год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l"/>
          </a:lstStyle>
          <a:p>
            <a:r>
              <a:t>2017 год</a:t>
            </a:r>
          </a:p>
        </p:txBody>
      </p:sp>
      <p:pic>
        <p:nvPicPr>
          <p:cNvPr id="127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9557" y="3159646"/>
            <a:ext cx="6235205" cy="5161508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" name="Picture 3" descr="Picture 3"/>
          <p:cNvPicPr>
            <a:picLocks noChangeAspect="1"/>
          </p:cNvPicPr>
          <p:nvPr/>
        </p:nvPicPr>
        <p:blipFill>
          <a:blip r:embed="rId3"/>
          <a:srcRect t="25134" b="22147"/>
          <a:stretch>
            <a:fillRect/>
          </a:stretch>
        </p:blipFill>
        <p:spPr>
          <a:xfrm>
            <a:off x="7085979" y="414535"/>
            <a:ext cx="5210176" cy="1837854"/>
          </a:xfrm>
          <a:prstGeom prst="rect">
            <a:avLst/>
          </a:prstGeom>
          <a:ln w="12700">
            <a:miter lim="400000"/>
          </a:ln>
        </p:spPr>
      </p:pic>
      <p:sp>
        <p:nvSpPr>
          <p:cNvPr id="129" name="TextBox 4"/>
          <p:cNvSpPr txBox="1"/>
          <p:nvPr/>
        </p:nvSpPr>
        <p:spPr>
          <a:xfrm>
            <a:off x="443325" y="3057702"/>
            <a:ext cx="5864968" cy="5949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l" defTabSz="914400">
              <a:defRPr sz="2700" b="0"/>
            </a:pPr>
            <a:r>
              <a:t>Обучение системы распознавания </a:t>
            </a:r>
          </a:p>
          <a:p>
            <a:pPr algn="l" defTabSz="914400">
              <a:defRPr sz="2700" b="0"/>
            </a:pPr>
            <a:r>
              <a:t>речи терминологии рентгенологов. </a:t>
            </a:r>
          </a:p>
          <a:p>
            <a:pPr algn="l" defTabSz="914400">
              <a:defRPr sz="2700" b="0"/>
            </a:pPr>
            <a:r>
              <a:t>- Замечания врачей по условиям </a:t>
            </a:r>
          </a:p>
          <a:p>
            <a:pPr algn="l" defTabSz="914400">
              <a:defRPr sz="2700" b="0"/>
            </a:pPr>
            <a:r>
              <a:t>использования. </a:t>
            </a:r>
          </a:p>
          <a:p>
            <a:pPr algn="l" defTabSz="914400">
              <a:defRPr sz="2700" b="0"/>
            </a:pPr>
            <a:r>
              <a:t>- Не перешли к эксплуатации.</a:t>
            </a:r>
          </a:p>
          <a:p>
            <a:pPr algn="r" defTabSz="914400">
              <a:defRPr sz="2700" b="0"/>
            </a:pPr>
            <a:endParaRPr/>
          </a:p>
          <a:p>
            <a:pPr algn="r" defTabSz="914400">
              <a:defRPr sz="2700" b="0"/>
            </a:pPr>
            <a:r>
              <a:t>Прошло 2 года…</a:t>
            </a:r>
          </a:p>
          <a:p>
            <a:pPr algn="l" defTabSz="914400">
              <a:defRPr sz="2700" b="0"/>
            </a:pPr>
            <a:endParaRPr/>
          </a:p>
          <a:p>
            <a:pPr algn="l" defTabSz="914400">
              <a:defRPr sz="2700" b="0"/>
            </a:pPr>
            <a:r>
              <a:t>Только в 2019-2020 годах успешное внедрение в практику гистологов и цитологов Мурманской областной </a:t>
            </a:r>
          </a:p>
          <a:p>
            <a:pPr algn="l" defTabSz="914400">
              <a:defRPr sz="2700" b="0"/>
            </a:pPr>
            <a:r>
              <a:t>больницы в рамках проекта </a:t>
            </a:r>
          </a:p>
          <a:p>
            <a:pPr algn="l" defTabSz="914400">
              <a:defRPr sz="2700" b="0"/>
            </a:pPr>
            <a:r>
              <a:t>«Цифровая патанатомия».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Выводы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l"/>
          </a:lstStyle>
          <a:p>
            <a:r>
              <a:t>Выводы</a:t>
            </a:r>
          </a:p>
        </p:txBody>
      </p:sp>
      <p:pic>
        <p:nvPicPr>
          <p:cNvPr id="132" name="Picture 3" descr="Picture 3"/>
          <p:cNvPicPr>
            <a:picLocks noChangeAspect="1"/>
          </p:cNvPicPr>
          <p:nvPr/>
        </p:nvPicPr>
        <p:blipFill>
          <a:blip r:embed="rId2"/>
          <a:srcRect t="25134" b="22147"/>
          <a:stretch>
            <a:fillRect/>
          </a:stretch>
        </p:blipFill>
        <p:spPr>
          <a:xfrm>
            <a:off x="7085979" y="414535"/>
            <a:ext cx="5210176" cy="1837854"/>
          </a:xfrm>
          <a:prstGeom prst="rect">
            <a:avLst/>
          </a:prstGeom>
          <a:ln w="12700">
            <a:miter lim="400000"/>
          </a:ln>
        </p:spPr>
      </p:pic>
      <p:sp>
        <p:nvSpPr>
          <p:cNvPr id="133" name="TextBox 4"/>
          <p:cNvSpPr txBox="1"/>
          <p:nvPr/>
        </p:nvSpPr>
        <p:spPr>
          <a:xfrm>
            <a:off x="728049" y="3972814"/>
            <a:ext cx="11548702" cy="35351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l" defTabSz="914400">
              <a:spcBef>
                <a:spcPts val="1000"/>
              </a:spcBef>
              <a:defRPr sz="3000" b="0"/>
            </a:pPr>
            <a:r>
              <a:t>Для эффективного применения уже созданной технологии необходимо тщательно подбирать условия</a:t>
            </a:r>
          </a:p>
          <a:p>
            <a:pPr algn="l" defTabSz="914400">
              <a:spcBef>
                <a:spcPts val="1000"/>
              </a:spcBef>
              <a:defRPr sz="3000" b="0"/>
            </a:pPr>
            <a:r>
              <a:t>Идеальная ситуация - создание инструмента автоматизации под конкретные задачи клиники</a:t>
            </a:r>
          </a:p>
          <a:p>
            <a:pPr algn="l" defTabSz="914400">
              <a:spcBef>
                <a:spcPts val="1000"/>
              </a:spcBef>
              <a:defRPr sz="3000" b="0"/>
            </a:pPr>
            <a:r>
              <a:t>Не нужно сдаваться! Если условия использования технологии неудовлетворительные и для решения конкретных задач их можно поменять - нужно их менять и пробовать снова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2018-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l"/>
          </a:lstStyle>
          <a:p>
            <a:r>
              <a:t>2018-19 </a:t>
            </a:r>
          </a:p>
        </p:txBody>
      </p:sp>
      <p:sp>
        <p:nvSpPr>
          <p:cNvPr id="136" name="Опыт интеграции ЦАМИ с модулем ведения мультимодальной информационной модели пациента в составе платформы Botkin.AI…"/>
          <p:cNvSpPr txBox="1">
            <a:spLocks noGrp="1"/>
          </p:cNvSpPr>
          <p:nvPr>
            <p:ph type="body" idx="1"/>
          </p:nvPr>
        </p:nvSpPr>
        <p:spPr>
          <a:xfrm>
            <a:off x="570855" y="2590800"/>
            <a:ext cx="11863090" cy="6610648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1000"/>
              </a:spcBef>
              <a:buSzTx/>
              <a:buNone/>
              <a:defRPr sz="3000"/>
            </a:pPr>
            <a:r>
              <a:t>Опыт интеграции ЦАМИ с модулем ведения мультимодальной информационной модели пациента в составе платформы Botkin.AI </a:t>
            </a:r>
          </a:p>
          <a:p>
            <a:pPr marL="0" indent="0">
              <a:spcBef>
                <a:spcPts val="1000"/>
              </a:spcBef>
              <a:buSzTx/>
              <a:buNone/>
              <a:defRPr sz="3000"/>
            </a:pPr>
            <a:r>
              <a:t>Тестирования алгоритма ИИ по выявлению рака легких по данным КТ.</a:t>
            </a:r>
          </a:p>
          <a:p>
            <a:pPr marL="0" indent="0">
              <a:spcBef>
                <a:spcPts val="1000"/>
              </a:spcBef>
              <a:buSzTx/>
              <a:buNone/>
              <a:defRPr sz="3000"/>
            </a:pPr>
            <a:r>
              <a:t>- Интеграция с РИС, МИС не проведена по организационным причинам</a:t>
            </a:r>
          </a:p>
          <a:p>
            <a:pPr marL="0" indent="0">
              <a:spcBef>
                <a:spcPts val="1000"/>
              </a:spcBef>
              <a:buSzTx/>
              <a:buNone/>
              <a:defRPr sz="3000"/>
            </a:pPr>
            <a:r>
              <a:t>- Работа врача в двух разных программах просмотра изображений</a:t>
            </a:r>
          </a:p>
          <a:p>
            <a:pPr marL="0" indent="0">
              <a:spcBef>
                <a:spcPts val="1000"/>
              </a:spcBef>
              <a:buSzTx/>
              <a:buNone/>
              <a:defRPr sz="3000"/>
            </a:pPr>
            <a:r>
              <a:t>Результаты тестирования ИИ: из 250 обработанных исследований в </a:t>
            </a:r>
            <a:r>
              <a:rPr b="1"/>
              <a:t>2</a:t>
            </a:r>
            <a:r>
              <a:t> случаях в протоколы были добавлены рекомендации по динамическому наблюдению</a:t>
            </a:r>
          </a:p>
        </p:txBody>
      </p:sp>
      <p:pic>
        <p:nvPicPr>
          <p:cNvPr id="137" name="Изображение" descr="Изображение"/>
          <p:cNvPicPr>
            <a:picLocks noChangeAspect="1"/>
          </p:cNvPicPr>
          <p:nvPr/>
        </p:nvPicPr>
        <p:blipFill>
          <a:blip r:embed="rId2"/>
          <a:srcRect l="7352" t="40868" r="7352" b="38120"/>
          <a:stretch>
            <a:fillRect/>
          </a:stretch>
        </p:blipFill>
        <p:spPr>
          <a:xfrm>
            <a:off x="5649040" y="694505"/>
            <a:ext cx="6485439" cy="127809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Выводы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l"/>
          </a:lstStyle>
          <a:p>
            <a:r>
              <a:t>Выводы </a:t>
            </a:r>
          </a:p>
        </p:txBody>
      </p:sp>
      <p:sp>
        <p:nvSpPr>
          <p:cNvPr id="140" name="Необходима полная интеграция с РИС / МИС / ЦАМИ, врачу должно быть удобно…"/>
          <p:cNvSpPr txBox="1">
            <a:spLocks noGrp="1"/>
          </p:cNvSpPr>
          <p:nvPr>
            <p:ph type="body" idx="1"/>
          </p:nvPr>
        </p:nvSpPr>
        <p:spPr>
          <a:xfrm>
            <a:off x="570855" y="2590800"/>
            <a:ext cx="11863090" cy="6610648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1000"/>
              </a:spcBef>
              <a:buSzTx/>
              <a:buNone/>
              <a:defRPr sz="3000"/>
            </a:pPr>
            <a:r>
              <a:t>Необходима полная интеграция с РИС / МИС / ЦАМИ, врачу должно быть удобно</a:t>
            </a:r>
          </a:p>
          <a:p>
            <a:pPr marL="0" indent="0">
              <a:spcBef>
                <a:spcPts val="1000"/>
              </a:spcBef>
              <a:buSzTx/>
              <a:buNone/>
              <a:defRPr sz="3000"/>
            </a:pPr>
            <a:r>
              <a:t>Интеграцию нужно проводить уже после оценки эффективности работы алгоритма (интегрировались около месяца, и это только с ЦАМИ)</a:t>
            </a:r>
          </a:p>
          <a:p>
            <a:pPr marL="0" indent="0">
              <a:spcBef>
                <a:spcPts val="1000"/>
              </a:spcBef>
              <a:buSzTx/>
              <a:buNone/>
              <a:defRPr sz="3000"/>
            </a:pPr>
            <a:r>
              <a:t>Если рассматривать готовый продукт, нужно детально оценить его релевантность к процессам клиники/региона (в регионе не проводится скрининг рака легких методом КТ)</a:t>
            </a:r>
          </a:p>
        </p:txBody>
      </p:sp>
      <p:pic>
        <p:nvPicPr>
          <p:cNvPr id="141" name="Изображение" descr="Изображение"/>
          <p:cNvPicPr>
            <a:picLocks noChangeAspect="1"/>
          </p:cNvPicPr>
          <p:nvPr/>
        </p:nvPicPr>
        <p:blipFill>
          <a:blip r:embed="rId2"/>
          <a:srcRect l="7352" t="40868" r="7352" b="38120"/>
          <a:stretch>
            <a:fillRect/>
          </a:stretch>
        </p:blipFill>
        <p:spPr>
          <a:xfrm>
            <a:off x="5649040" y="694506"/>
            <a:ext cx="6485439" cy="127808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202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l"/>
          </a:lstStyle>
          <a:p>
            <a:r>
              <a:t>2020</a:t>
            </a:r>
          </a:p>
        </p:txBody>
      </p:sp>
      <p:sp>
        <p:nvSpPr>
          <p:cNvPr id="144" name="Расчет сердечно-сосудистых рисков по неструктурированным данным медицинских карт 1805 амбулаторных пациентов…"/>
          <p:cNvSpPr txBox="1">
            <a:spLocks noGrp="1"/>
          </p:cNvSpPr>
          <p:nvPr>
            <p:ph type="body" sz="half" idx="1"/>
          </p:nvPr>
        </p:nvSpPr>
        <p:spPr>
          <a:xfrm>
            <a:off x="463842" y="2076775"/>
            <a:ext cx="6454798" cy="703726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defTabSz="457200">
              <a:lnSpc>
                <a:spcPts val="5400"/>
              </a:lnSpc>
              <a:spcBef>
                <a:spcPts val="1200"/>
              </a:spcBef>
              <a:buSzTx/>
              <a:buNone/>
              <a:defRPr sz="3000"/>
            </a:pPr>
            <a:r>
              <a:rPr sz="2800" dirty="0" err="1"/>
              <a:t>Расчет</a:t>
            </a:r>
            <a:r>
              <a:rPr sz="2800" dirty="0"/>
              <a:t> </a:t>
            </a:r>
            <a:r>
              <a:rPr sz="2800" dirty="0" err="1"/>
              <a:t>сердечно-сосудистых</a:t>
            </a:r>
            <a:r>
              <a:rPr sz="2800" dirty="0"/>
              <a:t> </a:t>
            </a:r>
            <a:r>
              <a:rPr sz="2800" dirty="0" err="1"/>
              <a:t>рисков</a:t>
            </a:r>
            <a:r>
              <a:rPr sz="2800" dirty="0"/>
              <a:t> </a:t>
            </a:r>
            <a:r>
              <a:rPr sz="2800" dirty="0" err="1"/>
              <a:t>по</a:t>
            </a:r>
            <a:r>
              <a:rPr sz="2800" dirty="0"/>
              <a:t> </a:t>
            </a:r>
            <a:r>
              <a:rPr sz="2800" dirty="0" err="1"/>
              <a:t>неструктурированным</a:t>
            </a:r>
            <a:r>
              <a:rPr sz="2800" dirty="0"/>
              <a:t> </a:t>
            </a:r>
            <a:r>
              <a:rPr sz="2800" dirty="0" err="1"/>
              <a:t>данным</a:t>
            </a:r>
            <a:r>
              <a:rPr sz="2800" dirty="0"/>
              <a:t> </a:t>
            </a:r>
            <a:r>
              <a:rPr sz="2800" dirty="0" err="1"/>
              <a:t>медицинских</a:t>
            </a:r>
            <a:r>
              <a:rPr sz="2800" dirty="0"/>
              <a:t> </a:t>
            </a:r>
            <a:r>
              <a:rPr sz="2800" dirty="0" err="1"/>
              <a:t>карт</a:t>
            </a:r>
            <a:r>
              <a:rPr sz="2800" dirty="0"/>
              <a:t> 1805 </a:t>
            </a:r>
            <a:r>
              <a:rPr sz="2800" dirty="0" err="1"/>
              <a:t>амбулаторных</a:t>
            </a:r>
            <a:r>
              <a:rPr sz="2800" dirty="0"/>
              <a:t> </a:t>
            </a:r>
            <a:r>
              <a:rPr sz="2800" dirty="0" err="1"/>
              <a:t>пациентов</a:t>
            </a:r>
            <a:endParaRPr sz="2800" dirty="0"/>
          </a:p>
          <a:p>
            <a:pPr marL="0" indent="0" defTabSz="457200">
              <a:lnSpc>
                <a:spcPts val="5400"/>
              </a:lnSpc>
              <a:spcBef>
                <a:spcPts val="1200"/>
              </a:spcBef>
              <a:buSzTx/>
              <a:buNone/>
              <a:defRPr sz="3000"/>
            </a:pPr>
            <a:r>
              <a:rPr sz="2800" dirty="0"/>
              <a:t>- 21% </a:t>
            </a:r>
            <a:r>
              <a:rPr sz="2800" dirty="0" err="1"/>
              <a:t>записей</a:t>
            </a:r>
            <a:r>
              <a:rPr sz="2800" dirty="0"/>
              <a:t> </a:t>
            </a:r>
            <a:r>
              <a:rPr sz="2800" dirty="0" err="1"/>
              <a:t>не</a:t>
            </a:r>
            <a:r>
              <a:rPr sz="2800" dirty="0"/>
              <a:t> </a:t>
            </a:r>
            <a:r>
              <a:rPr sz="2800" dirty="0" err="1"/>
              <a:t>был</a:t>
            </a:r>
            <a:r>
              <a:rPr sz="2800" dirty="0"/>
              <a:t> </a:t>
            </a:r>
            <a:r>
              <a:rPr sz="2800" dirty="0" err="1"/>
              <a:t>обработан</a:t>
            </a:r>
            <a:r>
              <a:rPr sz="2800" dirty="0"/>
              <a:t> </a:t>
            </a:r>
            <a:r>
              <a:rPr sz="2800" dirty="0" err="1"/>
              <a:t>ввиду</a:t>
            </a:r>
            <a:r>
              <a:rPr sz="2800" dirty="0"/>
              <a:t> </a:t>
            </a:r>
            <a:r>
              <a:rPr sz="2800" dirty="0" err="1"/>
              <a:t>недостатка</a:t>
            </a:r>
            <a:r>
              <a:rPr sz="2800" dirty="0"/>
              <a:t> </a:t>
            </a:r>
            <a:r>
              <a:rPr sz="2800" dirty="0" err="1"/>
              <a:t>данных</a:t>
            </a:r>
            <a:r>
              <a:rPr sz="2800" dirty="0"/>
              <a:t> </a:t>
            </a:r>
            <a:r>
              <a:rPr sz="2800" dirty="0" err="1"/>
              <a:t>в</a:t>
            </a:r>
            <a:r>
              <a:rPr sz="2800" dirty="0"/>
              <a:t> </a:t>
            </a:r>
            <a:r>
              <a:rPr sz="2800" dirty="0" err="1"/>
              <a:t>картах</a:t>
            </a:r>
            <a:endParaRPr sz="2800" dirty="0"/>
          </a:p>
          <a:p>
            <a:pPr marL="0" indent="0" defTabSz="457200">
              <a:lnSpc>
                <a:spcPts val="5400"/>
              </a:lnSpc>
              <a:spcBef>
                <a:spcPts val="1200"/>
              </a:spcBef>
              <a:buSzTx/>
              <a:buNone/>
              <a:defRPr sz="3000"/>
            </a:pPr>
            <a:r>
              <a:rPr sz="2800" dirty="0"/>
              <a:t>- </a:t>
            </a:r>
            <a:r>
              <a:rPr sz="2800" dirty="0" err="1"/>
              <a:t>Для</a:t>
            </a:r>
            <a:r>
              <a:rPr sz="2800" dirty="0"/>
              <a:t> </a:t>
            </a:r>
            <a:r>
              <a:rPr sz="2800" dirty="0" err="1"/>
              <a:t>внедрения</a:t>
            </a:r>
            <a:r>
              <a:rPr sz="2800" dirty="0"/>
              <a:t> </a:t>
            </a:r>
            <a:r>
              <a:rPr sz="2800" dirty="0" err="1"/>
              <a:t>технологии</a:t>
            </a:r>
            <a:r>
              <a:rPr sz="2800" dirty="0"/>
              <a:t> </a:t>
            </a:r>
            <a:r>
              <a:rPr sz="2800" dirty="0" err="1"/>
              <a:t>требуется</a:t>
            </a:r>
            <a:r>
              <a:rPr sz="2800" dirty="0"/>
              <a:t> </a:t>
            </a:r>
            <a:r>
              <a:rPr sz="2800" dirty="0" err="1"/>
              <a:t>изменение</a:t>
            </a:r>
            <a:r>
              <a:rPr sz="2800" dirty="0"/>
              <a:t> </a:t>
            </a:r>
            <a:r>
              <a:rPr sz="2800" dirty="0" err="1"/>
              <a:t>инфраструктуры</a:t>
            </a:r>
            <a:r>
              <a:rPr sz="2800" dirty="0"/>
              <a:t> - </a:t>
            </a:r>
            <a:r>
              <a:rPr sz="2800" dirty="0" err="1"/>
              <a:t>центр</a:t>
            </a:r>
            <a:r>
              <a:rPr sz="2800" dirty="0"/>
              <a:t> </a:t>
            </a:r>
            <a:r>
              <a:rPr sz="2800" dirty="0" err="1"/>
              <a:t>компетенции</a:t>
            </a:r>
            <a:r>
              <a:rPr sz="2800" dirty="0"/>
              <a:t> (</a:t>
            </a:r>
            <a:r>
              <a:rPr sz="2800" dirty="0" err="1"/>
              <a:t>в</a:t>
            </a:r>
            <a:r>
              <a:rPr sz="2800" dirty="0"/>
              <a:t> </a:t>
            </a:r>
            <a:r>
              <a:rPr sz="2800" dirty="0" err="1"/>
              <a:t>планах</a:t>
            </a:r>
            <a:r>
              <a:rPr sz="2800" dirty="0"/>
              <a:t> </a:t>
            </a:r>
            <a:r>
              <a:rPr sz="2800" dirty="0" err="1"/>
              <a:t>на</a:t>
            </a:r>
            <a:r>
              <a:rPr sz="2800" dirty="0"/>
              <a:t> 21-22 </a:t>
            </a:r>
            <a:r>
              <a:rPr sz="2800" dirty="0" err="1"/>
              <a:t>годы</a:t>
            </a:r>
            <a:r>
              <a:rPr sz="2800" dirty="0"/>
              <a:t>)</a:t>
            </a:r>
          </a:p>
        </p:txBody>
      </p:sp>
      <p:pic>
        <p:nvPicPr>
          <p:cNvPr id="145" name="Изображение" descr="Изображение"/>
          <p:cNvPicPr>
            <a:picLocks noChangeAspect="1"/>
          </p:cNvPicPr>
          <p:nvPr/>
        </p:nvPicPr>
        <p:blipFill>
          <a:blip r:embed="rId2"/>
          <a:srcRect b="7931"/>
          <a:stretch>
            <a:fillRect/>
          </a:stretch>
        </p:blipFill>
        <p:spPr>
          <a:xfrm>
            <a:off x="7978720" y="343296"/>
            <a:ext cx="4131038" cy="1980268"/>
          </a:xfrm>
          <a:prstGeom prst="rect">
            <a:avLst/>
          </a:prstGeom>
          <a:ln w="12700">
            <a:miter lim="400000"/>
          </a:ln>
        </p:spPr>
      </p:pic>
      <p:sp>
        <p:nvSpPr>
          <p:cNvPr id="146" name="Текст"/>
          <p:cNvSpPr txBox="1"/>
          <p:nvPr/>
        </p:nvSpPr>
        <p:spPr>
          <a:xfrm>
            <a:off x="4964258" y="3324719"/>
            <a:ext cx="190501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lnSpc>
                <a:spcPts val="2800"/>
              </a:lnSpc>
              <a:defRPr sz="1200" b="0">
                <a:latin typeface="Times"/>
                <a:ea typeface="Times"/>
                <a:cs typeface="Times"/>
                <a:sym typeface="Times"/>
              </a:defRPr>
            </a:lvl1pPr>
          </a:lstStyle>
          <a:p>
            <a:r>
              <a:t> </a:t>
            </a:r>
          </a:p>
        </p:txBody>
      </p:sp>
      <p:pic>
        <p:nvPicPr>
          <p:cNvPr id="147" name="page6image20732832.png" descr="page6image20732832.png"/>
          <p:cNvPicPr>
            <a:picLocks noChangeAspect="1"/>
          </p:cNvPicPr>
          <p:nvPr/>
        </p:nvPicPr>
        <p:blipFill>
          <a:blip r:embed="rId3"/>
          <a:srcRect l="1888" t="2234" r="8989" b="8083"/>
          <a:stretch>
            <a:fillRect/>
          </a:stretch>
        </p:blipFill>
        <p:spPr>
          <a:xfrm>
            <a:off x="6918640" y="3592718"/>
            <a:ext cx="5948759" cy="469439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Выводы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l"/>
          </a:lstStyle>
          <a:p>
            <a:r>
              <a:t>Выводы</a:t>
            </a:r>
          </a:p>
        </p:txBody>
      </p:sp>
      <p:sp>
        <p:nvSpPr>
          <p:cNvPr id="150" name="Для внедрения инструментов автоматизации необходимо оценить готовность имеющейся инфраструктуры:…"/>
          <p:cNvSpPr txBox="1">
            <a:spLocks noGrp="1"/>
          </p:cNvSpPr>
          <p:nvPr>
            <p:ph type="body" idx="1"/>
          </p:nvPr>
        </p:nvSpPr>
        <p:spPr>
          <a:xfrm>
            <a:off x="596930" y="2597149"/>
            <a:ext cx="11810940" cy="6685538"/>
          </a:xfrm>
          <a:prstGeom prst="rect">
            <a:avLst/>
          </a:prstGeom>
        </p:spPr>
        <p:txBody>
          <a:bodyPr/>
          <a:lstStyle/>
          <a:p>
            <a:pPr marL="0" indent="0" defTabSz="457200">
              <a:spcBef>
                <a:spcPts val="1200"/>
              </a:spcBef>
              <a:buSzTx/>
              <a:buNone/>
              <a:defRPr sz="3000">
                <a:latin typeface="Helvetica"/>
                <a:ea typeface="Helvetica"/>
                <a:cs typeface="Helvetica"/>
                <a:sym typeface="Helvetica"/>
              </a:defRPr>
            </a:pPr>
            <a:r>
              <a:t>Для внедрения инструментов автоматизации необходимо оценить готовность имеющейся инфраструктуры:</a:t>
            </a:r>
          </a:p>
          <a:p>
            <a:pPr marL="416718" indent="-416718" defTabSz="457200">
              <a:spcBef>
                <a:spcPts val="1200"/>
              </a:spcBef>
              <a:defRPr sz="3000">
                <a:latin typeface="Helvetica"/>
                <a:ea typeface="Helvetica"/>
                <a:cs typeface="Helvetica"/>
                <a:sym typeface="Helvetica"/>
              </a:defRPr>
            </a:pPr>
            <a:r>
              <a:t>достаточность данных и их готовность к обработке; </a:t>
            </a:r>
          </a:p>
          <a:p>
            <a:pPr marL="416718" indent="-416718" defTabSz="457200">
              <a:spcBef>
                <a:spcPts val="1200"/>
              </a:spcBef>
              <a:defRPr sz="3000">
                <a:latin typeface="Helvetica"/>
                <a:ea typeface="Helvetica"/>
                <a:cs typeface="Helvetica"/>
                <a:sym typeface="Helvetica"/>
              </a:defRPr>
            </a:pPr>
            <a:r>
              <a:t>наличие необходимого объема текущих задач, готовых к автоматизации</a:t>
            </a:r>
          </a:p>
        </p:txBody>
      </p:sp>
      <p:pic>
        <p:nvPicPr>
          <p:cNvPr id="151" name="Изображение" descr="Изображение"/>
          <p:cNvPicPr>
            <a:picLocks noChangeAspect="1"/>
          </p:cNvPicPr>
          <p:nvPr/>
        </p:nvPicPr>
        <p:blipFill>
          <a:blip r:embed="rId2"/>
          <a:srcRect b="7931"/>
          <a:stretch>
            <a:fillRect/>
          </a:stretch>
        </p:blipFill>
        <p:spPr>
          <a:xfrm>
            <a:off x="7978720" y="343296"/>
            <a:ext cx="4131038" cy="1980268"/>
          </a:xfrm>
          <a:prstGeom prst="rect">
            <a:avLst/>
          </a:prstGeom>
          <a:ln w="12700">
            <a:miter lim="400000"/>
          </a:ln>
        </p:spPr>
      </p:pic>
      <p:sp>
        <p:nvSpPr>
          <p:cNvPr id="152" name="Текст"/>
          <p:cNvSpPr txBox="1"/>
          <p:nvPr/>
        </p:nvSpPr>
        <p:spPr>
          <a:xfrm>
            <a:off x="4964258" y="3324719"/>
            <a:ext cx="190501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lnSpc>
                <a:spcPts val="2800"/>
              </a:lnSpc>
              <a:defRPr sz="1200" b="0">
                <a:latin typeface="Times"/>
                <a:ea typeface="Times"/>
                <a:cs typeface="Times"/>
                <a:sym typeface="Times"/>
              </a:defRPr>
            </a:lvl1pPr>
          </a:lstStyle>
          <a:p>
            <a:r>
              <a:t> 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202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l"/>
          </a:lstStyle>
          <a:p>
            <a:r>
              <a:t>2020</a:t>
            </a:r>
          </a:p>
        </p:txBody>
      </p:sp>
      <p:sp>
        <p:nvSpPr>
          <p:cNvPr id="155" name="Опытная эксплуатация в рамках пилотного проекта по оценке эффективности обнаружения рака молочной железы - на стадии аудита результатов.…"/>
          <p:cNvSpPr txBox="1">
            <a:spLocks noGrp="1"/>
          </p:cNvSpPr>
          <p:nvPr>
            <p:ph type="body" idx="1"/>
          </p:nvPr>
        </p:nvSpPr>
        <p:spPr>
          <a:xfrm>
            <a:off x="593970" y="2590799"/>
            <a:ext cx="11458330" cy="6299201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buSzTx/>
              <a:buNone/>
            </a:pPr>
            <a:r>
              <a:t>Опытная эксплуатация в рамках пилотного проекта по оценке эффективности обнаружения рака молочной железы - на стадии аудита результатов.</a:t>
            </a:r>
          </a:p>
          <a:p>
            <a:pPr>
              <a:spcBef>
                <a:spcPts val="0"/>
              </a:spcBef>
            </a:pPr>
            <a:r>
              <a:t>Полностью обновлен парк </a:t>
            </a:r>
          </a:p>
          <a:p>
            <a:pPr marL="0" indent="0">
              <a:spcBef>
                <a:spcPts val="0"/>
              </a:spcBef>
              <a:buSzTx/>
              <a:buNone/>
            </a:pPr>
            <a:r>
              <a:t>цифровых маммографов в </a:t>
            </a:r>
          </a:p>
          <a:p>
            <a:pPr marL="0" indent="0">
              <a:spcBef>
                <a:spcPts val="0"/>
              </a:spcBef>
              <a:buSzTx/>
              <a:buNone/>
            </a:pPr>
            <a:r>
              <a:t>регионе - инфраструктура</a:t>
            </a:r>
          </a:p>
          <a:p>
            <a:pPr>
              <a:spcBef>
                <a:spcPts val="0"/>
              </a:spcBef>
            </a:pPr>
            <a:r>
              <a:t>Необходимость второго </a:t>
            </a:r>
          </a:p>
          <a:p>
            <a:pPr marL="0" indent="0">
              <a:spcBef>
                <a:spcPts val="0"/>
              </a:spcBef>
              <a:buSzTx/>
              <a:buNone/>
            </a:pPr>
            <a:r>
              <a:t>пересмотра и контроля </a:t>
            </a:r>
          </a:p>
          <a:p>
            <a:pPr marL="0" indent="0">
              <a:spcBef>
                <a:spcPts val="0"/>
              </a:spcBef>
              <a:buSzTx/>
              <a:buNone/>
            </a:pPr>
            <a:r>
              <a:t>качества - релевантность</a:t>
            </a:r>
          </a:p>
          <a:p>
            <a:pPr>
              <a:spcBef>
                <a:spcPts val="0"/>
              </a:spcBef>
            </a:pPr>
            <a:r>
              <a:t>Тест алгоритма перед </a:t>
            </a:r>
          </a:p>
          <a:p>
            <a:pPr marL="0" indent="0">
              <a:spcBef>
                <a:spcPts val="0"/>
              </a:spcBef>
              <a:buSzTx/>
              <a:buNone/>
            </a:pPr>
            <a:r>
              <a:t>интеграцией + сравнение</a:t>
            </a:r>
          </a:p>
          <a:p>
            <a:pPr marL="0" indent="0">
              <a:spcBef>
                <a:spcPts val="0"/>
              </a:spcBef>
              <a:buSzTx/>
              <a:buNone/>
            </a:pPr>
            <a:r>
              <a:t>с другими продуктами</a:t>
            </a:r>
          </a:p>
        </p:txBody>
      </p:sp>
      <p:pic>
        <p:nvPicPr>
          <p:cNvPr id="156" name="page1image20944784.png" descr="page1image2094478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0133" y="550094"/>
            <a:ext cx="7271086" cy="1566812"/>
          </a:xfrm>
          <a:prstGeom prst="rect">
            <a:avLst/>
          </a:prstGeom>
          <a:ln w="12700">
            <a:miter lim="400000"/>
          </a:ln>
        </p:spPr>
      </p:pic>
      <p:sp>
        <p:nvSpPr>
          <p:cNvPr id="157" name="Текст"/>
          <p:cNvSpPr txBox="1"/>
          <p:nvPr/>
        </p:nvSpPr>
        <p:spPr>
          <a:xfrm>
            <a:off x="-304800" y="3295649"/>
            <a:ext cx="190500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lnSpc>
                <a:spcPts val="2800"/>
              </a:lnSpc>
              <a:defRPr sz="1200" b="0">
                <a:latin typeface="Times"/>
                <a:ea typeface="Times"/>
                <a:cs typeface="Times"/>
                <a:sym typeface="Times"/>
              </a:defRPr>
            </a:lvl1pPr>
          </a:lstStyle>
          <a:p>
            <a:r>
              <a:t> </a:t>
            </a:r>
          </a:p>
        </p:txBody>
      </p:sp>
      <p:pic>
        <p:nvPicPr>
          <p:cNvPr id="158" name="page5image3627696.png" descr="page5image3627696.png"/>
          <p:cNvPicPr>
            <a:picLocks noChangeAspect="1"/>
          </p:cNvPicPr>
          <p:nvPr/>
        </p:nvPicPr>
        <p:blipFill>
          <a:blip r:embed="rId3"/>
          <a:srcRect b="15817"/>
          <a:stretch>
            <a:fillRect/>
          </a:stretch>
        </p:blipFill>
        <p:spPr>
          <a:xfrm>
            <a:off x="6043762" y="4871205"/>
            <a:ext cx="6743701" cy="4201632"/>
          </a:xfrm>
          <a:prstGeom prst="rect">
            <a:avLst/>
          </a:prstGeom>
          <a:ln w="12700">
            <a:miter lim="400000"/>
          </a:ln>
        </p:spPr>
      </p:pic>
      <p:sp>
        <p:nvSpPr>
          <p:cNvPr id="159" name="Текст"/>
          <p:cNvSpPr txBox="1"/>
          <p:nvPr/>
        </p:nvSpPr>
        <p:spPr>
          <a:xfrm>
            <a:off x="6043762" y="4313135"/>
            <a:ext cx="190501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lnSpc>
                <a:spcPts val="2800"/>
              </a:lnSpc>
              <a:defRPr sz="1200" b="0">
                <a:latin typeface="Times"/>
                <a:ea typeface="Times"/>
                <a:cs typeface="Times"/>
                <a:sym typeface="Times"/>
              </a:defRPr>
            </a:lvl1pPr>
          </a:lstStyle>
          <a:p>
            <a:r>
              <a:t> 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Выводы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Выводы</a:t>
            </a:r>
          </a:p>
        </p:txBody>
      </p:sp>
      <p:sp>
        <p:nvSpPr>
          <p:cNvPr id="162" name="ИИ не замена врача, а один из способов автоматизации более сложных процессов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spcBef>
                <a:spcPts val="2000"/>
              </a:spcBef>
            </a:pPr>
            <a:r>
              <a:t>ИИ не замена врача, а один из способов автоматизации более сложных процессов</a:t>
            </a:r>
          </a:p>
          <a:p>
            <a:pPr>
              <a:spcBef>
                <a:spcPts val="2000"/>
              </a:spcBef>
            </a:pPr>
            <a:r>
              <a:t>Чтобы уберечь мысли от хайпа не стремитесь к ИИ, стремитесь понять, что вам нужно автоматизировать</a:t>
            </a:r>
          </a:p>
          <a:p>
            <a:pPr>
              <a:spcBef>
                <a:spcPts val="2000"/>
              </a:spcBef>
            </a:pPr>
            <a:r>
              <a:t>Постоянно пробуйте, не бойтесь ошибиться, не сдавайтесь</a:t>
            </a:r>
          </a:p>
          <a:p>
            <a:pPr>
              <a:spcBef>
                <a:spcPts val="2000"/>
              </a:spcBef>
            </a:pPr>
            <a:r>
              <a:t>Новый этап развития лучевой диагностики уже наступил и ИИ его неотъемлемая часть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426</Words>
  <Application>Microsoft Macintosh PowerPoint</Application>
  <PresentationFormat>Произвольный</PresentationFormat>
  <Paragraphs>61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7" baseType="lpstr">
      <vt:lpstr>Helvetica</vt:lpstr>
      <vt:lpstr>Helvetica Light</vt:lpstr>
      <vt:lpstr>Helvetica Neue</vt:lpstr>
      <vt:lpstr>Helvetica Neue Light</vt:lpstr>
      <vt:lpstr>Helvetica Neue Medium</vt:lpstr>
      <vt:lpstr>Helvetica Neue Thin</vt:lpstr>
      <vt:lpstr>Times</vt:lpstr>
      <vt:lpstr>White</vt:lpstr>
      <vt:lpstr>Опыт реализации проектов с использованием «искусственного интеллекта»</vt:lpstr>
      <vt:lpstr>2017 год</vt:lpstr>
      <vt:lpstr>Выводы</vt:lpstr>
      <vt:lpstr>2018-19 </vt:lpstr>
      <vt:lpstr>Выводы </vt:lpstr>
      <vt:lpstr>2020</vt:lpstr>
      <vt:lpstr>Выводы</vt:lpstr>
      <vt:lpstr>2020</vt:lpstr>
      <vt:lpstr>Выводы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Опыт реализации проектов с использованием «искусственного интеллекта»</dc:title>
  <cp:lastModifiedBy>Andrew Almazov</cp:lastModifiedBy>
  <cp:revision>1</cp:revision>
  <dcterms:modified xsi:type="dcterms:W3CDTF">2020-09-24T05:00:10Z</dcterms:modified>
</cp:coreProperties>
</file>