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4"/>
  </p:notesMasterIdLst>
  <p:sldIdLst>
    <p:sldId id="312" r:id="rId2"/>
    <p:sldId id="310" r:id="rId3"/>
    <p:sldId id="315" r:id="rId4"/>
    <p:sldId id="328" r:id="rId5"/>
    <p:sldId id="330" r:id="rId6"/>
    <p:sldId id="329" r:id="rId7"/>
    <p:sldId id="319" r:id="rId8"/>
    <p:sldId id="334" r:id="rId9"/>
    <p:sldId id="337" r:id="rId10"/>
    <p:sldId id="341" r:id="rId11"/>
    <p:sldId id="339" r:id="rId12"/>
    <p:sldId id="34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 Dansson" initials="V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D8A"/>
    <a:srgbClr val="196F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9EAFD-C102-E14C-A9B7-9B2791D250C8}" type="doc">
      <dgm:prSet loTypeId="urn:microsoft.com/office/officeart/2008/layout/VerticalCurvedList" loCatId="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36228F96-D599-784B-AFCE-1D287C2DE938}">
      <dgm:prSet/>
      <dgm:spPr/>
      <dgm:t>
        <a:bodyPr/>
        <a:lstStyle/>
        <a:p>
          <a:pPr rtl="0"/>
          <a:r>
            <a:rPr lang="ru-RU" dirty="0">
              <a:latin typeface="Roboto" panose="02000000000000000000" pitchFamily="2" charset="0"/>
              <a:ea typeface="Roboto" panose="02000000000000000000" pitchFamily="2" charset="0"/>
            </a:rPr>
            <a:t>Внедрение передовых методов диагностики и лечения в работу врачей </a:t>
          </a:r>
        </a:p>
      </dgm:t>
    </dgm:pt>
    <dgm:pt modelId="{659C3EDE-BAA9-C44F-B215-43F16246294E}" type="parTrans" cxnId="{B1991778-DC61-4349-A610-1F28626A78A1}">
      <dgm:prSet/>
      <dgm:spPr/>
      <dgm:t>
        <a:bodyPr/>
        <a:lstStyle/>
        <a:p>
          <a:endParaRPr lang="ru-RU"/>
        </a:p>
      </dgm:t>
    </dgm:pt>
    <dgm:pt modelId="{2B478665-9F53-D24F-832D-6D108E01D4F0}" type="sibTrans" cxnId="{B1991778-DC61-4349-A610-1F28626A78A1}">
      <dgm:prSet/>
      <dgm:spPr/>
      <dgm:t>
        <a:bodyPr/>
        <a:lstStyle/>
        <a:p>
          <a:endParaRPr lang="ru-RU"/>
        </a:p>
      </dgm:t>
    </dgm:pt>
    <dgm:pt modelId="{3ABFCFA2-E510-7B40-8A0E-30E1CBAB2AD5}">
      <dgm:prSet/>
      <dgm:spPr/>
      <dgm:t>
        <a:bodyPr/>
        <a:lstStyle/>
        <a:p>
          <a:pPr rtl="0"/>
          <a:r>
            <a:rPr lang="ru-RU" dirty="0">
              <a:latin typeface="Roboto" panose="02000000000000000000" pitchFamily="2" charset="0"/>
              <a:ea typeface="Roboto" panose="02000000000000000000" pitchFamily="2" charset="0"/>
            </a:rPr>
            <a:t>Стандартизация подходов к диагностике и лечению на базе доказательной медицины</a:t>
          </a:r>
        </a:p>
      </dgm:t>
    </dgm:pt>
    <dgm:pt modelId="{516EBD40-24F0-8D46-AF49-12122BC7D706}" type="parTrans" cxnId="{AFEBA55A-0C9B-9648-9EF5-BF3F5E41FF31}">
      <dgm:prSet/>
      <dgm:spPr/>
      <dgm:t>
        <a:bodyPr/>
        <a:lstStyle/>
        <a:p>
          <a:endParaRPr lang="ru-RU"/>
        </a:p>
      </dgm:t>
    </dgm:pt>
    <dgm:pt modelId="{3C98C447-F587-6342-816A-FF847000669C}" type="sibTrans" cxnId="{AFEBA55A-0C9B-9648-9EF5-BF3F5E41FF31}">
      <dgm:prSet/>
      <dgm:spPr/>
      <dgm:t>
        <a:bodyPr/>
        <a:lstStyle/>
        <a:p>
          <a:endParaRPr lang="ru-RU"/>
        </a:p>
      </dgm:t>
    </dgm:pt>
    <dgm:pt modelId="{C86905C7-9FF8-3940-AC6C-4AF1A5650E5F}">
      <dgm:prSet/>
      <dgm:spPr/>
      <dgm:t>
        <a:bodyPr/>
        <a:lstStyle/>
        <a:p>
          <a:pPr rtl="0"/>
          <a:r>
            <a:rPr lang="ru-RU" dirty="0">
              <a:latin typeface="Roboto" panose="02000000000000000000" pitchFamily="2" charset="0"/>
              <a:ea typeface="Roboto" panose="02000000000000000000" pitchFamily="2" charset="0"/>
            </a:rPr>
            <a:t>Работа всех врачей в нормативно-правовом поле Российской Федерации</a:t>
          </a:r>
        </a:p>
      </dgm:t>
    </dgm:pt>
    <dgm:pt modelId="{C1DC8F25-192A-A340-97B8-0770FB4D89D1}" type="parTrans" cxnId="{DFC7E505-10A5-5C4D-8E7C-3BCF5A5B2368}">
      <dgm:prSet/>
      <dgm:spPr/>
      <dgm:t>
        <a:bodyPr/>
        <a:lstStyle/>
        <a:p>
          <a:endParaRPr lang="ru-RU"/>
        </a:p>
      </dgm:t>
    </dgm:pt>
    <dgm:pt modelId="{194ABC52-B1B7-0D4D-9121-34076F6B6765}" type="sibTrans" cxnId="{DFC7E505-10A5-5C4D-8E7C-3BCF5A5B2368}">
      <dgm:prSet/>
      <dgm:spPr/>
      <dgm:t>
        <a:bodyPr/>
        <a:lstStyle/>
        <a:p>
          <a:endParaRPr lang="ru-RU"/>
        </a:p>
      </dgm:t>
    </dgm:pt>
    <dgm:pt modelId="{EE062CAA-B466-4947-98D3-78497BB923E7}">
      <dgm:prSet/>
      <dgm:spPr/>
      <dgm:t>
        <a:bodyPr/>
        <a:lstStyle/>
        <a:p>
          <a:pPr rtl="0"/>
          <a:r>
            <a:rPr lang="ru-RU" dirty="0">
              <a:latin typeface="Roboto" panose="02000000000000000000" pitchFamily="2" charset="0"/>
              <a:ea typeface="Roboto" panose="02000000000000000000" pitchFamily="2" charset="0"/>
            </a:rPr>
            <a:t>Возможность заявить о работе на уровне мировых стандартов</a:t>
          </a:r>
        </a:p>
      </dgm:t>
    </dgm:pt>
    <dgm:pt modelId="{FFEAFAE6-F84D-534F-A30A-9A9539C17C63}" type="parTrans" cxnId="{4DB44C70-2C84-5649-85F4-E32534216E74}">
      <dgm:prSet/>
      <dgm:spPr/>
      <dgm:t>
        <a:bodyPr/>
        <a:lstStyle/>
        <a:p>
          <a:endParaRPr lang="ru-RU"/>
        </a:p>
      </dgm:t>
    </dgm:pt>
    <dgm:pt modelId="{C8334107-E6A2-FF4B-B1C0-807B5C14C859}" type="sibTrans" cxnId="{4DB44C70-2C84-5649-85F4-E32534216E74}">
      <dgm:prSet/>
      <dgm:spPr/>
      <dgm:t>
        <a:bodyPr/>
        <a:lstStyle/>
        <a:p>
          <a:endParaRPr lang="ru-RU"/>
        </a:p>
      </dgm:t>
    </dgm:pt>
    <dgm:pt modelId="{2A89797C-3204-3D4D-9ED2-132ED26EA722}" type="pres">
      <dgm:prSet presAssocID="{DDA9EAFD-C102-E14C-A9B7-9B2791D250C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40FBE7-C84B-1D49-96E6-2F1534C8309A}" type="pres">
      <dgm:prSet presAssocID="{DDA9EAFD-C102-E14C-A9B7-9B2791D250C8}" presName="Name1" presStyleCnt="0"/>
      <dgm:spPr/>
    </dgm:pt>
    <dgm:pt modelId="{51DEBA52-E15E-C243-BBBD-195C9E16710C}" type="pres">
      <dgm:prSet presAssocID="{DDA9EAFD-C102-E14C-A9B7-9B2791D250C8}" presName="cycle" presStyleCnt="0"/>
      <dgm:spPr/>
    </dgm:pt>
    <dgm:pt modelId="{2C384074-C489-4B43-9F2D-41DBA4AA75C3}" type="pres">
      <dgm:prSet presAssocID="{DDA9EAFD-C102-E14C-A9B7-9B2791D250C8}" presName="srcNode" presStyleLbl="node1" presStyleIdx="0" presStyleCnt="4"/>
      <dgm:spPr/>
    </dgm:pt>
    <dgm:pt modelId="{6823FF33-1C51-B949-A2FD-8CD943EBE389}" type="pres">
      <dgm:prSet presAssocID="{DDA9EAFD-C102-E14C-A9B7-9B2791D250C8}" presName="conn" presStyleLbl="parChTrans1D2" presStyleIdx="0" presStyleCnt="1"/>
      <dgm:spPr/>
      <dgm:t>
        <a:bodyPr/>
        <a:lstStyle/>
        <a:p>
          <a:endParaRPr lang="ru-RU"/>
        </a:p>
      </dgm:t>
    </dgm:pt>
    <dgm:pt modelId="{CA07C2C4-5B55-4C40-8E2D-A5BE0EC95907}" type="pres">
      <dgm:prSet presAssocID="{DDA9EAFD-C102-E14C-A9B7-9B2791D250C8}" presName="extraNode" presStyleLbl="node1" presStyleIdx="0" presStyleCnt="4"/>
      <dgm:spPr/>
    </dgm:pt>
    <dgm:pt modelId="{BF90A9D0-DBF4-E84E-8A18-4EC259638A89}" type="pres">
      <dgm:prSet presAssocID="{DDA9EAFD-C102-E14C-A9B7-9B2791D250C8}" presName="dstNode" presStyleLbl="node1" presStyleIdx="0" presStyleCnt="4"/>
      <dgm:spPr/>
    </dgm:pt>
    <dgm:pt modelId="{6B220290-4981-2649-8885-3A0EB365173C}" type="pres">
      <dgm:prSet presAssocID="{36228F96-D599-784B-AFCE-1D287C2DE93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1085A-369D-2544-9281-D0DC0EA96C0D}" type="pres">
      <dgm:prSet presAssocID="{36228F96-D599-784B-AFCE-1D287C2DE938}" presName="accent_1" presStyleCnt="0"/>
      <dgm:spPr/>
    </dgm:pt>
    <dgm:pt modelId="{776E6E06-7ACB-4C4E-94CE-BAF83267DF52}" type="pres">
      <dgm:prSet presAssocID="{36228F96-D599-784B-AFCE-1D287C2DE938}" presName="accentRepeatNode" presStyleLbl="solidFgAcc1" presStyleIdx="0" presStyleCnt="4"/>
      <dgm:spPr/>
    </dgm:pt>
    <dgm:pt modelId="{18AE5B9E-073B-F34A-9476-23A8788A38EA}" type="pres">
      <dgm:prSet presAssocID="{3ABFCFA2-E510-7B40-8A0E-30E1CBAB2AD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C468B-BC64-014D-99F5-8E79DAE82E01}" type="pres">
      <dgm:prSet presAssocID="{3ABFCFA2-E510-7B40-8A0E-30E1CBAB2AD5}" presName="accent_2" presStyleCnt="0"/>
      <dgm:spPr/>
    </dgm:pt>
    <dgm:pt modelId="{FC627B10-AF3F-7945-8C36-4EDBA0A5D34C}" type="pres">
      <dgm:prSet presAssocID="{3ABFCFA2-E510-7B40-8A0E-30E1CBAB2AD5}" presName="accentRepeatNode" presStyleLbl="solidFgAcc1" presStyleIdx="1" presStyleCnt="4"/>
      <dgm:spPr/>
    </dgm:pt>
    <dgm:pt modelId="{E7E6585F-2517-A94D-8793-3882E5A1EB37}" type="pres">
      <dgm:prSet presAssocID="{C86905C7-9FF8-3940-AC6C-4AF1A5650E5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C73B5-82E9-DC46-9767-C7291B1BE35E}" type="pres">
      <dgm:prSet presAssocID="{C86905C7-9FF8-3940-AC6C-4AF1A5650E5F}" presName="accent_3" presStyleCnt="0"/>
      <dgm:spPr/>
    </dgm:pt>
    <dgm:pt modelId="{A37BE669-9ABF-A049-B59B-22E4885DDBA9}" type="pres">
      <dgm:prSet presAssocID="{C86905C7-9FF8-3940-AC6C-4AF1A5650E5F}" presName="accentRepeatNode" presStyleLbl="solidFgAcc1" presStyleIdx="2" presStyleCnt="4"/>
      <dgm:spPr/>
    </dgm:pt>
    <dgm:pt modelId="{B1C5815D-3421-0846-B2FB-F2ECFFE76BA1}" type="pres">
      <dgm:prSet presAssocID="{EE062CAA-B466-4947-98D3-78497BB923E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70988-9BDF-1B4F-8E8B-DA0C80154573}" type="pres">
      <dgm:prSet presAssocID="{EE062CAA-B466-4947-98D3-78497BB923E7}" presName="accent_4" presStyleCnt="0"/>
      <dgm:spPr/>
    </dgm:pt>
    <dgm:pt modelId="{45691562-2973-A644-B23C-C7E6BF9CB5AF}" type="pres">
      <dgm:prSet presAssocID="{EE062CAA-B466-4947-98D3-78497BB923E7}" presName="accentRepeatNode" presStyleLbl="solidFgAcc1" presStyleIdx="3" presStyleCnt="4"/>
      <dgm:spPr/>
    </dgm:pt>
  </dgm:ptLst>
  <dgm:cxnLst>
    <dgm:cxn modelId="{B1991778-DC61-4349-A610-1F28626A78A1}" srcId="{DDA9EAFD-C102-E14C-A9B7-9B2791D250C8}" destId="{36228F96-D599-784B-AFCE-1D287C2DE938}" srcOrd="0" destOrd="0" parTransId="{659C3EDE-BAA9-C44F-B215-43F16246294E}" sibTransId="{2B478665-9F53-D24F-832D-6D108E01D4F0}"/>
    <dgm:cxn modelId="{B8C26C62-AA79-49D8-BF03-7FF7327BE342}" type="presOf" srcId="{EE062CAA-B466-4947-98D3-78497BB923E7}" destId="{B1C5815D-3421-0846-B2FB-F2ECFFE76BA1}" srcOrd="0" destOrd="0" presId="urn:microsoft.com/office/officeart/2008/layout/VerticalCurvedList"/>
    <dgm:cxn modelId="{7002A21D-E55A-4B9E-8046-1198B634D9B2}" type="presOf" srcId="{36228F96-D599-784B-AFCE-1D287C2DE938}" destId="{6B220290-4981-2649-8885-3A0EB365173C}" srcOrd="0" destOrd="0" presId="urn:microsoft.com/office/officeart/2008/layout/VerticalCurvedList"/>
    <dgm:cxn modelId="{DFC7E505-10A5-5C4D-8E7C-3BCF5A5B2368}" srcId="{DDA9EAFD-C102-E14C-A9B7-9B2791D250C8}" destId="{C86905C7-9FF8-3940-AC6C-4AF1A5650E5F}" srcOrd="2" destOrd="0" parTransId="{C1DC8F25-192A-A340-97B8-0770FB4D89D1}" sibTransId="{194ABC52-B1B7-0D4D-9121-34076F6B6765}"/>
    <dgm:cxn modelId="{4DB44C70-2C84-5649-85F4-E32534216E74}" srcId="{DDA9EAFD-C102-E14C-A9B7-9B2791D250C8}" destId="{EE062CAA-B466-4947-98D3-78497BB923E7}" srcOrd="3" destOrd="0" parTransId="{FFEAFAE6-F84D-534F-A30A-9A9539C17C63}" sibTransId="{C8334107-E6A2-FF4B-B1C0-807B5C14C859}"/>
    <dgm:cxn modelId="{AFEBA55A-0C9B-9648-9EF5-BF3F5E41FF31}" srcId="{DDA9EAFD-C102-E14C-A9B7-9B2791D250C8}" destId="{3ABFCFA2-E510-7B40-8A0E-30E1CBAB2AD5}" srcOrd="1" destOrd="0" parTransId="{516EBD40-24F0-8D46-AF49-12122BC7D706}" sibTransId="{3C98C447-F587-6342-816A-FF847000669C}"/>
    <dgm:cxn modelId="{F83EB746-2F96-4399-8873-AE18C16CBB6D}" type="presOf" srcId="{3ABFCFA2-E510-7B40-8A0E-30E1CBAB2AD5}" destId="{18AE5B9E-073B-F34A-9476-23A8788A38EA}" srcOrd="0" destOrd="0" presId="urn:microsoft.com/office/officeart/2008/layout/VerticalCurvedList"/>
    <dgm:cxn modelId="{D9346022-ADC2-4A09-984A-AAA10E0829BB}" type="presOf" srcId="{DDA9EAFD-C102-E14C-A9B7-9B2791D250C8}" destId="{2A89797C-3204-3D4D-9ED2-132ED26EA722}" srcOrd="0" destOrd="0" presId="urn:microsoft.com/office/officeart/2008/layout/VerticalCurvedList"/>
    <dgm:cxn modelId="{8B1AA5A8-7FA1-4ECE-B4D2-0827DA7C9437}" type="presOf" srcId="{2B478665-9F53-D24F-832D-6D108E01D4F0}" destId="{6823FF33-1C51-B949-A2FD-8CD943EBE389}" srcOrd="0" destOrd="0" presId="urn:microsoft.com/office/officeart/2008/layout/VerticalCurvedList"/>
    <dgm:cxn modelId="{39C80B10-4C61-4451-8108-2B012237841C}" type="presOf" srcId="{C86905C7-9FF8-3940-AC6C-4AF1A5650E5F}" destId="{E7E6585F-2517-A94D-8793-3882E5A1EB37}" srcOrd="0" destOrd="0" presId="urn:microsoft.com/office/officeart/2008/layout/VerticalCurvedList"/>
    <dgm:cxn modelId="{FC3DD2A7-0975-4822-A0F4-AB77B1F6C9F8}" type="presParOf" srcId="{2A89797C-3204-3D4D-9ED2-132ED26EA722}" destId="{9840FBE7-C84B-1D49-96E6-2F1534C8309A}" srcOrd="0" destOrd="0" presId="urn:microsoft.com/office/officeart/2008/layout/VerticalCurvedList"/>
    <dgm:cxn modelId="{58DF6582-1FCA-4065-8BE5-212EF839863A}" type="presParOf" srcId="{9840FBE7-C84B-1D49-96E6-2F1534C8309A}" destId="{51DEBA52-E15E-C243-BBBD-195C9E16710C}" srcOrd="0" destOrd="0" presId="urn:microsoft.com/office/officeart/2008/layout/VerticalCurvedList"/>
    <dgm:cxn modelId="{3E42F784-1847-45D1-9F00-29178220BACD}" type="presParOf" srcId="{51DEBA52-E15E-C243-BBBD-195C9E16710C}" destId="{2C384074-C489-4B43-9F2D-41DBA4AA75C3}" srcOrd="0" destOrd="0" presId="urn:microsoft.com/office/officeart/2008/layout/VerticalCurvedList"/>
    <dgm:cxn modelId="{B94321E4-A46F-4602-82CA-21AA589A9A3E}" type="presParOf" srcId="{51DEBA52-E15E-C243-BBBD-195C9E16710C}" destId="{6823FF33-1C51-B949-A2FD-8CD943EBE389}" srcOrd="1" destOrd="0" presId="urn:microsoft.com/office/officeart/2008/layout/VerticalCurvedList"/>
    <dgm:cxn modelId="{96ED3AF4-C303-4253-A3EF-F3F6B081D043}" type="presParOf" srcId="{51DEBA52-E15E-C243-BBBD-195C9E16710C}" destId="{CA07C2C4-5B55-4C40-8E2D-A5BE0EC95907}" srcOrd="2" destOrd="0" presId="urn:microsoft.com/office/officeart/2008/layout/VerticalCurvedList"/>
    <dgm:cxn modelId="{3762F634-9DEE-4011-86BF-146A81F98FB9}" type="presParOf" srcId="{51DEBA52-E15E-C243-BBBD-195C9E16710C}" destId="{BF90A9D0-DBF4-E84E-8A18-4EC259638A89}" srcOrd="3" destOrd="0" presId="urn:microsoft.com/office/officeart/2008/layout/VerticalCurvedList"/>
    <dgm:cxn modelId="{179ABB40-1E13-4292-BE2A-8C8E4B270104}" type="presParOf" srcId="{9840FBE7-C84B-1D49-96E6-2F1534C8309A}" destId="{6B220290-4981-2649-8885-3A0EB365173C}" srcOrd="1" destOrd="0" presId="urn:microsoft.com/office/officeart/2008/layout/VerticalCurvedList"/>
    <dgm:cxn modelId="{8083054A-23D3-4999-928E-8BF7CD950A37}" type="presParOf" srcId="{9840FBE7-C84B-1D49-96E6-2F1534C8309A}" destId="{3331085A-369D-2544-9281-D0DC0EA96C0D}" srcOrd="2" destOrd="0" presId="urn:microsoft.com/office/officeart/2008/layout/VerticalCurvedList"/>
    <dgm:cxn modelId="{6A4F1FB6-CC2D-41FA-839D-1C78C7EEAEC6}" type="presParOf" srcId="{3331085A-369D-2544-9281-D0DC0EA96C0D}" destId="{776E6E06-7ACB-4C4E-94CE-BAF83267DF52}" srcOrd="0" destOrd="0" presId="urn:microsoft.com/office/officeart/2008/layout/VerticalCurvedList"/>
    <dgm:cxn modelId="{6E514F32-488A-4387-A7C7-6704E2780516}" type="presParOf" srcId="{9840FBE7-C84B-1D49-96E6-2F1534C8309A}" destId="{18AE5B9E-073B-F34A-9476-23A8788A38EA}" srcOrd="3" destOrd="0" presId="urn:microsoft.com/office/officeart/2008/layout/VerticalCurvedList"/>
    <dgm:cxn modelId="{98669BD2-EDC8-4B64-9EEF-365607A31B82}" type="presParOf" srcId="{9840FBE7-C84B-1D49-96E6-2F1534C8309A}" destId="{424C468B-BC64-014D-99F5-8E79DAE82E01}" srcOrd="4" destOrd="0" presId="urn:microsoft.com/office/officeart/2008/layout/VerticalCurvedList"/>
    <dgm:cxn modelId="{EB677958-3129-4017-8F70-86EC3C09EF6D}" type="presParOf" srcId="{424C468B-BC64-014D-99F5-8E79DAE82E01}" destId="{FC627B10-AF3F-7945-8C36-4EDBA0A5D34C}" srcOrd="0" destOrd="0" presId="urn:microsoft.com/office/officeart/2008/layout/VerticalCurvedList"/>
    <dgm:cxn modelId="{EC538C19-9388-46B8-AD9E-2176EA9E7DAF}" type="presParOf" srcId="{9840FBE7-C84B-1D49-96E6-2F1534C8309A}" destId="{E7E6585F-2517-A94D-8793-3882E5A1EB37}" srcOrd="5" destOrd="0" presId="urn:microsoft.com/office/officeart/2008/layout/VerticalCurvedList"/>
    <dgm:cxn modelId="{9607B06B-F8F6-451A-910C-A1714BFFBF47}" type="presParOf" srcId="{9840FBE7-C84B-1D49-96E6-2F1534C8309A}" destId="{8F8C73B5-82E9-DC46-9767-C7291B1BE35E}" srcOrd="6" destOrd="0" presId="urn:microsoft.com/office/officeart/2008/layout/VerticalCurvedList"/>
    <dgm:cxn modelId="{9EB4ACBB-46EF-4AB6-9999-89A8C991CF48}" type="presParOf" srcId="{8F8C73B5-82E9-DC46-9767-C7291B1BE35E}" destId="{A37BE669-9ABF-A049-B59B-22E4885DDBA9}" srcOrd="0" destOrd="0" presId="urn:microsoft.com/office/officeart/2008/layout/VerticalCurvedList"/>
    <dgm:cxn modelId="{DFF1F146-FE0A-4E1D-B5C2-EDDC683EC11B}" type="presParOf" srcId="{9840FBE7-C84B-1D49-96E6-2F1534C8309A}" destId="{B1C5815D-3421-0846-B2FB-F2ECFFE76BA1}" srcOrd="7" destOrd="0" presId="urn:microsoft.com/office/officeart/2008/layout/VerticalCurvedList"/>
    <dgm:cxn modelId="{2CE028B3-2672-42BE-AB73-CB6DDFB154AB}" type="presParOf" srcId="{9840FBE7-C84B-1D49-96E6-2F1534C8309A}" destId="{CC270988-9BDF-1B4F-8E8B-DA0C80154573}" srcOrd="8" destOrd="0" presId="urn:microsoft.com/office/officeart/2008/layout/VerticalCurvedList"/>
    <dgm:cxn modelId="{A0EDFE24-C6C3-42C8-BB7F-06E2A1DC0C95}" type="presParOf" srcId="{CC270988-9BDF-1B4F-8E8B-DA0C80154573}" destId="{45691562-2973-A644-B23C-C7E6BF9CB5AF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3FF33-1C51-B949-A2FD-8CD943EBE389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20290-4981-2649-8885-3A0EB365173C}">
      <dsp:nvSpPr>
        <dsp:cNvPr id="0" name=""/>
        <dsp:cNvSpPr/>
      </dsp:nvSpPr>
      <dsp:spPr>
        <a:xfrm>
          <a:off x="511409" y="347956"/>
          <a:ext cx="10398907" cy="69627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Roboto" panose="02000000000000000000" pitchFamily="2" charset="0"/>
              <a:ea typeface="Roboto" panose="02000000000000000000" pitchFamily="2" charset="0"/>
            </a:rPr>
            <a:t>Внедрение передовых методов диагностики и лечения в работу врачей </a:t>
          </a:r>
        </a:p>
      </dsp:txBody>
      <dsp:txXfrm>
        <a:off x="511409" y="347956"/>
        <a:ext cx="10398907" cy="696274"/>
      </dsp:txXfrm>
    </dsp:sp>
    <dsp:sp modelId="{776E6E06-7ACB-4C4E-94CE-BAF83267DF52}">
      <dsp:nvSpPr>
        <dsp:cNvPr id="0" name=""/>
        <dsp:cNvSpPr/>
      </dsp:nvSpPr>
      <dsp:spPr>
        <a:xfrm>
          <a:off x="76237" y="260921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E5B9E-073B-F34A-9476-23A8788A38EA}">
      <dsp:nvSpPr>
        <dsp:cNvPr id="0" name=""/>
        <dsp:cNvSpPr/>
      </dsp:nvSpPr>
      <dsp:spPr>
        <a:xfrm>
          <a:off x="910599" y="1392548"/>
          <a:ext cx="9999717" cy="696274"/>
        </a:xfrm>
        <a:prstGeom prst="rect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Roboto" panose="02000000000000000000" pitchFamily="2" charset="0"/>
              <a:ea typeface="Roboto" panose="02000000000000000000" pitchFamily="2" charset="0"/>
            </a:rPr>
            <a:t>Стандартизация подходов к диагностике и лечению на базе доказательной медицины</a:t>
          </a:r>
        </a:p>
      </dsp:txBody>
      <dsp:txXfrm>
        <a:off x="910599" y="1392548"/>
        <a:ext cx="9999717" cy="696274"/>
      </dsp:txXfrm>
    </dsp:sp>
    <dsp:sp modelId="{FC627B10-AF3F-7945-8C36-4EDBA0A5D34C}">
      <dsp:nvSpPr>
        <dsp:cNvPr id="0" name=""/>
        <dsp:cNvSpPr/>
      </dsp:nvSpPr>
      <dsp:spPr>
        <a:xfrm>
          <a:off x="475427" y="1305514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16428"/>
              <a:satOff val="-2085"/>
              <a:lumOff val="88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6585F-2517-A94D-8793-3882E5A1EB37}">
      <dsp:nvSpPr>
        <dsp:cNvPr id="0" name=""/>
        <dsp:cNvSpPr/>
      </dsp:nvSpPr>
      <dsp:spPr>
        <a:xfrm>
          <a:off x="910599" y="2437140"/>
          <a:ext cx="9999717" cy="696274"/>
        </a:xfrm>
        <a:prstGeom prst="rect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Roboto" panose="02000000000000000000" pitchFamily="2" charset="0"/>
              <a:ea typeface="Roboto" panose="02000000000000000000" pitchFamily="2" charset="0"/>
            </a:rPr>
            <a:t>Работа всех врачей в нормативно-правовом поле Российской Федерации</a:t>
          </a:r>
        </a:p>
      </dsp:txBody>
      <dsp:txXfrm>
        <a:off x="910599" y="2437140"/>
        <a:ext cx="9999717" cy="696274"/>
      </dsp:txXfrm>
    </dsp:sp>
    <dsp:sp modelId="{A37BE669-9ABF-A049-B59B-22E4885DDBA9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32855"/>
              <a:satOff val="-4171"/>
              <a:lumOff val="17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5815D-3421-0846-B2FB-F2ECFFE76BA1}">
      <dsp:nvSpPr>
        <dsp:cNvPr id="0" name=""/>
        <dsp:cNvSpPr/>
      </dsp:nvSpPr>
      <dsp:spPr>
        <a:xfrm>
          <a:off x="511409" y="3481732"/>
          <a:ext cx="10398907" cy="696274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3340" rIns="53340" bIns="5334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Roboto" panose="02000000000000000000" pitchFamily="2" charset="0"/>
              <a:ea typeface="Roboto" panose="02000000000000000000" pitchFamily="2" charset="0"/>
            </a:rPr>
            <a:t>Возможность заявить о работе на уровне мировых стандартов</a:t>
          </a:r>
        </a:p>
      </dsp:txBody>
      <dsp:txXfrm>
        <a:off x="511409" y="3481732"/>
        <a:ext cx="10398907" cy="696274"/>
      </dsp:txXfrm>
    </dsp:sp>
    <dsp:sp modelId="{45691562-2973-A644-B23C-C7E6BF9CB5AF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349283"/>
              <a:satOff val="-6256"/>
              <a:lumOff val="26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50136-E7A6-4735-8F0B-CBF1C21A2DD5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56B5E-D4A0-4979-9FD3-EA206935D8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31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77766-F23A-774E-BDA8-F58C5C254EE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95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DEFBA-FA11-494E-A2F3-DE45F9ACB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38013-947C-4A43-A8E7-0900D74301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3166A9-CB23-7141-8C9C-DB951AB5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D2EE1-379F-A648-A18A-2BDE791D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DCFE8-8481-634E-BB54-46A3C6CF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44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86E00-346B-064C-8660-3F49CBE97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90EDEA-F50C-AF45-8811-E7AC32F7C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B99558-4C30-A646-BD41-2A5231BB0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30B5F4-06DC-F347-8B65-B6773C90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5AA58-29CF-F849-A624-7204E602A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16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7B5EBC-406F-DA48-84FD-4DF02B354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0B6264-5359-9D4B-AEEE-6F13B5B34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AA5091-E566-F54C-9A97-D07C0C29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B9995-7373-3A4C-8CB0-094258F97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D5E4B6-7EB9-2C45-94C2-B1F663315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2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47E13-F7BC-0140-8FCC-200775C5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FA368-494F-3F4A-97A8-1390B351C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82B6FA-0469-B341-8993-14627149F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07CE7C-3819-5949-B409-C3C355B1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26DCDB-6F25-894F-ACB5-21A0BD4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06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11A986-959A-9741-A7E7-9043B418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70445F-02F8-9A45-A9B0-FFF8430E2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B5B73-788C-1246-8EFE-E324BA2B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88C31B-DCC7-8D4A-82BE-3B26A53E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3FD0A3-164F-2944-8A3A-EC65B79BE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05AEC-E14E-5A49-ABD8-D9E3CE16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37325-2870-AE4C-BD4F-820AC1A7E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0D1EA3-F175-9F4B-AA6F-1CA4D8A87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9946DA-3ED0-6C43-B37A-2FAC939D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30FA40-4064-6E49-93A4-0099CD88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E643EA-4B3B-894A-A764-95340FC2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868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7B502-AF01-904A-923E-21B64521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B136DD-928B-3E4A-912D-C242382CE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DCE47-659F-5645-B43A-5992BC959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B28AC4-7158-414B-B1F0-4DB37C0B6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C08A62-EF01-4545-8A66-A0E9A0233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BF568F-E7CF-D746-B62D-862D61FA9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9F72DE0-0570-9E48-9965-40C3ACE9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AFD9DD-8A8E-8344-9A8B-BBC3046B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98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57884-0E95-7047-AD4E-5FB11760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FB8BD1-2E43-924A-B452-3B8BDD32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FC8FAE-0AD0-3648-934B-4194E894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67B8A4-347E-3B4B-8B13-096CA744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8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D42DE6-0E0E-6C41-A549-087B8357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64736FB-3D59-0045-9FE7-A79A03CB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E83C65-5017-3B42-85FF-DFCE1E24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40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413FE-CE88-354E-8D22-EC87258FA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5B4B25-7CDD-9342-8349-2688DD512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9166EC-0A0C-B841-8B21-F3C5A20E0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A32822-B1D5-074B-8DFF-CAC11DFC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0AFDC8-7C08-A941-A2D8-E03C294C4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E2DD50-EB86-D84A-ABD7-2DD4D53B2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1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94192-3326-D548-BCD7-C3CC447F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E479FE-005F-3A40-AFAB-D03DEF0B70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39012B-FB36-534B-856D-97703BB7B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0C732A-BFE6-7545-9362-79FF76E7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1EB6D9-8C53-1742-BBC1-5718B10A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E8889E-6FA1-1442-9EEE-51855AC2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3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BF7E8-7F7B-F549-914E-A6FF0A3C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A6C897-0212-8944-90DA-D4FD296F2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78362-873E-BC41-816C-A559805AE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042FD-0879-466A-8065-A94D69B3284C}" type="datetimeFigureOut">
              <a:rPr lang="en-GB" smtClean="0"/>
              <a:t>23/09/2020</a:t>
            </a:fld>
            <a:endParaRPr lang="en-GB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8E068-469B-414D-8504-417313B5A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623C9E-8E87-B246-A39B-D67A5D7BA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83CC-A151-4D82-BC3B-D6163FE814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58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E933C-E4B9-484B-AAE5-DF4F2DDE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71419" y="4869400"/>
            <a:ext cx="6049160" cy="2040673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Бахтияров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Камиль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Рафаэльевич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врач акушер-гинеколог,</a:t>
            </a:r>
            <a:b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профессор кафедры акушерства, </a:t>
            </a:r>
            <a:b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гинекологии и </a:t>
            </a:r>
            <a:r>
              <a:rPr lang="ru-RU" sz="1800" i="1" cap="none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перинатологии</a:t>
            </a: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лечебного факультета, </a:t>
            </a:r>
            <a:b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ПМГМУ </a:t>
            </a:r>
            <a:r>
              <a:rPr lang="ru-RU" sz="1800" i="1" cap="none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им.И.М.Сеченова</a:t>
            </a:r>
            <a:r>
              <a:rPr lang="ru-RU" sz="1800" i="1" cap="none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GB" sz="1800" i="1" cap="none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>
            <a:extLst>
              <a:ext uri="{FF2B5EF4-FFF2-40B4-BE49-F238E27FC236}">
                <a16:creationId xmlns:a16="http://schemas.microsoft.com/office/drawing/2014/main" id="{45A43C06-AEA0-164A-A506-DE27BE546B83}"/>
              </a:ext>
            </a:extLst>
          </p:cNvPr>
          <p:cNvSpPr/>
          <p:nvPr/>
        </p:nvSpPr>
        <p:spPr>
          <a:xfrm>
            <a:off x="1237785" y="1687661"/>
            <a:ext cx="9716430" cy="2999533"/>
          </a:xfrm>
          <a:prstGeom prst="round2DiagRect">
            <a:avLst/>
          </a:prstGeom>
          <a:solidFill>
            <a:srgbClr val="124D8A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24D8A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F8361-28BC-4E6F-A952-418E9DD5C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788" y="1947925"/>
            <a:ext cx="9508423" cy="2479004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Международные медицинские </a:t>
            </a:r>
            <a:b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</a:t>
            </a:r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-системы</a:t>
            </a:r>
            <a:endParaRPr lang="en-GB" sz="3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9B9B3D-77BD-FF4F-ADBE-CD987FC52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320" y="156637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2430441" y="251074"/>
            <a:ext cx="7370959" cy="677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Что содержит               ? 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6439245" y="1561171"/>
            <a:ext cx="5628397" cy="4081346"/>
          </a:xfrm>
        </p:spPr>
        <p:txBody>
          <a:bodyPr>
            <a:normAutofit fontScale="92500" lnSpcReduction="20000"/>
          </a:bodyPr>
          <a:lstStyle/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Руководства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EBMG-RUS</a:t>
            </a:r>
          </a:p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Клинические рекомендации</a:t>
            </a:r>
          </a:p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DynaMed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Plus</a:t>
            </a:r>
          </a:p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Фармсправочник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Стандарты и СанПиН</a:t>
            </a:r>
          </a:p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Критерии качества</a:t>
            </a:r>
          </a:p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Калькуляторы</a:t>
            </a:r>
          </a:p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МКБ-</a:t>
            </a:r>
            <a:r>
              <a:rPr lang="mr-IN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</a:p>
          <a:p>
            <a:pPr lvl="0" rtl="0">
              <a:lnSpc>
                <a:spcPct val="100000"/>
              </a:lnSpc>
              <a:buFont typeface="Wingdings" charset="2"/>
              <a:buChar char="ü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5" name="Изображение 4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998">
            <a:off x="414357" y="2148085"/>
            <a:ext cx="5242513" cy="2593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6076B4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53489" y="5833989"/>
            <a:ext cx="892486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Алгом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проводник ко всем медицинским знаниям</a:t>
            </a:r>
            <a:br>
              <a:rPr lang="ru-RU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мировой доказательной медицины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5BBD18-22C6-E843-AA21-84EA2891D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374" y="360969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88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609599" y="274638"/>
            <a:ext cx="11424764" cy="8014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600" b="1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Преимущества АЛГОМ:</a:t>
            </a:r>
            <a:endParaRPr lang="ru-RU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192556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C0D89F-02E7-2A44-BF9D-BE5E5347A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2498" y="6354297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8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32C6BD-F8EE-6442-BEE4-B1A04F560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Изображение 2" descr="кружок 1 занятие.jpe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94" y="2937726"/>
            <a:ext cx="5880411" cy="392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92680A-FF92-5C41-8E11-0AA45EAB1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925" y="6399871"/>
            <a:ext cx="1991865" cy="458129"/>
          </a:xfrm>
          <a:prstGeom prst="rect">
            <a:avLst/>
          </a:prstGeom>
        </p:spPr>
      </p:pic>
      <p:sp>
        <p:nvSpPr>
          <p:cNvPr id="8" name="Прямоугольник с двумя скругленными противолежащими углами 7">
            <a:extLst>
              <a:ext uri="{FF2B5EF4-FFF2-40B4-BE49-F238E27FC236}">
                <a16:creationId xmlns:a16="http://schemas.microsoft.com/office/drawing/2014/main" id="{713A91FF-D774-C24A-83B8-AE9A9F21A61A}"/>
              </a:ext>
            </a:extLst>
          </p:cNvPr>
          <p:cNvSpPr/>
          <p:nvPr/>
        </p:nvSpPr>
        <p:spPr>
          <a:xfrm>
            <a:off x="1050071" y="530506"/>
            <a:ext cx="9913435" cy="231570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24D8A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24D8A"/>
              </a:solidFill>
            </a:endParaRPr>
          </a:p>
        </p:txBody>
      </p:sp>
      <p:sp>
        <p:nvSpPr>
          <p:cNvPr id="4" name="Название 3"/>
          <p:cNvSpPr>
            <a:spLocks noGrp="1"/>
          </p:cNvSpPr>
          <p:nvPr>
            <p:ph type="ctrTitle"/>
          </p:nvPr>
        </p:nvSpPr>
        <p:spPr>
          <a:xfrm>
            <a:off x="1139282" y="1220539"/>
            <a:ext cx="9913435" cy="935633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Спасибо</a:t>
            </a:r>
            <a:r>
              <a:rPr lang="ru-RU" b="1" cap="none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34571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7655653-699F-FA4D-BB4C-EF44A283CEEA}"/>
              </a:ext>
            </a:extLst>
          </p:cNvPr>
          <p:cNvSpPr/>
          <p:nvPr/>
        </p:nvSpPr>
        <p:spPr>
          <a:xfrm rot="16200000">
            <a:off x="3596043" y="-1737957"/>
            <a:ext cx="4999913" cy="12192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95088" y="6134100"/>
            <a:ext cx="696912" cy="184150"/>
          </a:xfrm>
        </p:spPr>
        <p:txBody>
          <a:bodyPr>
            <a:normAutofit fontScale="55000" lnSpcReduction="20000"/>
          </a:bodyPr>
          <a:lstStyle/>
          <a:p>
            <a:fld id="{8CAB63B1-F188-BB45-94B4-737384A1A278}" type="slidenum">
              <a:rPr lang="en-US"/>
              <a:pPr/>
              <a:t>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5C8CEA-315F-2D4E-92D8-C7BE1F7C7AA1}"/>
              </a:ext>
            </a:extLst>
          </p:cNvPr>
          <p:cNvSpPr txBox="1">
            <a:spLocks/>
          </p:cNvSpPr>
          <p:nvPr/>
        </p:nvSpPr>
        <p:spPr>
          <a:xfrm>
            <a:off x="130096" y="351971"/>
            <a:ext cx="11931805" cy="16619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PF BeauSans Pro" charset="0"/>
                <a:ea typeface="PF BeauSans Pro" charset="0"/>
                <a:cs typeface="PF BeauSans Pro" charset="0"/>
              </a:defRPr>
            </a:lvl1pPr>
          </a:lstStyle>
          <a:p>
            <a:pPr algn="ctr"/>
            <a:r>
              <a:rPr lang="ru-RU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Нарастающий поток медицинской информации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8B1EA0-597F-9348-8490-56C90F605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2" y="2363007"/>
            <a:ext cx="1006297" cy="904018"/>
          </a:xfrm>
          <a:prstGeom prst="rect">
            <a:avLst/>
          </a:prstGeom>
        </p:spPr>
      </p:pic>
      <p:sp>
        <p:nvSpPr>
          <p:cNvPr id="6" name="Прямоугольник 20">
            <a:extLst>
              <a:ext uri="{FF2B5EF4-FFF2-40B4-BE49-F238E27FC236}">
                <a16:creationId xmlns:a16="http://schemas.microsoft.com/office/drawing/2014/main" id="{5AD4ED20-23F9-A340-8E65-0CB77A0C1BD8}"/>
              </a:ext>
            </a:extLst>
          </p:cNvPr>
          <p:cNvSpPr/>
          <p:nvPr/>
        </p:nvSpPr>
        <p:spPr>
          <a:xfrm>
            <a:off x="1639642" y="2732756"/>
            <a:ext cx="9232383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Все медицинские знания человечества удвоились за первые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50 лет ХХ века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fi-FI" altLang="ru-RU" sz="18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2000-х годах они удваивались уже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каждые 5 лет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en-US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2010-х — 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каждые 3 года</a:t>
            </a:r>
            <a:r>
              <a:rPr lang="ru-RU" alt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>
              <a:spcBef>
                <a:spcPct val="0"/>
              </a:spcBef>
              <a:buNone/>
              <a:defRPr/>
            </a:pPr>
            <a:endParaRPr lang="ru-RU" altLang="ru-RU" sz="18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сегодняшнем мире, где медицинские данные удваиваются каждые 60 дней, где ежедневно публикуются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000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новых документов,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практикующие врачи просто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не успевают поддерживать свои знания на современном уровне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</a:t>
            </a:r>
          </a:p>
          <a:p>
            <a:pPr>
              <a:spcBef>
                <a:spcPct val="0"/>
              </a:spcBef>
              <a:buNone/>
              <a:defRPr/>
            </a:pPr>
            <a:endParaRPr lang="ru-RU" sz="20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r">
              <a:spcBef>
                <a:spcPct val="0"/>
              </a:spcBef>
              <a:buNone/>
              <a:defRPr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Virginia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Rometty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генеральный директор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IBM</a:t>
            </a:r>
            <a:endParaRPr lang="en-US" altLang="ru-RU" sz="18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4EF5F21-CA15-8F41-9312-4A68067B9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91939" y="5436015"/>
            <a:ext cx="1006297" cy="9040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9ADA81-5725-164A-B5AC-9867A4350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3755" y="6340033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3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4130-DCE6-4904-8814-8331C2DE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56" y="215711"/>
            <a:ext cx="11764288" cy="19112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Решение: активное внедрение международных информационно-справочных ресурсов для врачей</a:t>
            </a:r>
            <a:endParaRPr lang="en-GB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1F6DA-FB91-4D33-B1D6-C9752A782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981" y="2545026"/>
            <a:ext cx="6567952" cy="339314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Они используют опыт всех признанных в мире научных медицинских ассоциаций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Основаны на доказательной медицине и постоянно обновляются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Подчинены идее удобства и экономии времени практикующих врачей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ADE96-7872-1D47-A9D6-EC687625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135" y="6356196"/>
            <a:ext cx="1991865" cy="458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E5626C-8ACA-F44E-9B54-2A9DE54A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0468"/>
            <a:ext cx="5263375" cy="394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847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255807-9B5B-9444-81DB-F22615B9F1E3}"/>
              </a:ext>
            </a:extLst>
          </p:cNvPr>
          <p:cNvSpPr/>
          <p:nvPr/>
        </p:nvSpPr>
        <p:spPr>
          <a:xfrm rot="16200000">
            <a:off x="3512344" y="-1821658"/>
            <a:ext cx="5167312" cy="12192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Определение СППВР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605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«Система поддержки принятия врачебных решений»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(англ.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“а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clinical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decision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support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system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Основатель -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Роберт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Хейворд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(сотрудник Центра доказательной медицины университета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McMaster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СППВР, в отличие от обычных информационных систем, продуцируют автоматические электронные подсказки врачам, а не ждут, когда врачи обратятся к ним как к справочнику.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58D8A1-A923-FD49-B026-087998960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925" y="6311900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8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DD964C-8868-DF43-90E1-F3D34EFB720C}"/>
              </a:ext>
            </a:extLst>
          </p:cNvPr>
          <p:cNvSpPr/>
          <p:nvPr/>
        </p:nvSpPr>
        <p:spPr>
          <a:xfrm>
            <a:off x="838199" y="1226633"/>
            <a:ext cx="10781371" cy="4672361"/>
          </a:xfrm>
          <a:prstGeom prst="rect">
            <a:avLst/>
          </a:prstGeom>
          <a:solidFill>
            <a:srgbClr val="124D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838201" y="1665675"/>
            <a:ext cx="10515600" cy="3822585"/>
          </a:xfrm>
          <a:noFill/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4600" b="1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«Большинство врачебных ошибок происходит не от того, что врач не знает, как правильно поступить, а от того, что он думает, что знает – и поступает неправильно!»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C71CB-1D74-9343-98CD-94525950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380" y="6338036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28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1A716BA-8480-544C-A302-2DA40A1663FC}"/>
              </a:ext>
            </a:extLst>
          </p:cNvPr>
          <p:cNvSpPr/>
          <p:nvPr/>
        </p:nvSpPr>
        <p:spPr>
          <a:xfrm>
            <a:off x="6599317" y="1846728"/>
            <a:ext cx="4756071" cy="4342935"/>
          </a:xfrm>
          <a:prstGeom prst="rect">
            <a:avLst/>
          </a:prstGeom>
          <a:solidFill>
            <a:srgbClr val="124D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703B14-795C-B145-B38E-A6471187D221}"/>
              </a:ext>
            </a:extLst>
          </p:cNvPr>
          <p:cNvSpPr/>
          <p:nvPr/>
        </p:nvSpPr>
        <p:spPr>
          <a:xfrm>
            <a:off x="836612" y="1846728"/>
            <a:ext cx="4756071" cy="4342935"/>
          </a:xfrm>
          <a:prstGeom prst="rect">
            <a:avLst/>
          </a:prstGeom>
          <a:solidFill>
            <a:srgbClr val="124D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Существует 2 разновидности систем: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92277" y="1608700"/>
            <a:ext cx="4644740" cy="823912"/>
          </a:xfrm>
          <a:ln>
            <a:noFill/>
          </a:ln>
        </p:spPr>
        <p:txBody>
          <a:bodyPr/>
          <a:lstStyle/>
          <a:p>
            <a:pPr algn="ctr"/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ИД-системы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925119" y="2510632"/>
            <a:ext cx="4561281" cy="36845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</a:t>
            </a:r>
            <a:r>
              <a:rPr lang="ru-RU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нформационные 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</a:t>
            </a:r>
            <a:r>
              <a:rPr lang="ru-RU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оказательные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основанные на научных знаниях, имеющих </a:t>
            </a:r>
            <a:r>
              <a:rPr lang="ru-RU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доказательную базу</a:t>
            </a:r>
          </a:p>
          <a:p>
            <a:endParaRPr lang="ru-RU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599317" y="1608700"/>
            <a:ext cx="4756071" cy="823912"/>
          </a:xfr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ССД-системы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6726107" y="2496828"/>
            <a:ext cx="4581446" cy="3684588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истема </a:t>
            </a:r>
            <a:b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обственных </a:t>
            </a:r>
            <a:r>
              <a:rPr lang="ru-RU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</a:t>
            </a: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анных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основанные на результатах обработки собранных статистических данных математическими методами (сопоставления данных или фактов на входе и на выходе)</a:t>
            </a:r>
          </a:p>
          <a:p>
            <a:pPr>
              <a:lnSpc>
                <a:spcPct val="100000"/>
              </a:lnSpc>
            </a:pPr>
            <a:endParaRPr lang="ru-RU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E7135A-11E7-8B4D-B810-235CC1753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926" y="6399871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3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EDD5D-68D4-44AE-96EE-E9161CA3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87598"/>
            <a:ext cx="11379200" cy="19112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Пример такого ресурса - </a:t>
            </a:r>
            <a:r>
              <a:rPr lang="en-US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EBMG </a:t>
            </a:r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/>
            </a:r>
            <a:b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(Evidence-Based Medicine Guidelines)</a:t>
            </a:r>
            <a:endParaRPr lang="en-GB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E3DA5-9021-4069-BD96-001E99827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94" y="2098890"/>
            <a:ext cx="6756866" cy="4580403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Первая версия Е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BMG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была создана Финским научным медицинским обществом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DUODECIM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30 лет назад</a:t>
            </a:r>
          </a:p>
          <a:p>
            <a:pPr marL="342900" indent="-342900">
              <a:lnSpc>
                <a:spcPct val="11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Локализованные версии ЕВМ</a:t>
            </a:r>
            <a:r>
              <a:rPr lang="fi-FI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используются в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7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странах и переведены на 10 языков</a:t>
            </a:r>
          </a:p>
          <a:p>
            <a:pPr marL="342900" indent="-342900">
              <a:lnSpc>
                <a:spcPct val="11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EBMG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содержит 1.025 клинических руководств, 4.284 доказательных резюме на основе данных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Cochranе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Library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тысячи фотографий, кардиограмм, снимков, аудио- и видеозаписей, калькуляторов</a:t>
            </a:r>
          </a:p>
          <a:p>
            <a:pPr marL="342900" indent="-342900">
              <a:lnSpc>
                <a:spcPct val="110000"/>
              </a:lnSpc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GB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DA81BD-2D8D-5D4C-B767-5880F5F8A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925" y="6399871"/>
            <a:ext cx="1991865" cy="4581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A7243C-0993-0445-A20A-29562C469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2098890"/>
            <a:ext cx="4419600" cy="423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70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6F01C0-DAE9-924E-9227-AB1B0FEBA734}"/>
              </a:ext>
            </a:extLst>
          </p:cNvPr>
          <p:cNvSpPr/>
          <p:nvPr/>
        </p:nvSpPr>
        <p:spPr>
          <a:xfrm>
            <a:off x="0" y="0"/>
            <a:ext cx="7608849" cy="6858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0789" y="64262"/>
            <a:ext cx="11334687" cy="1911292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Самая современная информационная система </a:t>
            </a:r>
            <a:r>
              <a:rPr lang="mr-IN" sz="4600" b="1" dirty="0">
                <a:solidFill>
                  <a:srgbClr val="124D8A"/>
                </a:solidFill>
                <a:latin typeface="Arial Black" panose="020B0604020202020204" pitchFamily="34" charset="0"/>
              </a:rPr>
              <a:t>–</a:t>
            </a:r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b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de-DE" sz="4600" b="1" dirty="0" err="1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DynaMed</a:t>
            </a:r>
            <a:r>
              <a:rPr lang="de-DE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Plus</a:t>
            </a:r>
            <a:endParaRPr lang="ru-RU" sz="4600" b="1" dirty="0">
              <a:solidFill>
                <a:srgbClr val="124D8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293" y="2039816"/>
            <a:ext cx="6693239" cy="4035073"/>
          </a:xfrm>
          <a:noFill/>
          <a:ln>
            <a:noFill/>
          </a:ln>
        </p:spPr>
        <p:txBody>
          <a:bodyPr anchor="t">
            <a:noAutofit/>
          </a:bodyPr>
          <a:lstStyle/>
          <a:p>
            <a:pPr>
              <a:buFont typeface="Wingdings" charset="2"/>
              <a:buChar char="ü"/>
            </a:pPr>
            <a:r>
              <a:rPr lang="ru-RU" sz="2300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Ведущий</a:t>
            </a:r>
            <a:r>
              <a:rPr lang="de-DE" sz="2300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2300" u="sng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международный медицинский информационный ресурс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предназначенный для быстрого поиска эффективных врачебных решений.</a:t>
            </a:r>
            <a:endParaRPr lang="de-DE" sz="23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charset="2"/>
              <a:buChar char="ü"/>
            </a:pP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Основан в 1995 г. в США и является </a:t>
            </a:r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№1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среди американских врачей.</a:t>
            </a:r>
          </a:p>
          <a:p>
            <a:pPr>
              <a:buFont typeface="Wingdings" charset="2"/>
              <a:buChar char="ü"/>
            </a:pP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 всем мире и в РФ более популярен </a:t>
            </a:r>
            <a:r>
              <a:rPr lang="en-US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UpToDate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3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charset="2"/>
              <a:buChar char="ü"/>
            </a:pP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Однако в США </a:t>
            </a:r>
            <a:r>
              <a:rPr lang="ru-RU" sz="2300" dirty="0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последнее время стали отдавать преимущество именно </a:t>
            </a:r>
            <a:r>
              <a:rPr lang="en-US" sz="2300" dirty="0" err="1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DynaMed</a:t>
            </a:r>
            <a:r>
              <a:rPr lang="en-US" sz="2300" dirty="0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Plus</a:t>
            </a:r>
            <a:r>
              <a:rPr lang="ru-RU" sz="2300" dirty="0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а не </a:t>
            </a:r>
            <a:r>
              <a:rPr lang="en-US" sz="2300" u="sng" dirty="0" err="1" smtClean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UpToDate</a:t>
            </a:r>
            <a:endParaRPr lang="ru-RU" sz="23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Изображение 3" descr="DMP_Tabl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25" y="2282324"/>
            <a:ext cx="4875651" cy="3010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6076B4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88CC4-4449-6846-970A-1107F9FA6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774" y="6254900"/>
            <a:ext cx="1991865" cy="4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0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D32E60-13D0-7845-A074-B4111C97CE4F}"/>
              </a:ext>
            </a:extLst>
          </p:cNvPr>
          <p:cNvSpPr/>
          <p:nvPr/>
        </p:nvSpPr>
        <p:spPr>
          <a:xfrm rot="10800000">
            <a:off x="4583151" y="0"/>
            <a:ext cx="7608849" cy="685800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7000">
                <a:schemeClr val="accent5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301707" y="259721"/>
            <a:ext cx="6428059" cy="6370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sz="4600" b="1" dirty="0">
                <a:solidFill>
                  <a:srgbClr val="124D8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 России есть 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sz="half" idx="1"/>
          </p:nvPr>
        </p:nvSpPr>
        <p:spPr>
          <a:xfrm>
            <a:off x="85096" y="1530050"/>
            <a:ext cx="6010904" cy="475923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200" b="1" dirty="0">
                <a:solidFill>
                  <a:srgbClr val="8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первый</a:t>
            </a:r>
            <a:r>
              <a:rPr lang="ru-RU" sz="2200" b="1" dirty="0">
                <a:solidFill>
                  <a:srgbClr val="00009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800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русскоязычный</a:t>
            </a:r>
            <a:r>
              <a:rPr lang="ru-RU" sz="2200" b="1" dirty="0">
                <a:solidFill>
                  <a:srgbClr val="00009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медицинский информационно-справочный ресурс мирового уровня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основан на данных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доказательной медицины</a:t>
            </a:r>
            <a:endParaRPr lang="ru-RU" sz="22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адаптирован для РФ</a:t>
            </a:r>
          </a:p>
          <a:p>
            <a:pPr>
              <a:lnSpc>
                <a:spcPct val="100000"/>
              </a:lnSpc>
              <a:buFont typeface="Wingdings" charset="2"/>
              <a:buChar char="ü"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создан в сотрудничестве с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Сеченовским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Университетом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Финским научным медицинским обществом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DUODECIM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 ведущим мировым поставщиком научной медицинской информации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EBSCO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Information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Services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A70BC5-D13D-0D40-BCC8-793B2DC17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6582"/>
            <a:ext cx="3001026" cy="690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8419A2-6CD9-CE47-98D0-AEECBAD38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34128" r="7666" b="37147"/>
          <a:stretch/>
        </p:blipFill>
        <p:spPr>
          <a:xfrm>
            <a:off x="0" y="6289287"/>
            <a:ext cx="2252546" cy="5327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6FA6F4-8CCE-064C-A502-FCFC266AA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600" y="6438490"/>
            <a:ext cx="3139400" cy="3835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A0B623-A815-3643-A5F0-C9549B4DA6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71" r="21158"/>
          <a:stretch/>
        </p:blipFill>
        <p:spPr>
          <a:xfrm>
            <a:off x="6263011" y="2055538"/>
            <a:ext cx="5928989" cy="2746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50313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1994</TotalTime>
  <Words>411</Words>
  <Application>Microsoft Office PowerPoint</Application>
  <PresentationFormat>Широкоэкранный</PresentationFormat>
  <Paragraphs>62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Mangal</vt:lpstr>
      <vt:lpstr>PF BeauSans Pro</vt:lpstr>
      <vt:lpstr>Roboto</vt:lpstr>
      <vt:lpstr>Wingdings</vt:lpstr>
      <vt:lpstr>Тема Office</vt:lpstr>
      <vt:lpstr>Международные медицинские  IT-системы</vt:lpstr>
      <vt:lpstr>Презентация PowerPoint</vt:lpstr>
      <vt:lpstr>Решение: активное внедрение международных информационно-справочных ресурсов для врачей</vt:lpstr>
      <vt:lpstr>Определение СППВР</vt:lpstr>
      <vt:lpstr>Презентация PowerPoint</vt:lpstr>
      <vt:lpstr>Существует 2 разновидности систем:</vt:lpstr>
      <vt:lpstr>Пример такого ресурса - EBMG  (Evidence-Based Medicine Guidelines)</vt:lpstr>
      <vt:lpstr>Самая современная информационная система –  DynaMed Plus</vt:lpstr>
      <vt:lpstr>В России есть </vt:lpstr>
      <vt:lpstr>Что содержит               ? </vt:lpstr>
      <vt:lpstr>Преимущества АЛГОМ: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Valeria Dansson</dc:creator>
  <cp:lastModifiedBy>Admin</cp:lastModifiedBy>
  <cp:revision>119</cp:revision>
  <dcterms:created xsi:type="dcterms:W3CDTF">2018-11-24T09:56:24Z</dcterms:created>
  <dcterms:modified xsi:type="dcterms:W3CDTF">2020-09-23T20:05:34Z</dcterms:modified>
</cp:coreProperties>
</file>