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4"/>
  </p:notesMasterIdLst>
  <p:sldIdLst>
    <p:sldId id="298" r:id="rId2"/>
    <p:sldId id="400" r:id="rId3"/>
    <p:sldId id="882" r:id="rId4"/>
    <p:sldId id="883" r:id="rId5"/>
    <p:sldId id="884" r:id="rId6"/>
    <p:sldId id="895" r:id="rId7"/>
    <p:sldId id="885" r:id="rId8"/>
    <p:sldId id="888" r:id="rId9"/>
    <p:sldId id="887" r:id="rId10"/>
    <p:sldId id="892" r:id="rId11"/>
    <p:sldId id="894" r:id="rId12"/>
    <p:sldId id="353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4884B8C-B78D-4546-B07F-2448B239C819}">
          <p14:sldIdLst>
            <p14:sldId id="298"/>
            <p14:sldId id="400"/>
            <p14:sldId id="882"/>
            <p14:sldId id="883"/>
            <p14:sldId id="884"/>
            <p14:sldId id="895"/>
            <p14:sldId id="885"/>
            <p14:sldId id="888"/>
            <p14:sldId id="887"/>
            <p14:sldId id="892"/>
            <p14:sldId id="894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CBA"/>
    <a:srgbClr val="004674"/>
    <a:srgbClr val="2BACBB"/>
    <a:srgbClr val="11475F"/>
    <a:srgbClr val="E2E7FE"/>
    <a:srgbClr val="F3F4FF"/>
    <a:srgbClr val="FCF2F7"/>
    <a:srgbClr val="FFFFFF"/>
    <a:srgbClr val="E5E7FF"/>
    <a:srgbClr val="97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0" autoAdjust="0"/>
    <p:restoredTop sz="81625" autoAdjust="0"/>
  </p:normalViewPr>
  <p:slideViewPr>
    <p:cSldViewPr>
      <p:cViewPr varScale="1">
        <p:scale>
          <a:sx n="101" d="100"/>
          <a:sy n="101" d="100"/>
        </p:scale>
        <p:origin x="7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r>
            <a:rPr lang="ru-RU" dirty="0"/>
            <a:t>Стратегия</a:t>
          </a:r>
          <a:endParaRPr lang="en-US" dirty="0"/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endParaRPr lang="en-US"/>
        </a:p>
      </dgm:t>
    </dgm:pt>
    <dgm:pt modelId="{3983B1D4-E9F3-40E6-BD23-7E703B845062}">
      <dgm:prSet phldrT="[Text]" custT="1"/>
      <dgm:spPr/>
      <dgm:t>
        <a:bodyPr/>
        <a:lstStyle/>
        <a:p>
          <a:r>
            <a:rPr lang="ru-RU" sz="1400" dirty="0"/>
            <a:t>Мнение заказчика</a:t>
          </a:r>
          <a:endParaRPr lang="en-US" sz="1400" dirty="0"/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r>
            <a:rPr lang="ru-RU" dirty="0"/>
            <a:t>Продукт</a:t>
          </a:r>
          <a:endParaRPr lang="en-US" dirty="0"/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endParaRPr lang="en-US"/>
        </a:p>
      </dgm:t>
    </dgm:pt>
    <dgm:pt modelId="{BCC44E0D-2E84-42AD-BFBC-B1DB0B59B688}">
      <dgm:prSet phldrT="[Text]" custT="1"/>
      <dgm:spPr/>
      <dgm:t>
        <a:bodyPr/>
        <a:lstStyle/>
        <a:p>
          <a:r>
            <a:rPr lang="ru-RU" sz="1400" dirty="0"/>
            <a:t>Проектирование</a:t>
          </a:r>
          <a:endParaRPr lang="en-US" sz="1400" dirty="0"/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r>
            <a:rPr lang="ru-RU" dirty="0"/>
            <a:t>Продажа</a:t>
          </a:r>
          <a:endParaRPr lang="en-US" dirty="0"/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endParaRPr lang="en-US"/>
        </a:p>
      </dgm:t>
    </dgm:pt>
    <dgm:pt modelId="{8DC3B0AC-5266-485C-BEE0-5EA316ED6351}">
      <dgm:prSet phldrT="[Text]"/>
      <dgm:spPr/>
      <dgm:t>
        <a:bodyPr/>
        <a:lstStyle/>
        <a:p>
          <a:r>
            <a:rPr lang="ru-RU" dirty="0"/>
            <a:t>Контракт</a:t>
          </a:r>
          <a:endParaRPr lang="en-US" dirty="0"/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endParaRPr lang="en-US"/>
        </a:p>
      </dgm:t>
    </dgm:pt>
    <dgm:pt modelId="{E3671281-4419-3E40-B34E-F1B78AAACAE5}">
      <dgm:prSet phldrT="[Text]" custT="1"/>
      <dgm:spPr/>
      <dgm:t>
        <a:bodyPr/>
        <a:lstStyle/>
        <a:p>
          <a:r>
            <a:rPr lang="ru-RU" sz="1400" dirty="0" err="1"/>
            <a:t>Нормативка</a:t>
          </a:r>
          <a:endParaRPr lang="en-US" sz="1400" dirty="0"/>
        </a:p>
      </dgm:t>
    </dgm:pt>
    <dgm:pt modelId="{8F3FDEF7-E569-3D4A-9069-722E2C2D5E98}" type="parTrans" cxnId="{801068A9-B104-EA4E-92D2-E9FC74CC8FCA}">
      <dgm:prSet/>
      <dgm:spPr/>
      <dgm:t>
        <a:bodyPr/>
        <a:lstStyle/>
        <a:p>
          <a:endParaRPr lang="ru-RU"/>
        </a:p>
      </dgm:t>
    </dgm:pt>
    <dgm:pt modelId="{902FA4BD-185D-8C40-97C6-48F989272C73}" type="sibTrans" cxnId="{801068A9-B104-EA4E-92D2-E9FC74CC8FCA}">
      <dgm:prSet/>
      <dgm:spPr/>
      <dgm:t>
        <a:bodyPr/>
        <a:lstStyle/>
        <a:p>
          <a:endParaRPr lang="ru-RU"/>
        </a:p>
      </dgm:t>
    </dgm:pt>
    <dgm:pt modelId="{1DD22687-D290-7E4E-B9DE-C817B22392E0}">
      <dgm:prSet phldrT="[Text]" custT="1"/>
      <dgm:spPr/>
      <dgm:t>
        <a:bodyPr/>
        <a:lstStyle/>
        <a:p>
          <a:r>
            <a:rPr lang="ru-RU" sz="1400" dirty="0"/>
            <a:t>Текущие проблемы</a:t>
          </a:r>
          <a:endParaRPr lang="en-US" sz="1400" dirty="0"/>
        </a:p>
      </dgm:t>
    </dgm:pt>
    <dgm:pt modelId="{C577F2A9-FEF4-EB43-A985-8454E313BE97}" type="parTrans" cxnId="{7A9B22CD-E008-8D40-9FFE-3D7FA45B5516}">
      <dgm:prSet/>
      <dgm:spPr/>
      <dgm:t>
        <a:bodyPr/>
        <a:lstStyle/>
        <a:p>
          <a:endParaRPr lang="ru-RU"/>
        </a:p>
      </dgm:t>
    </dgm:pt>
    <dgm:pt modelId="{D27784EF-6047-974A-860C-1039158BF10F}" type="sibTrans" cxnId="{7A9B22CD-E008-8D40-9FFE-3D7FA45B5516}">
      <dgm:prSet/>
      <dgm:spPr/>
      <dgm:t>
        <a:bodyPr/>
        <a:lstStyle/>
        <a:p>
          <a:endParaRPr lang="ru-RU"/>
        </a:p>
      </dgm:t>
    </dgm:pt>
    <dgm:pt modelId="{90B49614-76D9-E742-A631-2FADD02603AE}">
      <dgm:prSet phldrT="[Text]" custT="1"/>
      <dgm:spPr/>
      <dgm:t>
        <a:bodyPr/>
        <a:lstStyle/>
        <a:p>
          <a:r>
            <a:rPr lang="ru-RU" sz="1400" dirty="0"/>
            <a:t>Разработка</a:t>
          </a:r>
          <a:endParaRPr lang="en-US" sz="1400" dirty="0"/>
        </a:p>
      </dgm:t>
    </dgm:pt>
    <dgm:pt modelId="{259CCE70-B6A8-DD47-B9DB-7FD338069708}" type="parTrans" cxnId="{2E17DC19-98CE-CA44-840D-217389278BA7}">
      <dgm:prSet/>
      <dgm:spPr/>
      <dgm:t>
        <a:bodyPr/>
        <a:lstStyle/>
        <a:p>
          <a:endParaRPr lang="ru-RU"/>
        </a:p>
      </dgm:t>
    </dgm:pt>
    <dgm:pt modelId="{8D5A84EB-4D3D-AC45-9C0B-D83F058F48B4}" type="sibTrans" cxnId="{2E17DC19-98CE-CA44-840D-217389278BA7}">
      <dgm:prSet/>
      <dgm:spPr/>
      <dgm:t>
        <a:bodyPr/>
        <a:lstStyle/>
        <a:p>
          <a:endParaRPr lang="ru-RU"/>
        </a:p>
      </dgm:t>
    </dgm:pt>
    <dgm:pt modelId="{5E51D8C7-87C0-A040-934F-6752383D091C}">
      <dgm:prSet phldrT="[Text]" custT="1"/>
      <dgm:spPr/>
      <dgm:t>
        <a:bodyPr/>
        <a:lstStyle/>
        <a:p>
          <a:r>
            <a:rPr lang="ru-RU" sz="1400" dirty="0"/>
            <a:t>Тестирование</a:t>
          </a:r>
          <a:endParaRPr lang="en-US" sz="1400" dirty="0"/>
        </a:p>
      </dgm:t>
    </dgm:pt>
    <dgm:pt modelId="{CEDA3A2E-4467-424B-9B91-1AF63530F4A1}" type="parTrans" cxnId="{278E789E-6ECF-1542-B869-58DF2EC68264}">
      <dgm:prSet/>
      <dgm:spPr/>
      <dgm:t>
        <a:bodyPr/>
        <a:lstStyle/>
        <a:p>
          <a:endParaRPr lang="ru-RU"/>
        </a:p>
      </dgm:t>
    </dgm:pt>
    <dgm:pt modelId="{8772A827-9A20-5647-9577-3F150483FEC7}" type="sibTrans" cxnId="{278E789E-6ECF-1542-B869-58DF2EC68264}">
      <dgm:prSet/>
      <dgm:spPr/>
      <dgm:t>
        <a:bodyPr/>
        <a:lstStyle/>
        <a:p>
          <a:endParaRPr lang="ru-RU"/>
        </a:p>
      </dgm:t>
    </dgm:pt>
    <dgm:pt modelId="{27EDF5BD-3152-594D-9171-0A76A8E076B6}">
      <dgm:prSet phldrT="[Text]"/>
      <dgm:spPr/>
      <dgm:t>
        <a:bodyPr/>
        <a:lstStyle/>
        <a:p>
          <a:r>
            <a:rPr lang="ru-RU" dirty="0"/>
            <a:t>Попытка повторной продажи</a:t>
          </a:r>
          <a:endParaRPr lang="en-US" dirty="0"/>
        </a:p>
      </dgm:t>
    </dgm:pt>
    <dgm:pt modelId="{6F265EEA-37C8-2746-80EF-19FED4F2FF2E}" type="parTrans" cxnId="{BF39FADE-EDD4-1E44-B0EB-AEEB2D59D0CC}">
      <dgm:prSet/>
      <dgm:spPr/>
      <dgm:t>
        <a:bodyPr/>
        <a:lstStyle/>
        <a:p>
          <a:endParaRPr lang="ru-RU"/>
        </a:p>
      </dgm:t>
    </dgm:pt>
    <dgm:pt modelId="{EED0EC63-DBB9-534C-940F-511AC333D200}" type="sibTrans" cxnId="{BF39FADE-EDD4-1E44-B0EB-AEEB2D59D0CC}">
      <dgm:prSet/>
      <dgm:spPr/>
      <dgm:t>
        <a:bodyPr/>
        <a:lstStyle/>
        <a:p>
          <a:endParaRPr lang="ru-RU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3"/>
      <dgm:spPr/>
    </dgm:pt>
    <dgm:pt modelId="{82171282-A646-4576-AB4C-5C8A06136ED3}" type="pres">
      <dgm:prSet presAssocID="{70FEEDF0-9ED0-4D7F-AB97-F24DEA096723}" presName="Child1" presStyleLbl="revTx" presStyleIdx="0" presStyleCnt="6" custScaleY="135214">
        <dgm:presLayoutVars>
          <dgm:chMax val="0"/>
          <dgm:chPref val="0"/>
          <dgm:bulletEnabled val="1"/>
        </dgm:presLayoutVars>
      </dgm:prSet>
      <dgm:spPr/>
    </dgm:pt>
    <dgm:pt modelId="{2B9101F4-B5D1-4AB7-BC83-753D06A88415}" type="pres">
      <dgm:prSet presAssocID="{70FEEDF0-9ED0-4D7F-AB97-F24DEA096723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3"/>
      <dgm:spPr/>
    </dgm:pt>
    <dgm:pt modelId="{47FC99C1-6CDC-4E5F-82DC-8138B26E8725}" type="pres">
      <dgm:prSet presAssocID="{902514D4-9367-48BD-AB98-415C361E8095}" presName="Child2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4E0AE086-AABF-4A0E-98D0-5626D79C154F}" type="pres">
      <dgm:prSet presAssocID="{902514D4-9367-48BD-AB98-415C361E8095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3"/>
      <dgm:spPr/>
    </dgm:pt>
    <dgm:pt modelId="{4708EA16-D5C5-4EE2-8A83-5B988D03B274}" type="pres">
      <dgm:prSet presAssocID="{42DDB17B-32B6-4380-AEA0-A9CDCE0F4C58}" presName="Child3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6AED50E6-1C35-4B77-9E90-501897F8F6D8}" type="pres">
      <dgm:prSet presAssocID="{42DDB17B-32B6-4380-AEA0-A9CDCE0F4C58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3064ED05-7C34-49F7-BF9D-60BA36B6C51D}" type="presOf" srcId="{9EFDE1E0-36B2-42FD-8BC1-DEC0FAC5CDC6}" destId="{0746AFD6-81AF-4A03-965B-E5FD2AC99902}" srcOrd="0" destOrd="0" presId="urn:microsoft.com/office/officeart/2009/layout/CircleArrowProcess"/>
    <dgm:cxn modelId="{2E17DC19-98CE-CA44-840D-217389278BA7}" srcId="{902514D4-9367-48BD-AB98-415C361E8095}" destId="{90B49614-76D9-E742-A631-2FADD02603AE}" srcOrd="1" destOrd="0" parTransId="{259CCE70-B6A8-DD47-B9DB-7FD338069708}" sibTransId="{8D5A84EB-4D3D-AC45-9C0B-D83F058F48B4}"/>
    <dgm:cxn modelId="{C9004133-AF49-44B6-88B8-57CEDE8D6FE3}" type="presOf" srcId="{902514D4-9367-48BD-AB98-415C361E8095}" destId="{4E0AE086-AABF-4A0E-98D0-5626D79C154F}" srcOrd="0" destOrd="0" presId="urn:microsoft.com/office/officeart/2009/layout/CircleArrowProcess"/>
    <dgm:cxn modelId="{21EFD43D-4327-44DA-9B9E-C6C681F1369C}" type="presOf" srcId="{3983B1D4-E9F3-40E6-BD23-7E703B845062}" destId="{82171282-A646-4576-AB4C-5C8A06136ED3}" srcOrd="0" destOrd="0" presId="urn:microsoft.com/office/officeart/2009/layout/CircleArrowProcess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884FCE65-8F10-EF41-A779-CFA1D8B3E757}" type="presOf" srcId="{E3671281-4419-3E40-B34E-F1B78AAACAE5}" destId="{82171282-A646-4576-AB4C-5C8A06136ED3}" srcOrd="0" destOrd="1" presId="urn:microsoft.com/office/officeart/2009/layout/CircleArrowProcess"/>
    <dgm:cxn modelId="{84A39D74-ACD5-4AD1-8DF9-A4C64E2726E0}" type="presOf" srcId="{42DDB17B-32B6-4380-AEA0-A9CDCE0F4C58}" destId="{6AED50E6-1C35-4B77-9E90-501897F8F6D8}" srcOrd="0" destOrd="0" presId="urn:microsoft.com/office/officeart/2009/layout/CircleArrowProcess"/>
    <dgm:cxn modelId="{75AE037E-7B92-D84E-BCDA-014D7787FFA2}" type="presOf" srcId="{1DD22687-D290-7E4E-B9DE-C817B22392E0}" destId="{82171282-A646-4576-AB4C-5C8A06136ED3}" srcOrd="0" destOrd="2" presId="urn:microsoft.com/office/officeart/2009/layout/CircleArrowProcess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3C2E3F90-BB91-FA46-8D22-D5938AE2544C}" type="presOf" srcId="{5E51D8C7-87C0-A040-934F-6752383D091C}" destId="{47FC99C1-6CDC-4E5F-82DC-8138B26E8725}" srcOrd="0" destOrd="2" presId="urn:microsoft.com/office/officeart/2009/layout/CircleArrowProcess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278E789E-6ECF-1542-B869-58DF2EC68264}" srcId="{902514D4-9367-48BD-AB98-415C361E8095}" destId="{5E51D8C7-87C0-A040-934F-6752383D091C}" srcOrd="2" destOrd="0" parTransId="{CEDA3A2E-4467-424B-9B91-1AF63530F4A1}" sibTransId="{8772A827-9A20-5647-9577-3F150483FEC7}"/>
    <dgm:cxn modelId="{E9CE3D9F-F2CD-E14F-8B57-1A2B25D78B5A}" type="presOf" srcId="{90B49614-76D9-E742-A631-2FADD02603AE}" destId="{47FC99C1-6CDC-4E5F-82DC-8138B26E8725}" srcOrd="0" destOrd="1" presId="urn:microsoft.com/office/officeart/2009/layout/CircleArrowProcess"/>
    <dgm:cxn modelId="{5BF101A5-9684-EC4B-9C0D-0BFA8E665D0B}" type="presOf" srcId="{27EDF5BD-3152-594D-9171-0A76A8E076B6}" destId="{4708EA16-D5C5-4EE2-8A83-5B988D03B274}" srcOrd="0" destOrd="1" presId="urn:microsoft.com/office/officeart/2009/layout/CircleArrowProcess"/>
    <dgm:cxn modelId="{B01C33A7-8A0C-4A88-A482-547561053F08}" type="presOf" srcId="{70FEEDF0-9ED0-4D7F-AB97-F24DEA096723}" destId="{2B9101F4-B5D1-4AB7-BC83-753D06A88415}" srcOrd="0" destOrd="0" presId="urn:microsoft.com/office/officeart/2009/layout/CircleArrowProcess"/>
    <dgm:cxn modelId="{801068A9-B104-EA4E-92D2-E9FC74CC8FCA}" srcId="{70FEEDF0-9ED0-4D7F-AB97-F24DEA096723}" destId="{E3671281-4419-3E40-B34E-F1B78AAACAE5}" srcOrd="1" destOrd="0" parTransId="{8F3FDEF7-E569-3D4A-9069-722E2C2D5E98}" sibTransId="{902FA4BD-185D-8C40-97C6-48F989272C73}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716BD3C1-0FA4-44F0-91E6-F8B446A67E49}" type="presOf" srcId="{BCC44E0D-2E84-42AD-BFBC-B1DB0B59B688}" destId="{47FC99C1-6CDC-4E5F-82DC-8138B26E8725}" srcOrd="0" destOrd="0" presId="urn:microsoft.com/office/officeart/2009/layout/CircleArrowProcess"/>
    <dgm:cxn modelId="{7A9B22CD-E008-8D40-9FFE-3D7FA45B5516}" srcId="{70FEEDF0-9ED0-4D7F-AB97-F24DEA096723}" destId="{1DD22687-D290-7E4E-B9DE-C817B22392E0}" srcOrd="2" destOrd="0" parTransId="{C577F2A9-FEF4-EB43-A985-8454E313BE97}" sibTransId="{D27784EF-6047-974A-860C-1039158BF10F}"/>
    <dgm:cxn modelId="{BF39FADE-EDD4-1E44-B0EB-AEEB2D59D0CC}" srcId="{42DDB17B-32B6-4380-AEA0-A9CDCE0F4C58}" destId="{27EDF5BD-3152-594D-9171-0A76A8E076B6}" srcOrd="1" destOrd="0" parTransId="{6F265EEA-37C8-2746-80EF-19FED4F2FF2E}" sibTransId="{EED0EC63-DBB9-534C-940F-511AC333D200}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1B293EFC-EB57-4EFF-B746-5E727D2F34A8}" type="presOf" srcId="{8DC3B0AC-5266-485C-BEE0-5EA316ED6351}" destId="{4708EA16-D5C5-4EE2-8A83-5B988D03B274}" srcOrd="0" destOrd="0" presId="urn:microsoft.com/office/officeart/2009/layout/CircleArrowProcess"/>
    <dgm:cxn modelId="{F80B6E4E-8530-407B-B095-0491343B2370}" type="presParOf" srcId="{0746AFD6-81AF-4A03-965B-E5FD2AC99902}" destId="{B8A5ADE6-C095-47F2-9BD8-3724EF926095}" srcOrd="0" destOrd="0" presId="urn:microsoft.com/office/officeart/2009/layout/CircleArrowProcess"/>
    <dgm:cxn modelId="{F4038CEC-1F82-4468-9968-6BDEB5BCB1D6}" type="presParOf" srcId="{B8A5ADE6-C095-47F2-9BD8-3724EF926095}" destId="{8BB83C97-51F0-45C6-863A-E48679F22BC5}" srcOrd="0" destOrd="0" presId="urn:microsoft.com/office/officeart/2009/layout/CircleArrowProcess"/>
    <dgm:cxn modelId="{55DC85B6-6B38-4AB7-9B24-C2B37206D323}" type="presParOf" srcId="{0746AFD6-81AF-4A03-965B-E5FD2AC99902}" destId="{82171282-A646-4576-AB4C-5C8A06136ED3}" srcOrd="1" destOrd="0" presId="urn:microsoft.com/office/officeart/2009/layout/CircleArrowProcess"/>
    <dgm:cxn modelId="{0845DD23-B2D5-47E4-8AF6-83BE4803B21A}" type="presParOf" srcId="{0746AFD6-81AF-4A03-965B-E5FD2AC99902}" destId="{2B9101F4-B5D1-4AB7-BC83-753D06A88415}" srcOrd="2" destOrd="0" presId="urn:microsoft.com/office/officeart/2009/layout/CircleArrowProcess"/>
    <dgm:cxn modelId="{66DC735F-DB28-4FEE-93F9-5048A090D69D}" type="presParOf" srcId="{0746AFD6-81AF-4A03-965B-E5FD2AC99902}" destId="{49C4C8C0-A665-47B8-AD0B-A80BD66447C9}" srcOrd="3" destOrd="0" presId="urn:microsoft.com/office/officeart/2009/layout/CircleArrowProcess"/>
    <dgm:cxn modelId="{ADACEFE1-C8DE-4AB6-BA9A-19D8325C4383}" type="presParOf" srcId="{49C4C8C0-A665-47B8-AD0B-A80BD66447C9}" destId="{12D2183B-C8C1-4ADD-8BFA-63A0024D79DB}" srcOrd="0" destOrd="0" presId="urn:microsoft.com/office/officeart/2009/layout/CircleArrowProcess"/>
    <dgm:cxn modelId="{838A538F-2E84-46BF-872C-80FD5A39DBA8}" type="presParOf" srcId="{0746AFD6-81AF-4A03-965B-E5FD2AC99902}" destId="{47FC99C1-6CDC-4E5F-82DC-8138B26E8725}" srcOrd="4" destOrd="0" presId="urn:microsoft.com/office/officeart/2009/layout/CircleArrowProcess"/>
    <dgm:cxn modelId="{303E99D1-4CC8-46C8-A33D-6B8C0A7640B1}" type="presParOf" srcId="{0746AFD6-81AF-4A03-965B-E5FD2AC99902}" destId="{4E0AE086-AABF-4A0E-98D0-5626D79C154F}" srcOrd="5" destOrd="0" presId="urn:microsoft.com/office/officeart/2009/layout/CircleArrowProcess"/>
    <dgm:cxn modelId="{66C1CF45-28B5-44CB-9914-F31D55E6D8F7}" type="presParOf" srcId="{0746AFD6-81AF-4A03-965B-E5FD2AC99902}" destId="{C57F095C-D392-4DF1-8FBB-9D795D0570B7}" srcOrd="6" destOrd="0" presId="urn:microsoft.com/office/officeart/2009/layout/CircleArrowProcess"/>
    <dgm:cxn modelId="{34B40DFA-A669-4C4C-A55C-62901B802886}" type="presParOf" srcId="{C57F095C-D392-4DF1-8FBB-9D795D0570B7}" destId="{339FCDE6-ACB1-4FC6-B770-034DE4C59DA1}" srcOrd="0" destOrd="0" presId="urn:microsoft.com/office/officeart/2009/layout/CircleArrowProcess"/>
    <dgm:cxn modelId="{959CB7DB-2576-45B4-B9B4-C093197DB65B}" type="presParOf" srcId="{0746AFD6-81AF-4A03-965B-E5FD2AC99902}" destId="{4708EA16-D5C5-4EE2-8A83-5B988D03B274}" srcOrd="7" destOrd="0" presId="urn:microsoft.com/office/officeart/2009/layout/CircleArrowProcess"/>
    <dgm:cxn modelId="{95C9BE3F-FA1A-4075-9B50-A143EF2A8060}" type="presParOf" srcId="{0746AFD6-81AF-4A03-965B-E5FD2AC99902}" destId="{6AED50E6-1C35-4B77-9E90-501897F8F6D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r>
            <a:rPr lang="ru-RU" dirty="0"/>
            <a:t>Гипотеза</a:t>
          </a:r>
          <a:endParaRPr lang="en-US" dirty="0"/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endParaRPr lang="en-US"/>
        </a:p>
      </dgm:t>
    </dgm:pt>
    <dgm:pt modelId="{3983B1D4-E9F3-40E6-BD23-7E703B845062}">
      <dgm:prSet phldrT="[Text]" custT="1"/>
      <dgm:spPr/>
      <dgm:t>
        <a:bodyPr/>
        <a:lstStyle/>
        <a:p>
          <a:r>
            <a:rPr lang="ru-RU" sz="1400" dirty="0"/>
            <a:t>Прогнозы</a:t>
          </a:r>
          <a:endParaRPr lang="en-US" sz="1400" dirty="0"/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r>
            <a:rPr lang="ru-RU" dirty="0"/>
            <a:t>Продукт</a:t>
          </a:r>
          <a:endParaRPr lang="en-US" dirty="0"/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endParaRPr lang="en-US"/>
        </a:p>
      </dgm:t>
    </dgm:pt>
    <dgm:pt modelId="{BCC44E0D-2E84-42AD-BFBC-B1DB0B59B688}">
      <dgm:prSet phldrT="[Text]" custT="1"/>
      <dgm:spPr/>
      <dgm:t>
        <a:bodyPr/>
        <a:lstStyle/>
        <a:p>
          <a:r>
            <a:rPr lang="en-US" sz="1400" dirty="0"/>
            <a:t>MVP</a:t>
          </a: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r>
            <a:rPr lang="ru-RU" dirty="0"/>
            <a:t>Стратегия</a:t>
          </a:r>
          <a:endParaRPr lang="en-US" dirty="0"/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endParaRPr lang="en-US"/>
        </a:p>
      </dgm:t>
    </dgm:pt>
    <dgm:pt modelId="{8DC3B0AC-5266-485C-BEE0-5EA316ED6351}">
      <dgm:prSet phldrT="[Text]"/>
      <dgm:spPr/>
      <dgm:t>
        <a:bodyPr/>
        <a:lstStyle/>
        <a:p>
          <a:r>
            <a:rPr lang="ru-RU" dirty="0"/>
            <a:t>Размер рынка</a:t>
          </a:r>
          <a:endParaRPr lang="en-US" dirty="0"/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endParaRPr lang="en-US"/>
        </a:p>
      </dgm:t>
    </dgm:pt>
    <dgm:pt modelId="{27EDF5BD-3152-594D-9171-0A76A8E076B6}">
      <dgm:prSet phldrT="[Text]"/>
      <dgm:spPr/>
      <dgm:t>
        <a:bodyPr/>
        <a:lstStyle/>
        <a:p>
          <a:r>
            <a:rPr lang="ru-RU" dirty="0"/>
            <a:t>Конкуренты</a:t>
          </a:r>
          <a:endParaRPr lang="en-US" dirty="0"/>
        </a:p>
      </dgm:t>
    </dgm:pt>
    <dgm:pt modelId="{6F265EEA-37C8-2746-80EF-19FED4F2FF2E}" type="parTrans" cxnId="{BF39FADE-EDD4-1E44-B0EB-AEEB2D59D0CC}">
      <dgm:prSet/>
      <dgm:spPr/>
      <dgm:t>
        <a:bodyPr/>
        <a:lstStyle/>
        <a:p>
          <a:endParaRPr lang="ru-RU"/>
        </a:p>
      </dgm:t>
    </dgm:pt>
    <dgm:pt modelId="{EED0EC63-DBB9-534C-940F-511AC333D200}" type="sibTrans" cxnId="{BF39FADE-EDD4-1E44-B0EB-AEEB2D59D0CC}">
      <dgm:prSet/>
      <dgm:spPr/>
      <dgm:t>
        <a:bodyPr/>
        <a:lstStyle/>
        <a:p>
          <a:endParaRPr lang="ru-RU"/>
        </a:p>
      </dgm:t>
    </dgm:pt>
    <dgm:pt modelId="{24DFC6A7-E2F1-924C-9F25-FA75E6D851B0}">
      <dgm:prSet phldrT="[Text]"/>
      <dgm:spPr/>
      <dgm:t>
        <a:bodyPr/>
        <a:lstStyle/>
        <a:p>
          <a:r>
            <a:rPr lang="ru-RU" dirty="0"/>
            <a:t>Дистрибуция</a:t>
          </a:r>
          <a:endParaRPr lang="en-US" dirty="0"/>
        </a:p>
      </dgm:t>
    </dgm:pt>
    <dgm:pt modelId="{BCD17BBE-91F9-1145-8CA6-34A3D6154175}" type="parTrans" cxnId="{6B9F8881-4367-2E49-AD48-8A04B297999C}">
      <dgm:prSet/>
      <dgm:spPr/>
      <dgm:t>
        <a:bodyPr/>
        <a:lstStyle/>
        <a:p>
          <a:endParaRPr lang="ru-RU"/>
        </a:p>
      </dgm:t>
    </dgm:pt>
    <dgm:pt modelId="{67B63F39-F105-AA44-843C-1E404B021360}" type="sibTrans" cxnId="{6B9F8881-4367-2E49-AD48-8A04B297999C}">
      <dgm:prSet/>
      <dgm:spPr/>
      <dgm:t>
        <a:bodyPr/>
        <a:lstStyle/>
        <a:p>
          <a:endParaRPr lang="ru-RU"/>
        </a:p>
      </dgm:t>
    </dgm:pt>
    <dgm:pt modelId="{96ED5E4B-9D7A-5B44-B314-ABF989982BD3}">
      <dgm:prSet phldrT="[Text]" custT="1"/>
      <dgm:spPr/>
      <dgm:t>
        <a:bodyPr/>
        <a:lstStyle/>
        <a:p>
          <a:r>
            <a:rPr lang="ru-RU" sz="1400" dirty="0"/>
            <a:t>Образ будущего</a:t>
          </a:r>
          <a:endParaRPr lang="en-US" sz="1400" dirty="0"/>
        </a:p>
      </dgm:t>
    </dgm:pt>
    <dgm:pt modelId="{3D12D971-A2E3-E64B-B368-C344C230F711}" type="parTrans" cxnId="{0218CCC0-C0C6-2A41-B0C7-B01B1DD6C3A4}">
      <dgm:prSet/>
      <dgm:spPr/>
      <dgm:t>
        <a:bodyPr/>
        <a:lstStyle/>
        <a:p>
          <a:endParaRPr lang="ru-RU"/>
        </a:p>
      </dgm:t>
    </dgm:pt>
    <dgm:pt modelId="{088025FA-9584-5E44-BC75-B638DE1110B0}" type="sibTrans" cxnId="{0218CCC0-C0C6-2A41-B0C7-B01B1DD6C3A4}">
      <dgm:prSet/>
      <dgm:spPr/>
      <dgm:t>
        <a:bodyPr/>
        <a:lstStyle/>
        <a:p>
          <a:endParaRPr lang="ru-RU"/>
        </a:p>
      </dgm:t>
    </dgm:pt>
    <dgm:pt modelId="{78212DC8-78AF-3C4C-BE7C-3C3471B570C6}">
      <dgm:prSet phldrT="[Text]" custT="1"/>
      <dgm:spPr/>
      <dgm:t>
        <a:bodyPr/>
        <a:lstStyle/>
        <a:p>
          <a:r>
            <a:rPr lang="ru-RU" sz="1400" dirty="0"/>
            <a:t>Анализ</a:t>
          </a:r>
          <a:endParaRPr lang="en-US" sz="1400" dirty="0"/>
        </a:p>
      </dgm:t>
    </dgm:pt>
    <dgm:pt modelId="{C56B455F-F148-C941-938D-22F97FFC4EF5}" type="parTrans" cxnId="{986B3BAD-6428-FB45-A93F-45E35476E8EA}">
      <dgm:prSet/>
      <dgm:spPr/>
      <dgm:t>
        <a:bodyPr/>
        <a:lstStyle/>
        <a:p>
          <a:endParaRPr lang="ru-RU"/>
        </a:p>
      </dgm:t>
    </dgm:pt>
    <dgm:pt modelId="{AEA7318D-2B04-E44D-810B-26B3ECBCCC30}" type="sibTrans" cxnId="{986B3BAD-6428-FB45-A93F-45E35476E8EA}">
      <dgm:prSet/>
      <dgm:spPr/>
      <dgm:t>
        <a:bodyPr/>
        <a:lstStyle/>
        <a:p>
          <a:endParaRPr lang="ru-RU"/>
        </a:p>
      </dgm:t>
    </dgm:pt>
    <dgm:pt modelId="{470D4A6A-14DA-D549-A41E-40F74B11085F}">
      <dgm:prSet phldrT="[Text]" custT="1"/>
      <dgm:spPr/>
      <dgm:t>
        <a:bodyPr/>
        <a:lstStyle/>
        <a:p>
          <a:r>
            <a:rPr lang="ru-RU" sz="1400" dirty="0"/>
            <a:t>Пилоты</a:t>
          </a:r>
          <a:endParaRPr lang="en-US" sz="1400" dirty="0"/>
        </a:p>
      </dgm:t>
    </dgm:pt>
    <dgm:pt modelId="{7252F42E-DEDB-B540-B8E9-C9ABAC1024F7}" type="parTrans" cxnId="{5A37CEA2-E70C-AC47-BC81-642D18DB3A69}">
      <dgm:prSet/>
      <dgm:spPr/>
      <dgm:t>
        <a:bodyPr/>
        <a:lstStyle/>
        <a:p>
          <a:endParaRPr lang="ru-RU"/>
        </a:p>
      </dgm:t>
    </dgm:pt>
    <dgm:pt modelId="{6478D88A-800E-1B4A-88D3-1EAD43519C4F}" type="sibTrans" cxnId="{5A37CEA2-E70C-AC47-BC81-642D18DB3A69}">
      <dgm:prSet/>
      <dgm:spPr/>
      <dgm:t>
        <a:bodyPr/>
        <a:lstStyle/>
        <a:p>
          <a:endParaRPr lang="ru-RU"/>
        </a:p>
      </dgm:t>
    </dgm:pt>
    <dgm:pt modelId="{174D4F24-FC33-6C40-8DA7-A2C49EFAA25C}">
      <dgm:prSet phldrT="[Text]" custT="1"/>
      <dgm:spPr/>
      <dgm:t>
        <a:bodyPr/>
        <a:lstStyle/>
        <a:p>
          <a:r>
            <a:rPr lang="ru-RU" sz="1400" dirty="0"/>
            <a:t>Продажа</a:t>
          </a:r>
          <a:endParaRPr lang="en-US" sz="1400" dirty="0"/>
        </a:p>
      </dgm:t>
    </dgm:pt>
    <dgm:pt modelId="{A6D68001-8143-FE4B-9DFC-252272449727}" type="parTrans" cxnId="{BFBA5600-29B5-3347-B7FD-F91A271C7AF8}">
      <dgm:prSet/>
      <dgm:spPr/>
      <dgm:t>
        <a:bodyPr/>
        <a:lstStyle/>
        <a:p>
          <a:endParaRPr lang="ru-RU"/>
        </a:p>
      </dgm:t>
    </dgm:pt>
    <dgm:pt modelId="{C514B248-198B-2047-BD59-9FE9F53D737C}" type="sibTrans" cxnId="{BFBA5600-29B5-3347-B7FD-F91A271C7AF8}">
      <dgm:prSet/>
      <dgm:spPr/>
      <dgm:t>
        <a:bodyPr/>
        <a:lstStyle/>
        <a:p>
          <a:endParaRPr lang="ru-RU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3"/>
      <dgm:spPr/>
    </dgm:pt>
    <dgm:pt modelId="{82171282-A646-4576-AB4C-5C8A06136ED3}" type="pres">
      <dgm:prSet presAssocID="{70FEEDF0-9ED0-4D7F-AB97-F24DEA096723}" presName="Child1" presStyleLbl="revTx" presStyleIdx="0" presStyleCnt="6" custScaleY="135214">
        <dgm:presLayoutVars>
          <dgm:chMax val="0"/>
          <dgm:chPref val="0"/>
          <dgm:bulletEnabled val="1"/>
        </dgm:presLayoutVars>
      </dgm:prSet>
      <dgm:spPr/>
    </dgm:pt>
    <dgm:pt modelId="{2B9101F4-B5D1-4AB7-BC83-753D06A88415}" type="pres">
      <dgm:prSet presAssocID="{70FEEDF0-9ED0-4D7F-AB97-F24DEA096723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3"/>
      <dgm:spPr/>
    </dgm:pt>
    <dgm:pt modelId="{47FC99C1-6CDC-4E5F-82DC-8138B26E8725}" type="pres">
      <dgm:prSet presAssocID="{902514D4-9367-48BD-AB98-415C361E8095}" presName="Child2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4E0AE086-AABF-4A0E-98D0-5626D79C154F}" type="pres">
      <dgm:prSet presAssocID="{902514D4-9367-48BD-AB98-415C361E8095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3"/>
      <dgm:spPr/>
    </dgm:pt>
    <dgm:pt modelId="{4708EA16-D5C5-4EE2-8A83-5B988D03B274}" type="pres">
      <dgm:prSet presAssocID="{42DDB17B-32B6-4380-AEA0-A9CDCE0F4C58}" presName="Child3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6AED50E6-1C35-4B77-9E90-501897F8F6D8}" type="pres">
      <dgm:prSet presAssocID="{42DDB17B-32B6-4380-AEA0-A9CDCE0F4C58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BFBA5600-29B5-3347-B7FD-F91A271C7AF8}" srcId="{902514D4-9367-48BD-AB98-415C361E8095}" destId="{174D4F24-FC33-6C40-8DA7-A2C49EFAA25C}" srcOrd="2" destOrd="0" parTransId="{A6D68001-8143-FE4B-9DFC-252272449727}" sibTransId="{C514B248-198B-2047-BD59-9FE9F53D737C}"/>
    <dgm:cxn modelId="{3064ED05-7C34-49F7-BF9D-60BA36B6C51D}" type="presOf" srcId="{9EFDE1E0-36B2-42FD-8BC1-DEC0FAC5CDC6}" destId="{0746AFD6-81AF-4A03-965B-E5FD2AC99902}" srcOrd="0" destOrd="0" presId="urn:microsoft.com/office/officeart/2009/layout/CircleArrowProcess"/>
    <dgm:cxn modelId="{C9004133-AF49-44B6-88B8-57CEDE8D6FE3}" type="presOf" srcId="{902514D4-9367-48BD-AB98-415C361E8095}" destId="{4E0AE086-AABF-4A0E-98D0-5626D79C154F}" srcOrd="0" destOrd="0" presId="urn:microsoft.com/office/officeart/2009/layout/CircleArrowProcess"/>
    <dgm:cxn modelId="{51FAD33A-FC41-4D4B-9109-A279496E1930}" type="presOf" srcId="{470D4A6A-14DA-D549-A41E-40F74B11085F}" destId="{47FC99C1-6CDC-4E5F-82DC-8138B26E8725}" srcOrd="0" destOrd="1" presId="urn:microsoft.com/office/officeart/2009/layout/CircleArrowProcess"/>
    <dgm:cxn modelId="{21EFD43D-4327-44DA-9B9E-C6C681F1369C}" type="presOf" srcId="{3983B1D4-E9F3-40E6-BD23-7E703B845062}" destId="{82171282-A646-4576-AB4C-5C8A06136ED3}" srcOrd="0" destOrd="0" presId="urn:microsoft.com/office/officeart/2009/layout/CircleArrowProcess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421B0552-B2FC-DF4F-B5BC-7503D96956D7}" type="presOf" srcId="{78212DC8-78AF-3C4C-BE7C-3C3471B570C6}" destId="{82171282-A646-4576-AB4C-5C8A06136ED3}" srcOrd="0" destOrd="2" presId="urn:microsoft.com/office/officeart/2009/layout/CircleArrowProcess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84A39D74-ACD5-4AD1-8DF9-A4C64E2726E0}" type="presOf" srcId="{42DDB17B-32B6-4380-AEA0-A9CDCE0F4C58}" destId="{6AED50E6-1C35-4B77-9E90-501897F8F6D8}" srcOrd="0" destOrd="0" presId="urn:microsoft.com/office/officeart/2009/layout/CircleArrowProcess"/>
    <dgm:cxn modelId="{6B9F8881-4367-2E49-AD48-8A04B297999C}" srcId="{42DDB17B-32B6-4380-AEA0-A9CDCE0F4C58}" destId="{24DFC6A7-E2F1-924C-9F25-FA75E6D851B0}" srcOrd="2" destOrd="0" parTransId="{BCD17BBE-91F9-1145-8CA6-34A3D6154175}" sibTransId="{67B63F39-F105-AA44-843C-1E404B021360}"/>
    <dgm:cxn modelId="{081BFA83-6917-DB4A-A4E9-19A520770868}" type="presOf" srcId="{96ED5E4B-9D7A-5B44-B314-ABF989982BD3}" destId="{82171282-A646-4576-AB4C-5C8A06136ED3}" srcOrd="0" destOrd="1" presId="urn:microsoft.com/office/officeart/2009/layout/CircleArrowProcess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5A37CEA2-E70C-AC47-BC81-642D18DB3A69}" srcId="{902514D4-9367-48BD-AB98-415C361E8095}" destId="{470D4A6A-14DA-D549-A41E-40F74B11085F}" srcOrd="1" destOrd="0" parTransId="{7252F42E-DEDB-B540-B8E9-C9ABAC1024F7}" sibTransId="{6478D88A-800E-1B4A-88D3-1EAD43519C4F}"/>
    <dgm:cxn modelId="{5BF101A5-9684-EC4B-9C0D-0BFA8E665D0B}" type="presOf" srcId="{27EDF5BD-3152-594D-9171-0A76A8E076B6}" destId="{4708EA16-D5C5-4EE2-8A83-5B988D03B274}" srcOrd="0" destOrd="1" presId="urn:microsoft.com/office/officeart/2009/layout/CircleArrowProcess"/>
    <dgm:cxn modelId="{B01C33A7-8A0C-4A88-A482-547561053F08}" type="presOf" srcId="{70FEEDF0-9ED0-4D7F-AB97-F24DEA096723}" destId="{2B9101F4-B5D1-4AB7-BC83-753D06A88415}" srcOrd="0" destOrd="0" presId="urn:microsoft.com/office/officeart/2009/layout/CircleArrowProcess"/>
    <dgm:cxn modelId="{986B3BAD-6428-FB45-A93F-45E35476E8EA}" srcId="{70FEEDF0-9ED0-4D7F-AB97-F24DEA096723}" destId="{78212DC8-78AF-3C4C-BE7C-3C3471B570C6}" srcOrd="2" destOrd="0" parTransId="{C56B455F-F148-C941-938D-22F97FFC4EF5}" sibTransId="{AEA7318D-2B04-E44D-810B-26B3ECBCCC30}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0218CCC0-C0C6-2A41-B0C7-B01B1DD6C3A4}" srcId="{70FEEDF0-9ED0-4D7F-AB97-F24DEA096723}" destId="{96ED5E4B-9D7A-5B44-B314-ABF989982BD3}" srcOrd="1" destOrd="0" parTransId="{3D12D971-A2E3-E64B-B368-C344C230F711}" sibTransId="{088025FA-9584-5E44-BC75-B638DE1110B0}"/>
    <dgm:cxn modelId="{716BD3C1-0FA4-44F0-91E6-F8B446A67E49}" type="presOf" srcId="{BCC44E0D-2E84-42AD-BFBC-B1DB0B59B688}" destId="{47FC99C1-6CDC-4E5F-82DC-8138B26E8725}" srcOrd="0" destOrd="0" presId="urn:microsoft.com/office/officeart/2009/layout/CircleArrowProcess"/>
    <dgm:cxn modelId="{F66FA4C4-85F5-EC4B-A1C7-002345E4E064}" type="presOf" srcId="{174D4F24-FC33-6C40-8DA7-A2C49EFAA25C}" destId="{47FC99C1-6CDC-4E5F-82DC-8138B26E8725}" srcOrd="0" destOrd="2" presId="urn:microsoft.com/office/officeart/2009/layout/CircleArrowProcess"/>
    <dgm:cxn modelId="{981290CA-DE2D-A945-9057-45605FDF53D0}" type="presOf" srcId="{24DFC6A7-E2F1-924C-9F25-FA75E6D851B0}" destId="{4708EA16-D5C5-4EE2-8A83-5B988D03B274}" srcOrd="0" destOrd="2" presId="urn:microsoft.com/office/officeart/2009/layout/CircleArrowProcess"/>
    <dgm:cxn modelId="{BF39FADE-EDD4-1E44-B0EB-AEEB2D59D0CC}" srcId="{42DDB17B-32B6-4380-AEA0-A9CDCE0F4C58}" destId="{27EDF5BD-3152-594D-9171-0A76A8E076B6}" srcOrd="1" destOrd="0" parTransId="{6F265EEA-37C8-2746-80EF-19FED4F2FF2E}" sibTransId="{EED0EC63-DBB9-534C-940F-511AC333D200}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1B293EFC-EB57-4EFF-B746-5E727D2F34A8}" type="presOf" srcId="{8DC3B0AC-5266-485C-BEE0-5EA316ED6351}" destId="{4708EA16-D5C5-4EE2-8A83-5B988D03B274}" srcOrd="0" destOrd="0" presId="urn:microsoft.com/office/officeart/2009/layout/CircleArrowProcess"/>
    <dgm:cxn modelId="{F80B6E4E-8530-407B-B095-0491343B2370}" type="presParOf" srcId="{0746AFD6-81AF-4A03-965B-E5FD2AC99902}" destId="{B8A5ADE6-C095-47F2-9BD8-3724EF926095}" srcOrd="0" destOrd="0" presId="urn:microsoft.com/office/officeart/2009/layout/CircleArrowProcess"/>
    <dgm:cxn modelId="{F4038CEC-1F82-4468-9968-6BDEB5BCB1D6}" type="presParOf" srcId="{B8A5ADE6-C095-47F2-9BD8-3724EF926095}" destId="{8BB83C97-51F0-45C6-863A-E48679F22BC5}" srcOrd="0" destOrd="0" presId="urn:microsoft.com/office/officeart/2009/layout/CircleArrowProcess"/>
    <dgm:cxn modelId="{55DC85B6-6B38-4AB7-9B24-C2B37206D323}" type="presParOf" srcId="{0746AFD6-81AF-4A03-965B-E5FD2AC99902}" destId="{82171282-A646-4576-AB4C-5C8A06136ED3}" srcOrd="1" destOrd="0" presId="urn:microsoft.com/office/officeart/2009/layout/CircleArrowProcess"/>
    <dgm:cxn modelId="{0845DD23-B2D5-47E4-8AF6-83BE4803B21A}" type="presParOf" srcId="{0746AFD6-81AF-4A03-965B-E5FD2AC99902}" destId="{2B9101F4-B5D1-4AB7-BC83-753D06A88415}" srcOrd="2" destOrd="0" presId="urn:microsoft.com/office/officeart/2009/layout/CircleArrowProcess"/>
    <dgm:cxn modelId="{66DC735F-DB28-4FEE-93F9-5048A090D69D}" type="presParOf" srcId="{0746AFD6-81AF-4A03-965B-E5FD2AC99902}" destId="{49C4C8C0-A665-47B8-AD0B-A80BD66447C9}" srcOrd="3" destOrd="0" presId="urn:microsoft.com/office/officeart/2009/layout/CircleArrowProcess"/>
    <dgm:cxn modelId="{ADACEFE1-C8DE-4AB6-BA9A-19D8325C4383}" type="presParOf" srcId="{49C4C8C0-A665-47B8-AD0B-A80BD66447C9}" destId="{12D2183B-C8C1-4ADD-8BFA-63A0024D79DB}" srcOrd="0" destOrd="0" presId="urn:microsoft.com/office/officeart/2009/layout/CircleArrowProcess"/>
    <dgm:cxn modelId="{838A538F-2E84-46BF-872C-80FD5A39DBA8}" type="presParOf" srcId="{0746AFD6-81AF-4A03-965B-E5FD2AC99902}" destId="{47FC99C1-6CDC-4E5F-82DC-8138B26E8725}" srcOrd="4" destOrd="0" presId="urn:microsoft.com/office/officeart/2009/layout/CircleArrowProcess"/>
    <dgm:cxn modelId="{303E99D1-4CC8-46C8-A33D-6B8C0A7640B1}" type="presParOf" srcId="{0746AFD6-81AF-4A03-965B-E5FD2AC99902}" destId="{4E0AE086-AABF-4A0E-98D0-5626D79C154F}" srcOrd="5" destOrd="0" presId="urn:microsoft.com/office/officeart/2009/layout/CircleArrowProcess"/>
    <dgm:cxn modelId="{66C1CF45-28B5-44CB-9914-F31D55E6D8F7}" type="presParOf" srcId="{0746AFD6-81AF-4A03-965B-E5FD2AC99902}" destId="{C57F095C-D392-4DF1-8FBB-9D795D0570B7}" srcOrd="6" destOrd="0" presId="urn:microsoft.com/office/officeart/2009/layout/CircleArrowProcess"/>
    <dgm:cxn modelId="{34B40DFA-A669-4C4C-A55C-62901B802886}" type="presParOf" srcId="{C57F095C-D392-4DF1-8FBB-9D795D0570B7}" destId="{339FCDE6-ACB1-4FC6-B770-034DE4C59DA1}" srcOrd="0" destOrd="0" presId="urn:microsoft.com/office/officeart/2009/layout/CircleArrowProcess"/>
    <dgm:cxn modelId="{959CB7DB-2576-45B4-B9B4-C093197DB65B}" type="presParOf" srcId="{0746AFD6-81AF-4A03-965B-E5FD2AC99902}" destId="{4708EA16-D5C5-4EE2-8A83-5B988D03B274}" srcOrd="7" destOrd="0" presId="urn:microsoft.com/office/officeart/2009/layout/CircleArrowProcess"/>
    <dgm:cxn modelId="{95C9BE3F-FA1A-4075-9B50-A143EF2A8060}" type="presParOf" srcId="{0746AFD6-81AF-4A03-965B-E5FD2AC99902}" destId="{6AED50E6-1C35-4B77-9E90-501897F8F6D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>
          <a:off x="1021215" y="0"/>
          <a:ext cx="2344958" cy="23453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3366613" y="533902"/>
          <a:ext cx="1406975" cy="126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Мнение заказчика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Нормативка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Текущие проблемы</a:t>
          </a:r>
          <a:endParaRPr lang="en-US" sz="1400" kern="1200" dirty="0"/>
        </a:p>
      </dsp:txBody>
      <dsp:txXfrm>
        <a:off x="3366613" y="533902"/>
        <a:ext cx="1406975" cy="1268741"/>
      </dsp:txXfrm>
    </dsp:sp>
    <dsp:sp modelId="{2B9101F4-B5D1-4AB7-BC83-753D06A88415}">
      <dsp:nvSpPr>
        <dsp:cNvPr id="0" name=""/>
        <dsp:cNvSpPr/>
      </dsp:nvSpPr>
      <dsp:spPr>
        <a:xfrm>
          <a:off x="1539527" y="846729"/>
          <a:ext cx="1303048" cy="65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Стратегия</a:t>
          </a:r>
          <a:endParaRPr lang="en-US" sz="2400" kern="1200" dirty="0"/>
        </a:p>
      </dsp:txBody>
      <dsp:txXfrm>
        <a:off x="1539527" y="846729"/>
        <a:ext cx="1303048" cy="651368"/>
      </dsp:txXfrm>
    </dsp:sp>
    <dsp:sp modelId="{12D2183B-C8C1-4ADD-8BFA-63A0024D79DB}">
      <dsp:nvSpPr>
        <dsp:cNvPr id="0" name=""/>
        <dsp:cNvSpPr/>
      </dsp:nvSpPr>
      <dsp:spPr>
        <a:xfrm>
          <a:off x="369911" y="1347557"/>
          <a:ext cx="2344958" cy="234531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2714869" y="2054465"/>
          <a:ext cx="1406975" cy="938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Проектирование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Разработка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Тестирование</a:t>
          </a:r>
          <a:endParaRPr lang="en-US" sz="1400" kern="1200" dirty="0"/>
        </a:p>
      </dsp:txBody>
      <dsp:txXfrm>
        <a:off x="2714869" y="2054465"/>
        <a:ext cx="1406975" cy="938321"/>
      </dsp:txXfrm>
    </dsp:sp>
    <dsp:sp modelId="{4E0AE086-AABF-4A0E-98D0-5626D79C154F}">
      <dsp:nvSpPr>
        <dsp:cNvPr id="0" name=""/>
        <dsp:cNvSpPr/>
      </dsp:nvSpPr>
      <dsp:spPr>
        <a:xfrm>
          <a:off x="890866" y="2202082"/>
          <a:ext cx="1303048" cy="65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Продукт</a:t>
          </a:r>
          <a:endParaRPr lang="en-US" sz="2400" kern="1200" dirty="0"/>
        </a:p>
      </dsp:txBody>
      <dsp:txXfrm>
        <a:off x="890866" y="2202082"/>
        <a:ext cx="1303048" cy="651368"/>
      </dsp:txXfrm>
    </dsp:sp>
    <dsp:sp modelId="{339FCDE6-ACB1-4FC6-B770-034DE4C59DA1}">
      <dsp:nvSpPr>
        <dsp:cNvPr id="0" name=""/>
        <dsp:cNvSpPr/>
      </dsp:nvSpPr>
      <dsp:spPr>
        <a:xfrm>
          <a:off x="1188114" y="2856373"/>
          <a:ext cx="2014682" cy="20154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3366613" y="3409330"/>
          <a:ext cx="1406975" cy="938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Контракт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Попытка повторной продажи</a:t>
          </a:r>
          <a:endParaRPr lang="en-US" sz="1500" kern="1200" dirty="0"/>
        </a:p>
      </dsp:txBody>
      <dsp:txXfrm>
        <a:off x="3366613" y="3409330"/>
        <a:ext cx="1406975" cy="938321"/>
      </dsp:txXfrm>
    </dsp:sp>
    <dsp:sp modelId="{6AED50E6-1C35-4B77-9E90-501897F8F6D8}">
      <dsp:nvSpPr>
        <dsp:cNvPr id="0" name=""/>
        <dsp:cNvSpPr/>
      </dsp:nvSpPr>
      <dsp:spPr>
        <a:xfrm>
          <a:off x="1542610" y="3559383"/>
          <a:ext cx="1303048" cy="65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Продажа</a:t>
          </a:r>
          <a:endParaRPr lang="en-US" sz="2400" kern="1200" dirty="0"/>
        </a:p>
      </dsp:txBody>
      <dsp:txXfrm>
        <a:off x="1542610" y="3559383"/>
        <a:ext cx="1303048" cy="651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>
          <a:off x="1009552" y="0"/>
          <a:ext cx="2362596" cy="23629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3372592" y="537918"/>
          <a:ext cx="1417557" cy="1278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Прогнозы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Образ будущего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Анализ</a:t>
          </a:r>
          <a:endParaRPr lang="en-US" sz="1400" kern="1200" dirty="0"/>
        </a:p>
      </dsp:txBody>
      <dsp:txXfrm>
        <a:off x="3372592" y="537918"/>
        <a:ext cx="1417557" cy="1278284"/>
      </dsp:txXfrm>
    </dsp:sp>
    <dsp:sp modelId="{2B9101F4-B5D1-4AB7-BC83-753D06A88415}">
      <dsp:nvSpPr>
        <dsp:cNvPr id="0" name=""/>
        <dsp:cNvSpPr/>
      </dsp:nvSpPr>
      <dsp:spPr>
        <a:xfrm>
          <a:off x="1531763" y="853098"/>
          <a:ext cx="1312849" cy="656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Гипотеза</a:t>
          </a:r>
          <a:endParaRPr lang="en-US" sz="2400" kern="1200" dirty="0"/>
        </a:p>
      </dsp:txBody>
      <dsp:txXfrm>
        <a:off x="1531763" y="853098"/>
        <a:ext cx="1312849" cy="656267"/>
      </dsp:txXfrm>
    </dsp:sp>
    <dsp:sp modelId="{12D2183B-C8C1-4ADD-8BFA-63A0024D79DB}">
      <dsp:nvSpPr>
        <dsp:cNvPr id="0" name=""/>
        <dsp:cNvSpPr/>
      </dsp:nvSpPr>
      <dsp:spPr>
        <a:xfrm>
          <a:off x="353349" y="1357693"/>
          <a:ext cx="2362596" cy="23629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2715946" y="2069917"/>
          <a:ext cx="1417557" cy="94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MVP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Пилоты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Продажа</a:t>
          </a:r>
          <a:endParaRPr lang="en-US" sz="1400" kern="1200" dirty="0"/>
        </a:p>
      </dsp:txBody>
      <dsp:txXfrm>
        <a:off x="2715946" y="2069917"/>
        <a:ext cx="1417557" cy="945378"/>
      </dsp:txXfrm>
    </dsp:sp>
    <dsp:sp modelId="{4E0AE086-AABF-4A0E-98D0-5626D79C154F}">
      <dsp:nvSpPr>
        <dsp:cNvPr id="0" name=""/>
        <dsp:cNvSpPr/>
      </dsp:nvSpPr>
      <dsp:spPr>
        <a:xfrm>
          <a:off x="878223" y="2218645"/>
          <a:ext cx="1312849" cy="656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Продукт</a:t>
          </a:r>
          <a:endParaRPr lang="en-US" sz="2400" kern="1200" dirty="0"/>
        </a:p>
      </dsp:txBody>
      <dsp:txXfrm>
        <a:off x="878223" y="2218645"/>
        <a:ext cx="1312849" cy="656267"/>
      </dsp:txXfrm>
    </dsp:sp>
    <dsp:sp modelId="{339FCDE6-ACB1-4FC6-B770-034DE4C59DA1}">
      <dsp:nvSpPr>
        <dsp:cNvPr id="0" name=""/>
        <dsp:cNvSpPr/>
      </dsp:nvSpPr>
      <dsp:spPr>
        <a:xfrm>
          <a:off x="1177707" y="2877858"/>
          <a:ext cx="2029836" cy="203064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3372592" y="3434973"/>
          <a:ext cx="1417557" cy="94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Размер рынка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Конкуренты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Дистрибуция</a:t>
          </a:r>
          <a:endParaRPr lang="en-US" sz="1600" kern="1200" dirty="0"/>
        </a:p>
      </dsp:txBody>
      <dsp:txXfrm>
        <a:off x="3372592" y="3434973"/>
        <a:ext cx="1417557" cy="945378"/>
      </dsp:txXfrm>
    </dsp:sp>
    <dsp:sp modelId="{6AED50E6-1C35-4B77-9E90-501897F8F6D8}">
      <dsp:nvSpPr>
        <dsp:cNvPr id="0" name=""/>
        <dsp:cNvSpPr/>
      </dsp:nvSpPr>
      <dsp:spPr>
        <a:xfrm>
          <a:off x="1534869" y="3586155"/>
          <a:ext cx="1312849" cy="656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Стратегия</a:t>
          </a:r>
          <a:endParaRPr lang="en-US" sz="2400" kern="1200" dirty="0"/>
        </a:p>
      </dsp:txBody>
      <dsp:txXfrm>
        <a:off x="1534869" y="3586155"/>
        <a:ext cx="1312849" cy="656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18CB7-C30E-4042-9BA7-9B80C05297A9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9638-3671-4D96-B3B2-CFD899478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0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9638-3671-4D96-B3B2-CFD89947862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2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19638-3671-4D96-B3B2-CFD89947862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4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9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9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1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3341" y="824684"/>
            <a:ext cx="6432715" cy="426050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3872" y="4653136"/>
            <a:ext cx="6806208" cy="160858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0C94-91A7-4456-B964-E51CFEC08888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765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432-DE62-4597-ABC0-37A3E765740E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2028" y="649288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Блок-схема: процесс 7"/>
          <p:cNvSpPr/>
          <p:nvPr userDrawn="1"/>
        </p:nvSpPr>
        <p:spPr>
          <a:xfrm>
            <a:off x="0" y="188640"/>
            <a:ext cx="527381" cy="792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Блок-схема: процесс 7"/>
          <p:cNvSpPr/>
          <p:nvPr userDrawn="1"/>
        </p:nvSpPr>
        <p:spPr>
          <a:xfrm flipH="1" flipV="1">
            <a:off x="11656851" y="188640"/>
            <a:ext cx="549980" cy="792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885551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3"/>
            <a:ext cx="2743200" cy="5851525"/>
          </a:xfrm>
        </p:spPr>
        <p:txBody>
          <a:bodyPr vert="eaVert">
            <a:norm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8BB9B-8EEE-465C-9E05-119A30E9D69E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49288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4132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873232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21.09.2020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251520"/>
            <a:ext cx="12206828" cy="1056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032999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Блок-схема: процесс 7"/>
          <p:cNvSpPr/>
          <p:nvPr userDrawn="1"/>
        </p:nvSpPr>
        <p:spPr>
          <a:xfrm>
            <a:off x="0" y="251520"/>
            <a:ext cx="527381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Блок-схема: процесс 7"/>
          <p:cNvSpPr/>
          <p:nvPr userDrawn="1"/>
        </p:nvSpPr>
        <p:spPr>
          <a:xfrm flipH="1" flipV="1">
            <a:off x="11656849" y="251520"/>
            <a:ext cx="549980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07142" y="1799359"/>
            <a:ext cx="1920213" cy="2055391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151291" y="3692277"/>
            <a:ext cx="1728192" cy="184985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511675" y="3717033"/>
            <a:ext cx="2328597" cy="249252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5258768" y="3332990"/>
            <a:ext cx="2712640" cy="2903601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015387" y="1412777"/>
            <a:ext cx="2242408" cy="2400267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140940" y="1976452"/>
            <a:ext cx="2398264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/>
            <a:r>
              <a:rPr lang="ru-RU" sz="3200" b="1" dirty="0">
                <a:solidFill>
                  <a:srgbClr val="0A4884"/>
                </a:solidFill>
              </a:rPr>
              <a:t>ЗАГОЛОВОК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44138" y="2561959"/>
            <a:ext cx="1842043" cy="4514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/>
            <a:r>
              <a:rPr lang="ru-RU" sz="2100" dirty="0">
                <a:solidFill>
                  <a:srgbClr val="3A4352">
                    <a:lumMod val="75000"/>
                  </a:srgbClr>
                </a:solidFill>
              </a:rPr>
              <a:t>подзаголовок</a:t>
            </a:r>
          </a:p>
        </p:txBody>
      </p:sp>
      <p:pic>
        <p:nvPicPr>
          <p:cNvPr id="20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6764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7334630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4701498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67166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27381" y="112590"/>
            <a:ext cx="11129467" cy="101215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4A42-90A2-41A7-B4CE-3C7FC9648722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30699" y="649288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процесс 7"/>
          <p:cNvSpPr/>
          <p:nvPr userDrawn="1"/>
        </p:nvSpPr>
        <p:spPr>
          <a:xfrm>
            <a:off x="0" y="188640"/>
            <a:ext cx="527381" cy="792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Блок-схема: процесс 7"/>
          <p:cNvSpPr/>
          <p:nvPr userDrawn="1"/>
        </p:nvSpPr>
        <p:spPr>
          <a:xfrm flipH="1" flipV="1">
            <a:off x="11656851" y="188640"/>
            <a:ext cx="549980" cy="792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4938180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7B33-7F0B-412B-AFCB-026D7051C772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0328" y="6491047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370525" y="260648"/>
            <a:ext cx="5457163" cy="3384376"/>
            <a:chOff x="4211960" y="260648"/>
            <a:chExt cx="4658804" cy="3852342"/>
          </a:xfrm>
        </p:grpSpPr>
        <p:pic>
          <p:nvPicPr>
            <p:cNvPr id="4098" name="Picture 2" descr="\\192.168.0.240\для обмена\Ширяева Ольга\мое\система\Новая папка\к-лаб\6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60648"/>
              <a:ext cx="2714588" cy="294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\\192.168.0.240\для обмена\Ширяева Ольга\мое\система\Новая папка\к-лаб\б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556792"/>
              <a:ext cx="1788469" cy="1939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\\192.168.0.240\для обмена\Ширяева Ольга\мое\система\Новая папка\к-лаб\с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743" y="3068960"/>
              <a:ext cx="962963" cy="104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Блок-схема: процесс 18"/>
          <p:cNvSpPr/>
          <p:nvPr userDrawn="1"/>
        </p:nvSpPr>
        <p:spPr>
          <a:xfrm>
            <a:off x="0" y="2924944"/>
            <a:ext cx="335360" cy="288032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8830353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8B9-F9B4-45BD-9787-9831D7F796F6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49288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процесс 7"/>
          <p:cNvSpPr/>
          <p:nvPr userDrawn="1"/>
        </p:nvSpPr>
        <p:spPr>
          <a:xfrm>
            <a:off x="0" y="188640"/>
            <a:ext cx="527381" cy="792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Блок-схема: процесс 7"/>
          <p:cNvSpPr/>
          <p:nvPr userDrawn="1"/>
        </p:nvSpPr>
        <p:spPr>
          <a:xfrm flipH="1" flipV="1">
            <a:off x="11656851" y="188640"/>
            <a:ext cx="549980" cy="792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91628364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08E7-B87F-4687-81EC-B893131096B1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62028" y="649288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Блок-схема: процесс 7"/>
          <p:cNvSpPr/>
          <p:nvPr userDrawn="1"/>
        </p:nvSpPr>
        <p:spPr>
          <a:xfrm>
            <a:off x="0" y="188640"/>
            <a:ext cx="527381" cy="792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Блок-схема: процесс 7"/>
          <p:cNvSpPr/>
          <p:nvPr userDrawn="1"/>
        </p:nvSpPr>
        <p:spPr>
          <a:xfrm flipH="1" flipV="1">
            <a:off x="11656851" y="188640"/>
            <a:ext cx="549980" cy="792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4850009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-3648"/>
            <a:ext cx="109728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DE24-24BF-4D1C-A6FB-98122F5939BF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028" y="649288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Блок-схема: процесс 7"/>
          <p:cNvSpPr/>
          <p:nvPr userDrawn="1"/>
        </p:nvSpPr>
        <p:spPr>
          <a:xfrm>
            <a:off x="0" y="188640"/>
            <a:ext cx="527381" cy="792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Блок-схема: процесс 7"/>
          <p:cNvSpPr/>
          <p:nvPr userDrawn="1"/>
        </p:nvSpPr>
        <p:spPr>
          <a:xfrm flipH="1" flipV="1">
            <a:off x="11656851" y="188640"/>
            <a:ext cx="549980" cy="7920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723634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-205813" y="6356355"/>
            <a:ext cx="2844800" cy="365125"/>
          </a:xfrm>
        </p:spPr>
        <p:txBody>
          <a:bodyPr/>
          <a:lstStyle/>
          <a:p>
            <a:fld id="{2D4A52E6-7FFC-47D8-8DA4-7987BAA2A90D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50187" y="6356355"/>
            <a:ext cx="386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7" y="649288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4" descr="http://parkglass.co.uk/resources/Contact-U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/>
          <a:stretch/>
        </p:blipFill>
        <p:spPr bwMode="auto">
          <a:xfrm>
            <a:off x="0" y="5"/>
            <a:ext cx="12192000" cy="684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роцесс 5"/>
          <p:cNvSpPr/>
          <p:nvPr userDrawn="1"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370525" y="260648"/>
            <a:ext cx="5457163" cy="3384376"/>
            <a:chOff x="4211960" y="260648"/>
            <a:chExt cx="4658804" cy="3852342"/>
          </a:xfrm>
        </p:grpSpPr>
        <p:pic>
          <p:nvPicPr>
            <p:cNvPr id="8" name="Picture 2" descr="\\192.168.0.240\для обмена\Ширяева Ольга\мое\система\Новая папка\к-лаб\6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60648"/>
              <a:ext cx="2714588" cy="294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\\192.168.0.240\для обмена\Ширяева Ольга\мое\система\Новая папка\к-лаб\б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556792"/>
              <a:ext cx="1788469" cy="1939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\\192.168.0.240\для обмена\Ширяева Ольга\мое\система\Новая папка\к-лаб\с.png"/>
            <p:cNvPicPr>
              <a:picLocks noChangeAspect="1" noChangeArrowheads="1"/>
            </p:cNvPicPr>
            <p:nvPr userDrawn="1"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743" y="3068960"/>
              <a:ext cx="962963" cy="104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\\192.168.0.240\для обмена\Ширяева Ольга\мое\система\Новая папка\к-лаб\2клаб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01" y="5517232"/>
            <a:ext cx="3785673" cy="8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108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 userDrawn="1"/>
        </p:nvSpPr>
        <p:spPr>
          <a:xfrm>
            <a:off x="0" y="260648"/>
            <a:ext cx="4655840" cy="1152128"/>
          </a:xfrm>
          <a:prstGeom prst="homePlate">
            <a:avLst>
              <a:gd name="adj" fmla="val 235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3" y="273050"/>
            <a:ext cx="4011084" cy="1162050"/>
          </a:xfrm>
        </p:spPr>
        <p:txBody>
          <a:bodyPr anchor="ctr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A0AA-04B6-4C7D-B4D7-C6CAAF79A8E6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49288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364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C748-9B2D-4545-82B5-B9D1245503B4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76961" y="649288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5367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80A3-4ED0-4B04-8047-0AD56755630D}" type="datetime1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80" r:id="rId13"/>
    <p:sldLayoutId id="2147483682" r:id="rId14"/>
    <p:sldLayoutId id="2147483683" r:id="rId15"/>
    <p:sldLayoutId id="2147483684" r:id="rId16"/>
  </p:sldLayoutIdLst>
  <p:transition spd="slow">
    <p:push dir="u"/>
  </p:transition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webiomed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facebook.com/webiomed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ebiomed" TargetMode="External"/><Relationship Id="rId5" Type="http://schemas.openxmlformats.org/officeDocument/2006/relationships/hyperlink" Target="mailto:info@kmis.ru" TargetMode="External"/><Relationship Id="rId4" Type="http://schemas.openxmlformats.org/officeDocument/2006/relationships/hyperlink" Target="http://webiomed.a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ytotalretail.com/wp-content/uploads/sites/14/2018/12/GettyImages-9364249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ручной ввод 1"/>
          <p:cNvSpPr/>
          <p:nvPr/>
        </p:nvSpPr>
        <p:spPr>
          <a:xfrm flipH="1">
            <a:off x="-1" y="3505354"/>
            <a:ext cx="9433047" cy="33526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6910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69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6910"/>
                </a:moveTo>
                <a:lnTo>
                  <a:pt x="10019" y="0"/>
                </a:lnTo>
                <a:lnTo>
                  <a:pt x="10019" y="10000"/>
                </a:lnTo>
                <a:lnTo>
                  <a:pt x="19" y="10000"/>
                </a:lnTo>
                <a:cubicBezTo>
                  <a:pt x="13" y="8970"/>
                  <a:pt x="6" y="7940"/>
                  <a:pt x="0" y="6910"/>
                </a:cubicBezTo>
                <a:close/>
              </a:path>
            </a:pathLst>
          </a:custGeom>
          <a:solidFill>
            <a:srgbClr val="2CACBA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учной ввод 1"/>
          <p:cNvSpPr/>
          <p:nvPr/>
        </p:nvSpPr>
        <p:spPr>
          <a:xfrm flipH="1">
            <a:off x="2899" y="3861049"/>
            <a:ext cx="9261452" cy="299695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6910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69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6910"/>
                </a:moveTo>
                <a:lnTo>
                  <a:pt x="10019" y="0"/>
                </a:lnTo>
                <a:lnTo>
                  <a:pt x="10019" y="10000"/>
                </a:lnTo>
                <a:lnTo>
                  <a:pt x="19" y="10000"/>
                </a:lnTo>
                <a:cubicBezTo>
                  <a:pt x="13" y="8970"/>
                  <a:pt x="6" y="7940"/>
                  <a:pt x="0" y="69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ручной ввод 1"/>
          <p:cNvSpPr/>
          <p:nvPr/>
        </p:nvSpPr>
        <p:spPr>
          <a:xfrm>
            <a:off x="-23166" y="3212976"/>
            <a:ext cx="12215165" cy="364502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6910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69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6910"/>
                </a:moveTo>
                <a:lnTo>
                  <a:pt x="10019" y="0"/>
                </a:lnTo>
                <a:lnTo>
                  <a:pt x="10019" y="10000"/>
                </a:lnTo>
                <a:lnTo>
                  <a:pt x="19" y="10000"/>
                </a:lnTo>
                <a:cubicBezTo>
                  <a:pt x="13" y="8970"/>
                  <a:pt x="6" y="7940"/>
                  <a:pt x="0" y="69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azchallenge.sk.ru/files/110/logo-skolkovo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86" y="6003849"/>
            <a:ext cx="707740" cy="5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32226A-4AB7-AF4E-A786-2146EFC13EA1}"/>
              </a:ext>
            </a:extLst>
          </p:cNvPr>
          <p:cNvSpPr/>
          <p:nvPr/>
        </p:nvSpPr>
        <p:spPr>
          <a:xfrm>
            <a:off x="7608168" y="21070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WEBIOMED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1099" y="4653136"/>
            <a:ext cx="7848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Как мы привлекали инвестиции в проект </a:t>
            </a:r>
            <a:r>
              <a:rPr lang="en" sz="4000" b="1" dirty="0">
                <a:solidFill>
                  <a:schemeClr val="bg1"/>
                </a:solidFill>
              </a:rPr>
              <a:t>Webiomed: </a:t>
            </a:r>
            <a:r>
              <a:rPr lang="ru-RU" sz="4000" b="1" dirty="0">
                <a:solidFill>
                  <a:schemeClr val="bg1"/>
                </a:solidFill>
              </a:rPr>
              <a:t>опыт - сын ошибок трудных</a:t>
            </a:r>
          </a:p>
        </p:txBody>
      </p:sp>
      <p:pic>
        <p:nvPicPr>
          <p:cNvPr id="3075" name="Picture 3" descr="\\172.20.195.220\для обмена\Ширяева Ольга\мое\система\Новая папка\к-лаб\гайд\на отправку\k-skai\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9" y="6043556"/>
            <a:ext cx="1511801" cy="4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81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3E3FE-E97B-1541-B4EB-F2EBBBA4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Выводы: продукт </a:t>
            </a:r>
            <a:r>
              <a:rPr lang="en-US" dirty="0"/>
              <a:t>VS </a:t>
            </a:r>
            <a:r>
              <a:rPr lang="ru-RU" dirty="0"/>
              <a:t>продажи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ACCD88CE-B257-024F-B5A4-9C995F650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830750"/>
              </p:ext>
            </p:extLst>
          </p:nvPr>
        </p:nvGraphicFramePr>
        <p:xfrm>
          <a:off x="119337" y="1149330"/>
          <a:ext cx="1188132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5166">
                  <a:extLst>
                    <a:ext uri="{9D8B030D-6E8A-4147-A177-3AD203B41FA5}">
                      <a16:colId xmlns:a16="http://schemas.microsoft.com/office/drawing/2014/main" val="4277799057"/>
                    </a:ext>
                  </a:extLst>
                </a:gridCol>
                <a:gridCol w="6346154">
                  <a:extLst>
                    <a:ext uri="{9D8B030D-6E8A-4147-A177-3AD203B41FA5}">
                      <a16:colId xmlns:a16="http://schemas.microsoft.com/office/drawing/2014/main" val="2385242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Заблуждение / ошибка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Как мы говорим себе сейчас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75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Есть классная идея! Никому не говорим, срочно «пилим» продукт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Есть классная идея! Срочный анализ конкурентов, экспертов и рынка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77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Нет конкурентов – класс! Я буду первым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Нет конкурентов – беда, значит нет денег. А если так – зачем нам это?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44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Запустили проект. Теперь самое главное – это продукт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Запустили проект. Теперь самое главное - это продажи и время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66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Быстро – это плохо. Я должен быть настойчив в развитии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Быстро – это рецепт выживания. </a:t>
                      </a:r>
                    </a:p>
                    <a:p>
                      <a:r>
                        <a:rPr lang="ru-RU" sz="2800" dirty="0"/>
                        <a:t>Настойчивость в результатах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66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Качество – это соответствие требованиям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Качество – это мера удовлетворить ожидание потребителя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28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Продукт - это 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Продукт – это ценность для клиента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631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1263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3E3FE-E97B-1541-B4EB-F2EBBBA4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Выводы: процессы </a:t>
            </a:r>
            <a:r>
              <a:rPr lang="en-US" dirty="0"/>
              <a:t>VS </a:t>
            </a:r>
            <a:r>
              <a:rPr lang="ru-RU" dirty="0"/>
              <a:t>результаты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ACCD88CE-B257-024F-B5A4-9C995F650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037193"/>
              </p:ext>
            </p:extLst>
          </p:nvPr>
        </p:nvGraphicFramePr>
        <p:xfrm>
          <a:off x="186050" y="1132740"/>
          <a:ext cx="11814606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4085">
                  <a:extLst>
                    <a:ext uri="{9D8B030D-6E8A-4147-A177-3AD203B41FA5}">
                      <a16:colId xmlns:a16="http://schemas.microsoft.com/office/drawing/2014/main" val="4277799057"/>
                    </a:ext>
                  </a:extLst>
                </a:gridCol>
                <a:gridCol w="6310521">
                  <a:extLst>
                    <a:ext uri="{9D8B030D-6E8A-4147-A177-3AD203B41FA5}">
                      <a16:colId xmlns:a16="http://schemas.microsoft.com/office/drawing/2014/main" val="2385242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Заблуждение / ошибка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Как мы говорим себе сейчас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75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Продавцы должны продавать то, что мы разработали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Разработчики должны делать то, что мы продаем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18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Я должен отладить процессы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Я должен добиться результата и найти того, кто отладит процессы для этого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2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Я должен быть со своей командой и помогать 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Я должен быть с клиентами или учителями. Всех кто тенят меня в </a:t>
                      </a:r>
                      <a:r>
                        <a:rPr lang="ru-RU" sz="2800" dirty="0" err="1"/>
                        <a:t>операционку</a:t>
                      </a:r>
                      <a:r>
                        <a:rPr lang="ru-RU" sz="2800" dirty="0"/>
                        <a:t> – заменять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26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Я подберу классных ребят с которыми мне будет комфортно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Я подберу тех, кто лучше меня разбирается в нужном мне вопросе. Я не должен все знать, особенно что касается </a:t>
                      </a:r>
                      <a:r>
                        <a:rPr lang="ru-RU" sz="2800" dirty="0" err="1"/>
                        <a:t>операционки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54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6387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585987" y="144549"/>
            <a:ext cx="11129467" cy="101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A48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dirty="0">
              <a:solidFill>
                <a:srgbClr val="0A4884"/>
              </a:solidFill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D1A9D70-8E58-E44C-BCA2-A8D0C967A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9" y="1707905"/>
            <a:ext cx="1781850" cy="3632707"/>
          </a:xfrm>
          <a:prstGeom prst="rect">
            <a:avLst/>
          </a:prstGeom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6D170-3E02-2D43-9DFF-879D90815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9" y="2191591"/>
            <a:ext cx="1522881" cy="2707344"/>
          </a:xfrm>
          <a:prstGeom prst="rect">
            <a:avLst/>
          </a:prstGeom>
          <a:noFill/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94E0D534-4098-CD42-9086-099101C40886}"/>
              </a:ext>
            </a:extLst>
          </p:cNvPr>
          <p:cNvSpPr txBox="1"/>
          <p:nvPr/>
        </p:nvSpPr>
        <p:spPr>
          <a:xfrm>
            <a:off x="2789008" y="1691337"/>
            <a:ext cx="1215076" cy="1723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spc="300" dirty="0">
                <a:solidFill>
                  <a:srgbClr val="5C9C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</a:t>
            </a:r>
            <a:endParaRPr lang="en-US" sz="1400" b="1" spc="300" dirty="0">
              <a:solidFill>
                <a:srgbClr val="5C9C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hape 3905">
            <a:extLst>
              <a:ext uri="{FF2B5EF4-FFF2-40B4-BE49-F238E27FC236}">
                <a16:creationId xmlns:a16="http://schemas.microsoft.com/office/drawing/2014/main" id="{7537FAC9-0455-7D4D-808C-5A2573C82B18}"/>
              </a:ext>
            </a:extLst>
          </p:cNvPr>
          <p:cNvSpPr/>
          <p:nvPr/>
        </p:nvSpPr>
        <p:spPr>
          <a:xfrm>
            <a:off x="2792368" y="2420888"/>
            <a:ext cx="432000" cy="4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5"/>
                </a:cubicBezTo>
                <a:cubicBezTo>
                  <a:pt x="12783" y="9001"/>
                  <a:pt x="13728" y="8391"/>
                  <a:pt x="14592" y="7683"/>
                </a:cubicBezTo>
                <a:cubicBezTo>
                  <a:pt x="15222" y="8448"/>
                  <a:pt x="15619" y="9408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6" y="12619"/>
                  <a:pt x="12590" y="11483"/>
                </a:cubicBezTo>
                <a:cubicBezTo>
                  <a:pt x="13120" y="11361"/>
                  <a:pt x="13670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5" y="15709"/>
                  <a:pt x="8772" y="15374"/>
                  <a:pt x="7972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8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4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6" y="7279"/>
                  <a:pt x="9793" y="8099"/>
                  <a:pt x="10353" y="9000"/>
                </a:cubicBezTo>
                <a:cubicBezTo>
                  <a:pt x="8992" y="9509"/>
                  <a:pt x="7526" y="9802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3" y="6982"/>
                </a:cubicBezTo>
                <a:cubicBezTo>
                  <a:pt x="13087" y="7622"/>
                  <a:pt x="12217" y="8175"/>
                  <a:pt x="11281" y="8612"/>
                </a:cubicBezTo>
                <a:cubicBezTo>
                  <a:pt x="10732" y="7702"/>
                  <a:pt x="10072" y="6870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BFC8BF3-276A-FA4E-B548-A5C76A0BC166}"/>
              </a:ext>
            </a:extLst>
          </p:cNvPr>
          <p:cNvSpPr txBox="1"/>
          <p:nvPr/>
        </p:nvSpPr>
        <p:spPr>
          <a:xfrm>
            <a:off x="3454878" y="2573763"/>
            <a:ext cx="14206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https://webiomed.ai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Shape 3778">
            <a:extLst>
              <a:ext uri="{FF2B5EF4-FFF2-40B4-BE49-F238E27FC236}">
                <a16:creationId xmlns:a16="http://schemas.microsoft.com/office/drawing/2014/main" id="{FC83C71A-5960-EB48-A6F0-BAE079AFC762}"/>
              </a:ext>
            </a:extLst>
          </p:cNvPr>
          <p:cNvSpPr/>
          <p:nvPr/>
        </p:nvSpPr>
        <p:spPr>
          <a:xfrm>
            <a:off x="2850062" y="2980297"/>
            <a:ext cx="323466" cy="48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2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2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40523FF-740F-9641-91A4-6BC429718A8D}"/>
              </a:ext>
            </a:extLst>
          </p:cNvPr>
          <p:cNvSpPr txBox="1"/>
          <p:nvPr/>
        </p:nvSpPr>
        <p:spPr>
          <a:xfrm>
            <a:off x="3454878" y="3068960"/>
            <a:ext cx="3619581" cy="2954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85031, РФ, Республика Карелия,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г.Петрозаводск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набережная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Варкауса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д. 17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hape 3701">
            <a:extLst>
              <a:ext uri="{FF2B5EF4-FFF2-40B4-BE49-F238E27FC236}">
                <a16:creationId xmlns:a16="http://schemas.microsoft.com/office/drawing/2014/main" id="{CAB9C582-126F-5D4C-8CE8-81A68A0A6321}"/>
              </a:ext>
            </a:extLst>
          </p:cNvPr>
          <p:cNvSpPr/>
          <p:nvPr/>
        </p:nvSpPr>
        <p:spPr>
          <a:xfrm>
            <a:off x="2794389" y="3538961"/>
            <a:ext cx="432000" cy="4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5"/>
                </a:cubicBezTo>
                <a:cubicBezTo>
                  <a:pt x="14611" y="20190"/>
                  <a:pt x="14556" y="20169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0"/>
                  <a:pt x="4888" y="1296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4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7"/>
                  <a:pt x="7170" y="7230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8"/>
                </a:cubicBezTo>
                <a:cubicBezTo>
                  <a:pt x="11541" y="14478"/>
                  <a:pt x="11555" y="14488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39"/>
                  <a:pt x="14301" y="14479"/>
                </a:cubicBezTo>
                <a:cubicBezTo>
                  <a:pt x="14320" y="14463"/>
                  <a:pt x="14338" y="14445"/>
                  <a:pt x="14356" y="14427"/>
                </a:cubicBezTo>
                <a:lnTo>
                  <a:pt x="15456" y="13320"/>
                </a:lnTo>
                <a:cubicBezTo>
                  <a:pt x="15533" y="13272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19"/>
                  <a:pt x="16108" y="13446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5"/>
                  <a:pt x="20379" y="16762"/>
                </a:cubicBezTo>
                <a:cubicBezTo>
                  <a:pt x="20431" y="16794"/>
                  <a:pt x="20455" y="16816"/>
                  <a:pt x="20466" y="16827"/>
                </a:cubicBezTo>
                <a:cubicBezTo>
                  <a:pt x="20520" y="16881"/>
                  <a:pt x="20610" y="16998"/>
                  <a:pt x="20610" y="17174"/>
                </a:cubicBezTo>
                <a:cubicBezTo>
                  <a:pt x="20610" y="17208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30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4"/>
                  <a:pt x="12104" y="13674"/>
                </a:cubicBezTo>
                <a:cubicBezTo>
                  <a:pt x="10500" y="12510"/>
                  <a:pt x="9078" y="11109"/>
                  <a:pt x="7916" y="9503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8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5"/>
                  <a:pt x="9327" y="5891"/>
                </a:cubicBezTo>
                <a:cubicBezTo>
                  <a:pt x="9327" y="5484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1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4"/>
                  <a:pt x="183" y="6688"/>
                  <a:pt x="499" y="7356"/>
                </a:cubicBezTo>
                <a:lnTo>
                  <a:pt x="483" y="7372"/>
                </a:lnTo>
                <a:cubicBezTo>
                  <a:pt x="3436" y="13255"/>
                  <a:pt x="8345" y="18164"/>
                  <a:pt x="14228" y="21118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80"/>
                  <a:pt x="21600" y="17177"/>
                  <a:pt x="21600" y="17174"/>
                </a:cubicBezTo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6C0731B-69BC-5640-8180-10F00E528476}"/>
              </a:ext>
            </a:extLst>
          </p:cNvPr>
          <p:cNvSpPr txBox="1"/>
          <p:nvPr/>
        </p:nvSpPr>
        <p:spPr>
          <a:xfrm>
            <a:off x="3454878" y="3714908"/>
            <a:ext cx="1412246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(814-2) 28-08-18</a:t>
            </a:r>
          </a:p>
        </p:txBody>
      </p:sp>
      <p:sp>
        <p:nvSpPr>
          <p:cNvPr id="17" name="Shape 3870">
            <a:extLst>
              <a:ext uri="{FF2B5EF4-FFF2-40B4-BE49-F238E27FC236}">
                <a16:creationId xmlns:a16="http://schemas.microsoft.com/office/drawing/2014/main" id="{C0B75D71-3B10-A048-BBE9-204C9324FC45}"/>
              </a:ext>
            </a:extLst>
          </p:cNvPr>
          <p:cNvSpPr/>
          <p:nvPr/>
        </p:nvSpPr>
        <p:spPr>
          <a:xfrm>
            <a:off x="2792368" y="4119632"/>
            <a:ext cx="432000" cy="336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3"/>
                  <a:pt x="19964" y="1433"/>
                </a:cubicBezTo>
                <a:lnTo>
                  <a:pt x="11465" y="13118"/>
                </a:lnTo>
                <a:cubicBezTo>
                  <a:pt x="11288" y="13363"/>
                  <a:pt x="11051" y="13497"/>
                  <a:pt x="10800" y="13497"/>
                </a:cubicBezTo>
                <a:cubicBezTo>
                  <a:pt x="10549" y="13497"/>
                  <a:pt x="10312" y="13363"/>
                  <a:pt x="10134" y="13118"/>
                </a:cubicBezTo>
                <a:lnTo>
                  <a:pt x="1637" y="1433"/>
                </a:lnTo>
                <a:cubicBezTo>
                  <a:pt x="1739" y="1383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5641B59A-2A64-F74F-A75B-8A4AF219779F}"/>
              </a:ext>
            </a:extLst>
          </p:cNvPr>
          <p:cNvSpPr txBox="1"/>
          <p:nvPr/>
        </p:nvSpPr>
        <p:spPr>
          <a:xfrm>
            <a:off x="3454878" y="4212843"/>
            <a:ext cx="1250471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info@webiomed.ai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hape 3613">
            <a:extLst>
              <a:ext uri="{FF2B5EF4-FFF2-40B4-BE49-F238E27FC236}">
                <a16:creationId xmlns:a16="http://schemas.microsoft.com/office/drawing/2014/main" id="{F3C18A5B-AAEC-D343-A3CF-437E4C1B3A3D}"/>
              </a:ext>
            </a:extLst>
          </p:cNvPr>
          <p:cNvSpPr/>
          <p:nvPr/>
        </p:nvSpPr>
        <p:spPr>
          <a:xfrm>
            <a:off x="7368967" y="3025824"/>
            <a:ext cx="280580" cy="280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BCE273D-D0B3-FE4E-9B6D-05817653DDE8}"/>
              </a:ext>
            </a:extLst>
          </p:cNvPr>
          <p:cNvGrpSpPr/>
          <p:nvPr/>
        </p:nvGrpSpPr>
        <p:grpSpPr>
          <a:xfrm>
            <a:off x="7798737" y="3021902"/>
            <a:ext cx="3684814" cy="459480"/>
            <a:chOff x="2258786" y="3660325"/>
            <a:chExt cx="3684814" cy="459480"/>
          </a:xfrm>
        </p:grpSpPr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id="{EB4299B4-D66B-D746-B907-7D61E2C8908A}"/>
                </a:ext>
              </a:extLst>
            </p:cNvPr>
            <p:cNvSpPr txBox="1"/>
            <p:nvPr/>
          </p:nvSpPr>
          <p:spPr>
            <a:xfrm>
              <a:off x="2258786" y="3660325"/>
              <a:ext cx="3684814" cy="230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ВКонтакте</a:t>
              </a:r>
              <a:endPara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22">
              <a:extLst>
                <a:ext uri="{FF2B5EF4-FFF2-40B4-BE49-F238E27FC236}">
                  <a16:creationId xmlns:a16="http://schemas.microsoft.com/office/drawing/2014/main" id="{C98F65B7-2049-8741-AB3F-51A9999C3D0D}"/>
                </a:ext>
              </a:extLst>
            </p:cNvPr>
            <p:cNvSpPr txBox="1"/>
            <p:nvPr/>
          </p:nvSpPr>
          <p:spPr>
            <a:xfrm>
              <a:off x="2258786" y="3873519"/>
              <a:ext cx="2904229" cy="24628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6"/>
                </a:rPr>
                <a:t>https://vk.com/webiomed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21" name="TextBox 23">
            <a:extLst>
              <a:ext uri="{FF2B5EF4-FFF2-40B4-BE49-F238E27FC236}">
                <a16:creationId xmlns:a16="http://schemas.microsoft.com/office/drawing/2014/main" id="{4F8C60F0-32AE-D440-8B1E-2CA5D39C7BCF}"/>
              </a:ext>
            </a:extLst>
          </p:cNvPr>
          <p:cNvSpPr txBox="1"/>
          <p:nvPr/>
        </p:nvSpPr>
        <p:spPr>
          <a:xfrm>
            <a:off x="7366689" y="1556792"/>
            <a:ext cx="2759782" cy="79335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5C9C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Подключайтесь к нам в социальных сетях, чтобы всегда быть в курсе новостей и событий</a:t>
            </a:r>
            <a:endParaRPr lang="en-US" sz="1200" dirty="0">
              <a:solidFill>
                <a:srgbClr val="5C9C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Shape 3894">
            <a:extLst>
              <a:ext uri="{FF2B5EF4-FFF2-40B4-BE49-F238E27FC236}">
                <a16:creationId xmlns:a16="http://schemas.microsoft.com/office/drawing/2014/main" id="{69E43900-A99C-C842-9771-E7556D3A4422}"/>
              </a:ext>
            </a:extLst>
          </p:cNvPr>
          <p:cNvSpPr/>
          <p:nvPr/>
        </p:nvSpPr>
        <p:spPr>
          <a:xfrm>
            <a:off x="7366689" y="3647994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620D78A-F581-CA4C-967F-7D83915C3E55}"/>
              </a:ext>
            </a:extLst>
          </p:cNvPr>
          <p:cNvGrpSpPr/>
          <p:nvPr/>
        </p:nvGrpSpPr>
        <p:grpSpPr>
          <a:xfrm>
            <a:off x="7793894" y="3608886"/>
            <a:ext cx="3684814" cy="456646"/>
            <a:chOff x="2154356" y="3678521"/>
            <a:chExt cx="3684814" cy="456646"/>
          </a:xfrm>
        </p:grpSpPr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9FA301B4-37EB-DA46-93D3-B92E9B8CF58C}"/>
                </a:ext>
              </a:extLst>
            </p:cNvPr>
            <p:cNvSpPr txBox="1"/>
            <p:nvPr/>
          </p:nvSpPr>
          <p:spPr>
            <a:xfrm>
              <a:off x="2154356" y="3678521"/>
              <a:ext cx="3684814" cy="230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Facebook</a:t>
              </a:r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5C361DB5-F36B-6747-8518-CF906BCA7F86}"/>
                </a:ext>
              </a:extLst>
            </p:cNvPr>
            <p:cNvSpPr txBox="1"/>
            <p:nvPr/>
          </p:nvSpPr>
          <p:spPr>
            <a:xfrm>
              <a:off x="2154356" y="3888881"/>
              <a:ext cx="3129459" cy="24628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7"/>
                </a:rPr>
                <a:t>https://www.facebook.com/webiomed/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6596966-C0CA-D243-A04D-52F16D9CE1A2}"/>
              </a:ext>
            </a:extLst>
          </p:cNvPr>
          <p:cNvGrpSpPr/>
          <p:nvPr/>
        </p:nvGrpSpPr>
        <p:grpSpPr>
          <a:xfrm>
            <a:off x="7793894" y="4202398"/>
            <a:ext cx="3684814" cy="459480"/>
            <a:chOff x="2258786" y="3660325"/>
            <a:chExt cx="3684814" cy="459480"/>
          </a:xfrm>
        </p:grpSpPr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7B1ABE6C-F464-D64F-8084-E0F978D31709}"/>
                </a:ext>
              </a:extLst>
            </p:cNvPr>
            <p:cNvSpPr txBox="1"/>
            <p:nvPr/>
          </p:nvSpPr>
          <p:spPr>
            <a:xfrm>
              <a:off x="2258786" y="3660325"/>
              <a:ext cx="3684814" cy="230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Twitter</a:t>
              </a:r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1489C9F5-E545-934F-A9A8-6F6F7C544727}"/>
                </a:ext>
              </a:extLst>
            </p:cNvPr>
            <p:cNvSpPr txBox="1"/>
            <p:nvPr/>
          </p:nvSpPr>
          <p:spPr>
            <a:xfrm>
              <a:off x="2258786" y="3873519"/>
              <a:ext cx="3129459" cy="24628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8"/>
                </a:rPr>
                <a:t>https://twitter.com/webiomed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25" name="Shape 3900">
            <a:extLst>
              <a:ext uri="{FF2B5EF4-FFF2-40B4-BE49-F238E27FC236}">
                <a16:creationId xmlns:a16="http://schemas.microsoft.com/office/drawing/2014/main" id="{E9EA5188-21F2-944C-94A7-44D84CD273C3}"/>
              </a:ext>
            </a:extLst>
          </p:cNvPr>
          <p:cNvSpPr/>
          <p:nvPr/>
        </p:nvSpPr>
        <p:spPr>
          <a:xfrm>
            <a:off x="7387906" y="4219511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7"/>
                  <a:pt x="9187" y="8554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5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gradFill>
            <a:gsLst>
              <a:gs pos="0">
                <a:srgbClr val="4170BA"/>
              </a:gs>
              <a:gs pos="100000">
                <a:srgbClr val="699D4B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36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56"/>
          <p:cNvGrpSpPr/>
          <p:nvPr/>
        </p:nvGrpSpPr>
        <p:grpSpPr bwMode="gray">
          <a:xfrm>
            <a:off x="2217874" y="1466884"/>
            <a:ext cx="8079275" cy="4862044"/>
            <a:chOff x="533311" y="1555750"/>
            <a:chExt cx="7739972" cy="4247450"/>
          </a:xfrm>
        </p:grpSpPr>
        <p:sp>
          <p:nvSpPr>
            <p:cNvPr id="59" name="Rechteck 58"/>
            <p:cNvSpPr/>
            <p:nvPr/>
          </p:nvSpPr>
          <p:spPr bwMode="gray">
            <a:xfrm>
              <a:off x="4284560" y="1555750"/>
              <a:ext cx="3988723" cy="102545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hteck 59"/>
            <p:cNvSpPr/>
            <p:nvPr/>
          </p:nvSpPr>
          <p:spPr bwMode="gray">
            <a:xfrm>
              <a:off x="1783744" y="3679200"/>
              <a:ext cx="5335985" cy="10980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hteck 61"/>
            <p:cNvSpPr/>
            <p:nvPr/>
          </p:nvSpPr>
          <p:spPr bwMode="gray">
            <a:xfrm>
              <a:off x="4284561" y="1566862"/>
              <a:ext cx="3359889" cy="942338"/>
            </a:xfrm>
            <a:prstGeom prst="rect">
              <a:avLst/>
            </a:prstGeom>
          </p:spPr>
          <p:txBody>
            <a:bodyPr wrap="square" lIns="0" tIns="72000" rIns="108000" bIns="0">
              <a:noAutofit/>
            </a:bodyPr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000" b="1" noProof="1">
                  <a:cs typeface="Arial" charset="0"/>
                </a:rPr>
                <a:t>2018 – настоящее время</a:t>
              </a:r>
              <a:br>
                <a:rPr lang="en-US" sz="2400" b="1" noProof="1">
                  <a:cs typeface="Arial" charset="0"/>
                </a:rPr>
              </a:br>
              <a:r>
                <a:rPr lang="ru-RU" sz="1600" noProof="1">
                  <a:cs typeface="Arial" charset="0"/>
                </a:rPr>
                <a:t>Необходимость выйти с современным продуктом на </a:t>
              </a:r>
              <a:r>
                <a:rPr lang="ru-RU" sz="1600" b="1" noProof="1">
                  <a:cs typeface="Arial" charset="0"/>
                </a:rPr>
                <a:t>глобальный рынок</a:t>
              </a:r>
              <a:endParaRPr lang="ru-RU" sz="1600" noProof="1"/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ru-RU" sz="1600" noProof="1"/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600" b="1" noProof="1">
                <a:cs typeface="Arial" charset="0"/>
              </a:endParaRPr>
            </a:p>
          </p:txBody>
        </p:sp>
        <p:cxnSp>
          <p:nvCxnSpPr>
            <p:cNvPr id="63" name="Gerade Verbindung 62"/>
            <p:cNvCxnSpPr/>
            <p:nvPr/>
          </p:nvCxnSpPr>
          <p:spPr bwMode="gray">
            <a:xfrm flipH="1">
              <a:off x="3034177" y="2586306"/>
              <a:ext cx="3918288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64" name="Rechteck 63"/>
            <p:cNvSpPr/>
            <p:nvPr/>
          </p:nvSpPr>
          <p:spPr bwMode="gray">
            <a:xfrm>
              <a:off x="3034177" y="2653200"/>
              <a:ext cx="3457311" cy="953999"/>
            </a:xfrm>
            <a:prstGeom prst="rect">
              <a:avLst/>
            </a:prstGeom>
          </p:spPr>
          <p:txBody>
            <a:bodyPr wrap="square" lIns="0" tIns="72000" rIns="108000" bIns="0">
              <a:noAutofit/>
            </a:bodyPr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000" b="1" noProof="1">
                  <a:cs typeface="Arial" charset="0"/>
                </a:rPr>
                <a:t>2007-2018</a:t>
              </a:r>
              <a:br>
                <a:rPr lang="en-US" sz="2400" b="1" noProof="1">
                  <a:cs typeface="Arial" charset="0"/>
                </a:rPr>
              </a:br>
              <a:r>
                <a:rPr lang="ru-RU" sz="1600" b="1" noProof="1"/>
                <a:t>Коммерческая компания </a:t>
              </a:r>
              <a:r>
                <a:rPr lang="ru-RU" sz="1600" noProof="1"/>
                <a:t>по автоматизации вначале отдельных МО, а потом - регионов</a:t>
              </a:r>
              <a:endParaRPr lang="en-US" sz="1600" noProof="1"/>
            </a:p>
          </p:txBody>
        </p:sp>
        <p:cxnSp>
          <p:nvCxnSpPr>
            <p:cNvPr id="65" name="Gerade Verbindung 64"/>
            <p:cNvCxnSpPr/>
            <p:nvPr/>
          </p:nvCxnSpPr>
          <p:spPr bwMode="gray">
            <a:xfrm flipH="1" flipV="1">
              <a:off x="1783744" y="3679204"/>
              <a:ext cx="4707744" cy="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66" name="Rechteck 65"/>
            <p:cNvSpPr/>
            <p:nvPr/>
          </p:nvSpPr>
          <p:spPr bwMode="gray">
            <a:xfrm>
              <a:off x="1783744" y="3751201"/>
              <a:ext cx="4622232" cy="954000"/>
            </a:xfrm>
            <a:prstGeom prst="rect">
              <a:avLst/>
            </a:prstGeom>
          </p:spPr>
          <p:txBody>
            <a:bodyPr wrap="square" lIns="0" tIns="72000" rIns="108000" bIns="0">
              <a:noAutofit/>
            </a:bodyPr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000" b="1" noProof="1">
                  <a:cs typeface="Arial" charset="0"/>
                </a:rPr>
                <a:t>2005-2007</a:t>
              </a: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1600" b="1" noProof="1"/>
                <a:t>Тиражирование МИС </a:t>
              </a:r>
              <a:r>
                <a:rPr lang="ru-RU" sz="1600" noProof="1"/>
                <a:t>в другие медицинские организации</a:t>
              </a: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ru-RU" sz="1600" noProof="1"/>
            </a:p>
          </p:txBody>
        </p:sp>
        <p:cxnSp>
          <p:nvCxnSpPr>
            <p:cNvPr id="67" name="Gerade Verbindung 66"/>
            <p:cNvCxnSpPr/>
            <p:nvPr/>
          </p:nvCxnSpPr>
          <p:spPr bwMode="gray">
            <a:xfrm flipH="1">
              <a:off x="533311" y="4777199"/>
              <a:ext cx="5096721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68" name="Rechteck 67"/>
            <p:cNvSpPr/>
            <p:nvPr/>
          </p:nvSpPr>
          <p:spPr bwMode="gray">
            <a:xfrm>
              <a:off x="533311" y="4849200"/>
              <a:ext cx="3751250" cy="954000"/>
            </a:xfrm>
            <a:prstGeom prst="rect">
              <a:avLst/>
            </a:prstGeom>
          </p:spPr>
          <p:txBody>
            <a:bodyPr wrap="square" lIns="0" tIns="72000" rIns="108000" bIns="0">
              <a:noAutofit/>
            </a:bodyPr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000" b="1" noProof="1">
                  <a:cs typeface="Arial" charset="0"/>
                </a:rPr>
                <a:t>1999-2005</a:t>
              </a:r>
              <a:br>
                <a:rPr lang="en-US" sz="2400" b="1" noProof="1">
                  <a:cs typeface="Arial" charset="0"/>
                </a:rPr>
              </a:br>
              <a:r>
                <a:rPr lang="ru-RU" sz="1600" b="1" noProof="1">
                  <a:cs typeface="Arial" charset="0"/>
                </a:rPr>
                <a:t>Разработка медицинской информационной системы </a:t>
              </a:r>
              <a:r>
                <a:rPr lang="en-US" sz="1600" noProof="1">
                  <a:cs typeface="Arial" charset="0"/>
                </a:rPr>
                <a:t>in house </a:t>
              </a:r>
              <a:r>
                <a:rPr lang="ru-RU" sz="1600" noProof="1">
                  <a:cs typeface="Arial" charset="0"/>
                </a:rPr>
                <a:t>для нужд мед.центра СЗО РАМН</a:t>
              </a:r>
              <a:endParaRPr lang="en-US" sz="1600" noProof="1">
                <a:cs typeface="Arial" charset="0"/>
              </a:endParaRPr>
            </a:p>
          </p:txBody>
        </p:sp>
      </p:grpSp>
      <p:grpSp>
        <p:nvGrpSpPr>
          <p:cNvPr id="2055" name="Gruppieren 2054"/>
          <p:cNvGrpSpPr/>
          <p:nvPr/>
        </p:nvGrpSpPr>
        <p:grpSpPr>
          <a:xfrm>
            <a:off x="4727848" y="1628800"/>
            <a:ext cx="1094332" cy="850000"/>
            <a:chOff x="4775661" y="1670864"/>
            <a:chExt cx="1094332" cy="850000"/>
          </a:xfrm>
        </p:grpSpPr>
        <p:sp>
          <p:nvSpPr>
            <p:cNvPr id="110" name="Ellipse 109"/>
            <p:cNvSpPr/>
            <p:nvPr/>
          </p:nvSpPr>
          <p:spPr bwMode="gray">
            <a:xfrm>
              <a:off x="4775661" y="2017932"/>
              <a:ext cx="1094332" cy="5029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Ellipse 110"/>
            <p:cNvSpPr/>
            <p:nvPr/>
          </p:nvSpPr>
          <p:spPr bwMode="gray">
            <a:xfrm>
              <a:off x="4998827" y="1670864"/>
              <a:ext cx="648000" cy="64800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>
              <a:outerShdw blurRad="1016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24000" h="324000"/>
              <a:bevelB w="324000" h="324000"/>
            </a:sp3d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28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4</a:t>
              </a:r>
            </a:p>
          </p:txBody>
        </p:sp>
      </p:grpSp>
      <p:grpSp>
        <p:nvGrpSpPr>
          <p:cNvPr id="2054" name="Gruppieren 2053"/>
          <p:cNvGrpSpPr/>
          <p:nvPr/>
        </p:nvGrpSpPr>
        <p:grpSpPr>
          <a:xfrm>
            <a:off x="3441324" y="2829553"/>
            <a:ext cx="1094332" cy="850000"/>
            <a:chOff x="3525228" y="2757200"/>
            <a:chExt cx="1094332" cy="850000"/>
          </a:xfrm>
        </p:grpSpPr>
        <p:sp>
          <p:nvSpPr>
            <p:cNvPr id="112" name="Ellipse 111"/>
            <p:cNvSpPr/>
            <p:nvPr/>
          </p:nvSpPr>
          <p:spPr bwMode="gray">
            <a:xfrm>
              <a:off x="3525228" y="3104268"/>
              <a:ext cx="1094332" cy="5029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Ellipse 112"/>
            <p:cNvSpPr/>
            <p:nvPr/>
          </p:nvSpPr>
          <p:spPr bwMode="gray">
            <a:xfrm>
              <a:off x="3748394" y="2757200"/>
              <a:ext cx="648000" cy="64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016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24000" h="324000"/>
              <a:bevelB w="324000" h="324000"/>
            </a:sp3d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28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3</a:t>
              </a:r>
            </a:p>
          </p:txBody>
        </p:sp>
      </p:grpSp>
      <p:grpSp>
        <p:nvGrpSpPr>
          <p:cNvPr id="2053" name="Gruppieren 2052"/>
          <p:cNvGrpSpPr/>
          <p:nvPr/>
        </p:nvGrpSpPr>
        <p:grpSpPr>
          <a:xfrm>
            <a:off x="2150811" y="4135426"/>
            <a:ext cx="1094332" cy="857401"/>
            <a:chOff x="2274795" y="3855201"/>
            <a:chExt cx="1094332" cy="857401"/>
          </a:xfrm>
        </p:grpSpPr>
        <p:sp>
          <p:nvSpPr>
            <p:cNvPr id="114" name="Ellipse 113"/>
            <p:cNvSpPr/>
            <p:nvPr/>
          </p:nvSpPr>
          <p:spPr bwMode="gray">
            <a:xfrm>
              <a:off x="2274795" y="4209670"/>
              <a:ext cx="1094332" cy="5029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Ellipse 114"/>
            <p:cNvSpPr/>
            <p:nvPr/>
          </p:nvSpPr>
          <p:spPr bwMode="gray">
            <a:xfrm>
              <a:off x="2497961" y="3855201"/>
              <a:ext cx="648000" cy="64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016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24000" h="324000"/>
              <a:bevelB w="324000" h="324000"/>
            </a:sp3d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28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2</a:t>
              </a:r>
            </a:p>
          </p:txBody>
        </p:sp>
      </p:grpSp>
      <p:grpSp>
        <p:nvGrpSpPr>
          <p:cNvPr id="2052" name="Gruppieren 2051"/>
          <p:cNvGrpSpPr/>
          <p:nvPr/>
        </p:nvGrpSpPr>
        <p:grpSpPr>
          <a:xfrm>
            <a:off x="887282" y="5357908"/>
            <a:ext cx="1094332" cy="850000"/>
            <a:chOff x="941295" y="4953200"/>
            <a:chExt cx="1094332" cy="850000"/>
          </a:xfrm>
        </p:grpSpPr>
        <p:sp>
          <p:nvSpPr>
            <p:cNvPr id="116" name="Ellipse 115"/>
            <p:cNvSpPr/>
            <p:nvPr/>
          </p:nvSpPr>
          <p:spPr bwMode="gray">
            <a:xfrm>
              <a:off x="941295" y="5300268"/>
              <a:ext cx="1094332" cy="5029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Ellipse 116"/>
            <p:cNvSpPr/>
            <p:nvPr/>
          </p:nvSpPr>
          <p:spPr bwMode="gray">
            <a:xfrm>
              <a:off x="1164461" y="4953200"/>
              <a:ext cx="648000" cy="648000"/>
            </a:xfrm>
            <a:prstGeom prst="ellipse">
              <a:avLst/>
            </a:prstGeom>
            <a:solidFill>
              <a:srgbClr val="D7D7D7"/>
            </a:solidFill>
            <a:ln w="12700">
              <a:noFill/>
              <a:miter lim="800000"/>
              <a:headEnd/>
              <a:tailEnd/>
            </a:ln>
            <a:effectLst>
              <a:outerShdw blurRad="1016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24000" h="324000"/>
              <a:bevelB w="324000" h="324000"/>
            </a:sp3d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28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1</a:t>
              </a:r>
            </a:p>
          </p:txBody>
        </p:sp>
      </p:grpSp>
      <p:sp>
        <p:nvSpPr>
          <p:cNvPr id="56" name="Ellipse 55"/>
          <p:cNvSpPr/>
          <p:nvPr/>
        </p:nvSpPr>
        <p:spPr bwMode="gray">
          <a:xfrm rot="20900874">
            <a:off x="2151022" y="6885415"/>
            <a:ext cx="7476420" cy="894629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13"/>
          <p:cNvSpPr>
            <a:spLocks/>
          </p:cNvSpPr>
          <p:nvPr/>
        </p:nvSpPr>
        <p:spPr bwMode="gray">
          <a:xfrm>
            <a:off x="4673131" y="1366609"/>
            <a:ext cx="7212804" cy="6098920"/>
          </a:xfrm>
          <a:custGeom>
            <a:avLst/>
            <a:gdLst>
              <a:gd name="connsiteX0" fmla="*/ 9504 w 9941"/>
              <a:gd name="connsiteY0" fmla="*/ 0 h 10000"/>
              <a:gd name="connsiteX1" fmla="*/ 9710 w 9941"/>
              <a:gd name="connsiteY1" fmla="*/ 1380 h 10000"/>
              <a:gd name="connsiteX2" fmla="*/ 9844 w 9941"/>
              <a:gd name="connsiteY2" fmla="*/ 2599 h 10000"/>
              <a:gd name="connsiteX3" fmla="*/ 9920 w 9941"/>
              <a:gd name="connsiteY3" fmla="*/ 3491 h 10000"/>
              <a:gd name="connsiteX4" fmla="*/ 9941 w 9941"/>
              <a:gd name="connsiteY4" fmla="*/ 3874 h 10000"/>
              <a:gd name="connsiteX5" fmla="*/ 9252 w 9941"/>
              <a:gd name="connsiteY5" fmla="*/ 3632 h 10000"/>
              <a:gd name="connsiteX6" fmla="*/ 8554 w 9941"/>
              <a:gd name="connsiteY6" fmla="*/ 5018 h 10000"/>
              <a:gd name="connsiteX7" fmla="*/ 6839 w 9941"/>
              <a:gd name="connsiteY7" fmla="*/ 7355 h 10000"/>
              <a:gd name="connsiteX8" fmla="*/ 4170 w 9941"/>
              <a:gd name="connsiteY8" fmla="*/ 9340 h 10000"/>
              <a:gd name="connsiteX9" fmla="*/ 765 w 9941"/>
              <a:gd name="connsiteY9" fmla="*/ 9773 h 10000"/>
              <a:gd name="connsiteX10" fmla="*/ 563 w 9941"/>
              <a:gd name="connsiteY10" fmla="*/ 9728 h 10000"/>
              <a:gd name="connsiteX11" fmla="*/ 357 w 9941"/>
              <a:gd name="connsiteY11" fmla="*/ 9683 h 10000"/>
              <a:gd name="connsiteX12" fmla="*/ 147 w 9941"/>
              <a:gd name="connsiteY12" fmla="*/ 9622 h 10000"/>
              <a:gd name="connsiteX13" fmla="*/ 0 w 9941"/>
              <a:gd name="connsiteY13" fmla="*/ 9577 h 10000"/>
              <a:gd name="connsiteX14" fmla="*/ 71 w 9941"/>
              <a:gd name="connsiteY14" fmla="*/ 9597 h 10000"/>
              <a:gd name="connsiteX15" fmla="*/ 147 w 9941"/>
              <a:gd name="connsiteY15" fmla="*/ 9612 h 10000"/>
              <a:gd name="connsiteX16" fmla="*/ 231 w 9941"/>
              <a:gd name="connsiteY16" fmla="*/ 9627 h 10000"/>
              <a:gd name="connsiteX17" fmla="*/ 1576 w 9941"/>
              <a:gd name="connsiteY17" fmla="*/ 9647 h 10000"/>
              <a:gd name="connsiteX18" fmla="*/ 3539 w 9941"/>
              <a:gd name="connsiteY18" fmla="*/ 8982 h 10000"/>
              <a:gd name="connsiteX19" fmla="*/ 5780 w 9941"/>
              <a:gd name="connsiteY19" fmla="*/ 7008 h 10000"/>
              <a:gd name="connsiteX20" fmla="*/ 7827 w 9941"/>
              <a:gd name="connsiteY20" fmla="*/ 3134 h 10000"/>
              <a:gd name="connsiteX21" fmla="*/ 7142 w 9941"/>
              <a:gd name="connsiteY21" fmla="*/ 2892 h 10000"/>
              <a:gd name="connsiteX22" fmla="*/ 7398 w 9941"/>
              <a:gd name="connsiteY22" fmla="*/ 2630 h 10000"/>
              <a:gd name="connsiteX23" fmla="*/ 7970 w 9941"/>
              <a:gd name="connsiteY23" fmla="*/ 2005 h 10000"/>
              <a:gd name="connsiteX24" fmla="*/ 8722 w 9941"/>
              <a:gd name="connsiteY24" fmla="*/ 1098 h 10000"/>
              <a:gd name="connsiteX25" fmla="*/ 9504 w 9941"/>
              <a:gd name="connsiteY25" fmla="*/ 0 h 10000"/>
              <a:gd name="connsiteX0" fmla="*/ 9489 w 9929"/>
              <a:gd name="connsiteY0" fmla="*/ 0 h 10000"/>
              <a:gd name="connsiteX1" fmla="*/ 9697 w 9929"/>
              <a:gd name="connsiteY1" fmla="*/ 1380 h 10000"/>
              <a:gd name="connsiteX2" fmla="*/ 9831 w 9929"/>
              <a:gd name="connsiteY2" fmla="*/ 2599 h 10000"/>
              <a:gd name="connsiteX3" fmla="*/ 9908 w 9929"/>
              <a:gd name="connsiteY3" fmla="*/ 3491 h 10000"/>
              <a:gd name="connsiteX4" fmla="*/ 9929 w 9929"/>
              <a:gd name="connsiteY4" fmla="*/ 3874 h 10000"/>
              <a:gd name="connsiteX5" fmla="*/ 9236 w 9929"/>
              <a:gd name="connsiteY5" fmla="*/ 3632 h 10000"/>
              <a:gd name="connsiteX6" fmla="*/ 8534 w 9929"/>
              <a:gd name="connsiteY6" fmla="*/ 5018 h 10000"/>
              <a:gd name="connsiteX7" fmla="*/ 6809 w 9929"/>
              <a:gd name="connsiteY7" fmla="*/ 7355 h 10000"/>
              <a:gd name="connsiteX8" fmla="*/ 4124 w 9929"/>
              <a:gd name="connsiteY8" fmla="*/ 9340 h 10000"/>
              <a:gd name="connsiteX9" fmla="*/ 699 w 9929"/>
              <a:gd name="connsiteY9" fmla="*/ 9773 h 10000"/>
              <a:gd name="connsiteX10" fmla="*/ 495 w 9929"/>
              <a:gd name="connsiteY10" fmla="*/ 9728 h 10000"/>
              <a:gd name="connsiteX11" fmla="*/ 288 w 9929"/>
              <a:gd name="connsiteY11" fmla="*/ 9683 h 10000"/>
              <a:gd name="connsiteX12" fmla="*/ 77 w 9929"/>
              <a:gd name="connsiteY12" fmla="*/ 9622 h 10000"/>
              <a:gd name="connsiteX13" fmla="*/ 0 w 9929"/>
              <a:gd name="connsiteY13" fmla="*/ 9597 h 10000"/>
              <a:gd name="connsiteX14" fmla="*/ 77 w 9929"/>
              <a:gd name="connsiteY14" fmla="*/ 9612 h 10000"/>
              <a:gd name="connsiteX15" fmla="*/ 161 w 9929"/>
              <a:gd name="connsiteY15" fmla="*/ 9627 h 10000"/>
              <a:gd name="connsiteX16" fmla="*/ 1514 w 9929"/>
              <a:gd name="connsiteY16" fmla="*/ 9647 h 10000"/>
              <a:gd name="connsiteX17" fmla="*/ 3489 w 9929"/>
              <a:gd name="connsiteY17" fmla="*/ 8982 h 10000"/>
              <a:gd name="connsiteX18" fmla="*/ 5743 w 9929"/>
              <a:gd name="connsiteY18" fmla="*/ 7008 h 10000"/>
              <a:gd name="connsiteX19" fmla="*/ 7802 w 9929"/>
              <a:gd name="connsiteY19" fmla="*/ 3134 h 10000"/>
              <a:gd name="connsiteX20" fmla="*/ 7113 w 9929"/>
              <a:gd name="connsiteY20" fmla="*/ 2892 h 10000"/>
              <a:gd name="connsiteX21" fmla="*/ 7371 w 9929"/>
              <a:gd name="connsiteY21" fmla="*/ 2630 h 10000"/>
              <a:gd name="connsiteX22" fmla="*/ 7946 w 9929"/>
              <a:gd name="connsiteY22" fmla="*/ 2005 h 10000"/>
              <a:gd name="connsiteX23" fmla="*/ 8703 w 9929"/>
              <a:gd name="connsiteY23" fmla="*/ 1098 h 10000"/>
              <a:gd name="connsiteX24" fmla="*/ 9489 w 9929"/>
              <a:gd name="connsiteY2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29" h="10000">
                <a:moveTo>
                  <a:pt x="9489" y="0"/>
                </a:moveTo>
                <a:cubicBezTo>
                  <a:pt x="9574" y="469"/>
                  <a:pt x="9641" y="937"/>
                  <a:pt x="9697" y="1380"/>
                </a:cubicBezTo>
                <a:cubicBezTo>
                  <a:pt x="9756" y="1824"/>
                  <a:pt x="9798" y="2237"/>
                  <a:pt x="9831" y="2599"/>
                </a:cubicBezTo>
                <a:cubicBezTo>
                  <a:pt x="9866" y="2962"/>
                  <a:pt x="9891" y="3270"/>
                  <a:pt x="9908" y="3491"/>
                </a:cubicBezTo>
                <a:cubicBezTo>
                  <a:pt x="9921" y="3713"/>
                  <a:pt x="9929" y="3849"/>
                  <a:pt x="9929" y="3874"/>
                </a:cubicBezTo>
                <a:lnTo>
                  <a:pt x="9236" y="3632"/>
                </a:lnTo>
                <a:cubicBezTo>
                  <a:pt x="9168" y="3793"/>
                  <a:pt x="8939" y="4322"/>
                  <a:pt x="8534" y="5018"/>
                </a:cubicBezTo>
                <a:cubicBezTo>
                  <a:pt x="8132" y="5708"/>
                  <a:pt x="7557" y="6554"/>
                  <a:pt x="6809" y="7355"/>
                </a:cubicBezTo>
                <a:cubicBezTo>
                  <a:pt x="6072" y="8146"/>
                  <a:pt x="5172" y="8872"/>
                  <a:pt x="4124" y="9340"/>
                </a:cubicBezTo>
                <a:cubicBezTo>
                  <a:pt x="3105" y="9798"/>
                  <a:pt x="1954" y="10000"/>
                  <a:pt x="699" y="9773"/>
                </a:cubicBezTo>
                <a:lnTo>
                  <a:pt x="495" y="9728"/>
                </a:lnTo>
                <a:lnTo>
                  <a:pt x="288" y="9683"/>
                </a:lnTo>
                <a:lnTo>
                  <a:pt x="77" y="9622"/>
                </a:lnTo>
                <a:cubicBezTo>
                  <a:pt x="51" y="9614"/>
                  <a:pt x="26" y="9605"/>
                  <a:pt x="0" y="9597"/>
                </a:cubicBezTo>
                <a:cubicBezTo>
                  <a:pt x="22" y="9602"/>
                  <a:pt x="52" y="9607"/>
                  <a:pt x="77" y="9612"/>
                </a:cubicBezTo>
                <a:cubicBezTo>
                  <a:pt x="102" y="9617"/>
                  <a:pt x="132" y="9622"/>
                  <a:pt x="161" y="9627"/>
                </a:cubicBezTo>
                <a:cubicBezTo>
                  <a:pt x="482" y="9688"/>
                  <a:pt x="952" y="9723"/>
                  <a:pt x="1514" y="9647"/>
                </a:cubicBezTo>
                <a:cubicBezTo>
                  <a:pt x="2094" y="9572"/>
                  <a:pt x="2771" y="9385"/>
                  <a:pt x="3489" y="8982"/>
                </a:cubicBezTo>
                <a:cubicBezTo>
                  <a:pt x="4225" y="8574"/>
                  <a:pt x="4999" y="7945"/>
                  <a:pt x="5743" y="7008"/>
                </a:cubicBezTo>
                <a:cubicBezTo>
                  <a:pt x="6496" y="6050"/>
                  <a:pt x="7210" y="4786"/>
                  <a:pt x="7802" y="3134"/>
                </a:cubicBezTo>
                <a:lnTo>
                  <a:pt x="7113" y="2892"/>
                </a:lnTo>
                <a:cubicBezTo>
                  <a:pt x="7129" y="2877"/>
                  <a:pt x="7223" y="2786"/>
                  <a:pt x="7371" y="2630"/>
                </a:cubicBezTo>
                <a:cubicBezTo>
                  <a:pt x="7519" y="2479"/>
                  <a:pt x="7718" y="2262"/>
                  <a:pt x="7946" y="2005"/>
                </a:cubicBezTo>
                <a:cubicBezTo>
                  <a:pt x="8179" y="1743"/>
                  <a:pt x="8436" y="1436"/>
                  <a:pt x="8703" y="1098"/>
                </a:cubicBezTo>
                <a:cubicBezTo>
                  <a:pt x="8969" y="756"/>
                  <a:pt x="9240" y="388"/>
                  <a:pt x="9489" y="0"/>
                </a:cubicBezTo>
                <a:close/>
              </a:path>
            </a:pathLst>
          </a:custGeom>
          <a:gradFill flip="none" rotWithShape="1">
            <a:gsLst>
              <a:gs pos="0">
                <a:srgbClr val="4170BA"/>
              </a:gs>
              <a:gs pos="100000">
                <a:srgbClr val="699D4B"/>
              </a:gs>
            </a:gsLst>
            <a:lin ang="16200000" scaled="1"/>
            <a:tileRect/>
          </a:gradFill>
          <a:ln w="9525">
            <a:gradFill flip="none" rotWithShape="1">
              <a:gsLst>
                <a:gs pos="43000">
                  <a:srgbClr val="4170BA"/>
                </a:gs>
                <a:gs pos="100000">
                  <a:srgbClr val="699D4B"/>
                </a:gs>
              </a:gsLst>
              <a:lin ang="5400000" scaled="1"/>
              <a:tileRect/>
            </a:gradFill>
            <a:round/>
            <a:headEnd/>
            <a:tailEnd/>
          </a:ln>
          <a:effectLst>
            <a:outerShdw blurRad="2540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RightFacing" fov="3300000">
              <a:rot lat="600001" lon="20999996" rev="0"/>
            </a:camera>
            <a:lightRig rig="threePt" dir="t">
              <a:rot lat="0" lon="0" rev="19800000"/>
            </a:lightRig>
          </a:scene3d>
          <a:sp3d extrusionH="635000">
            <a:bevelT w="50800" h="50800" prst="angle"/>
            <a:bevelB w="50800" h="50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9050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endParaRPr lang="en-US" noProof="1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BFE12A5-1853-FA42-9DFD-713D6B83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Рост «вызова» как необходимость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4742310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7EB5F-AAB5-A245-9A1E-4B7F2A15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Есть опыт и некоторые достижения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9B7522B-0F70-3649-AC8F-7E3DE116DEA1}"/>
              </a:ext>
            </a:extLst>
          </p:cNvPr>
          <p:cNvGrpSpPr/>
          <p:nvPr/>
        </p:nvGrpSpPr>
        <p:grpSpPr>
          <a:xfrm>
            <a:off x="341784" y="1340768"/>
            <a:ext cx="3600401" cy="1115690"/>
            <a:chOff x="407368" y="1340768"/>
            <a:chExt cx="3600401" cy="11156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2756AE-4A40-A441-A4EB-22151FDD4C74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2005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22E1078-B7A6-5B44-93EB-E236B7906512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360D87F0-F94A-5C48-AB9C-1E6278E20123}"/>
                </a:ext>
              </a:extLst>
            </p:cNvPr>
            <p:cNvGrpSpPr/>
            <p:nvPr/>
          </p:nvGrpSpPr>
          <p:grpSpPr>
            <a:xfrm>
              <a:off x="1847528" y="1440795"/>
              <a:ext cx="2160241" cy="1015663"/>
              <a:chOff x="1847528" y="1440795"/>
              <a:chExt cx="2160241" cy="101566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E57CA1-010B-DB49-8D9C-7CB439BE4C3D}"/>
                  </a:ext>
                </a:extLst>
              </p:cNvPr>
              <p:cNvSpPr txBox="1"/>
              <p:nvPr/>
            </p:nvSpPr>
            <p:spPr>
              <a:xfrm>
                <a:off x="1847529" y="1440795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Диссертация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BAF96C-DA05-6D4E-A826-030CC8EF0380}"/>
                  </a:ext>
                </a:extLst>
              </p:cNvPr>
              <p:cNvSpPr txBox="1"/>
              <p:nvPr/>
            </p:nvSpPr>
            <p:spPr>
              <a:xfrm>
                <a:off x="1847528" y="1810127"/>
                <a:ext cx="20820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теме комплексных медицинских информационных систем</a:t>
                </a:r>
              </a:p>
            </p:txBody>
          </p:sp>
        </p:grp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70C12A2-68CF-DC4A-846E-FA7BEA73B91B}"/>
              </a:ext>
            </a:extLst>
          </p:cNvPr>
          <p:cNvGrpSpPr/>
          <p:nvPr/>
        </p:nvGrpSpPr>
        <p:grpSpPr>
          <a:xfrm>
            <a:off x="8184232" y="4796278"/>
            <a:ext cx="3600401" cy="1080120"/>
            <a:chOff x="407368" y="1340768"/>
            <a:chExt cx="3600401" cy="10801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462746-1051-DE41-BA09-FF76D49FF8DB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2020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869243F-D890-8E4A-85D6-E725F728D9CC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5D2AC54-DC91-9E41-B369-A2C22FBCA106}"/>
                </a:ext>
              </a:extLst>
            </p:cNvPr>
            <p:cNvGrpSpPr/>
            <p:nvPr/>
          </p:nvGrpSpPr>
          <p:grpSpPr>
            <a:xfrm>
              <a:off x="1847528" y="1440795"/>
              <a:ext cx="2160241" cy="830997"/>
              <a:chOff x="1847528" y="1440795"/>
              <a:chExt cx="2160241" cy="83099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813BA5-DB63-1344-BAC1-7734A4AA2B2E}"/>
                  </a:ext>
                </a:extLst>
              </p:cNvPr>
              <p:cNvSpPr txBox="1"/>
              <p:nvPr/>
            </p:nvSpPr>
            <p:spPr>
              <a:xfrm>
                <a:off x="1847529" y="1440795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Инвестиции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C23E43-7E06-AD40-859C-4DE542862F3F}"/>
                  </a:ext>
                </a:extLst>
              </p:cNvPr>
              <p:cNvSpPr txBox="1"/>
              <p:nvPr/>
            </p:nvSpPr>
            <p:spPr>
              <a:xfrm>
                <a:off x="1847528" y="1810127"/>
                <a:ext cx="2082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Привлекли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130 млн. руб. на проект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Webiomed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CBF72B0-3A94-5644-AF00-069B2D448730}"/>
              </a:ext>
            </a:extLst>
          </p:cNvPr>
          <p:cNvGrpSpPr/>
          <p:nvPr/>
        </p:nvGrpSpPr>
        <p:grpSpPr>
          <a:xfrm>
            <a:off x="8184232" y="2971341"/>
            <a:ext cx="3600401" cy="1300356"/>
            <a:chOff x="407368" y="1340768"/>
            <a:chExt cx="3600401" cy="13003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E411F2-45AA-0A40-A0F1-C194A61E9F97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</a:t>
              </a:r>
              <a:r>
                <a:rPr lang="en-US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</a:t>
              </a:r>
              <a:endParaRPr lang="ru-RU" sz="4400" dirty="0">
                <a:solidFill>
                  <a:srgbClr val="004674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1C1137DA-B62B-1547-A9F7-AA787C96A2FD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2ABCEEE8-134B-E342-BE04-2C3D1FB92411}"/>
                </a:ext>
              </a:extLst>
            </p:cNvPr>
            <p:cNvGrpSpPr/>
            <p:nvPr/>
          </p:nvGrpSpPr>
          <p:grpSpPr>
            <a:xfrm>
              <a:off x="1847528" y="1440795"/>
              <a:ext cx="2160241" cy="1200329"/>
              <a:chOff x="1847528" y="1440795"/>
              <a:chExt cx="2160241" cy="120032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25CA1F-FDBA-BD46-AF97-C8F574258A7B}"/>
                  </a:ext>
                </a:extLst>
              </p:cNvPr>
              <p:cNvSpPr txBox="1"/>
              <p:nvPr/>
            </p:nvSpPr>
            <p:spPr>
              <a:xfrm>
                <a:off x="1847529" y="1440795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Регистрация МИ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1F9AC3-F91D-EE45-B48C-2DA658893F1B}"/>
                  </a:ext>
                </a:extLst>
              </p:cNvPr>
              <p:cNvSpPr txBox="1"/>
              <p:nvPr/>
            </p:nvSpPr>
            <p:spPr>
              <a:xfrm>
                <a:off x="1847528" y="1810127"/>
                <a:ext cx="20820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Первая в России система ИИ, зарегистрированная Росздравнадзором как медицинское изделие</a:t>
                </a:r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77E3A39-847F-D84B-822C-7E73FC91B87C}"/>
              </a:ext>
            </a:extLst>
          </p:cNvPr>
          <p:cNvGrpSpPr/>
          <p:nvPr/>
        </p:nvGrpSpPr>
        <p:grpSpPr>
          <a:xfrm>
            <a:off x="335360" y="2977400"/>
            <a:ext cx="3744409" cy="1300356"/>
            <a:chOff x="407368" y="1340768"/>
            <a:chExt cx="3744409" cy="130035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F4253D-7CBE-654D-B778-A435CD6323E3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2007</a:t>
              </a: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0E33CD95-00D0-9548-B69A-C69A61ACBE5F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67A622CB-E779-F543-8F78-14C495E73614}"/>
                </a:ext>
              </a:extLst>
            </p:cNvPr>
            <p:cNvGrpSpPr/>
            <p:nvPr/>
          </p:nvGrpSpPr>
          <p:grpSpPr>
            <a:xfrm>
              <a:off x="1847527" y="1440795"/>
              <a:ext cx="2304250" cy="1200329"/>
              <a:chOff x="1847527" y="1440795"/>
              <a:chExt cx="2304250" cy="120032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8F8BE5-B3FC-C84C-BBBE-CD74A6D25EB0}"/>
                  </a:ext>
                </a:extLst>
              </p:cNvPr>
              <p:cNvSpPr txBox="1"/>
              <p:nvPr/>
            </p:nvSpPr>
            <p:spPr>
              <a:xfrm>
                <a:off x="1847528" y="1440795"/>
                <a:ext cx="2304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Компания К-МИС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A3618E-276D-9D45-A965-1C3D722F0A9E}"/>
                  </a:ext>
                </a:extLst>
              </p:cNvPr>
              <p:cNvSpPr txBox="1"/>
              <p:nvPr/>
            </p:nvSpPr>
            <p:spPr>
              <a:xfrm>
                <a:off x="1847527" y="1810127"/>
                <a:ext cx="23042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Вместе с партнерами основал компанию К-МИС по информатизации здравоохранения</a:t>
                </a:r>
              </a:p>
            </p:txBody>
          </p:sp>
        </p:grp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3B33EB6-E3F9-8B4D-A193-0F96DAC17B3D}"/>
              </a:ext>
            </a:extLst>
          </p:cNvPr>
          <p:cNvGrpSpPr/>
          <p:nvPr/>
        </p:nvGrpSpPr>
        <p:grpSpPr>
          <a:xfrm>
            <a:off x="335360" y="4771834"/>
            <a:ext cx="4032440" cy="1485022"/>
            <a:chOff x="407368" y="1340768"/>
            <a:chExt cx="4032440" cy="148502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72F71D-2E78-1A44-AC9E-ABE7FA470056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2008</a:t>
              </a: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1DF0CF38-8921-2C41-B262-DB8D1E234990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1E924F4C-AB4C-7A4E-A8F6-A0F9083728D3}"/>
                </a:ext>
              </a:extLst>
            </p:cNvPr>
            <p:cNvGrpSpPr/>
            <p:nvPr/>
          </p:nvGrpSpPr>
          <p:grpSpPr>
            <a:xfrm>
              <a:off x="1847527" y="1440795"/>
              <a:ext cx="2592281" cy="1384995"/>
              <a:chOff x="1847527" y="1440795"/>
              <a:chExt cx="2592281" cy="138499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14E10A-D541-384B-AB2E-BAB849318A2B}"/>
                  </a:ext>
                </a:extLst>
              </p:cNvPr>
              <p:cNvSpPr txBox="1"/>
              <p:nvPr/>
            </p:nvSpPr>
            <p:spPr>
              <a:xfrm>
                <a:off x="1847529" y="1440795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Первый регион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545A00-D9E9-5D4C-8CCB-DF30F7411A33}"/>
                  </a:ext>
                </a:extLst>
              </p:cNvPr>
              <p:cNvSpPr txBox="1"/>
              <p:nvPr/>
            </p:nvSpPr>
            <p:spPr>
              <a:xfrm>
                <a:off x="1847527" y="1810127"/>
                <a:ext cx="259228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Комплексная автоматизация Псковской области – первый Российский проект в области информатизации регионального здравоохранения</a:t>
                </a:r>
              </a:p>
            </p:txBody>
          </p:sp>
        </p:grp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94A0974-D9AC-4C4D-9083-5F1845C90E20}"/>
              </a:ext>
            </a:extLst>
          </p:cNvPr>
          <p:cNvGrpSpPr/>
          <p:nvPr/>
        </p:nvGrpSpPr>
        <p:grpSpPr>
          <a:xfrm>
            <a:off x="4367800" y="1340768"/>
            <a:ext cx="3600401" cy="1115690"/>
            <a:chOff x="407368" y="1340768"/>
            <a:chExt cx="3600401" cy="111569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439706-3A98-FA47-AB77-7B7F227953CD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2009</a:t>
              </a: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5B94E97-D17F-2C42-B4B0-AD2926D77CC2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905361D1-CC59-B941-9D16-D37CD985739E}"/>
                </a:ext>
              </a:extLst>
            </p:cNvPr>
            <p:cNvGrpSpPr/>
            <p:nvPr/>
          </p:nvGrpSpPr>
          <p:grpSpPr>
            <a:xfrm>
              <a:off x="1847528" y="1440795"/>
              <a:ext cx="2160241" cy="1015663"/>
              <a:chOff x="1847528" y="1440795"/>
              <a:chExt cx="2160241" cy="101566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4EEB5E-A060-514C-9A85-895E64ACF7FC}"/>
                  </a:ext>
                </a:extLst>
              </p:cNvPr>
              <p:cNvSpPr txBox="1"/>
              <p:nvPr/>
            </p:nvSpPr>
            <p:spPr>
              <a:xfrm>
                <a:off x="1847529" y="1440795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Первый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млн.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$</a:t>
                </a:r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D623F30-4FD8-674C-A2CC-9933D9052CB5}"/>
                  </a:ext>
                </a:extLst>
              </p:cNvPr>
              <p:cNvSpPr txBox="1"/>
              <p:nvPr/>
            </p:nvSpPr>
            <p:spPr>
              <a:xfrm>
                <a:off x="1847528" y="1810127"/>
                <a:ext cx="20820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Заработали на проектах автоматизации здравоохранения</a:t>
                </a:r>
              </a:p>
            </p:txBody>
          </p:sp>
        </p:grp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74A01CC-85A9-A242-B353-7318638F7572}"/>
              </a:ext>
            </a:extLst>
          </p:cNvPr>
          <p:cNvGrpSpPr/>
          <p:nvPr/>
        </p:nvGrpSpPr>
        <p:grpSpPr>
          <a:xfrm>
            <a:off x="4380664" y="2941830"/>
            <a:ext cx="3600401" cy="1300356"/>
            <a:chOff x="407368" y="1340768"/>
            <a:chExt cx="3600401" cy="130035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D1CA1D0-C981-E04C-B3E5-319EAD4329AB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2011</a:t>
              </a:r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70C5626B-F973-B943-9D52-8E0454CBDCC3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3E2F829F-F920-A84D-AEEF-E2E63C95DED4}"/>
                </a:ext>
              </a:extLst>
            </p:cNvPr>
            <p:cNvGrpSpPr/>
            <p:nvPr/>
          </p:nvGrpSpPr>
          <p:grpSpPr>
            <a:xfrm>
              <a:off x="1847528" y="1440795"/>
              <a:ext cx="2160241" cy="1200329"/>
              <a:chOff x="1847528" y="1440795"/>
              <a:chExt cx="2160241" cy="1200329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BFB7FA-2E54-AE40-927E-DCB4C6EB8B60}"/>
                  </a:ext>
                </a:extLst>
              </p:cNvPr>
              <p:cNvSpPr txBox="1"/>
              <p:nvPr/>
            </p:nvSpPr>
            <p:spPr>
              <a:xfrm>
                <a:off x="1847529" y="1440795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Beacon Award</a:t>
                </a:r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CC1DA6A-F6BD-3745-AA46-86833EA866FC}"/>
                  </a:ext>
                </a:extLst>
              </p:cNvPr>
              <p:cNvSpPr txBox="1"/>
              <p:nvPr/>
            </p:nvSpPr>
            <p:spPr>
              <a:xfrm>
                <a:off x="1847528" y="1810127"/>
                <a:ext cx="20820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Первая Российская компания, ставшая финалистом в международном конкурсе</a:t>
                </a:r>
              </a:p>
            </p:txBody>
          </p:sp>
        </p:grp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D2DBB7F9-A2A8-A24E-A26C-A0C99B2ACA75}"/>
              </a:ext>
            </a:extLst>
          </p:cNvPr>
          <p:cNvGrpSpPr/>
          <p:nvPr/>
        </p:nvGrpSpPr>
        <p:grpSpPr>
          <a:xfrm>
            <a:off x="4348482" y="4796278"/>
            <a:ext cx="3600401" cy="1115690"/>
            <a:chOff x="407368" y="1340768"/>
            <a:chExt cx="3600401" cy="111569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4309A81-C037-9F49-80DC-8BF63C4D3B4E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2013</a:t>
              </a: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9D6CBD5A-31D5-154B-88D8-E7154E166E18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E61A691A-6469-544A-8460-59E774AEF39E}"/>
                </a:ext>
              </a:extLst>
            </p:cNvPr>
            <p:cNvGrpSpPr/>
            <p:nvPr/>
          </p:nvGrpSpPr>
          <p:grpSpPr>
            <a:xfrm>
              <a:off x="1847528" y="1440795"/>
              <a:ext cx="2160241" cy="1015663"/>
              <a:chOff x="1847528" y="1440795"/>
              <a:chExt cx="2160241" cy="101566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300B841-67EF-5D4D-9C3E-026F851A0735}"/>
                  </a:ext>
                </a:extLst>
              </p:cNvPr>
              <p:cNvSpPr txBox="1"/>
              <p:nvPr/>
            </p:nvSpPr>
            <p:spPr>
              <a:xfrm>
                <a:off x="1847529" y="1440795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Лучшая МИС РФ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647DEEC-0E47-C142-B3F7-2E06978F595C}"/>
                  </a:ext>
                </a:extLst>
              </p:cNvPr>
              <p:cNvSpPr txBox="1"/>
              <p:nvPr/>
            </p:nvSpPr>
            <p:spPr>
              <a:xfrm>
                <a:off x="1847528" y="1810127"/>
                <a:ext cx="20820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Победа на конкурсе «Лучшая МИС» по версии АРМИТ</a:t>
                </a:r>
              </a:p>
            </p:txBody>
          </p:sp>
        </p:grp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4E3531CC-9847-5047-99F3-734E12914C78}"/>
              </a:ext>
            </a:extLst>
          </p:cNvPr>
          <p:cNvGrpSpPr/>
          <p:nvPr/>
        </p:nvGrpSpPr>
        <p:grpSpPr>
          <a:xfrm>
            <a:off x="8184232" y="1340768"/>
            <a:ext cx="3600401" cy="1300356"/>
            <a:chOff x="407368" y="1340768"/>
            <a:chExt cx="3600401" cy="130035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0EA12DF-984E-4B46-BB05-885487AFE480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2016</a:t>
              </a:r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DAEE2859-32BE-0E48-8ADA-88C37743FCD5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1857F630-D594-274B-AFA6-750CE18D1A53}"/>
                </a:ext>
              </a:extLst>
            </p:cNvPr>
            <p:cNvGrpSpPr/>
            <p:nvPr/>
          </p:nvGrpSpPr>
          <p:grpSpPr>
            <a:xfrm>
              <a:off x="1847528" y="1440795"/>
              <a:ext cx="2160241" cy="1200329"/>
              <a:chOff x="1847528" y="1440795"/>
              <a:chExt cx="2160241" cy="1200329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7B3235-1431-0840-93E8-D27013596C55}"/>
                  </a:ext>
                </a:extLst>
              </p:cNvPr>
              <p:cNvSpPr txBox="1"/>
              <p:nvPr/>
            </p:nvSpPr>
            <p:spPr>
              <a:xfrm>
                <a:off x="1847529" y="1440795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2е место в РФ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31BA3BD-2D43-144C-A4BB-84873A15D965}"/>
                  </a:ext>
                </a:extLst>
              </p:cNvPr>
              <p:cNvSpPr txBox="1"/>
              <p:nvPr/>
            </p:nvSpPr>
            <p:spPr>
              <a:xfrm>
                <a:off x="1847528" y="1810127"/>
                <a:ext cx="20820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рейтинге «Крупнейшие поставщики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IT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здравоохранения» по версии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CNews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A1AE81F6-E066-624D-A4B1-DE0328138F9A}"/>
              </a:ext>
            </a:extLst>
          </p:cNvPr>
          <p:cNvCxnSpPr/>
          <p:nvPr/>
        </p:nvCxnSpPr>
        <p:spPr>
          <a:xfrm>
            <a:off x="4295800" y="1521222"/>
            <a:ext cx="0" cy="473563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F737FA12-4E97-3545-88F1-D7EE20DA9693}"/>
              </a:ext>
            </a:extLst>
          </p:cNvPr>
          <p:cNvCxnSpPr/>
          <p:nvPr/>
        </p:nvCxnSpPr>
        <p:spPr>
          <a:xfrm>
            <a:off x="8112224" y="1521222"/>
            <a:ext cx="0" cy="473563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4009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26A32-EAB7-6A47-B484-5CC526EA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Наш опыт работы с инвестициями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35A2607-ACFF-A443-93E4-C91DD2642C7D}"/>
              </a:ext>
            </a:extLst>
          </p:cNvPr>
          <p:cNvGrpSpPr/>
          <p:nvPr/>
        </p:nvGrpSpPr>
        <p:grpSpPr>
          <a:xfrm>
            <a:off x="191344" y="1340768"/>
            <a:ext cx="7992886" cy="1109356"/>
            <a:chOff x="407368" y="1340768"/>
            <a:chExt cx="7992886" cy="11093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6518E-C3E9-294D-B884-7E676E4FEDAC}"/>
                </a:ext>
              </a:extLst>
            </p:cNvPr>
            <p:cNvSpPr txBox="1"/>
            <p:nvPr/>
          </p:nvSpPr>
          <p:spPr>
            <a:xfrm>
              <a:off x="407368" y="1340768"/>
              <a:ext cx="25922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До 2013</a:t>
              </a: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40BD21E4-FFFF-BB41-AB1A-617DA7E6F926}"/>
                </a:ext>
              </a:extLst>
            </p:cNvPr>
            <p:cNvCxnSpPr>
              <a:cxnSpLocks/>
            </p:cNvCxnSpPr>
            <p:nvPr/>
          </p:nvCxnSpPr>
          <p:spPr>
            <a:xfrm>
              <a:off x="2423593" y="1514888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015FFEE4-260E-8C4D-AE80-656F81A33DE4}"/>
                </a:ext>
              </a:extLst>
            </p:cNvPr>
            <p:cNvGrpSpPr/>
            <p:nvPr/>
          </p:nvGrpSpPr>
          <p:grpSpPr>
            <a:xfrm>
              <a:off x="2567608" y="1434461"/>
              <a:ext cx="5832646" cy="1015663"/>
              <a:chOff x="2567608" y="1434461"/>
              <a:chExt cx="5832646" cy="101566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23A86A-307D-AE41-A0D6-F16067DA69CE}"/>
                  </a:ext>
                </a:extLst>
              </p:cNvPr>
              <p:cNvSpPr txBox="1"/>
              <p:nvPr/>
            </p:nvSpPr>
            <p:spPr>
              <a:xfrm>
                <a:off x="2567609" y="1434461"/>
                <a:ext cx="5832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Разработка и развитие на деньги заказчика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A6EBE5-2228-A64E-9D3A-61C1768FBCFA}"/>
                  </a:ext>
                </a:extLst>
              </p:cNvPr>
              <p:cNvSpPr txBox="1"/>
              <p:nvPr/>
            </p:nvSpPr>
            <p:spPr>
              <a:xfrm>
                <a:off x="2567608" y="1803793"/>
                <a:ext cx="55446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Мы получали заказ на ту или иную задачу, создавали нужный программный продукт и затем развивали его, по сути не рискуя собственными финансами</a:t>
                </a: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0F81BC2-D8B3-D14B-95F6-7546C5C3DFD6}"/>
              </a:ext>
            </a:extLst>
          </p:cNvPr>
          <p:cNvGrpSpPr/>
          <p:nvPr/>
        </p:nvGrpSpPr>
        <p:grpSpPr>
          <a:xfrm>
            <a:off x="191344" y="2645486"/>
            <a:ext cx="7992886" cy="1109356"/>
            <a:chOff x="407368" y="1340768"/>
            <a:chExt cx="7992886" cy="11093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C0BEE9-C600-674A-AB9F-18E080984651}"/>
                </a:ext>
              </a:extLst>
            </p:cNvPr>
            <p:cNvSpPr txBox="1"/>
            <p:nvPr/>
          </p:nvSpPr>
          <p:spPr>
            <a:xfrm>
              <a:off x="407368" y="1340768"/>
              <a:ext cx="25922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2013</a:t>
              </a:r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98A6E39-5D8F-7B48-81F7-E71CCC9CF845}"/>
                </a:ext>
              </a:extLst>
            </p:cNvPr>
            <p:cNvCxnSpPr>
              <a:cxnSpLocks/>
            </p:cNvCxnSpPr>
            <p:nvPr/>
          </p:nvCxnSpPr>
          <p:spPr>
            <a:xfrm>
              <a:off x="2423593" y="1514888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37EEDB1D-7312-4744-968E-072E4213FB51}"/>
                </a:ext>
              </a:extLst>
            </p:cNvPr>
            <p:cNvGrpSpPr/>
            <p:nvPr/>
          </p:nvGrpSpPr>
          <p:grpSpPr>
            <a:xfrm>
              <a:off x="2567608" y="1434461"/>
              <a:ext cx="5832646" cy="1015663"/>
              <a:chOff x="2567608" y="1434461"/>
              <a:chExt cx="5832646" cy="101566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B46A13-BAC0-1140-BFC7-EB14BAE6E496}"/>
                  </a:ext>
                </a:extLst>
              </p:cNvPr>
              <p:cNvSpPr txBox="1"/>
              <p:nvPr/>
            </p:nvSpPr>
            <p:spPr>
              <a:xfrm>
                <a:off x="2567609" y="1434461"/>
                <a:ext cx="5832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Инвестиции собственных средств в КМИС.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Next</a:t>
                </a:r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E7AE47-E7CE-ED46-8CBC-3DDAF10F020D}"/>
                  </a:ext>
                </a:extLst>
              </p:cNvPr>
              <p:cNvSpPr txBox="1"/>
              <p:nvPr/>
            </p:nvSpPr>
            <p:spPr>
              <a:xfrm>
                <a:off x="2567608" y="1803793"/>
                <a:ext cx="55446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 2011-2013 гг. мы стали четко видеть тренд на будущий спрос на облачную медицинскую информационную систему по модели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SaaS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запустили проект КМИС.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, который финансировали до 2016 г.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C61589-7042-8A43-A82F-72EA11BCD3CE}"/>
              </a:ext>
            </a:extLst>
          </p:cNvPr>
          <p:cNvSpPr txBox="1"/>
          <p:nvPr/>
        </p:nvSpPr>
        <p:spPr>
          <a:xfrm>
            <a:off x="8798776" y="2815444"/>
            <a:ext cx="3201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30 млн. руб.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BCA5B7-ED99-AB4E-9A28-74E1DBC18A4C}"/>
              </a:ext>
            </a:extLst>
          </p:cNvPr>
          <p:cNvSpPr txBox="1"/>
          <p:nvPr/>
        </p:nvSpPr>
        <p:spPr>
          <a:xfrm>
            <a:off x="8798776" y="34630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Полный провал, проект закрыли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0F5630-F428-DB4F-96DC-F6CA97D2F428}"/>
              </a:ext>
            </a:extLst>
          </p:cNvPr>
          <p:cNvGrpSpPr/>
          <p:nvPr/>
        </p:nvGrpSpPr>
        <p:grpSpPr>
          <a:xfrm>
            <a:off x="191344" y="3864172"/>
            <a:ext cx="7992886" cy="1294022"/>
            <a:chOff x="407368" y="1340768"/>
            <a:chExt cx="7992886" cy="12940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833879-510F-044C-9B43-24600845B4B1}"/>
                </a:ext>
              </a:extLst>
            </p:cNvPr>
            <p:cNvSpPr txBox="1"/>
            <p:nvPr/>
          </p:nvSpPr>
          <p:spPr>
            <a:xfrm>
              <a:off x="407368" y="1340768"/>
              <a:ext cx="25922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2018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5FB5711-872F-D440-BA44-7310B37904A0}"/>
                </a:ext>
              </a:extLst>
            </p:cNvPr>
            <p:cNvCxnSpPr>
              <a:cxnSpLocks/>
            </p:cNvCxnSpPr>
            <p:nvPr/>
          </p:nvCxnSpPr>
          <p:spPr>
            <a:xfrm>
              <a:off x="2423593" y="1514888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EAC1050-E05D-1E44-8F71-BA3277EF7888}"/>
                </a:ext>
              </a:extLst>
            </p:cNvPr>
            <p:cNvGrpSpPr/>
            <p:nvPr/>
          </p:nvGrpSpPr>
          <p:grpSpPr>
            <a:xfrm>
              <a:off x="2567608" y="1434461"/>
              <a:ext cx="5832646" cy="1200329"/>
              <a:chOff x="2567608" y="1434461"/>
              <a:chExt cx="5832646" cy="120032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75E238-4A20-D944-8CBE-C7FDA43BE8CF}"/>
                  </a:ext>
                </a:extLst>
              </p:cNvPr>
              <p:cNvSpPr txBox="1"/>
              <p:nvPr/>
            </p:nvSpPr>
            <p:spPr>
              <a:xfrm>
                <a:off x="2567609" y="1434461"/>
                <a:ext cx="5832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Интерес к ИИ и запуск проекта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Webiomed</a:t>
                </a:r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4A6B23-12C5-714F-A369-AA5A3A2E5294}"/>
                  </a:ext>
                </a:extLst>
              </p:cNvPr>
              <p:cNvSpPr txBox="1"/>
              <p:nvPr/>
            </p:nvSpPr>
            <p:spPr>
              <a:xfrm>
                <a:off x="2567608" y="1803793"/>
                <a:ext cx="55446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 2017 г. мы поняли, что нужно идти не от продукта, а от рынка. Год ушел на анализ технологий и глобальных рынков и поиск посильной для нас идеи выхода на международные рынки с ИИ-продуктом. Итог – проект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Webiomed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E6073B-77B4-7240-9F35-3704598F4B9F}"/>
              </a:ext>
            </a:extLst>
          </p:cNvPr>
          <p:cNvGrpSpPr/>
          <p:nvPr/>
        </p:nvGrpSpPr>
        <p:grpSpPr>
          <a:xfrm>
            <a:off x="191344" y="5191582"/>
            <a:ext cx="7992886" cy="1109356"/>
            <a:chOff x="407368" y="1340768"/>
            <a:chExt cx="7992886" cy="110935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82180F-6E29-134C-8626-8C0395A7BBBF}"/>
                </a:ext>
              </a:extLst>
            </p:cNvPr>
            <p:cNvSpPr txBox="1"/>
            <p:nvPr/>
          </p:nvSpPr>
          <p:spPr>
            <a:xfrm>
              <a:off x="407368" y="1340768"/>
              <a:ext cx="25922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2020</a:t>
              </a: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3D4EDFDC-F1D4-9448-875A-1DB69CFC92F1}"/>
                </a:ext>
              </a:extLst>
            </p:cNvPr>
            <p:cNvCxnSpPr>
              <a:cxnSpLocks/>
            </p:cNvCxnSpPr>
            <p:nvPr/>
          </p:nvCxnSpPr>
          <p:spPr>
            <a:xfrm>
              <a:off x="2423593" y="1514888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0F72307-0B61-F542-9E39-E4050B13CDB7}"/>
                </a:ext>
              </a:extLst>
            </p:cNvPr>
            <p:cNvGrpSpPr/>
            <p:nvPr/>
          </p:nvGrpSpPr>
          <p:grpSpPr>
            <a:xfrm>
              <a:off x="2567608" y="1434461"/>
              <a:ext cx="5832646" cy="1015663"/>
              <a:chOff x="2567608" y="1434461"/>
              <a:chExt cx="5832646" cy="101566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18D90B-9558-9643-8401-AFE9C49DB41E}"/>
                  </a:ext>
                </a:extLst>
              </p:cNvPr>
              <p:cNvSpPr txBox="1"/>
              <p:nvPr/>
            </p:nvSpPr>
            <p:spPr>
              <a:xfrm>
                <a:off x="2567609" y="1434461"/>
                <a:ext cx="5832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Привлекли частные инвестиции в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Webiomed</a:t>
                </a:r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C35AE1-64C0-1542-AF78-A06DA60AAE08}"/>
                  </a:ext>
                </a:extLst>
              </p:cNvPr>
              <p:cNvSpPr txBox="1"/>
              <p:nvPr/>
            </p:nvSpPr>
            <p:spPr>
              <a:xfrm>
                <a:off x="2567608" y="1803793"/>
                <a:ext cx="55446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течении 2019-2020 г. мы стали разбираться с идеей привлечения внешних инвестиций и менторской поддержки в наш проект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Webiomed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с целью его ускоренного развития и выхода на международные рынки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BCBC682-C3BB-BC49-9EAA-404B0B75C69D}"/>
              </a:ext>
            </a:extLst>
          </p:cNvPr>
          <p:cNvSpPr txBox="1"/>
          <p:nvPr/>
        </p:nvSpPr>
        <p:spPr>
          <a:xfrm>
            <a:off x="8798776" y="3933056"/>
            <a:ext cx="3201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 млн. руб.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27FA3B-DACE-8547-8C00-A42423BE1C36}"/>
              </a:ext>
            </a:extLst>
          </p:cNvPr>
          <p:cNvSpPr txBox="1"/>
          <p:nvPr/>
        </p:nvSpPr>
        <p:spPr>
          <a:xfrm>
            <a:off x="8798776" y="458064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Подтвержденные продажи, быстрый рост спроса на продукт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F0BEBD-7621-CF44-87C5-37DEA09489C2}"/>
              </a:ext>
            </a:extLst>
          </p:cNvPr>
          <p:cNvSpPr txBox="1"/>
          <p:nvPr/>
        </p:nvSpPr>
        <p:spPr>
          <a:xfrm>
            <a:off x="8798775" y="5246449"/>
            <a:ext cx="3393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&gt;</a:t>
            </a:r>
            <a:r>
              <a:rPr lang="ru-RU" sz="44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130 млн. руб.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5235CF-6A9E-4A42-9125-8A4A38A42C35}"/>
              </a:ext>
            </a:extLst>
          </p:cNvPr>
          <p:cNvSpPr txBox="1"/>
          <p:nvPr/>
        </p:nvSpPr>
        <p:spPr>
          <a:xfrm>
            <a:off x="8798776" y="5894037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соглашения с группой частных инвесторов о развитии проекта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3CFC65-BFD4-D54D-A239-3B3CF3880266}"/>
              </a:ext>
            </a:extLst>
          </p:cNvPr>
          <p:cNvSpPr txBox="1"/>
          <p:nvPr/>
        </p:nvSpPr>
        <p:spPr>
          <a:xfrm>
            <a:off x="8868444" y="1508653"/>
            <a:ext cx="313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…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79F1E36-9713-744C-A42F-1B7E50179F77}"/>
              </a:ext>
            </a:extLst>
          </p:cNvPr>
          <p:cNvCxnSpPr/>
          <p:nvPr/>
        </p:nvCxnSpPr>
        <p:spPr>
          <a:xfrm>
            <a:off x="8400256" y="1565304"/>
            <a:ext cx="0" cy="47356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039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A599C8-7B8D-124A-A2D9-6BC528900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64" y="-1043046"/>
            <a:ext cx="12432704" cy="828847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52BA86-5E36-FE4A-BD20-574D9E14AF05}"/>
              </a:ext>
            </a:extLst>
          </p:cNvPr>
          <p:cNvSpPr/>
          <p:nvPr/>
        </p:nvSpPr>
        <p:spPr>
          <a:xfrm>
            <a:off x="-528736" y="5105253"/>
            <a:ext cx="13033448" cy="2376264"/>
          </a:xfrm>
          <a:prstGeom prst="rect">
            <a:avLst/>
          </a:prstGeom>
          <a:solidFill>
            <a:schemeClr val="tx1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B450B-D06A-E04B-99C4-BE4575C2D947}"/>
              </a:ext>
            </a:extLst>
          </p:cNvPr>
          <p:cNvSpPr txBox="1"/>
          <p:nvPr/>
        </p:nvSpPr>
        <p:spPr>
          <a:xfrm>
            <a:off x="191344" y="5238000"/>
            <a:ext cx="11017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и мысли</a:t>
            </a:r>
          </a:p>
        </p:txBody>
      </p:sp>
    </p:spTree>
    <p:extLst>
      <p:ext uri="{BB962C8B-B14F-4D97-AF65-F5344CB8AC3E}">
        <p14:creationId xmlns:p14="http://schemas.microsoft.com/office/powerpoint/2010/main" val="5283669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BB667-D299-F047-86EB-0541AB43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Опыт работы с инвесторами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EEA7D5D-0720-174F-A324-5B2CD17C4C3C}"/>
              </a:ext>
            </a:extLst>
          </p:cNvPr>
          <p:cNvGrpSpPr/>
          <p:nvPr/>
        </p:nvGrpSpPr>
        <p:grpSpPr>
          <a:xfrm>
            <a:off x="191344" y="1268760"/>
            <a:ext cx="3600401" cy="1115690"/>
            <a:chOff x="407368" y="1340768"/>
            <a:chExt cx="3600401" cy="111569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90D5B7-B7D0-4846-A819-3DDBEF6F14FC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 год</a:t>
              </a: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4D2A3B94-26F6-0E4C-AD42-6AE81A889A46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39DA115-3805-7F45-ABB4-9315AED7573E}"/>
                </a:ext>
              </a:extLst>
            </p:cNvPr>
            <p:cNvGrpSpPr/>
            <p:nvPr/>
          </p:nvGrpSpPr>
          <p:grpSpPr>
            <a:xfrm>
              <a:off x="1847528" y="1440795"/>
              <a:ext cx="2160241" cy="1015663"/>
              <a:chOff x="1847528" y="1440795"/>
              <a:chExt cx="2160241" cy="101566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242540-E89A-3D4A-8BBF-F4BCF6348A6A}"/>
                  </a:ext>
                </a:extLst>
              </p:cNvPr>
              <p:cNvSpPr txBox="1"/>
              <p:nvPr/>
            </p:nvSpPr>
            <p:spPr>
              <a:xfrm>
                <a:off x="1847529" y="1440795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работы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495E67-2CAF-1847-87F7-F5FAB84976FB}"/>
                  </a:ext>
                </a:extLst>
              </p:cNvPr>
              <p:cNvSpPr txBox="1"/>
              <p:nvPr/>
            </p:nvSpPr>
            <p:spPr>
              <a:xfrm>
                <a:off x="1847528" y="1810127"/>
                <a:ext cx="20820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Встречи, доработки стратегии и расчетов, возврат к идеи и т.д.</a:t>
                </a:r>
              </a:p>
            </p:txBody>
          </p:sp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3F0F84F-714B-274C-8EE0-A38DF7E3D258}"/>
              </a:ext>
            </a:extLst>
          </p:cNvPr>
          <p:cNvGrpSpPr/>
          <p:nvPr/>
        </p:nvGrpSpPr>
        <p:grpSpPr>
          <a:xfrm>
            <a:off x="3791745" y="1268760"/>
            <a:ext cx="4176459" cy="1115690"/>
            <a:chOff x="407368" y="1340768"/>
            <a:chExt cx="4176459" cy="11156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758536-58DF-5B48-8A7E-67159832331D}"/>
                </a:ext>
              </a:extLst>
            </p:cNvPr>
            <p:cNvSpPr txBox="1"/>
            <p:nvPr/>
          </p:nvSpPr>
          <p:spPr>
            <a:xfrm>
              <a:off x="407368" y="1340768"/>
              <a:ext cx="1512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150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8746C51F-7CF1-1847-A236-95661AC82956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516D1352-1DCC-874B-A9BF-B314E7FB21FA}"/>
                </a:ext>
              </a:extLst>
            </p:cNvPr>
            <p:cNvGrpSpPr/>
            <p:nvPr/>
          </p:nvGrpSpPr>
          <p:grpSpPr>
            <a:xfrm>
              <a:off x="1847527" y="1440795"/>
              <a:ext cx="2736300" cy="1015663"/>
              <a:chOff x="1847527" y="1440795"/>
              <a:chExt cx="2736300" cy="101566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D56C9-5D7E-BE41-B577-BFC834C37E57}"/>
                  </a:ext>
                </a:extLst>
              </p:cNvPr>
              <p:cNvSpPr txBox="1"/>
              <p:nvPr/>
            </p:nvSpPr>
            <p:spPr>
              <a:xfrm>
                <a:off x="1847528" y="1440795"/>
                <a:ext cx="2736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дней командировок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B0A148-00E2-9B47-9ED1-B467C2898FDB}"/>
                  </a:ext>
                </a:extLst>
              </p:cNvPr>
              <p:cNvSpPr txBox="1"/>
              <p:nvPr/>
            </p:nvSpPr>
            <p:spPr>
              <a:xfrm>
                <a:off x="1847527" y="1810127"/>
                <a:ext cx="2592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Все основное время ушло на встречи и общение. Мы по сути для себя «открыли Америку» </a:t>
                </a:r>
              </a:p>
            </p:txBody>
          </p:sp>
        </p:grp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32E876C-8F41-254F-B9EE-81858821EAD6}"/>
              </a:ext>
            </a:extLst>
          </p:cNvPr>
          <p:cNvGrpSpPr/>
          <p:nvPr/>
        </p:nvGrpSpPr>
        <p:grpSpPr>
          <a:xfrm>
            <a:off x="8112219" y="1268760"/>
            <a:ext cx="3600401" cy="1080120"/>
            <a:chOff x="407368" y="1340768"/>
            <a:chExt cx="3600401" cy="1080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30B035-6CB3-BC44-8C90-D9AF825D0CF0}"/>
                </a:ext>
              </a:extLst>
            </p:cNvPr>
            <p:cNvSpPr txBox="1"/>
            <p:nvPr/>
          </p:nvSpPr>
          <p:spPr>
            <a:xfrm>
              <a:off x="407368" y="1340768"/>
              <a:ext cx="11521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400" dirty="0">
                  <a:solidFill>
                    <a:srgbClr val="004674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5</a:t>
              </a: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29422D3-2A0B-0347-956A-1AC2A9DEAE3A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1521222"/>
              <a:ext cx="0" cy="899666"/>
            </a:xfrm>
            <a:prstGeom prst="line">
              <a:avLst/>
            </a:prstGeom>
            <a:ln w="57150">
              <a:solidFill>
                <a:srgbClr val="2C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F7FE0680-8105-DD42-9D4A-E4854C8B4DB7}"/>
                </a:ext>
              </a:extLst>
            </p:cNvPr>
            <p:cNvGrpSpPr/>
            <p:nvPr/>
          </p:nvGrpSpPr>
          <p:grpSpPr>
            <a:xfrm>
              <a:off x="1847528" y="1440795"/>
              <a:ext cx="2160241" cy="830997"/>
              <a:chOff x="1847528" y="1440795"/>
              <a:chExt cx="2160241" cy="83099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08795D-BC05-E443-8351-9F5046D492EF}"/>
                  </a:ext>
                </a:extLst>
              </p:cNvPr>
              <p:cNvSpPr txBox="1"/>
              <p:nvPr/>
            </p:nvSpPr>
            <p:spPr>
              <a:xfrm>
                <a:off x="1847529" y="1440795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версий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0B0B47-AF48-1D4C-85FA-EB6DB9856A51}"/>
                  </a:ext>
                </a:extLst>
              </p:cNvPr>
              <p:cNvSpPr txBox="1"/>
              <p:nvPr/>
            </p:nvSpPr>
            <p:spPr>
              <a:xfrm>
                <a:off x="1847528" y="1810127"/>
                <a:ext cx="2082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Документа «Стратегия» и укрупненных расчетов</a:t>
                </a:r>
              </a:p>
            </p:txBody>
          </p:sp>
        </p:grpSp>
      </p:grp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9DE3F85-0AEE-CB4B-9FA1-1A2ABA516526}"/>
              </a:ext>
            </a:extLst>
          </p:cNvPr>
          <p:cNvCxnSpPr>
            <a:cxnSpLocks/>
          </p:cNvCxnSpPr>
          <p:nvPr/>
        </p:nvCxnSpPr>
        <p:spPr>
          <a:xfrm>
            <a:off x="355333" y="2708920"/>
            <a:ext cx="1122706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01F009-101E-9C49-B9C1-0FA0E068F765}"/>
              </a:ext>
            </a:extLst>
          </p:cNvPr>
          <p:cNvSpPr txBox="1"/>
          <p:nvPr/>
        </p:nvSpPr>
        <p:spPr>
          <a:xfrm>
            <a:off x="226716" y="2823175"/>
            <a:ext cx="2592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467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Выводы: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CBABA7-D1CC-534E-89B6-7D502037A46C}"/>
              </a:ext>
            </a:extLst>
          </p:cNvPr>
          <p:cNvSpPr txBox="1"/>
          <p:nvPr/>
        </p:nvSpPr>
        <p:spPr>
          <a:xfrm>
            <a:off x="251868" y="3609757"/>
            <a:ext cx="118459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До первого выхода к инвестору очень необходима подготовка команды к специфике работы. Более 2/3 нашего времени ушло не на работу по подготовке проекта, а на учебу. По сути нужно создание условной «школы </a:t>
            </a:r>
            <a:r>
              <a:rPr lang="ru-RU" sz="2000" dirty="0" err="1"/>
              <a:t>стартапера</a:t>
            </a:r>
            <a:r>
              <a:rPr lang="ru-RU" sz="2000" dirty="0"/>
              <a:t>», где будут даны базовые понятия, советы и опыт.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Очень сильный крен в сторону сокращения риска. Порой казалось, что инвесторы хотят получить из проекта гарантию возврата инвестиций и заработка. Тогда почему мы говорим «венчурный инвестор»?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Нет одинакового инвестора / фонда, поэтому изначально ни один </a:t>
            </a:r>
            <a:r>
              <a:rPr lang="ru-RU" sz="2000" dirty="0" err="1"/>
              <a:t>стартап</a:t>
            </a:r>
            <a:r>
              <a:rPr lang="ru-RU" sz="2000" dirty="0"/>
              <a:t> не соответствует на 100</a:t>
            </a:r>
            <a:r>
              <a:rPr lang="en-US" sz="2000" dirty="0"/>
              <a:t>% </a:t>
            </a:r>
            <a:r>
              <a:rPr lang="ru-RU" sz="2000" dirty="0"/>
              <a:t>ожиданиям. Хорошо было там, где обе стороны это понимали и относились терпеливо – это было самым ценным.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Мы выбрали инвесторов, у которых не видим пока предела возможности учиться. Деньги были вторичным, потому что без быстрого взросления риски по деньгами остаются слишком высокими.</a:t>
            </a:r>
          </a:p>
        </p:txBody>
      </p:sp>
    </p:spTree>
    <p:extLst>
      <p:ext uri="{BB962C8B-B14F-4D97-AF65-F5344CB8AC3E}">
        <p14:creationId xmlns:p14="http://schemas.microsoft.com/office/powerpoint/2010/main" val="4826188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CB37E-01C9-5849-85A8-23D63AE9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Пришлось изменить приоритеты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9BF277FF-0888-B14B-8014-A7582110F39A}"/>
              </a:ext>
            </a:extLst>
          </p:cNvPr>
          <p:cNvSpPr/>
          <p:nvPr/>
        </p:nvSpPr>
        <p:spPr>
          <a:xfrm>
            <a:off x="498242" y="1935590"/>
            <a:ext cx="5040560" cy="2664296"/>
          </a:xfrm>
          <a:prstGeom prst="roundRect">
            <a:avLst>
              <a:gd name="adj" fmla="val 4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Сосредоточенность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возможностях его развития (потенциал продукта)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8C79F9-9930-6A45-852D-5E91D8AE8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" y="1489172"/>
            <a:ext cx="1224136" cy="1242854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DD3772AE-DDE9-104B-80ED-25DD682F241F}"/>
              </a:ext>
            </a:extLst>
          </p:cNvPr>
          <p:cNvSpPr/>
          <p:nvPr/>
        </p:nvSpPr>
        <p:spPr>
          <a:xfrm>
            <a:off x="6313315" y="1935590"/>
            <a:ext cx="5040560" cy="2664296"/>
          </a:xfrm>
          <a:prstGeom prst="roundRect">
            <a:avLst>
              <a:gd name="adj" fmla="val 4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Сосредоточенность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возможностях развития компании на нем (потенциал продаж)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D7A2669-4526-744C-9168-9564BB13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8" y="1120395"/>
            <a:ext cx="1468332" cy="163038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61BED84-A5D8-0347-BC77-C790609390F5}"/>
              </a:ext>
            </a:extLst>
          </p:cNvPr>
          <p:cNvSpPr txBox="1"/>
          <p:nvPr/>
        </p:nvSpPr>
        <p:spPr>
          <a:xfrm>
            <a:off x="473027" y="4661583"/>
            <a:ext cx="2592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467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Раньше: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E3BD9A-B8EB-7D47-ADAA-AF415B7041C5}"/>
              </a:ext>
            </a:extLst>
          </p:cNvPr>
          <p:cNvSpPr txBox="1"/>
          <p:nvPr/>
        </p:nvSpPr>
        <p:spPr>
          <a:xfrm>
            <a:off x="490748" y="5509520"/>
            <a:ext cx="5048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– продукт и услуги по внедрению и ТП, 80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времени – работа с командой продукта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CDABAB-2DCC-7149-9D43-00DEF87F233F}"/>
              </a:ext>
            </a:extLst>
          </p:cNvPr>
          <p:cNvSpPr txBox="1"/>
          <p:nvPr/>
        </p:nvSpPr>
        <p:spPr>
          <a:xfrm>
            <a:off x="6261104" y="4661583"/>
            <a:ext cx="2592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467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Сейчас: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187591-D84E-BD45-BF1F-3C81DEC2510B}"/>
              </a:ext>
            </a:extLst>
          </p:cNvPr>
          <p:cNvSpPr txBox="1"/>
          <p:nvPr/>
        </p:nvSpPr>
        <p:spPr>
          <a:xfrm>
            <a:off x="6278825" y="5509520"/>
            <a:ext cx="5048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– продажи и маркетинг. 80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времени – продвижение и работа с командой коммерческой службы 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DF84115-3A6D-9C4D-8252-F6CB1F891EFA}"/>
              </a:ext>
            </a:extLst>
          </p:cNvPr>
          <p:cNvCxnSpPr/>
          <p:nvPr/>
        </p:nvCxnSpPr>
        <p:spPr>
          <a:xfrm>
            <a:off x="5879976" y="1489172"/>
            <a:ext cx="0" cy="47356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285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C872BE0-E31B-3540-854D-E02120FD0A08}"/>
              </a:ext>
            </a:extLst>
          </p:cNvPr>
          <p:cNvCxnSpPr/>
          <p:nvPr/>
        </p:nvCxnSpPr>
        <p:spPr>
          <a:xfrm>
            <a:off x="5879976" y="1489172"/>
            <a:ext cx="0" cy="47356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BE2DA-E48C-344C-939E-B3B89435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Пришлось изменить последовательность</a:t>
            </a:r>
          </a:p>
        </p:txBody>
      </p:sp>
      <p:graphicFrame>
        <p:nvGraphicFramePr>
          <p:cNvPr id="4" name="Diagram 4" descr="Circle Arrow Process" title="SmartArt">
            <a:extLst>
              <a:ext uri="{FF2B5EF4-FFF2-40B4-BE49-F238E27FC236}">
                <a16:creationId xmlns:a16="http://schemas.microsoft.com/office/drawing/2014/main" id="{F57B50AE-B19B-3645-AFCA-525075514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780913"/>
              </p:ext>
            </p:extLst>
          </p:nvPr>
        </p:nvGraphicFramePr>
        <p:xfrm>
          <a:off x="263352" y="1725488"/>
          <a:ext cx="5143500" cy="487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7A913B-115B-3448-BE00-940FA3424853}"/>
              </a:ext>
            </a:extLst>
          </p:cNvPr>
          <p:cNvSpPr txBox="1"/>
          <p:nvPr/>
        </p:nvSpPr>
        <p:spPr>
          <a:xfrm>
            <a:off x="999946" y="1042980"/>
            <a:ext cx="2592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467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Раньше: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5C6418-1808-A045-AB67-69315D667B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46" y="1087292"/>
            <a:ext cx="806052" cy="818377"/>
          </a:xfrm>
          <a:prstGeom prst="rect">
            <a:avLst/>
          </a:prstGeom>
        </p:spPr>
      </p:pic>
      <p:graphicFrame>
        <p:nvGraphicFramePr>
          <p:cNvPr id="7" name="Diagram 4" descr="Circle Arrow Process" title="SmartArt">
            <a:extLst>
              <a:ext uri="{FF2B5EF4-FFF2-40B4-BE49-F238E27FC236}">
                <a16:creationId xmlns:a16="http://schemas.microsoft.com/office/drawing/2014/main" id="{A7C28F7A-A386-134D-96D9-E342E08A3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214733"/>
              </p:ext>
            </p:extLst>
          </p:nvPr>
        </p:nvGraphicFramePr>
        <p:xfrm>
          <a:off x="6538154" y="1774424"/>
          <a:ext cx="5143500" cy="490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0C58ACC-DF68-B644-84AA-E8B14FFECF9D}"/>
              </a:ext>
            </a:extLst>
          </p:cNvPr>
          <p:cNvSpPr txBox="1"/>
          <p:nvPr/>
        </p:nvSpPr>
        <p:spPr>
          <a:xfrm>
            <a:off x="7933618" y="1042979"/>
            <a:ext cx="2592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467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Сейчас: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A400B-8199-8840-A6CB-D32D2C78CE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4954" y="925677"/>
            <a:ext cx="967036" cy="1073765"/>
          </a:xfrm>
          <a:prstGeom prst="rect">
            <a:avLst/>
          </a:prstGeom>
        </p:spPr>
      </p:pic>
      <p:sp>
        <p:nvSpPr>
          <p:cNvPr id="3" name="Выноска 2 2">
            <a:extLst>
              <a:ext uri="{FF2B5EF4-FFF2-40B4-BE49-F238E27FC236}">
                <a16:creationId xmlns:a16="http://schemas.microsoft.com/office/drawing/2014/main" id="{E36E4EBC-51A7-6548-8183-1BF0B3E2F276}"/>
              </a:ext>
            </a:extLst>
          </p:cNvPr>
          <p:cNvSpPr/>
          <p:nvPr/>
        </p:nvSpPr>
        <p:spPr>
          <a:xfrm>
            <a:off x="3949666" y="1427699"/>
            <a:ext cx="2016224" cy="492893"/>
          </a:xfrm>
          <a:prstGeom prst="borderCallout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Инвестиции</a:t>
            </a:r>
          </a:p>
        </p:txBody>
      </p:sp>
      <p:sp>
        <p:nvSpPr>
          <p:cNvPr id="10" name="Выноска 2 9">
            <a:extLst>
              <a:ext uri="{FF2B5EF4-FFF2-40B4-BE49-F238E27FC236}">
                <a16:creationId xmlns:a16="http://schemas.microsoft.com/office/drawing/2014/main" id="{64F59A7D-5060-4D44-97B0-272F1D3E0F56}"/>
              </a:ext>
            </a:extLst>
          </p:cNvPr>
          <p:cNvSpPr/>
          <p:nvPr/>
        </p:nvSpPr>
        <p:spPr>
          <a:xfrm>
            <a:off x="10056440" y="6190039"/>
            <a:ext cx="2016224" cy="4928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521"/>
              <a:gd name="adj6" fmla="val -40368"/>
            </a:avLst>
          </a:prstGeom>
          <a:solidFill>
            <a:srgbClr val="2CACB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7398531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Пришлось понять что самое главное</a:t>
            </a:r>
            <a:endParaRPr lang="en-US" sz="4800" b="0" dirty="0"/>
          </a:p>
        </p:txBody>
      </p:sp>
      <p:sp>
        <p:nvSpPr>
          <p:cNvPr id="29" name="_h2"/>
          <p:cNvSpPr>
            <a:spLocks noGrp="1"/>
          </p:cNvSpPr>
          <p:nvPr>
            <p:ph type="body" sz="quarter" idx="4294967295"/>
          </p:nvPr>
        </p:nvSpPr>
        <p:spPr>
          <a:xfrm>
            <a:off x="323420" y="1159750"/>
            <a:ext cx="11542713" cy="6908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Постепенно развивая проект, общаясь с разными людьми мы стали понимать, что самое ценное и главное что у нас есть, это ….</a:t>
            </a:r>
            <a:endParaRPr lang="en-US" sz="24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37246" y="1675782"/>
            <a:ext cx="11085525" cy="4450100"/>
            <a:chOff x="436451" y="1675782"/>
            <a:chExt cx="11085525" cy="4450100"/>
          </a:xfrm>
        </p:grpSpPr>
        <p:sp>
          <p:nvSpPr>
            <p:cNvPr id="20" name="Gefaltete Ecke 19"/>
            <p:cNvSpPr/>
            <p:nvPr/>
          </p:nvSpPr>
          <p:spPr bwMode="auto">
            <a:xfrm>
              <a:off x="436452" y="4671457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Клиентская база</a:t>
              </a:r>
              <a:endParaRPr lang="en-US" sz="1400" i="1" dirty="0"/>
            </a:p>
          </p:txBody>
        </p:sp>
        <p:sp>
          <p:nvSpPr>
            <p:cNvPr id="21" name="Gefaltete Ecke 20"/>
            <p:cNvSpPr/>
            <p:nvPr/>
          </p:nvSpPr>
          <p:spPr bwMode="auto">
            <a:xfrm rot="21284429">
              <a:off x="8480120" y="1852916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Команда</a:t>
              </a:r>
              <a:endParaRPr lang="en-US" sz="1400" i="1" dirty="0"/>
            </a:p>
          </p:txBody>
        </p:sp>
        <p:sp>
          <p:nvSpPr>
            <p:cNvPr id="22" name="Gefaltete Ecke 21"/>
            <p:cNvSpPr/>
            <p:nvPr/>
          </p:nvSpPr>
          <p:spPr bwMode="auto">
            <a:xfrm rot="483516">
              <a:off x="7541523" y="2777776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Партнерство</a:t>
              </a:r>
              <a:endParaRPr lang="de-DE" sz="1400" i="1" dirty="0"/>
            </a:p>
          </p:txBody>
        </p:sp>
        <p:sp>
          <p:nvSpPr>
            <p:cNvPr id="23" name="Gefaltete Ecke 22"/>
            <p:cNvSpPr/>
            <p:nvPr/>
          </p:nvSpPr>
          <p:spPr bwMode="auto">
            <a:xfrm rot="317452">
              <a:off x="3509239" y="2051812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Выручка</a:t>
              </a:r>
              <a:endParaRPr lang="de-DE" sz="1400" i="1" dirty="0"/>
            </a:p>
          </p:txBody>
        </p:sp>
        <p:sp>
          <p:nvSpPr>
            <p:cNvPr id="24" name="Gefaltete Ecke 23"/>
            <p:cNvSpPr/>
            <p:nvPr/>
          </p:nvSpPr>
          <p:spPr bwMode="auto">
            <a:xfrm rot="20937906">
              <a:off x="2755875" y="3533028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Доходность</a:t>
              </a:r>
              <a:endParaRPr lang="en-US" sz="1400" i="1" dirty="0"/>
            </a:p>
          </p:txBody>
        </p:sp>
        <p:sp>
          <p:nvSpPr>
            <p:cNvPr id="25" name="Gefaltete Ecke 24"/>
            <p:cNvSpPr/>
            <p:nvPr/>
          </p:nvSpPr>
          <p:spPr bwMode="auto">
            <a:xfrm>
              <a:off x="1813001" y="1913208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Хорошие отзывы</a:t>
              </a:r>
              <a:endParaRPr lang="en-US" sz="1400" i="1" dirty="0"/>
            </a:p>
          </p:txBody>
        </p:sp>
        <p:sp>
          <p:nvSpPr>
            <p:cNvPr id="26" name="Gefaltete Ecke 25"/>
            <p:cNvSpPr/>
            <p:nvPr/>
          </p:nvSpPr>
          <p:spPr bwMode="auto">
            <a:xfrm>
              <a:off x="10145427" y="1675782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Заказчики</a:t>
              </a:r>
              <a:endParaRPr lang="en-US" sz="1400" i="1" dirty="0"/>
            </a:p>
          </p:txBody>
        </p:sp>
        <p:sp>
          <p:nvSpPr>
            <p:cNvPr id="27" name="Gefaltete Ecke 26"/>
            <p:cNvSpPr/>
            <p:nvPr/>
          </p:nvSpPr>
          <p:spPr bwMode="auto">
            <a:xfrm rot="847445">
              <a:off x="9725178" y="2982424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Рынки</a:t>
              </a:r>
              <a:endParaRPr lang="de-DE" sz="1400" i="1" dirty="0"/>
            </a:p>
          </p:txBody>
        </p:sp>
        <p:sp>
          <p:nvSpPr>
            <p:cNvPr id="28" name="Gefaltete Ecke 27"/>
            <p:cNvSpPr/>
            <p:nvPr/>
          </p:nvSpPr>
          <p:spPr bwMode="auto">
            <a:xfrm rot="317452">
              <a:off x="1360580" y="3708390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Прибыль</a:t>
              </a:r>
              <a:endParaRPr lang="de-DE" sz="1400" i="1" dirty="0"/>
            </a:p>
          </p:txBody>
        </p:sp>
        <p:sp>
          <p:nvSpPr>
            <p:cNvPr id="30" name="Gefaltete Ecke 29"/>
            <p:cNvSpPr/>
            <p:nvPr/>
          </p:nvSpPr>
          <p:spPr bwMode="auto">
            <a:xfrm>
              <a:off x="8648108" y="4111200"/>
              <a:ext cx="1376549" cy="1330668"/>
            </a:xfrm>
            <a:prstGeom prst="foldedCorner">
              <a:avLst>
                <a:gd name="adj" fmla="val 28764"/>
              </a:avLst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Процессы</a:t>
              </a:r>
              <a:endParaRPr lang="en-US" sz="1400" i="1" dirty="0"/>
            </a:p>
          </p:txBody>
        </p:sp>
        <p:sp>
          <p:nvSpPr>
            <p:cNvPr id="31" name="Gefaltete Ecke 30"/>
            <p:cNvSpPr/>
            <p:nvPr/>
          </p:nvSpPr>
          <p:spPr bwMode="auto">
            <a:xfrm rot="20910676">
              <a:off x="9967684" y="4795214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Удовлетворение потребностей</a:t>
              </a:r>
              <a:endParaRPr lang="en-US" sz="1400" i="1" dirty="0"/>
            </a:p>
          </p:txBody>
        </p:sp>
        <p:sp>
          <p:nvSpPr>
            <p:cNvPr id="32" name="Gefaltete Ecke 31"/>
            <p:cNvSpPr/>
            <p:nvPr/>
          </p:nvSpPr>
          <p:spPr bwMode="auto">
            <a:xfrm rot="21047606">
              <a:off x="3287133" y="4731851"/>
              <a:ext cx="1376549" cy="1330668"/>
            </a:xfrm>
            <a:prstGeom prst="foldedCorner">
              <a:avLst>
                <a:gd name="adj" fmla="val 28764"/>
              </a:avLst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Стратегия</a:t>
              </a:r>
              <a:endParaRPr lang="en-US" sz="1400" i="1" dirty="0"/>
            </a:p>
          </p:txBody>
        </p:sp>
        <p:sp>
          <p:nvSpPr>
            <p:cNvPr id="33" name="Gefaltete Ecke 32"/>
            <p:cNvSpPr/>
            <p:nvPr/>
          </p:nvSpPr>
          <p:spPr bwMode="auto">
            <a:xfrm rot="20832636">
              <a:off x="436451" y="2459544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Продукт</a:t>
              </a:r>
              <a:endParaRPr lang="en-US" sz="1400" i="1" dirty="0"/>
            </a:p>
          </p:txBody>
        </p:sp>
        <p:sp>
          <p:nvSpPr>
            <p:cNvPr id="34" name="Gefaltete Ecke 33"/>
            <p:cNvSpPr/>
            <p:nvPr/>
          </p:nvSpPr>
          <p:spPr bwMode="auto">
            <a:xfrm rot="656250">
              <a:off x="4603696" y="4731851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Идея</a:t>
              </a:r>
              <a:endParaRPr lang="en-US" sz="1400" i="1" dirty="0"/>
            </a:p>
          </p:txBody>
        </p:sp>
        <p:sp>
          <p:nvSpPr>
            <p:cNvPr id="36" name="Gefaltete Ecke 35"/>
            <p:cNvSpPr/>
            <p:nvPr/>
          </p:nvSpPr>
          <p:spPr bwMode="auto">
            <a:xfrm rot="21313872">
              <a:off x="5039861" y="2410548"/>
              <a:ext cx="2487652" cy="2404738"/>
            </a:xfrm>
            <a:prstGeom prst="foldedCorner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tIns="252000" rtlCol="0" anchor="ctr"/>
            <a:lstStyle/>
            <a:p>
              <a:pPr algn="ctr"/>
              <a:r>
                <a:rPr lang="ru-RU" sz="4400" b="1" i="1" dirty="0">
                  <a:solidFill>
                    <a:schemeClr val="bg1"/>
                  </a:solidFill>
                  <a:effectLst>
                    <a:outerShdw blurRad="190500" algn="tl" rotWithShape="0">
                      <a:prstClr val="black">
                        <a:alpha val="50000"/>
                      </a:prstClr>
                    </a:outerShdw>
                  </a:effectLst>
                </a:rPr>
                <a:t>Время</a:t>
              </a:r>
              <a:r>
                <a:rPr lang="ru-RU" sz="2400" b="1" i="1" dirty="0">
                  <a:solidFill>
                    <a:schemeClr val="bg1"/>
                  </a:solidFill>
                  <a:effectLst>
                    <a:outerShdw blurRad="190500" algn="tl" rotWithShape="0">
                      <a:prstClr val="black">
                        <a:alpha val="50000"/>
                      </a:prstClr>
                    </a:outerShdw>
                  </a:effectLst>
                </a:rPr>
                <a:t>!</a:t>
              </a:r>
              <a:endParaRPr lang="en-US" sz="2400" b="1" i="1" dirty="0">
                <a:solidFill>
                  <a:schemeClr val="bg1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</a:endParaRPr>
            </a:p>
          </p:txBody>
        </p:sp>
        <p:sp>
          <p:nvSpPr>
            <p:cNvPr id="35" name="Gefaltete Ecke 34"/>
            <p:cNvSpPr/>
            <p:nvPr/>
          </p:nvSpPr>
          <p:spPr bwMode="auto">
            <a:xfrm>
              <a:off x="6991121" y="4671457"/>
              <a:ext cx="1376549" cy="1330668"/>
            </a:xfrm>
            <a:prstGeom prst="foldedCorner">
              <a:avLst/>
            </a:prstGeom>
            <a:gradFill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65100" dist="63500" dir="2700000" algn="tl" rotWithShape="0">
                <a:prstClr val="black">
                  <a:alpha val="37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ru-RU" sz="1400" i="1" dirty="0"/>
                <a:t>Безопасность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0484948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шаблон_к-лаб">
  <a:themeElements>
    <a:clrScheme name="клаб">
      <a:dk1>
        <a:srgbClr val="3A4352"/>
      </a:dk1>
      <a:lt1>
        <a:sysClr val="window" lastClr="FFFFFF"/>
      </a:lt1>
      <a:dk2>
        <a:srgbClr val="152989"/>
      </a:dk2>
      <a:lt2>
        <a:srgbClr val="E0E0E2"/>
      </a:lt2>
      <a:accent1>
        <a:srgbClr val="004674"/>
      </a:accent1>
      <a:accent2>
        <a:srgbClr val="0A4884"/>
      </a:accent2>
      <a:accent3>
        <a:srgbClr val="2CACBA"/>
      </a:accent3>
      <a:accent4>
        <a:srgbClr val="FFC349"/>
      </a:accent4>
      <a:accent5>
        <a:srgbClr val="85C950"/>
      </a:accent5>
      <a:accent6>
        <a:srgbClr val="991F5C"/>
      </a:accent6>
      <a:hlink>
        <a:srgbClr val="0070C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к-лаб.potx" id="{1B8850B6-C37B-402F-908A-7A6E46C1F6C0}" vid="{711C192A-09CF-49FA-B6FB-9123D197727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17541</TotalTime>
  <Words>1077</Words>
  <Application>Microsoft Macintosh PowerPoint</Application>
  <PresentationFormat>Широкоэкранный</PresentationFormat>
  <Paragraphs>173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Tahoma</vt:lpstr>
      <vt:lpstr>Titillium</vt:lpstr>
      <vt:lpstr>Wingdings</vt:lpstr>
      <vt:lpstr>шаблон_к-лаб</vt:lpstr>
      <vt:lpstr>Презентация PowerPoint</vt:lpstr>
      <vt:lpstr>Рост «вызова» как необходимость развития</vt:lpstr>
      <vt:lpstr>Есть опыт и некоторые достижения</vt:lpstr>
      <vt:lpstr>Наш опыт работы с инвестициями</vt:lpstr>
      <vt:lpstr>Презентация PowerPoint</vt:lpstr>
      <vt:lpstr>Опыт работы с инвесторами</vt:lpstr>
      <vt:lpstr>Пришлось изменить приоритеты</vt:lpstr>
      <vt:lpstr>Пришлось изменить последовательность</vt:lpstr>
      <vt:lpstr>Пришлось понять что самое главное</vt:lpstr>
      <vt:lpstr>Выводы: продукт VS продажи</vt:lpstr>
      <vt:lpstr>Выводы: процессы VS результаты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ПОДЗАГОЛОВОК  НАЗВАНИЕ ПРОЕКТА  \ ПРЕЗЕНТАЦИИ</dc:title>
  <dc:creator>olga</dc:creator>
  <cp:lastModifiedBy>Александр Гусев</cp:lastModifiedBy>
  <cp:revision>675</cp:revision>
  <cp:lastPrinted>2019-12-01T08:27:41Z</cp:lastPrinted>
  <dcterms:created xsi:type="dcterms:W3CDTF">2019-07-24T15:08:34Z</dcterms:created>
  <dcterms:modified xsi:type="dcterms:W3CDTF">2020-09-21T14:30:32Z</dcterms:modified>
</cp:coreProperties>
</file>