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  <p:sldMasterId id="214748368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4387407-2D45-4DBA-8FC6-15CFE4E062DA}">
  <a:tblStyle styleId="{B4387407-2D45-4DBA-8FC6-15CFE4E062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Roboto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Lato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a52069605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a52069605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9a52069605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9a52069605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5cd957738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5cd957738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5cd95773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5cd95773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2d05592bf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2d05592bf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87d050905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87d050905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2d05592bf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2d05592bf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2d05592bf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2d05592bf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a5cb78fd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a5cb78fd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2d05592bf_2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2d05592bf_2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2d05592bf_2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2d05592bf_2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2d05592bf_2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72d05592bf_2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0" y="0"/>
            <a:ext cx="9144000" cy="5143500"/>
          </a:xfrm>
          <a:prstGeom prst="rect">
            <a:avLst/>
          </a:prstGeom>
          <a:solidFill>
            <a:srgbClr val="666666">
              <a:alpha val="383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952800" y="4059205"/>
            <a:ext cx="723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626200" y="2571750"/>
            <a:ext cx="5891700" cy="82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4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1" y="466080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650800" y="-4"/>
            <a:ext cx="493200" cy="2571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2275225" y="1586200"/>
            <a:ext cx="4593600" cy="19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subTitle"/>
          </p:nvPr>
        </p:nvSpPr>
        <p:spPr>
          <a:xfrm>
            <a:off x="2336700" y="4188493"/>
            <a:ext cx="4470600" cy="4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2" type="title"/>
          </p:nvPr>
        </p:nvSpPr>
        <p:spPr>
          <a:xfrm>
            <a:off x="2461850" y="507200"/>
            <a:ext cx="42204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2" name="Google Shape;52;p11"/>
          <p:cNvSpPr/>
          <p:nvPr/>
        </p:nvSpPr>
        <p:spPr>
          <a:xfrm>
            <a:off x="8650800" y="-4"/>
            <a:ext cx="493200" cy="25719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1"/>
          <p:cNvSpPr/>
          <p:nvPr/>
        </p:nvSpPr>
        <p:spPr>
          <a:xfrm>
            <a:off x="0" y="2571596"/>
            <a:ext cx="493200" cy="25719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855650" y="483936"/>
            <a:ext cx="2690100" cy="12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/>
            </a:lvl9pPr>
          </a:lstStyle>
          <a:p/>
        </p:txBody>
      </p:sp>
      <p:sp>
        <p:nvSpPr>
          <p:cNvPr id="57" name="Google Shape;57;p13"/>
          <p:cNvSpPr txBox="1"/>
          <p:nvPr>
            <p:ph idx="2" type="title"/>
          </p:nvPr>
        </p:nvSpPr>
        <p:spPr>
          <a:xfrm>
            <a:off x="5824484" y="1651267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20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5824484" y="1919166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3" type="title"/>
          </p:nvPr>
        </p:nvSpPr>
        <p:spPr>
          <a:xfrm>
            <a:off x="5824484" y="2695120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20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4" type="subTitle"/>
          </p:nvPr>
        </p:nvSpPr>
        <p:spPr>
          <a:xfrm>
            <a:off x="5824484" y="2963016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5" type="title"/>
          </p:nvPr>
        </p:nvSpPr>
        <p:spPr>
          <a:xfrm>
            <a:off x="5824484" y="3749839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20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6" type="subTitle"/>
          </p:nvPr>
        </p:nvSpPr>
        <p:spPr>
          <a:xfrm>
            <a:off x="5824484" y="4017740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hasCustomPrompt="1" idx="7" type="title"/>
          </p:nvPr>
        </p:nvSpPr>
        <p:spPr>
          <a:xfrm>
            <a:off x="4943609" y="1881231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/>
          <p:nvPr>
            <p:ph hasCustomPrompt="1" idx="8" type="title"/>
          </p:nvPr>
        </p:nvSpPr>
        <p:spPr>
          <a:xfrm>
            <a:off x="4943609" y="2929956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/>
          <p:nvPr>
            <p:ph hasCustomPrompt="1" idx="9" type="title"/>
          </p:nvPr>
        </p:nvSpPr>
        <p:spPr>
          <a:xfrm>
            <a:off x="4943609" y="3978674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/>
          <p:nvPr>
            <p:ph idx="13" type="title"/>
          </p:nvPr>
        </p:nvSpPr>
        <p:spPr>
          <a:xfrm>
            <a:off x="5824484" y="602255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20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4" type="subTitle"/>
          </p:nvPr>
        </p:nvSpPr>
        <p:spPr>
          <a:xfrm>
            <a:off x="5824484" y="870154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hasCustomPrompt="1" idx="15" type="title"/>
          </p:nvPr>
        </p:nvSpPr>
        <p:spPr>
          <a:xfrm>
            <a:off x="4943609" y="835119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f Section + Descripcion 1">
  <p:cSld name="CUSTOM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820440" y="2547475"/>
            <a:ext cx="75864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844325" y="3680118"/>
            <a:ext cx="5133600" cy="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/>
          <p:nvPr/>
        </p:nvSpPr>
        <p:spPr>
          <a:xfrm>
            <a:off x="8650676" y="4660900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9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874200" y="2143874"/>
            <a:ext cx="3555600" cy="24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■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•"/>
              <a:defRPr sz="1200"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o"/>
              <a:defRPr sz="12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▪"/>
              <a:defRPr sz="12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2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12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Char char="■"/>
              <a:defRPr sz="1200"/>
            </a:lvl9pPr>
          </a:lstStyle>
          <a:p/>
        </p:txBody>
      </p:sp>
      <p:sp>
        <p:nvSpPr>
          <p:cNvPr id="76" name="Google Shape;76;p15"/>
          <p:cNvSpPr txBox="1"/>
          <p:nvPr>
            <p:ph idx="2" type="body"/>
          </p:nvPr>
        </p:nvSpPr>
        <p:spPr>
          <a:xfrm>
            <a:off x="4717175" y="928850"/>
            <a:ext cx="3555600" cy="37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■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•"/>
              <a:defRPr sz="1200"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o"/>
              <a:defRPr sz="12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▪"/>
              <a:defRPr sz="12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2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12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Char char="■"/>
              <a:defRPr sz="1200"/>
            </a:lvl9pPr>
          </a:lstStyle>
          <a:p/>
        </p:txBody>
      </p:sp>
      <p:sp>
        <p:nvSpPr>
          <p:cNvPr id="77" name="Google Shape;77;p15"/>
          <p:cNvSpPr txBox="1"/>
          <p:nvPr>
            <p:ph type="title"/>
          </p:nvPr>
        </p:nvSpPr>
        <p:spPr>
          <a:xfrm>
            <a:off x="838525" y="461900"/>
            <a:ext cx="373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8" name="Google Shape;78;p15"/>
          <p:cNvSpPr/>
          <p:nvPr/>
        </p:nvSpPr>
        <p:spPr>
          <a:xfrm>
            <a:off x="8650800" y="1"/>
            <a:ext cx="493200" cy="23700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8650800" y="2852726"/>
            <a:ext cx="493200" cy="22950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">
  <p:cSld name="CUSTOM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0" y="2571999"/>
            <a:ext cx="4572000" cy="2571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4572000" y="2571999"/>
            <a:ext cx="4572000" cy="25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>
            <p:ph type="title"/>
          </p:nvPr>
        </p:nvSpPr>
        <p:spPr>
          <a:xfrm>
            <a:off x="952500" y="1948582"/>
            <a:ext cx="3619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1" type="subTitle"/>
          </p:nvPr>
        </p:nvSpPr>
        <p:spPr>
          <a:xfrm>
            <a:off x="847625" y="3146743"/>
            <a:ext cx="2997300" cy="14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2" type="title"/>
          </p:nvPr>
        </p:nvSpPr>
        <p:spPr>
          <a:xfrm>
            <a:off x="4572000" y="1948582"/>
            <a:ext cx="3619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3" type="subTitle"/>
          </p:nvPr>
        </p:nvSpPr>
        <p:spPr>
          <a:xfrm>
            <a:off x="5299075" y="3146743"/>
            <a:ext cx="2997300" cy="14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-25" y="0"/>
            <a:ext cx="9155700" cy="51435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 txBox="1"/>
          <p:nvPr>
            <p:ph type="title"/>
          </p:nvPr>
        </p:nvSpPr>
        <p:spPr>
          <a:xfrm>
            <a:off x="5322000" y="4196993"/>
            <a:ext cx="2869500" cy="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5322000" y="1227950"/>
            <a:ext cx="2869500" cy="26862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USTOM_4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>
            <a:off x="3932848" y="4415325"/>
            <a:ext cx="1364100" cy="6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5403923" y="4415325"/>
            <a:ext cx="1364100" cy="6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6827325" y="4415325"/>
            <a:ext cx="1364100" cy="6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8"/>
          <p:cNvSpPr txBox="1"/>
          <p:nvPr>
            <p:ph type="title"/>
          </p:nvPr>
        </p:nvSpPr>
        <p:spPr>
          <a:xfrm>
            <a:off x="918725" y="2893005"/>
            <a:ext cx="2404500" cy="12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500">
                <a:solidFill>
                  <a:srgbClr val="5BBD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" type="subTitle"/>
          </p:nvPr>
        </p:nvSpPr>
        <p:spPr>
          <a:xfrm>
            <a:off x="3925837" y="3135790"/>
            <a:ext cx="1364100" cy="10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7" name="Google Shape;97;p18"/>
          <p:cNvSpPr txBox="1"/>
          <p:nvPr>
            <p:ph hasCustomPrompt="1" idx="2" type="title"/>
          </p:nvPr>
        </p:nvSpPr>
        <p:spPr>
          <a:xfrm>
            <a:off x="3925837" y="2264850"/>
            <a:ext cx="1364100" cy="6138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8"/>
          <p:cNvSpPr txBox="1"/>
          <p:nvPr>
            <p:ph hasCustomPrompt="1" idx="3" type="title"/>
          </p:nvPr>
        </p:nvSpPr>
        <p:spPr>
          <a:xfrm>
            <a:off x="5377394" y="2264850"/>
            <a:ext cx="1364100" cy="6138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8"/>
          <p:cNvSpPr txBox="1"/>
          <p:nvPr>
            <p:ph hasCustomPrompt="1" idx="4" type="title"/>
          </p:nvPr>
        </p:nvSpPr>
        <p:spPr>
          <a:xfrm>
            <a:off x="6828950" y="2264850"/>
            <a:ext cx="1364100" cy="6138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b="1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8"/>
          <p:cNvSpPr txBox="1"/>
          <p:nvPr>
            <p:ph idx="5" type="subTitle"/>
          </p:nvPr>
        </p:nvSpPr>
        <p:spPr>
          <a:xfrm>
            <a:off x="5377393" y="3135786"/>
            <a:ext cx="1364100" cy="10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1" name="Google Shape;101;p18"/>
          <p:cNvSpPr txBox="1"/>
          <p:nvPr>
            <p:ph idx="6" type="subTitle"/>
          </p:nvPr>
        </p:nvSpPr>
        <p:spPr>
          <a:xfrm>
            <a:off x="6828950" y="3135788"/>
            <a:ext cx="1364100" cy="10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cxnSp>
        <p:nvCxnSpPr>
          <p:cNvPr id="102" name="Google Shape;102;p18"/>
          <p:cNvCxnSpPr/>
          <p:nvPr/>
        </p:nvCxnSpPr>
        <p:spPr>
          <a:xfrm>
            <a:off x="5335050" y="3043226"/>
            <a:ext cx="0" cy="11817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18"/>
          <p:cNvCxnSpPr/>
          <p:nvPr/>
        </p:nvCxnSpPr>
        <p:spPr>
          <a:xfrm>
            <a:off x="6783850" y="3072361"/>
            <a:ext cx="0" cy="11817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8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845700" y="4619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" type="subTitle"/>
          </p:nvPr>
        </p:nvSpPr>
        <p:spPr>
          <a:xfrm>
            <a:off x="4695100" y="3771101"/>
            <a:ext cx="16251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7" name="Google Shape;107;p19"/>
          <p:cNvSpPr txBox="1"/>
          <p:nvPr>
            <p:ph idx="2" type="subTitle"/>
          </p:nvPr>
        </p:nvSpPr>
        <p:spPr>
          <a:xfrm>
            <a:off x="952500" y="3771101"/>
            <a:ext cx="16251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8" name="Google Shape;108;p19"/>
          <p:cNvSpPr txBox="1"/>
          <p:nvPr>
            <p:ph idx="3" type="subTitle"/>
          </p:nvPr>
        </p:nvSpPr>
        <p:spPr>
          <a:xfrm>
            <a:off x="2823800" y="3771101"/>
            <a:ext cx="16251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9"/>
          <p:cNvSpPr txBox="1"/>
          <p:nvPr>
            <p:ph idx="4" type="subTitle"/>
          </p:nvPr>
        </p:nvSpPr>
        <p:spPr>
          <a:xfrm>
            <a:off x="6566400" y="3771101"/>
            <a:ext cx="16251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0" name="Google Shape;110;p19"/>
          <p:cNvSpPr txBox="1"/>
          <p:nvPr>
            <p:ph idx="5" type="title"/>
          </p:nvPr>
        </p:nvSpPr>
        <p:spPr>
          <a:xfrm>
            <a:off x="952500" y="3308425"/>
            <a:ext cx="16251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1" name="Google Shape;111;p19"/>
          <p:cNvSpPr txBox="1"/>
          <p:nvPr>
            <p:ph idx="6" type="title"/>
          </p:nvPr>
        </p:nvSpPr>
        <p:spPr>
          <a:xfrm>
            <a:off x="2823800" y="3308425"/>
            <a:ext cx="16251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2" name="Google Shape;112;p19"/>
          <p:cNvSpPr txBox="1"/>
          <p:nvPr>
            <p:ph idx="7" type="title"/>
          </p:nvPr>
        </p:nvSpPr>
        <p:spPr>
          <a:xfrm>
            <a:off x="6566400" y="3308425"/>
            <a:ext cx="16251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3" name="Google Shape;113;p19"/>
          <p:cNvSpPr txBox="1"/>
          <p:nvPr>
            <p:ph idx="8" type="title"/>
          </p:nvPr>
        </p:nvSpPr>
        <p:spPr>
          <a:xfrm>
            <a:off x="4695100" y="3308425"/>
            <a:ext cx="16251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9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0" y="900"/>
            <a:ext cx="9152700" cy="148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>
            <p:ph type="title"/>
          </p:nvPr>
        </p:nvSpPr>
        <p:spPr>
          <a:xfrm>
            <a:off x="3616350" y="3127763"/>
            <a:ext cx="1911300" cy="4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1" type="subTitle"/>
          </p:nvPr>
        </p:nvSpPr>
        <p:spPr>
          <a:xfrm>
            <a:off x="3616350" y="3583942"/>
            <a:ext cx="1911300" cy="5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2" type="title"/>
          </p:nvPr>
        </p:nvSpPr>
        <p:spPr>
          <a:xfrm>
            <a:off x="6051600" y="3127763"/>
            <a:ext cx="1911300" cy="4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3" type="subTitle"/>
          </p:nvPr>
        </p:nvSpPr>
        <p:spPr>
          <a:xfrm>
            <a:off x="6051600" y="3583942"/>
            <a:ext cx="1911300" cy="5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0"/>
          <p:cNvSpPr txBox="1"/>
          <p:nvPr>
            <p:ph idx="4" type="title"/>
          </p:nvPr>
        </p:nvSpPr>
        <p:spPr>
          <a:xfrm>
            <a:off x="1181100" y="3127763"/>
            <a:ext cx="1911300" cy="4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5" type="subTitle"/>
          </p:nvPr>
        </p:nvSpPr>
        <p:spPr>
          <a:xfrm>
            <a:off x="1181100" y="3583942"/>
            <a:ext cx="1911300" cy="5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6" type="title"/>
          </p:nvPr>
        </p:nvSpPr>
        <p:spPr>
          <a:xfrm>
            <a:off x="0" y="465966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cxnSp>
        <p:nvCxnSpPr>
          <p:cNvPr id="123" name="Google Shape;123;p20"/>
          <p:cNvCxnSpPr/>
          <p:nvPr/>
        </p:nvCxnSpPr>
        <p:spPr>
          <a:xfrm rot="10800000">
            <a:off x="3351850" y="1999350"/>
            <a:ext cx="0" cy="247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20"/>
          <p:cNvCxnSpPr/>
          <p:nvPr/>
        </p:nvCxnSpPr>
        <p:spPr>
          <a:xfrm rot="10800000">
            <a:off x="5784975" y="1999350"/>
            <a:ext cx="0" cy="247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20"/>
          <p:cNvSpPr/>
          <p:nvPr/>
        </p:nvSpPr>
        <p:spPr>
          <a:xfrm>
            <a:off x="8650801" y="466080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1" y="466080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noFill/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952500" y="0"/>
            <a:ext cx="2973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1225225" y="2022130"/>
            <a:ext cx="24282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45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225225" y="3762512"/>
            <a:ext cx="2428200" cy="7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1225225" y="610843"/>
            <a:ext cx="2428200" cy="10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0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10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845700" y="4619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idx="1" type="subTitle"/>
          </p:nvPr>
        </p:nvSpPr>
        <p:spPr>
          <a:xfrm>
            <a:off x="6052975" y="1921475"/>
            <a:ext cx="21348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59595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0" name="Google Shape;130;p21"/>
          <p:cNvSpPr txBox="1"/>
          <p:nvPr>
            <p:ph idx="2" type="subTitle"/>
          </p:nvPr>
        </p:nvSpPr>
        <p:spPr>
          <a:xfrm>
            <a:off x="950925" y="1921475"/>
            <a:ext cx="21348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59595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1" name="Google Shape;131;p21"/>
          <p:cNvSpPr txBox="1"/>
          <p:nvPr>
            <p:ph idx="3" type="subTitle"/>
          </p:nvPr>
        </p:nvSpPr>
        <p:spPr>
          <a:xfrm>
            <a:off x="3509115" y="1921475"/>
            <a:ext cx="21348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59595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2" name="Google Shape;132;p21"/>
          <p:cNvSpPr txBox="1"/>
          <p:nvPr>
            <p:ph idx="4" type="title"/>
          </p:nvPr>
        </p:nvSpPr>
        <p:spPr>
          <a:xfrm>
            <a:off x="1205800" y="1432947"/>
            <a:ext cx="16251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3" name="Google Shape;133;p21"/>
          <p:cNvSpPr txBox="1"/>
          <p:nvPr>
            <p:ph idx="5" type="title"/>
          </p:nvPr>
        </p:nvSpPr>
        <p:spPr>
          <a:xfrm>
            <a:off x="3763989" y="1432947"/>
            <a:ext cx="16251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4" name="Google Shape;134;p21"/>
          <p:cNvSpPr txBox="1"/>
          <p:nvPr>
            <p:ph idx="6" type="title"/>
          </p:nvPr>
        </p:nvSpPr>
        <p:spPr>
          <a:xfrm>
            <a:off x="6307823" y="1432947"/>
            <a:ext cx="16251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idx="1" type="subTitle"/>
          </p:nvPr>
        </p:nvSpPr>
        <p:spPr>
          <a:xfrm>
            <a:off x="6555897" y="2524624"/>
            <a:ext cx="164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7" name="Google Shape;137;p22"/>
          <p:cNvSpPr txBox="1"/>
          <p:nvPr>
            <p:ph idx="2" type="subTitle"/>
          </p:nvPr>
        </p:nvSpPr>
        <p:spPr>
          <a:xfrm>
            <a:off x="1548490" y="2524624"/>
            <a:ext cx="164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Roboto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8" name="Google Shape;138;p22"/>
          <p:cNvSpPr txBox="1"/>
          <p:nvPr>
            <p:ph idx="3" type="subTitle"/>
          </p:nvPr>
        </p:nvSpPr>
        <p:spPr>
          <a:xfrm>
            <a:off x="4052210" y="2524624"/>
            <a:ext cx="164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Roboto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type="title"/>
          </p:nvPr>
        </p:nvSpPr>
        <p:spPr>
          <a:xfrm>
            <a:off x="1548490" y="2188500"/>
            <a:ext cx="164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0" name="Google Shape;140;p22"/>
          <p:cNvSpPr txBox="1"/>
          <p:nvPr>
            <p:ph idx="4" type="title"/>
          </p:nvPr>
        </p:nvSpPr>
        <p:spPr>
          <a:xfrm>
            <a:off x="4049532" y="2188500"/>
            <a:ext cx="164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1" name="Google Shape;141;p22"/>
          <p:cNvSpPr txBox="1"/>
          <p:nvPr>
            <p:ph idx="5" type="title"/>
          </p:nvPr>
        </p:nvSpPr>
        <p:spPr>
          <a:xfrm>
            <a:off x="6550542" y="2188500"/>
            <a:ext cx="164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2" name="Google Shape;142;p22"/>
          <p:cNvSpPr txBox="1"/>
          <p:nvPr>
            <p:ph idx="6" type="subTitle"/>
          </p:nvPr>
        </p:nvSpPr>
        <p:spPr>
          <a:xfrm>
            <a:off x="6555897" y="4032467"/>
            <a:ext cx="164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7" type="subTitle"/>
          </p:nvPr>
        </p:nvSpPr>
        <p:spPr>
          <a:xfrm>
            <a:off x="1548490" y="4032467"/>
            <a:ext cx="164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Roboto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8" type="subTitle"/>
          </p:nvPr>
        </p:nvSpPr>
        <p:spPr>
          <a:xfrm>
            <a:off x="4052210" y="4032467"/>
            <a:ext cx="164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Roboto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9" type="title"/>
          </p:nvPr>
        </p:nvSpPr>
        <p:spPr>
          <a:xfrm>
            <a:off x="1548490" y="3696343"/>
            <a:ext cx="164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6" name="Google Shape;146;p22"/>
          <p:cNvSpPr txBox="1"/>
          <p:nvPr>
            <p:ph idx="13" type="title"/>
          </p:nvPr>
        </p:nvSpPr>
        <p:spPr>
          <a:xfrm>
            <a:off x="4049532" y="3696343"/>
            <a:ext cx="164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7" name="Google Shape;147;p22"/>
          <p:cNvSpPr txBox="1"/>
          <p:nvPr>
            <p:ph idx="14" type="title"/>
          </p:nvPr>
        </p:nvSpPr>
        <p:spPr>
          <a:xfrm>
            <a:off x="6550542" y="3696343"/>
            <a:ext cx="1648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000">
                <a:solidFill>
                  <a:schemeClr val="accent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8" name="Google Shape;148;p22"/>
          <p:cNvSpPr txBox="1"/>
          <p:nvPr>
            <p:ph idx="15" type="title"/>
          </p:nvPr>
        </p:nvSpPr>
        <p:spPr>
          <a:xfrm>
            <a:off x="845700" y="461900"/>
            <a:ext cx="3726300" cy="13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hasCustomPrompt="1" idx="16" type="title"/>
          </p:nvPr>
        </p:nvSpPr>
        <p:spPr>
          <a:xfrm>
            <a:off x="835525" y="2463260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2"/>
          <p:cNvSpPr txBox="1"/>
          <p:nvPr>
            <p:ph hasCustomPrompt="1" idx="17" type="title"/>
          </p:nvPr>
        </p:nvSpPr>
        <p:spPr>
          <a:xfrm>
            <a:off x="835525" y="3977211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2"/>
          <p:cNvSpPr txBox="1"/>
          <p:nvPr>
            <p:ph hasCustomPrompt="1" idx="18" type="title"/>
          </p:nvPr>
        </p:nvSpPr>
        <p:spPr>
          <a:xfrm>
            <a:off x="3338745" y="2463260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2"/>
          <p:cNvSpPr txBox="1"/>
          <p:nvPr>
            <p:ph hasCustomPrompt="1" idx="19" type="title"/>
          </p:nvPr>
        </p:nvSpPr>
        <p:spPr>
          <a:xfrm>
            <a:off x="3338745" y="3977211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2"/>
          <p:cNvSpPr txBox="1"/>
          <p:nvPr>
            <p:ph hasCustomPrompt="1" idx="20" type="title"/>
          </p:nvPr>
        </p:nvSpPr>
        <p:spPr>
          <a:xfrm>
            <a:off x="5841970" y="2463260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2"/>
          <p:cNvSpPr txBox="1"/>
          <p:nvPr>
            <p:ph hasCustomPrompt="1" idx="21" type="title"/>
          </p:nvPr>
        </p:nvSpPr>
        <p:spPr>
          <a:xfrm>
            <a:off x="5841970" y="3977211"/>
            <a:ext cx="728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2"/>
          <p:cNvSpPr/>
          <p:nvPr/>
        </p:nvSpPr>
        <p:spPr>
          <a:xfrm>
            <a:off x="8650801" y="-16849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8157601" y="46585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12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idx="1" type="subTitle"/>
          </p:nvPr>
        </p:nvSpPr>
        <p:spPr>
          <a:xfrm>
            <a:off x="5989789" y="1599100"/>
            <a:ext cx="2205300" cy="13635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179999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23"/>
          <p:cNvSpPr txBox="1"/>
          <p:nvPr>
            <p:ph idx="2" type="subTitle"/>
          </p:nvPr>
        </p:nvSpPr>
        <p:spPr>
          <a:xfrm>
            <a:off x="2122453" y="1599100"/>
            <a:ext cx="2205300" cy="13635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179999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23"/>
          <p:cNvSpPr txBox="1"/>
          <p:nvPr>
            <p:ph idx="3" type="subTitle"/>
          </p:nvPr>
        </p:nvSpPr>
        <p:spPr>
          <a:xfrm>
            <a:off x="5989789" y="3113225"/>
            <a:ext cx="2205300" cy="13635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179999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23"/>
          <p:cNvSpPr txBox="1"/>
          <p:nvPr>
            <p:ph idx="4" type="subTitle"/>
          </p:nvPr>
        </p:nvSpPr>
        <p:spPr>
          <a:xfrm>
            <a:off x="2122461" y="3115019"/>
            <a:ext cx="2205300" cy="13599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179999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2" name="Google Shape;162;p23"/>
          <p:cNvSpPr txBox="1"/>
          <p:nvPr>
            <p:ph idx="5" type="subTitle"/>
          </p:nvPr>
        </p:nvSpPr>
        <p:spPr>
          <a:xfrm>
            <a:off x="4819652" y="2713493"/>
            <a:ext cx="1173600" cy="2493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3" name="Google Shape;163;p23"/>
          <p:cNvSpPr txBox="1"/>
          <p:nvPr>
            <p:ph idx="6" type="subTitle"/>
          </p:nvPr>
        </p:nvSpPr>
        <p:spPr>
          <a:xfrm>
            <a:off x="952500" y="2713175"/>
            <a:ext cx="1173600" cy="2493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4" name="Google Shape;164;p23"/>
          <p:cNvSpPr txBox="1"/>
          <p:nvPr>
            <p:ph idx="7" type="subTitle"/>
          </p:nvPr>
        </p:nvSpPr>
        <p:spPr>
          <a:xfrm>
            <a:off x="4819652" y="4227475"/>
            <a:ext cx="1173600" cy="249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5" name="Google Shape;165;p23"/>
          <p:cNvSpPr txBox="1"/>
          <p:nvPr>
            <p:ph idx="8" type="subTitle"/>
          </p:nvPr>
        </p:nvSpPr>
        <p:spPr>
          <a:xfrm>
            <a:off x="955475" y="4227475"/>
            <a:ext cx="1170600" cy="249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6" name="Google Shape;166;p23"/>
          <p:cNvSpPr txBox="1"/>
          <p:nvPr>
            <p:ph type="title"/>
          </p:nvPr>
        </p:nvSpPr>
        <p:spPr>
          <a:xfrm>
            <a:off x="845700" y="461962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7" name="Google Shape;167;p23"/>
          <p:cNvSpPr/>
          <p:nvPr/>
        </p:nvSpPr>
        <p:spPr>
          <a:xfrm>
            <a:off x="-1" y="0"/>
            <a:ext cx="9555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8193574" y="0"/>
            <a:ext cx="9555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1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idx="1" type="subTitle"/>
          </p:nvPr>
        </p:nvSpPr>
        <p:spPr>
          <a:xfrm>
            <a:off x="952500" y="3477000"/>
            <a:ext cx="2247900" cy="999900"/>
          </a:xfrm>
          <a:prstGeom prst="rect">
            <a:avLst/>
          </a:prstGeom>
          <a:solidFill>
            <a:schemeClr val="accent1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" name="Google Shape;171;p24"/>
          <p:cNvSpPr txBox="1"/>
          <p:nvPr>
            <p:ph type="title"/>
          </p:nvPr>
        </p:nvSpPr>
        <p:spPr>
          <a:xfrm>
            <a:off x="845700" y="474224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2" type="title"/>
          </p:nvPr>
        </p:nvSpPr>
        <p:spPr>
          <a:xfrm>
            <a:off x="1263898" y="3578684"/>
            <a:ext cx="16251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b="1" sz="2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" name="Google Shape;173;p24"/>
          <p:cNvSpPr txBox="1"/>
          <p:nvPr>
            <p:ph idx="3" type="subTitle"/>
          </p:nvPr>
        </p:nvSpPr>
        <p:spPr>
          <a:xfrm>
            <a:off x="3448050" y="3477000"/>
            <a:ext cx="2247900" cy="999900"/>
          </a:xfrm>
          <a:prstGeom prst="rect">
            <a:avLst/>
          </a:prstGeom>
          <a:solidFill>
            <a:schemeClr val="accent1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24"/>
          <p:cNvSpPr txBox="1"/>
          <p:nvPr>
            <p:ph idx="4" type="title"/>
          </p:nvPr>
        </p:nvSpPr>
        <p:spPr>
          <a:xfrm>
            <a:off x="3759448" y="3578684"/>
            <a:ext cx="16251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b="1" sz="2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" name="Google Shape;175;p24"/>
          <p:cNvSpPr txBox="1"/>
          <p:nvPr>
            <p:ph idx="5" type="subTitle"/>
          </p:nvPr>
        </p:nvSpPr>
        <p:spPr>
          <a:xfrm>
            <a:off x="5943600" y="3477000"/>
            <a:ext cx="2247900" cy="999900"/>
          </a:xfrm>
          <a:prstGeom prst="rect">
            <a:avLst/>
          </a:prstGeom>
          <a:solidFill>
            <a:schemeClr val="accent1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" name="Google Shape;176;p24"/>
          <p:cNvSpPr txBox="1"/>
          <p:nvPr>
            <p:ph idx="6" type="title"/>
          </p:nvPr>
        </p:nvSpPr>
        <p:spPr>
          <a:xfrm>
            <a:off x="6254998" y="3578684"/>
            <a:ext cx="16251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b="1" sz="2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7" name="Google Shape;177;p24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8650801" y="-16849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CUSTOM_14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859400" y="3811450"/>
            <a:ext cx="27699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i="0" lang="en" sz="1000" u="none" cap="none" strike="noStrike">
                <a:solidFill>
                  <a:schemeClr val="accen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i="0" sz="10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25"/>
          <p:cNvSpPr txBox="1"/>
          <p:nvPr>
            <p:ph type="title"/>
          </p:nvPr>
        </p:nvSpPr>
        <p:spPr>
          <a:xfrm>
            <a:off x="952500" y="666600"/>
            <a:ext cx="3619500" cy="12585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p25"/>
          <p:cNvSpPr txBox="1"/>
          <p:nvPr>
            <p:ph idx="1" type="subTitle"/>
          </p:nvPr>
        </p:nvSpPr>
        <p:spPr>
          <a:xfrm>
            <a:off x="843600" y="2051500"/>
            <a:ext cx="3154200" cy="9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>
                <a:solidFill>
                  <a:srgbClr val="59595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3" name="Google Shape;183;p25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1">
  <p:cSld name="CUSTOM_15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title"/>
          </p:nvPr>
        </p:nvSpPr>
        <p:spPr>
          <a:xfrm>
            <a:off x="845700" y="465851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6" name="Google Shape;186;p26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8650801" y="466080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2">
  <p:cSld name="CUSTOM_15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845700" y="465851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90" name="Google Shape;190;p27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7"/>
          <p:cNvSpPr/>
          <p:nvPr/>
        </p:nvSpPr>
        <p:spPr>
          <a:xfrm>
            <a:off x="8650801" y="-16849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3">
  <p:cSld name="CUSTOM_15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type="title"/>
          </p:nvPr>
        </p:nvSpPr>
        <p:spPr>
          <a:xfrm>
            <a:off x="845700" y="465851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94" name="Google Shape;194;p28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4">
  <p:cSld name="CUSTOM_2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5556650" y="0"/>
            <a:ext cx="3587400" cy="51435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9"/>
          <p:cNvSpPr txBox="1"/>
          <p:nvPr>
            <p:ph type="title"/>
          </p:nvPr>
        </p:nvSpPr>
        <p:spPr>
          <a:xfrm>
            <a:off x="845700" y="465851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f Section + Descripcion 2">
  <p:cSld name="CUSTOM_17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/>
          <p:nvPr/>
        </p:nvSpPr>
        <p:spPr>
          <a:xfrm>
            <a:off x="0" y="0"/>
            <a:ext cx="2989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 txBox="1"/>
          <p:nvPr>
            <p:ph type="title"/>
          </p:nvPr>
        </p:nvSpPr>
        <p:spPr>
          <a:xfrm>
            <a:off x="6154850" y="1020875"/>
            <a:ext cx="2136000" cy="12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1" name="Google Shape;201;p30"/>
          <p:cNvSpPr txBox="1"/>
          <p:nvPr>
            <p:ph idx="1" type="subTitle"/>
          </p:nvPr>
        </p:nvSpPr>
        <p:spPr>
          <a:xfrm>
            <a:off x="5145575" y="2803075"/>
            <a:ext cx="31464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8650800" y="2571745"/>
            <a:ext cx="493200" cy="25719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835882" y="468334"/>
            <a:ext cx="74658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03450" y="1155204"/>
            <a:ext cx="7337100" cy="34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arabicPeriod"/>
              <a:defRPr sz="1200"/>
            </a:lvl1pPr>
            <a:lvl2pPr indent="-29845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2pPr>
            <a:lvl3pPr indent="-29845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3pPr>
            <a:lvl4pPr indent="-2984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300"/>
            </a:lvl4pPr>
            <a:lvl5pPr indent="-29845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5pPr>
            <a:lvl6pPr indent="-29845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6pPr>
            <a:lvl7pPr indent="-2984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300"/>
            </a:lvl7pPr>
            <a:lvl8pPr indent="-2984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8pPr>
            <a:lvl9pPr indent="-29845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8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1"/>
          <p:cNvSpPr/>
          <p:nvPr/>
        </p:nvSpPr>
        <p:spPr>
          <a:xfrm>
            <a:off x="8650801" y="-16849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1"/>
          <p:cNvSpPr/>
          <p:nvPr/>
        </p:nvSpPr>
        <p:spPr>
          <a:xfrm>
            <a:off x="1" y="4667326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1"/>
          <p:cNvSpPr/>
          <p:nvPr/>
        </p:nvSpPr>
        <p:spPr>
          <a:xfrm>
            <a:off x="8650801" y="4650476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0">
    <p:bg>
      <p:bgPr>
        <a:solidFill>
          <a:schemeClr val="accen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body"/>
          </p:nvPr>
        </p:nvSpPr>
        <p:spPr>
          <a:xfrm>
            <a:off x="874200" y="2143874"/>
            <a:ext cx="3555600" cy="24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■"/>
              <a:defRPr sz="12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•"/>
              <a:defRPr sz="1200"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o"/>
              <a:defRPr sz="1200"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▪"/>
              <a:defRPr sz="1200"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200"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1200"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717175" y="928850"/>
            <a:ext cx="3555600" cy="37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■"/>
              <a:defRPr sz="12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•"/>
              <a:defRPr sz="1200"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o"/>
              <a:defRPr sz="1200"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▪"/>
              <a:defRPr sz="1200"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200"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1200"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 sz="1200"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838525" y="461900"/>
            <a:ext cx="518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5"/>
          <p:cNvSpPr/>
          <p:nvPr/>
        </p:nvSpPr>
        <p:spPr>
          <a:xfrm>
            <a:off x="0" y="1"/>
            <a:ext cx="493200" cy="23700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0" y="2852726"/>
            <a:ext cx="493200" cy="22950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845700" y="465851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4572000" y="-717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7"/>
          <p:cNvSpPr txBox="1"/>
          <p:nvPr>
            <p:ph type="title"/>
          </p:nvPr>
        </p:nvSpPr>
        <p:spPr>
          <a:xfrm>
            <a:off x="845700" y="501725"/>
            <a:ext cx="3216600" cy="14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845700" y="2378000"/>
            <a:ext cx="3216600" cy="20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179999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300"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300"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300"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300"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300"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300"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300" y="0"/>
            <a:ext cx="9144000" cy="5143500"/>
          </a:xfrm>
          <a:prstGeom prst="rect">
            <a:avLst/>
          </a:prstGeom>
          <a:solidFill>
            <a:srgbClr val="666666">
              <a:alpha val="383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"/>
          <p:cNvSpPr txBox="1"/>
          <p:nvPr>
            <p:ph type="title"/>
          </p:nvPr>
        </p:nvSpPr>
        <p:spPr>
          <a:xfrm>
            <a:off x="1388100" y="1464200"/>
            <a:ext cx="6367800" cy="206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8"/>
          <p:cNvSpPr/>
          <p:nvPr/>
        </p:nvSpPr>
        <p:spPr>
          <a:xfrm rot="5400000">
            <a:off x="4358230" y="360575"/>
            <a:ext cx="438000" cy="91545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8"/>
          <p:cNvSpPr/>
          <p:nvPr/>
        </p:nvSpPr>
        <p:spPr>
          <a:xfrm>
            <a:off x="1" y="1"/>
            <a:ext cx="493200" cy="4827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844325" y="1020875"/>
            <a:ext cx="2136000" cy="12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844325" y="2803075"/>
            <a:ext cx="31464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/>
          <p:nvPr/>
        </p:nvSpPr>
        <p:spPr>
          <a:xfrm>
            <a:off x="4573593" y="0"/>
            <a:ext cx="438000" cy="51435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Roboto"/>
              <a:buNone/>
              <a:defRPr b="1" sz="3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boto"/>
              <a:buNone/>
              <a:defRPr b="1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●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○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●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○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■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●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○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Lato"/>
              <a:buChar char="■"/>
              <a:defRPr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hyperlink" Target="https://celly.ai" TargetMode="External"/><Relationship Id="rId9" Type="http://schemas.openxmlformats.org/officeDocument/2006/relationships/hyperlink" Target="https://www.youtube.com/channel/UCcMWFlOkIH-dJWYkY6nF6cQ/videos" TargetMode="External"/><Relationship Id="rId5" Type="http://schemas.openxmlformats.org/officeDocument/2006/relationships/hyperlink" Target="https://celly.ai" TargetMode="External"/><Relationship Id="rId6" Type="http://schemas.openxmlformats.org/officeDocument/2006/relationships/hyperlink" Target="mailto:hello@celly.ai" TargetMode="External"/><Relationship Id="rId7" Type="http://schemas.openxmlformats.org/officeDocument/2006/relationships/hyperlink" Target="https://twitter.com/cellyteam" TargetMode="External"/><Relationship Id="rId8" Type="http://schemas.openxmlformats.org/officeDocument/2006/relationships/image" Target="../media/image27.png"/><Relationship Id="rId11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hyperlink" Target="https://apps.apple.com/us/app/celly-ai/id1506941881" TargetMode="External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UpCWTB40wFo" TargetMode="External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idx="1" type="subTitle"/>
          </p:nvPr>
        </p:nvSpPr>
        <p:spPr>
          <a:xfrm>
            <a:off x="952800" y="4059205"/>
            <a:ext cx="7239000" cy="2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</a:rPr>
              <a:t>Мобильное приложение для автоматизации лабораторной диагностики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215" name="Google Shape;215;p35"/>
          <p:cNvSpPr txBox="1"/>
          <p:nvPr>
            <p:ph type="ctrTitle"/>
          </p:nvPr>
        </p:nvSpPr>
        <p:spPr>
          <a:xfrm>
            <a:off x="1626200" y="2051075"/>
            <a:ext cx="5891700" cy="134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Celly.AI - автопилот для микроскопа</a:t>
            </a:r>
            <a:endParaRPr/>
          </a:p>
        </p:txBody>
      </p:sp>
      <p:sp>
        <p:nvSpPr>
          <p:cNvPr id="216" name="Google Shape;216;p35"/>
          <p:cNvSpPr/>
          <p:nvPr/>
        </p:nvSpPr>
        <p:spPr>
          <a:xfrm>
            <a:off x="4326441" y="3744752"/>
            <a:ext cx="491100" cy="5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/>
          <p:nvPr>
            <p:ph type="title"/>
          </p:nvPr>
        </p:nvSpPr>
        <p:spPr>
          <a:xfrm>
            <a:off x="649225" y="430575"/>
            <a:ext cx="3368100" cy="12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Микроскоп превращается в цифровой сканер</a:t>
            </a:r>
            <a:endParaRPr sz="3000"/>
          </a:p>
        </p:txBody>
      </p:sp>
      <p:sp>
        <p:nvSpPr>
          <p:cNvPr id="327" name="Google Shape;327;p44"/>
          <p:cNvSpPr txBox="1"/>
          <p:nvPr>
            <p:ph idx="2" type="title"/>
          </p:nvPr>
        </p:nvSpPr>
        <p:spPr>
          <a:xfrm>
            <a:off x="5824484" y="2231544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Документация</a:t>
            </a:r>
            <a:endParaRPr/>
          </a:p>
        </p:txBody>
      </p:sp>
      <p:sp>
        <p:nvSpPr>
          <p:cNvPr id="328" name="Google Shape;328;p44"/>
          <p:cNvSpPr txBox="1"/>
          <p:nvPr>
            <p:ph idx="1" type="subTitle"/>
          </p:nvPr>
        </p:nvSpPr>
        <p:spPr>
          <a:xfrm>
            <a:off x="5824474" y="2523250"/>
            <a:ext cx="25458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n" sz="1400"/>
              <a:t>Сохранение цифровых копий слайдов и аннотаций в облаке</a:t>
            </a:r>
            <a:endParaRPr sz="1400"/>
          </a:p>
        </p:txBody>
      </p:sp>
      <p:sp>
        <p:nvSpPr>
          <p:cNvPr id="329" name="Google Shape;329;p44"/>
          <p:cNvSpPr txBox="1"/>
          <p:nvPr>
            <p:ph idx="3" type="title"/>
          </p:nvPr>
        </p:nvSpPr>
        <p:spPr>
          <a:xfrm>
            <a:off x="5824484" y="3684475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Презентации</a:t>
            </a:r>
            <a:endParaRPr/>
          </a:p>
        </p:txBody>
      </p:sp>
      <p:sp>
        <p:nvSpPr>
          <p:cNvPr id="330" name="Google Shape;330;p44"/>
          <p:cNvSpPr txBox="1"/>
          <p:nvPr>
            <p:ph idx="4" type="subTitle"/>
          </p:nvPr>
        </p:nvSpPr>
        <p:spPr>
          <a:xfrm>
            <a:off x="5824475" y="3969450"/>
            <a:ext cx="27456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400"/>
              <a:t>Обучение студентов, </a:t>
            </a:r>
            <a:endParaRPr sz="1400"/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400"/>
              <a:t>разбор клинических случаев</a:t>
            </a:r>
            <a:endParaRPr sz="1400"/>
          </a:p>
        </p:txBody>
      </p:sp>
      <p:sp>
        <p:nvSpPr>
          <p:cNvPr id="331" name="Google Shape;331;p44"/>
          <p:cNvSpPr txBox="1"/>
          <p:nvPr>
            <p:ph idx="13" type="title"/>
          </p:nvPr>
        </p:nvSpPr>
        <p:spPr>
          <a:xfrm>
            <a:off x="5824484" y="778630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Телемедицина</a:t>
            </a:r>
            <a:endParaRPr/>
          </a:p>
        </p:txBody>
      </p:sp>
      <p:sp>
        <p:nvSpPr>
          <p:cNvPr id="332" name="Google Shape;332;p44"/>
          <p:cNvSpPr txBox="1"/>
          <p:nvPr>
            <p:ph idx="14" type="subTitle"/>
          </p:nvPr>
        </p:nvSpPr>
        <p:spPr>
          <a:xfrm>
            <a:off x="5824484" y="1077042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Удаленный просмотр слайдов, онлайн обсуждение</a:t>
            </a:r>
            <a:endParaRPr sz="1400"/>
          </a:p>
        </p:txBody>
      </p:sp>
      <p:sp>
        <p:nvSpPr>
          <p:cNvPr id="333" name="Google Shape;333;p44"/>
          <p:cNvSpPr/>
          <p:nvPr/>
        </p:nvSpPr>
        <p:spPr>
          <a:xfrm>
            <a:off x="744851" y="1948424"/>
            <a:ext cx="491100" cy="54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44"/>
          <p:cNvPicPr preferRelativeResize="0"/>
          <p:nvPr/>
        </p:nvPicPr>
        <p:blipFill rotWithShape="1">
          <a:blip r:embed="rId3">
            <a:alphaModFix/>
          </a:blip>
          <a:srcRect b="0" l="0" r="1874" t="17796"/>
          <a:stretch/>
        </p:blipFill>
        <p:spPr>
          <a:xfrm>
            <a:off x="580225" y="2125400"/>
            <a:ext cx="4132125" cy="30180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4"/>
          <p:cNvSpPr/>
          <p:nvPr/>
        </p:nvSpPr>
        <p:spPr>
          <a:xfrm>
            <a:off x="649225" y="2125450"/>
            <a:ext cx="4063200" cy="30180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44"/>
          <p:cNvGrpSpPr/>
          <p:nvPr/>
        </p:nvGrpSpPr>
        <p:grpSpPr>
          <a:xfrm>
            <a:off x="4873975" y="3684463"/>
            <a:ext cx="911700" cy="911700"/>
            <a:chOff x="5051850" y="2118250"/>
            <a:chExt cx="911700" cy="911700"/>
          </a:xfrm>
        </p:grpSpPr>
        <p:sp>
          <p:nvSpPr>
            <p:cNvPr id="337" name="Google Shape;337;p44"/>
            <p:cNvSpPr/>
            <p:nvPr/>
          </p:nvSpPr>
          <p:spPr>
            <a:xfrm>
              <a:off x="5051850" y="2118250"/>
              <a:ext cx="911700" cy="91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8" name="Google Shape;338;p44"/>
            <p:cNvGrpSpPr/>
            <p:nvPr/>
          </p:nvGrpSpPr>
          <p:grpSpPr>
            <a:xfrm>
              <a:off x="5339400" y="2366950"/>
              <a:ext cx="336597" cy="409603"/>
              <a:chOff x="-24728673" y="3865051"/>
              <a:chExt cx="282546" cy="343829"/>
            </a:xfrm>
          </p:grpSpPr>
          <p:sp>
            <p:nvSpPr>
              <p:cNvPr id="339" name="Google Shape;339;p44"/>
              <p:cNvSpPr/>
              <p:nvPr/>
            </p:nvSpPr>
            <p:spPr>
              <a:xfrm>
                <a:off x="-24587863" y="3865051"/>
                <a:ext cx="122551" cy="264279"/>
              </a:xfrm>
              <a:custGeom>
                <a:rect b="b" l="l" r="r" t="t"/>
                <a:pathLst>
                  <a:path extrusionOk="0" h="9106" w="4223">
                    <a:moveTo>
                      <a:pt x="2836" y="662"/>
                    </a:moveTo>
                    <a:lnTo>
                      <a:pt x="2836" y="1387"/>
                    </a:lnTo>
                    <a:lnTo>
                      <a:pt x="2143" y="1387"/>
                    </a:lnTo>
                    <a:lnTo>
                      <a:pt x="2143" y="662"/>
                    </a:lnTo>
                    <a:close/>
                    <a:moveTo>
                      <a:pt x="1072" y="4884"/>
                    </a:moveTo>
                    <a:cubicBezTo>
                      <a:pt x="1261" y="4884"/>
                      <a:pt x="1418" y="5041"/>
                      <a:pt x="1418" y="5230"/>
                    </a:cubicBezTo>
                    <a:cubicBezTo>
                      <a:pt x="1418" y="5451"/>
                      <a:pt x="1261" y="5608"/>
                      <a:pt x="1072" y="5608"/>
                    </a:cubicBezTo>
                    <a:cubicBezTo>
                      <a:pt x="851" y="5608"/>
                      <a:pt x="694" y="5451"/>
                      <a:pt x="694" y="5230"/>
                    </a:cubicBezTo>
                    <a:cubicBezTo>
                      <a:pt x="694" y="5041"/>
                      <a:pt x="851" y="4884"/>
                      <a:pt x="1072" y="4884"/>
                    </a:cubicBezTo>
                    <a:close/>
                    <a:moveTo>
                      <a:pt x="3498" y="6302"/>
                    </a:moveTo>
                    <a:lnTo>
                      <a:pt x="3498" y="6648"/>
                    </a:lnTo>
                    <a:cubicBezTo>
                      <a:pt x="3498" y="6869"/>
                      <a:pt x="3340" y="6995"/>
                      <a:pt x="3151" y="6995"/>
                    </a:cubicBezTo>
                    <a:lnTo>
                      <a:pt x="1765" y="6995"/>
                    </a:lnTo>
                    <a:cubicBezTo>
                      <a:pt x="1576" y="6995"/>
                      <a:pt x="1418" y="6869"/>
                      <a:pt x="1418" y="6648"/>
                    </a:cubicBezTo>
                    <a:lnTo>
                      <a:pt x="1418" y="6302"/>
                    </a:lnTo>
                    <a:close/>
                    <a:moveTo>
                      <a:pt x="1072" y="1"/>
                    </a:moveTo>
                    <a:cubicBezTo>
                      <a:pt x="851" y="1"/>
                      <a:pt x="694" y="158"/>
                      <a:pt x="694" y="347"/>
                    </a:cubicBezTo>
                    <a:cubicBezTo>
                      <a:pt x="694" y="568"/>
                      <a:pt x="851" y="725"/>
                      <a:pt x="1072" y="725"/>
                    </a:cubicBezTo>
                    <a:lnTo>
                      <a:pt x="1418" y="725"/>
                    </a:lnTo>
                    <a:lnTo>
                      <a:pt x="1418" y="1450"/>
                    </a:lnTo>
                    <a:cubicBezTo>
                      <a:pt x="1009" y="1576"/>
                      <a:pt x="694" y="1985"/>
                      <a:pt x="694" y="2458"/>
                    </a:cubicBezTo>
                    <a:lnTo>
                      <a:pt x="694" y="4285"/>
                    </a:lnTo>
                    <a:cubicBezTo>
                      <a:pt x="316" y="4443"/>
                      <a:pt x="1" y="4821"/>
                      <a:pt x="1" y="5293"/>
                    </a:cubicBezTo>
                    <a:cubicBezTo>
                      <a:pt x="1" y="5703"/>
                      <a:pt x="284" y="6112"/>
                      <a:pt x="694" y="6270"/>
                    </a:cubicBezTo>
                    <a:lnTo>
                      <a:pt x="694" y="6648"/>
                    </a:lnTo>
                    <a:cubicBezTo>
                      <a:pt x="694" y="7089"/>
                      <a:pt x="977" y="7499"/>
                      <a:pt x="1418" y="7656"/>
                    </a:cubicBezTo>
                    <a:lnTo>
                      <a:pt x="1418" y="8759"/>
                    </a:lnTo>
                    <a:cubicBezTo>
                      <a:pt x="1418" y="8948"/>
                      <a:pt x="1576" y="9105"/>
                      <a:pt x="1765" y="9105"/>
                    </a:cubicBezTo>
                    <a:lnTo>
                      <a:pt x="3151" y="9105"/>
                    </a:lnTo>
                    <a:cubicBezTo>
                      <a:pt x="3340" y="9105"/>
                      <a:pt x="3498" y="8948"/>
                      <a:pt x="3498" y="8759"/>
                    </a:cubicBezTo>
                    <a:lnTo>
                      <a:pt x="3498" y="7656"/>
                    </a:lnTo>
                    <a:cubicBezTo>
                      <a:pt x="3907" y="7499"/>
                      <a:pt x="4222" y="7121"/>
                      <a:pt x="4222" y="6648"/>
                    </a:cubicBezTo>
                    <a:lnTo>
                      <a:pt x="4222" y="5955"/>
                    </a:lnTo>
                    <a:lnTo>
                      <a:pt x="4222" y="2458"/>
                    </a:lnTo>
                    <a:cubicBezTo>
                      <a:pt x="4222" y="2017"/>
                      <a:pt x="3939" y="1607"/>
                      <a:pt x="3498" y="1450"/>
                    </a:cubicBezTo>
                    <a:lnTo>
                      <a:pt x="3498" y="725"/>
                    </a:lnTo>
                    <a:lnTo>
                      <a:pt x="3876" y="725"/>
                    </a:lnTo>
                    <a:cubicBezTo>
                      <a:pt x="4065" y="725"/>
                      <a:pt x="4222" y="568"/>
                      <a:pt x="4222" y="347"/>
                    </a:cubicBezTo>
                    <a:cubicBezTo>
                      <a:pt x="4222" y="158"/>
                      <a:pt x="4065" y="1"/>
                      <a:pt x="38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44"/>
              <p:cNvSpPr/>
              <p:nvPr/>
            </p:nvSpPr>
            <p:spPr>
              <a:xfrm>
                <a:off x="-24528428" y="4147582"/>
                <a:ext cx="82301" cy="20142"/>
              </a:xfrm>
              <a:custGeom>
                <a:rect b="b" l="l" r="r" t="t"/>
                <a:pathLst>
                  <a:path extrusionOk="0" h="694" w="2836">
                    <a:moveTo>
                      <a:pt x="0" y="1"/>
                    </a:moveTo>
                    <a:lnTo>
                      <a:pt x="347" y="694"/>
                    </a:lnTo>
                    <a:lnTo>
                      <a:pt x="2489" y="694"/>
                    </a:lnTo>
                    <a:cubicBezTo>
                      <a:pt x="2678" y="694"/>
                      <a:pt x="2836" y="536"/>
                      <a:pt x="2836" y="347"/>
                    </a:cubicBezTo>
                    <a:cubicBezTo>
                      <a:pt x="2836" y="158"/>
                      <a:pt x="2678" y="1"/>
                      <a:pt x="2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44"/>
              <p:cNvSpPr/>
              <p:nvPr/>
            </p:nvSpPr>
            <p:spPr>
              <a:xfrm>
                <a:off x="-24728673" y="3951914"/>
                <a:ext cx="242317" cy="256965"/>
              </a:xfrm>
              <a:custGeom>
                <a:rect b="b" l="l" r="r" t="t"/>
                <a:pathLst>
                  <a:path extrusionOk="0" h="8854" w="8350">
                    <a:moveTo>
                      <a:pt x="4884" y="1"/>
                    </a:moveTo>
                    <a:cubicBezTo>
                      <a:pt x="2931" y="473"/>
                      <a:pt x="1419" y="2237"/>
                      <a:pt x="1419" y="4380"/>
                    </a:cubicBezTo>
                    <a:lnTo>
                      <a:pt x="1419" y="8192"/>
                    </a:lnTo>
                    <a:lnTo>
                      <a:pt x="410" y="8192"/>
                    </a:lnTo>
                    <a:cubicBezTo>
                      <a:pt x="389" y="8189"/>
                      <a:pt x="368" y="8188"/>
                      <a:pt x="347" y="8188"/>
                    </a:cubicBezTo>
                    <a:cubicBezTo>
                      <a:pt x="132" y="8188"/>
                      <a:pt x="1" y="8334"/>
                      <a:pt x="1" y="8507"/>
                    </a:cubicBezTo>
                    <a:cubicBezTo>
                      <a:pt x="1" y="8696"/>
                      <a:pt x="158" y="8853"/>
                      <a:pt x="347" y="8853"/>
                    </a:cubicBezTo>
                    <a:lnTo>
                      <a:pt x="8003" y="8853"/>
                    </a:lnTo>
                    <a:cubicBezTo>
                      <a:pt x="8192" y="8853"/>
                      <a:pt x="8350" y="8696"/>
                      <a:pt x="8350" y="8507"/>
                    </a:cubicBezTo>
                    <a:cubicBezTo>
                      <a:pt x="8350" y="8318"/>
                      <a:pt x="8192" y="8160"/>
                      <a:pt x="8003" y="8160"/>
                    </a:cubicBezTo>
                    <a:lnTo>
                      <a:pt x="6806" y="8160"/>
                    </a:lnTo>
                    <a:lnTo>
                      <a:pt x="6239" y="6963"/>
                    </a:lnTo>
                    <a:cubicBezTo>
                      <a:pt x="6207" y="6869"/>
                      <a:pt x="6018" y="6774"/>
                      <a:pt x="5924" y="6774"/>
                    </a:cubicBezTo>
                    <a:lnTo>
                      <a:pt x="4191" y="6774"/>
                    </a:lnTo>
                    <a:lnTo>
                      <a:pt x="4191" y="3655"/>
                    </a:lnTo>
                    <a:cubicBezTo>
                      <a:pt x="4191" y="3435"/>
                      <a:pt x="4254" y="3245"/>
                      <a:pt x="4380" y="3088"/>
                    </a:cubicBezTo>
                    <a:cubicBezTo>
                      <a:pt x="4254" y="2836"/>
                      <a:pt x="4191" y="2552"/>
                      <a:pt x="4191" y="2300"/>
                    </a:cubicBezTo>
                    <a:cubicBezTo>
                      <a:pt x="4191" y="1733"/>
                      <a:pt x="4443" y="1229"/>
                      <a:pt x="4884" y="914"/>
                    </a:cubicBezTo>
                    <a:lnTo>
                      <a:pt x="48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2" name="Google Shape;342;p44"/>
          <p:cNvSpPr/>
          <p:nvPr/>
        </p:nvSpPr>
        <p:spPr>
          <a:xfrm>
            <a:off x="4873975" y="816163"/>
            <a:ext cx="911700" cy="91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4"/>
          <p:cNvSpPr/>
          <p:nvPr/>
        </p:nvSpPr>
        <p:spPr>
          <a:xfrm>
            <a:off x="4873975" y="2269088"/>
            <a:ext cx="911700" cy="91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901" y="960100"/>
            <a:ext cx="623850" cy="6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0261" y="2455375"/>
            <a:ext cx="539125" cy="5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5"/>
          <p:cNvSpPr/>
          <p:nvPr/>
        </p:nvSpPr>
        <p:spPr>
          <a:xfrm>
            <a:off x="7700397" y="2544449"/>
            <a:ext cx="491100" cy="54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5"/>
          <p:cNvSpPr txBox="1"/>
          <p:nvPr>
            <p:ph type="title"/>
          </p:nvPr>
        </p:nvSpPr>
        <p:spPr>
          <a:xfrm>
            <a:off x="5413175" y="1005850"/>
            <a:ext cx="29361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Общение</a:t>
            </a:r>
            <a:r>
              <a:rPr lang="en" sz="3500"/>
              <a:t> в реальном времени</a:t>
            </a:r>
            <a:endParaRPr sz="3500"/>
          </a:p>
        </p:txBody>
      </p:sp>
      <p:sp>
        <p:nvSpPr>
          <p:cNvPr id="352" name="Google Shape;352;p45"/>
          <p:cNvSpPr txBox="1"/>
          <p:nvPr>
            <p:ph idx="1" type="subTitle"/>
          </p:nvPr>
        </p:nvSpPr>
        <p:spPr>
          <a:xfrm>
            <a:off x="5145575" y="2803075"/>
            <a:ext cx="31464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/>
              <a:t>Видеозвонки для удаленных консультаций и телепатологии </a:t>
            </a:r>
            <a:endParaRPr/>
          </a:p>
        </p:txBody>
      </p:sp>
      <p:pic>
        <p:nvPicPr>
          <p:cNvPr id="353" name="Google Shape;353;p45"/>
          <p:cNvPicPr preferRelativeResize="0"/>
          <p:nvPr/>
        </p:nvPicPr>
        <p:blipFill rotWithShape="1">
          <a:blip r:embed="rId3">
            <a:alphaModFix/>
          </a:blip>
          <a:srcRect b="0" l="19549" r="0" t="0"/>
          <a:stretch/>
        </p:blipFill>
        <p:spPr>
          <a:xfrm>
            <a:off x="881650" y="783325"/>
            <a:ext cx="4075523" cy="33771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5"/>
          <p:cNvSpPr/>
          <p:nvPr/>
        </p:nvSpPr>
        <p:spPr>
          <a:xfrm>
            <a:off x="881650" y="783325"/>
            <a:ext cx="4075500" cy="33771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6"/>
          <p:cNvPicPr preferRelativeResize="0"/>
          <p:nvPr/>
        </p:nvPicPr>
        <p:blipFill rotWithShape="1">
          <a:blip r:embed="rId3">
            <a:alphaModFix/>
          </a:blip>
          <a:srcRect b="18790" l="553" r="553" t="39077"/>
          <a:stretch/>
        </p:blipFill>
        <p:spPr>
          <a:xfrm>
            <a:off x="0" y="0"/>
            <a:ext cx="9144000" cy="25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6"/>
          <p:cNvSpPr txBox="1"/>
          <p:nvPr>
            <p:ph type="title"/>
          </p:nvPr>
        </p:nvSpPr>
        <p:spPr>
          <a:xfrm>
            <a:off x="918725" y="3014401"/>
            <a:ext cx="2404500" cy="89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Цены</a:t>
            </a:r>
            <a:endParaRPr/>
          </a:p>
        </p:txBody>
      </p:sp>
      <p:sp>
        <p:nvSpPr>
          <p:cNvPr id="361" name="Google Shape;361;p46"/>
          <p:cNvSpPr/>
          <p:nvPr/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6"/>
          <p:cNvSpPr/>
          <p:nvPr/>
        </p:nvSpPr>
        <p:spPr>
          <a:xfrm>
            <a:off x="918725" y="4296095"/>
            <a:ext cx="491100" cy="54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6"/>
          <p:cNvSpPr txBox="1"/>
          <p:nvPr>
            <p:ph idx="2" type="title"/>
          </p:nvPr>
        </p:nvSpPr>
        <p:spPr>
          <a:xfrm>
            <a:off x="3925837" y="2264850"/>
            <a:ext cx="1364100" cy="6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Базовый</a:t>
            </a:r>
            <a:endParaRPr sz="2000"/>
          </a:p>
        </p:txBody>
      </p:sp>
      <p:sp>
        <p:nvSpPr>
          <p:cNvPr id="364" name="Google Shape;364;p46"/>
          <p:cNvSpPr txBox="1"/>
          <p:nvPr>
            <p:ph idx="1" type="subTitle"/>
          </p:nvPr>
        </p:nvSpPr>
        <p:spPr>
          <a:xfrm>
            <a:off x="3925825" y="3409072"/>
            <a:ext cx="13641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10 Гб Хранилище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20 тестов/день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Телепатология</a:t>
            </a:r>
            <a:endParaRPr b="1"/>
          </a:p>
        </p:txBody>
      </p:sp>
      <p:sp>
        <p:nvSpPr>
          <p:cNvPr id="365" name="Google Shape;365;p46"/>
          <p:cNvSpPr txBox="1"/>
          <p:nvPr>
            <p:ph idx="3" type="title"/>
          </p:nvPr>
        </p:nvSpPr>
        <p:spPr>
          <a:xfrm>
            <a:off x="5377394" y="2264850"/>
            <a:ext cx="1364100" cy="6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Стандарт</a:t>
            </a:r>
            <a:endParaRPr sz="2000"/>
          </a:p>
        </p:txBody>
      </p:sp>
      <p:sp>
        <p:nvSpPr>
          <p:cNvPr id="366" name="Google Shape;366;p46"/>
          <p:cNvSpPr txBox="1"/>
          <p:nvPr>
            <p:ph idx="4" type="title"/>
          </p:nvPr>
        </p:nvSpPr>
        <p:spPr>
          <a:xfrm>
            <a:off x="6828950" y="2264850"/>
            <a:ext cx="1364100" cy="6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Максимум</a:t>
            </a:r>
            <a:endParaRPr sz="1800"/>
          </a:p>
        </p:txBody>
      </p:sp>
      <p:sp>
        <p:nvSpPr>
          <p:cNvPr id="367" name="Google Shape;367;p46"/>
          <p:cNvSpPr txBox="1"/>
          <p:nvPr>
            <p:ph idx="1" type="subTitle"/>
          </p:nvPr>
        </p:nvSpPr>
        <p:spPr>
          <a:xfrm>
            <a:off x="5296700" y="3409100"/>
            <a:ext cx="15255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1 Тб Хранилище 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100 тестов/день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+ </a:t>
            </a:r>
            <a:r>
              <a:rPr lang="en"/>
              <a:t>Интеграция с ЛИС </a:t>
            </a:r>
            <a:endParaRPr b="1"/>
          </a:p>
        </p:txBody>
      </p:sp>
      <p:sp>
        <p:nvSpPr>
          <p:cNvPr id="368" name="Google Shape;368;p46"/>
          <p:cNvSpPr txBox="1"/>
          <p:nvPr>
            <p:ph idx="1" type="subTitle"/>
          </p:nvPr>
        </p:nvSpPr>
        <p:spPr>
          <a:xfrm>
            <a:off x="6741500" y="3409050"/>
            <a:ext cx="1644300" cy="8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Гибкое хранилище 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4D515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∞</a:t>
            </a:r>
            <a:r>
              <a:rPr lang="en"/>
              <a:t> тестов/день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П</a:t>
            </a:r>
            <a:r>
              <a:rPr lang="en"/>
              <a:t>оддержка </a:t>
            </a:r>
            <a:r>
              <a:rPr lang="en"/>
              <a:t>24/7</a:t>
            </a:r>
            <a:endParaRPr b="1"/>
          </a:p>
        </p:txBody>
      </p:sp>
      <p:sp>
        <p:nvSpPr>
          <p:cNvPr id="369" name="Google Shape;369;p46"/>
          <p:cNvSpPr txBox="1"/>
          <p:nvPr/>
        </p:nvSpPr>
        <p:spPr>
          <a:xfrm>
            <a:off x="3925825" y="2930563"/>
            <a:ext cx="13641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$0/мес</a:t>
            </a:r>
            <a:endParaRPr sz="1100">
              <a:solidFill>
                <a:srgbClr val="595959"/>
              </a:solidFill>
            </a:endParaRPr>
          </a:p>
        </p:txBody>
      </p:sp>
      <p:sp>
        <p:nvSpPr>
          <p:cNvPr id="370" name="Google Shape;370;p46"/>
          <p:cNvSpPr txBox="1"/>
          <p:nvPr/>
        </p:nvSpPr>
        <p:spPr>
          <a:xfrm>
            <a:off x="5377400" y="2930550"/>
            <a:ext cx="13641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$49/мес</a:t>
            </a:r>
            <a:endParaRPr sz="1100">
              <a:solidFill>
                <a:srgbClr val="595959"/>
              </a:solidFill>
            </a:endParaRPr>
          </a:p>
        </p:txBody>
      </p:sp>
      <p:sp>
        <p:nvSpPr>
          <p:cNvPr id="371" name="Google Shape;371;p46"/>
          <p:cNvSpPr txBox="1"/>
          <p:nvPr/>
        </p:nvSpPr>
        <p:spPr>
          <a:xfrm>
            <a:off x="6748250" y="3014400"/>
            <a:ext cx="15255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По запросу</a:t>
            </a:r>
            <a:endParaRPr sz="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"/>
          <p:cNvSpPr/>
          <p:nvPr/>
        </p:nvSpPr>
        <p:spPr>
          <a:xfrm>
            <a:off x="911300" y="3994925"/>
            <a:ext cx="387600" cy="38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47"/>
          <p:cNvPicPr preferRelativeResize="0"/>
          <p:nvPr/>
        </p:nvPicPr>
        <p:blipFill rotWithShape="1">
          <a:blip r:embed="rId3">
            <a:alphaModFix/>
          </a:blip>
          <a:srcRect b="0" l="28031" r="13509" t="0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47"/>
          <p:cNvGrpSpPr/>
          <p:nvPr/>
        </p:nvGrpSpPr>
        <p:grpSpPr>
          <a:xfrm>
            <a:off x="1445067" y="3994922"/>
            <a:ext cx="387661" cy="387661"/>
            <a:chOff x="1379798" y="1723250"/>
            <a:chExt cx="397887" cy="397887"/>
          </a:xfrm>
        </p:grpSpPr>
        <p:sp>
          <p:nvSpPr>
            <p:cNvPr id="379" name="Google Shape;379;p47"/>
            <p:cNvSpPr/>
            <p:nvPr/>
          </p:nvSpPr>
          <p:spPr>
            <a:xfrm>
              <a:off x="1462169" y="1793977"/>
              <a:ext cx="23354" cy="23312"/>
            </a:xfrm>
            <a:custGeom>
              <a:rect b="b" l="l" r="r" t="t"/>
              <a:pathLst>
                <a:path extrusionOk="0" h="1117" w="1119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7"/>
            <p:cNvSpPr/>
            <p:nvPr/>
          </p:nvSpPr>
          <p:spPr>
            <a:xfrm>
              <a:off x="1379798" y="1723250"/>
              <a:ext cx="397887" cy="397887"/>
            </a:xfrm>
            <a:custGeom>
              <a:rect b="b" l="l" r="r" t="t"/>
              <a:pathLst>
                <a:path extrusionOk="0" h="19065" w="19065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47"/>
            <p:cNvSpPr/>
            <p:nvPr/>
          </p:nvSpPr>
          <p:spPr>
            <a:xfrm>
              <a:off x="1555413" y="1886846"/>
              <a:ext cx="139912" cy="163558"/>
            </a:xfrm>
            <a:custGeom>
              <a:rect b="b" l="l" r="r" t="t"/>
              <a:pathLst>
                <a:path extrusionOk="0" h="7837" w="6704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7"/>
            <p:cNvSpPr/>
            <p:nvPr/>
          </p:nvSpPr>
          <p:spPr>
            <a:xfrm>
              <a:off x="1462169" y="1887200"/>
              <a:ext cx="23354" cy="163203"/>
            </a:xfrm>
            <a:custGeom>
              <a:rect b="b" l="l" r="r" t="t"/>
              <a:pathLst>
                <a:path extrusionOk="0" h="7820" w="1119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4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666666">
              <a:alpha val="93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7"/>
          <p:cNvSpPr txBox="1"/>
          <p:nvPr/>
        </p:nvSpPr>
        <p:spPr>
          <a:xfrm>
            <a:off x="668700" y="780525"/>
            <a:ext cx="3903300" cy="15072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Приглашаем на бесплатное демо</a:t>
            </a:r>
            <a:endParaRPr b="1" sz="3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47"/>
          <p:cNvSpPr txBox="1"/>
          <p:nvPr/>
        </p:nvSpPr>
        <p:spPr>
          <a:xfrm>
            <a:off x="808550" y="2568050"/>
            <a:ext cx="31542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- </a:t>
            </a: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</a:t>
            </a: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celly.ai</a:t>
            </a:r>
            <a:r>
              <a:rPr lang="en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40404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Email - </a:t>
            </a: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hello@celly.ai</a:t>
            </a:r>
            <a:r>
              <a:rPr lang="en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40404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47">
            <a:hlinkClick r:id="rId7"/>
          </p:cNvPr>
          <p:cNvSpPr/>
          <p:nvPr/>
        </p:nvSpPr>
        <p:spPr>
          <a:xfrm>
            <a:off x="954799" y="4063849"/>
            <a:ext cx="300598" cy="249809"/>
          </a:xfrm>
          <a:custGeom>
            <a:rect b="b" l="l" r="r" t="t"/>
            <a:pathLst>
              <a:path extrusionOk="0" h="15596" w="19122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accent6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2075" y="2609125"/>
            <a:ext cx="1155900" cy="1155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7"/>
          <p:cNvGrpSpPr/>
          <p:nvPr/>
        </p:nvGrpSpPr>
        <p:grpSpPr>
          <a:xfrm>
            <a:off x="1978900" y="3994925"/>
            <a:ext cx="387600" cy="387600"/>
            <a:chOff x="2022400" y="3994925"/>
            <a:chExt cx="387600" cy="387600"/>
          </a:xfrm>
        </p:grpSpPr>
        <p:sp>
          <p:nvSpPr>
            <p:cNvPr id="389" name="Google Shape;389;p47"/>
            <p:cNvSpPr/>
            <p:nvPr/>
          </p:nvSpPr>
          <p:spPr>
            <a:xfrm>
              <a:off x="2022400" y="3994925"/>
              <a:ext cx="387600" cy="3876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0" name="Google Shape;390;p47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065900" y="4038450"/>
              <a:ext cx="300600" cy="300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53473" y="3888812"/>
            <a:ext cx="692176" cy="49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6"/>
          <p:cNvPicPr preferRelativeResize="0"/>
          <p:nvPr/>
        </p:nvPicPr>
        <p:blipFill rotWithShape="1">
          <a:blip r:embed="rId3">
            <a:alphaModFix/>
          </a:blip>
          <a:srcRect b="19387" l="0" r="0" t="15858"/>
          <a:stretch/>
        </p:blipFill>
        <p:spPr>
          <a:xfrm>
            <a:off x="0" y="0"/>
            <a:ext cx="9144000" cy="3330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6"/>
          <p:cNvSpPr/>
          <p:nvPr/>
        </p:nvSpPr>
        <p:spPr>
          <a:xfrm>
            <a:off x="0" y="0"/>
            <a:ext cx="9144000" cy="33306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6"/>
          <p:cNvSpPr txBox="1"/>
          <p:nvPr>
            <p:ph idx="1" type="subTitle"/>
          </p:nvPr>
        </p:nvSpPr>
        <p:spPr>
          <a:xfrm>
            <a:off x="844325" y="3691500"/>
            <a:ext cx="5122800" cy="12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/>
              <a:t>Миссия </a:t>
            </a:r>
            <a:r>
              <a:rPr lang="en"/>
              <a:t>Celly.AI - сделать диагностику доступной при помощи современных технологий.</a:t>
            </a:r>
            <a:endParaRPr/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/>
              <a:t>Наш продукт -</a:t>
            </a:r>
            <a:r>
              <a:rPr lang="en"/>
              <a:t> мобильное приложение для оцифровки и автоматизации микроскопии на базе ИИ. </a:t>
            </a:r>
            <a:endParaRPr/>
          </a:p>
        </p:txBody>
      </p:sp>
      <p:sp>
        <p:nvSpPr>
          <p:cNvPr id="224" name="Google Shape;224;p36"/>
          <p:cNvSpPr/>
          <p:nvPr/>
        </p:nvSpPr>
        <p:spPr>
          <a:xfrm>
            <a:off x="952501" y="3586506"/>
            <a:ext cx="491100" cy="5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6"/>
          <p:cNvSpPr txBox="1"/>
          <p:nvPr/>
        </p:nvSpPr>
        <p:spPr>
          <a:xfrm>
            <a:off x="844325" y="2015400"/>
            <a:ext cx="2517300" cy="780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 Нас</a:t>
            </a:r>
            <a:endParaRPr b="1" sz="4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 b="5669" l="9442" r="12132" t="0"/>
          <a:stretch/>
        </p:blipFill>
        <p:spPr>
          <a:xfrm>
            <a:off x="952493" y="2571900"/>
            <a:ext cx="2941119" cy="25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/>
          <p:nvPr>
            <p:ph type="title"/>
          </p:nvPr>
        </p:nvSpPr>
        <p:spPr>
          <a:xfrm>
            <a:off x="847700" y="399375"/>
            <a:ext cx="3272400" cy="12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/>
              <a:t>Проблемы ручной микроскопии</a:t>
            </a:r>
            <a:endParaRPr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7"/>
          <p:cNvSpPr/>
          <p:nvPr/>
        </p:nvSpPr>
        <p:spPr>
          <a:xfrm>
            <a:off x="5003475" y="700639"/>
            <a:ext cx="609300" cy="6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7"/>
          <p:cNvSpPr/>
          <p:nvPr/>
        </p:nvSpPr>
        <p:spPr>
          <a:xfrm>
            <a:off x="5003475" y="1748539"/>
            <a:ext cx="609300" cy="6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7"/>
          <p:cNvSpPr/>
          <p:nvPr/>
        </p:nvSpPr>
        <p:spPr>
          <a:xfrm>
            <a:off x="5003475" y="2793513"/>
            <a:ext cx="609300" cy="6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7"/>
          <p:cNvSpPr/>
          <p:nvPr/>
        </p:nvSpPr>
        <p:spPr>
          <a:xfrm>
            <a:off x="5003475" y="3848239"/>
            <a:ext cx="609300" cy="6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7"/>
          <p:cNvSpPr txBox="1"/>
          <p:nvPr>
            <p:ph idx="2" type="title"/>
          </p:nvPr>
        </p:nvSpPr>
        <p:spPr>
          <a:xfrm>
            <a:off x="5728648" y="1838388"/>
            <a:ext cx="29649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Низкая стандартизация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37" name="Google Shape;237;p37"/>
          <p:cNvSpPr txBox="1"/>
          <p:nvPr>
            <p:ph idx="3" type="title"/>
          </p:nvPr>
        </p:nvSpPr>
        <p:spPr>
          <a:xfrm>
            <a:off x="5728650" y="2884813"/>
            <a:ext cx="33195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Усталость, невнимательность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38" name="Google Shape;238;p37"/>
          <p:cNvSpPr txBox="1"/>
          <p:nvPr>
            <p:ph idx="5" type="title"/>
          </p:nvPr>
        </p:nvSpPr>
        <p:spPr>
          <a:xfrm>
            <a:off x="5728650" y="3931238"/>
            <a:ext cx="30249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Высокая стоимость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39" name="Google Shape;239;p37"/>
          <p:cNvSpPr txBox="1"/>
          <p:nvPr>
            <p:ph idx="13" type="title"/>
          </p:nvPr>
        </p:nvSpPr>
        <p:spPr>
          <a:xfrm>
            <a:off x="5728648" y="791963"/>
            <a:ext cx="29649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" sz="1700">
                <a:solidFill>
                  <a:schemeClr val="dk2"/>
                </a:solidFill>
              </a:rPr>
              <a:t>Нехватка персонала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40" name="Google Shape;240;p37"/>
          <p:cNvSpPr/>
          <p:nvPr/>
        </p:nvSpPr>
        <p:spPr>
          <a:xfrm>
            <a:off x="952501" y="2151024"/>
            <a:ext cx="491100" cy="54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7"/>
          <p:cNvSpPr/>
          <p:nvPr/>
        </p:nvSpPr>
        <p:spPr>
          <a:xfrm>
            <a:off x="952500" y="2571900"/>
            <a:ext cx="2941200" cy="25716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975" y="798075"/>
            <a:ext cx="420300" cy="4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7975" y="1841587"/>
            <a:ext cx="420300" cy="4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7975" y="2892900"/>
            <a:ext cx="420300" cy="420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37"/>
          <p:cNvGrpSpPr/>
          <p:nvPr/>
        </p:nvGrpSpPr>
        <p:grpSpPr>
          <a:xfrm>
            <a:off x="5083849" y="3966433"/>
            <a:ext cx="448564" cy="372952"/>
            <a:chOff x="2404875" y="3592725"/>
            <a:chExt cx="298525" cy="293825"/>
          </a:xfrm>
        </p:grpSpPr>
        <p:sp>
          <p:nvSpPr>
            <p:cNvPr id="246" name="Google Shape;246;p37"/>
            <p:cNvSpPr/>
            <p:nvPr/>
          </p:nvSpPr>
          <p:spPr>
            <a:xfrm>
              <a:off x="2404875" y="3747900"/>
              <a:ext cx="52775" cy="138650"/>
            </a:xfrm>
            <a:custGeom>
              <a:rect b="b" l="l" r="r" t="t"/>
              <a:pathLst>
                <a:path extrusionOk="0" h="5546" w="2111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2458425" y="3592725"/>
              <a:ext cx="190625" cy="160700"/>
            </a:xfrm>
            <a:custGeom>
              <a:rect b="b" l="l" r="r" t="t"/>
              <a:pathLst>
                <a:path extrusionOk="0" h="6428" w="7625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2474975" y="3742775"/>
              <a:ext cx="228425" cy="125650"/>
            </a:xfrm>
            <a:custGeom>
              <a:rect b="b" l="l" r="r" t="t"/>
              <a:pathLst>
                <a:path extrusionOk="0" h="5026" w="9137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>
            <p:ph type="title"/>
          </p:nvPr>
        </p:nvSpPr>
        <p:spPr>
          <a:xfrm>
            <a:off x="785950" y="612425"/>
            <a:ext cx="3635400" cy="160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Автоматизация при помощи ИИ и мобильного телефона</a:t>
            </a:r>
            <a:endParaRPr sz="2900"/>
          </a:p>
        </p:txBody>
      </p:sp>
      <p:sp>
        <p:nvSpPr>
          <p:cNvPr id="254" name="Google Shape;254;p38"/>
          <p:cNvSpPr/>
          <p:nvPr/>
        </p:nvSpPr>
        <p:spPr>
          <a:xfrm>
            <a:off x="4573593" y="0"/>
            <a:ext cx="438000" cy="51435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8"/>
          <p:cNvSpPr/>
          <p:nvPr/>
        </p:nvSpPr>
        <p:spPr>
          <a:xfrm>
            <a:off x="952500" y="2544438"/>
            <a:ext cx="491100" cy="54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3">
            <a:alphaModFix/>
          </a:blip>
          <a:srcRect b="0" l="9190" r="36939" t="0"/>
          <a:stretch/>
        </p:blipFill>
        <p:spPr>
          <a:xfrm>
            <a:off x="5011600" y="15000"/>
            <a:ext cx="4132401" cy="511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/>
          <p:nvPr/>
        </p:nvSpPr>
        <p:spPr>
          <a:xfrm>
            <a:off x="4998650" y="0"/>
            <a:ext cx="4158300" cy="51435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8"/>
          <p:cNvSpPr txBox="1"/>
          <p:nvPr/>
        </p:nvSpPr>
        <p:spPr>
          <a:xfrm>
            <a:off x="844325" y="2770300"/>
            <a:ext cx="3214800" cy="15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iPhone</a:t>
            </a:r>
            <a:endParaRPr b="1" sz="17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Оптический адаптер</a:t>
            </a:r>
            <a:endParaRPr b="1" sz="17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Приложение Celly.AI </a:t>
            </a:r>
            <a:endParaRPr b="1" sz="17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9"/>
          <p:cNvPicPr preferRelativeResize="0"/>
          <p:nvPr/>
        </p:nvPicPr>
        <p:blipFill rotWithShape="1">
          <a:blip r:embed="rId3">
            <a:alphaModFix/>
          </a:blip>
          <a:srcRect b="15190" l="0" r="0" t="39315"/>
          <a:stretch/>
        </p:blipFill>
        <p:spPr>
          <a:xfrm>
            <a:off x="0" y="0"/>
            <a:ext cx="9144001" cy="25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>
            <p:ph type="title"/>
          </p:nvPr>
        </p:nvSpPr>
        <p:spPr>
          <a:xfrm>
            <a:off x="918725" y="2893005"/>
            <a:ext cx="2404500" cy="1244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Как это работает?</a:t>
            </a:r>
            <a:endParaRPr sz="3700"/>
          </a:p>
        </p:txBody>
      </p:sp>
      <p:sp>
        <p:nvSpPr>
          <p:cNvPr id="265" name="Google Shape;265;p39"/>
          <p:cNvSpPr/>
          <p:nvPr/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9"/>
          <p:cNvSpPr/>
          <p:nvPr/>
        </p:nvSpPr>
        <p:spPr>
          <a:xfrm>
            <a:off x="952500" y="4418770"/>
            <a:ext cx="491100" cy="54600"/>
          </a:xfrm>
          <a:prstGeom prst="rect">
            <a:avLst/>
          </a:prstGeom>
          <a:solidFill>
            <a:srgbClr val="5BBD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9"/>
          <p:cNvSpPr txBox="1"/>
          <p:nvPr>
            <p:ph idx="2" type="title"/>
          </p:nvPr>
        </p:nvSpPr>
        <p:spPr>
          <a:xfrm>
            <a:off x="3925837" y="2264850"/>
            <a:ext cx="1364100" cy="6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Шаг 1</a:t>
            </a:r>
            <a:endParaRPr/>
          </a:p>
        </p:txBody>
      </p:sp>
      <p:sp>
        <p:nvSpPr>
          <p:cNvPr id="268" name="Google Shape;268;p39"/>
          <p:cNvSpPr txBox="1"/>
          <p:nvPr>
            <p:ph idx="5" type="subTitle"/>
          </p:nvPr>
        </p:nvSpPr>
        <p:spPr>
          <a:xfrm>
            <a:off x="5377393" y="3135786"/>
            <a:ext cx="1364100" cy="10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/>
              <a:t>Скачать приложение Celly.AI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9"/>
          <p:cNvSpPr txBox="1"/>
          <p:nvPr>
            <p:ph idx="1" type="subTitle"/>
          </p:nvPr>
        </p:nvSpPr>
        <p:spPr>
          <a:xfrm>
            <a:off x="3883074" y="3135775"/>
            <a:ext cx="1449600" cy="10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Подключить iPhone к окуляру при помощи оптического адаптера</a:t>
            </a:r>
            <a:r>
              <a:rPr lang="en"/>
              <a:t> </a:t>
            </a:r>
            <a:endParaRPr b="1"/>
          </a:p>
        </p:txBody>
      </p:sp>
      <p:sp>
        <p:nvSpPr>
          <p:cNvPr id="270" name="Google Shape;270;p39"/>
          <p:cNvSpPr txBox="1"/>
          <p:nvPr>
            <p:ph idx="3" type="title"/>
          </p:nvPr>
        </p:nvSpPr>
        <p:spPr>
          <a:xfrm>
            <a:off x="5377394" y="2264850"/>
            <a:ext cx="1364100" cy="6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Шаг</a:t>
            </a:r>
            <a:r>
              <a:rPr lang="en"/>
              <a:t> 2</a:t>
            </a:r>
            <a:endParaRPr/>
          </a:p>
        </p:txBody>
      </p:sp>
      <p:sp>
        <p:nvSpPr>
          <p:cNvPr id="271" name="Google Shape;271;p39"/>
          <p:cNvSpPr txBox="1"/>
          <p:nvPr>
            <p:ph idx="4" type="title"/>
          </p:nvPr>
        </p:nvSpPr>
        <p:spPr>
          <a:xfrm>
            <a:off x="6828950" y="2264850"/>
            <a:ext cx="1364100" cy="6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Шаг</a:t>
            </a:r>
            <a:r>
              <a:rPr lang="en"/>
              <a:t> 3</a:t>
            </a:r>
            <a:endParaRPr/>
          </a:p>
        </p:txBody>
      </p:sp>
      <p:sp>
        <p:nvSpPr>
          <p:cNvPr id="272" name="Google Shape;272;p39"/>
          <p:cNvSpPr txBox="1"/>
          <p:nvPr>
            <p:ph idx="6" type="subTitle"/>
          </p:nvPr>
        </p:nvSpPr>
        <p:spPr>
          <a:xfrm>
            <a:off x="6786225" y="3135775"/>
            <a:ext cx="15081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Зарегистрироваться на веб-портале для просмотра отчетов</a:t>
            </a:r>
            <a:endParaRPr/>
          </a:p>
        </p:txBody>
      </p:sp>
      <p:pic>
        <p:nvPicPr>
          <p:cNvPr id="273" name="Google Shape;273;p3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062" y="3908700"/>
            <a:ext cx="1086738" cy="322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ly is a mobile app for the laboratories that automates microscopy by the means of AI.&#10;Just mount your iPhone to the eyepiece of a microscope and the app will start to analyze the slides using Artificial Intelligence, trained on the combined experience of professional pathologists.&#10;Visit our website - https://celly.ai" id="278" name="Google Shape;278;p40" title="Celly.AI - autopilot for microscop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/>
          <p:nvPr>
            <p:ph idx="6" type="title"/>
          </p:nvPr>
        </p:nvSpPr>
        <p:spPr>
          <a:xfrm>
            <a:off x="0" y="465966"/>
            <a:ext cx="9144000" cy="572700"/>
          </a:xfrm>
          <a:prstGeom prst="rect">
            <a:avLst/>
          </a:prstGeom>
        </p:spPr>
        <p:txBody>
          <a:bodyPr anchorCtr="0" anchor="t" bIns="91425" lIns="216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Что Получает Лаборатория?</a:t>
            </a:r>
            <a:endParaRPr/>
          </a:p>
        </p:txBody>
      </p:sp>
      <p:sp>
        <p:nvSpPr>
          <p:cNvPr id="284" name="Google Shape;284;p41"/>
          <p:cNvSpPr txBox="1"/>
          <p:nvPr>
            <p:ph type="title"/>
          </p:nvPr>
        </p:nvSpPr>
        <p:spPr>
          <a:xfrm>
            <a:off x="3374688" y="3127775"/>
            <a:ext cx="2394600" cy="4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Качество</a:t>
            </a:r>
            <a:endParaRPr/>
          </a:p>
        </p:txBody>
      </p:sp>
      <p:sp>
        <p:nvSpPr>
          <p:cNvPr id="285" name="Google Shape;285;p41"/>
          <p:cNvSpPr txBox="1"/>
          <p:nvPr>
            <p:ph idx="1" type="subTitle"/>
          </p:nvPr>
        </p:nvSpPr>
        <p:spPr>
          <a:xfrm>
            <a:off x="3374700" y="3780750"/>
            <a:ext cx="2394600" cy="4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ИИ </a:t>
            </a:r>
            <a:r>
              <a:rPr lang="en"/>
              <a:t>натренирован</a:t>
            </a:r>
            <a:r>
              <a:rPr lang="en"/>
              <a:t> на опыте профессиональных патологов</a:t>
            </a:r>
            <a:endParaRPr/>
          </a:p>
        </p:txBody>
      </p:sp>
      <p:sp>
        <p:nvSpPr>
          <p:cNvPr id="286" name="Google Shape;286;p41"/>
          <p:cNvSpPr txBox="1"/>
          <p:nvPr>
            <p:ph idx="2" type="title"/>
          </p:nvPr>
        </p:nvSpPr>
        <p:spPr>
          <a:xfrm>
            <a:off x="5858825" y="3127775"/>
            <a:ext cx="2798400" cy="4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Эффективность</a:t>
            </a:r>
            <a:endParaRPr/>
          </a:p>
        </p:txBody>
      </p:sp>
      <p:sp>
        <p:nvSpPr>
          <p:cNvPr id="287" name="Google Shape;287;p41"/>
          <p:cNvSpPr txBox="1"/>
          <p:nvPr>
            <p:ph idx="3" type="subTitle"/>
          </p:nvPr>
        </p:nvSpPr>
        <p:spPr>
          <a:xfrm>
            <a:off x="6110525" y="3685200"/>
            <a:ext cx="2295000" cy="5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Тесты может выполнять лабораторный техник </a:t>
            </a:r>
            <a:endParaRPr/>
          </a:p>
        </p:txBody>
      </p:sp>
      <p:sp>
        <p:nvSpPr>
          <p:cNvPr id="288" name="Google Shape;288;p41"/>
          <p:cNvSpPr txBox="1"/>
          <p:nvPr>
            <p:ph idx="4" type="title"/>
          </p:nvPr>
        </p:nvSpPr>
        <p:spPr>
          <a:xfrm>
            <a:off x="778900" y="3128800"/>
            <a:ext cx="2154900" cy="4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Скорость</a:t>
            </a:r>
            <a:endParaRPr/>
          </a:p>
        </p:txBody>
      </p:sp>
      <p:sp>
        <p:nvSpPr>
          <p:cNvPr id="289" name="Google Shape;289;p41"/>
          <p:cNvSpPr txBox="1"/>
          <p:nvPr>
            <p:ph idx="5" type="subTitle"/>
          </p:nvPr>
        </p:nvSpPr>
        <p:spPr>
          <a:xfrm>
            <a:off x="457150" y="3583950"/>
            <a:ext cx="2798400" cy="88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Celly.AI анализирует сотни объектов в секунду, что невозможно для человека</a:t>
            </a:r>
            <a:endParaRPr/>
          </a:p>
        </p:txBody>
      </p:sp>
      <p:pic>
        <p:nvPicPr>
          <p:cNvPr id="290" name="Google Shape;2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6802" y="2181852"/>
            <a:ext cx="649725" cy="6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1488" y="2181849"/>
            <a:ext cx="649725" cy="6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3525" y="2181850"/>
            <a:ext cx="649725" cy="6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/>
          <p:nvPr/>
        </p:nvSpPr>
        <p:spPr>
          <a:xfrm>
            <a:off x="0" y="1366200"/>
            <a:ext cx="9144000" cy="48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2"/>
          <p:cNvSpPr txBox="1"/>
          <p:nvPr>
            <p:ph type="title"/>
          </p:nvPr>
        </p:nvSpPr>
        <p:spPr>
          <a:xfrm>
            <a:off x="845700" y="461900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Поддерживаемые тесты</a:t>
            </a:r>
            <a:endParaRPr/>
          </a:p>
        </p:txBody>
      </p:sp>
      <p:sp>
        <p:nvSpPr>
          <p:cNvPr id="299" name="Google Shape;299;p42"/>
          <p:cNvSpPr txBox="1"/>
          <p:nvPr>
            <p:ph idx="1" type="subTitle"/>
          </p:nvPr>
        </p:nvSpPr>
        <p:spPr>
          <a:xfrm>
            <a:off x="6629888" y="1921475"/>
            <a:ext cx="21348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/>
              <a:t>Автоматизация Пап теста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/>
              <a:t>(</a:t>
            </a:r>
            <a:r>
              <a:rPr i="1" lang="en"/>
              <a:t>in beta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2"/>
          <p:cNvSpPr txBox="1"/>
          <p:nvPr>
            <p:ph idx="2" type="subTitle"/>
          </p:nvPr>
        </p:nvSpPr>
        <p:spPr>
          <a:xfrm>
            <a:off x="552763" y="1921475"/>
            <a:ext cx="21348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Подсчет лейкоцитарной формулы для крови и КМ</a:t>
            </a:r>
            <a:endParaRPr/>
          </a:p>
        </p:txBody>
      </p:sp>
      <p:sp>
        <p:nvSpPr>
          <p:cNvPr id="301" name="Google Shape;301;p42"/>
          <p:cNvSpPr txBox="1"/>
          <p:nvPr>
            <p:ph idx="3" type="subTitle"/>
          </p:nvPr>
        </p:nvSpPr>
        <p:spPr>
          <a:xfrm>
            <a:off x="3509115" y="1921475"/>
            <a:ext cx="2134800" cy="6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"/>
              <a:t>Обнаружение и подсчет малярийных паразитов</a:t>
            </a:r>
            <a:endParaRPr/>
          </a:p>
        </p:txBody>
      </p:sp>
      <p:sp>
        <p:nvSpPr>
          <p:cNvPr id="302" name="Google Shape;302;p42"/>
          <p:cNvSpPr txBox="1"/>
          <p:nvPr>
            <p:ph idx="4" type="title"/>
          </p:nvPr>
        </p:nvSpPr>
        <p:spPr>
          <a:xfrm>
            <a:off x="807625" y="1432947"/>
            <a:ext cx="162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Гематология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3" name="Google Shape;303;p42"/>
          <p:cNvSpPr txBox="1"/>
          <p:nvPr>
            <p:ph idx="5" type="title"/>
          </p:nvPr>
        </p:nvSpPr>
        <p:spPr>
          <a:xfrm>
            <a:off x="3764002" y="1432950"/>
            <a:ext cx="18798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Паразитология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4" name="Google Shape;304;p42"/>
          <p:cNvSpPr txBox="1"/>
          <p:nvPr>
            <p:ph idx="6" type="title"/>
          </p:nvPr>
        </p:nvSpPr>
        <p:spPr>
          <a:xfrm>
            <a:off x="6884748" y="1432947"/>
            <a:ext cx="1625100" cy="34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Гинекология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05" name="Google Shape;305;p42"/>
          <p:cNvPicPr preferRelativeResize="0"/>
          <p:nvPr/>
        </p:nvPicPr>
        <p:blipFill rotWithShape="1">
          <a:blip r:embed="rId3">
            <a:alphaModFix/>
          </a:blip>
          <a:srcRect b="29205" l="4320" r="-4320" t="1224"/>
          <a:stretch/>
        </p:blipFill>
        <p:spPr>
          <a:xfrm>
            <a:off x="0" y="2889300"/>
            <a:ext cx="3240325" cy="2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2"/>
          <p:cNvPicPr preferRelativeResize="0"/>
          <p:nvPr/>
        </p:nvPicPr>
        <p:blipFill rotWithShape="1">
          <a:blip r:embed="rId4">
            <a:alphaModFix/>
          </a:blip>
          <a:srcRect b="15515" l="0" r="0" t="11946"/>
          <a:stretch/>
        </p:blipFill>
        <p:spPr>
          <a:xfrm>
            <a:off x="3085725" y="2889300"/>
            <a:ext cx="3164850" cy="2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2"/>
          <p:cNvPicPr preferRelativeResize="0"/>
          <p:nvPr/>
        </p:nvPicPr>
        <p:blipFill rotWithShape="1">
          <a:blip r:embed="rId5">
            <a:alphaModFix/>
          </a:blip>
          <a:srcRect b="-373" l="0" r="0" t="20888"/>
          <a:stretch/>
        </p:blipFill>
        <p:spPr>
          <a:xfrm>
            <a:off x="6250575" y="2889300"/>
            <a:ext cx="2893425" cy="22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2"/>
          <p:cNvSpPr/>
          <p:nvPr/>
        </p:nvSpPr>
        <p:spPr>
          <a:xfrm>
            <a:off x="-1300" y="2889300"/>
            <a:ext cx="9155700" cy="2254200"/>
          </a:xfrm>
          <a:prstGeom prst="rect">
            <a:avLst/>
          </a:prstGeom>
          <a:solidFill>
            <a:srgbClr val="666666">
              <a:alpha val="22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"/>
          <p:cNvSpPr txBox="1"/>
          <p:nvPr>
            <p:ph type="title"/>
          </p:nvPr>
        </p:nvSpPr>
        <p:spPr>
          <a:xfrm>
            <a:off x="845700" y="465851"/>
            <a:ext cx="74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Сценарии использования</a:t>
            </a:r>
            <a:endParaRPr/>
          </a:p>
        </p:txBody>
      </p:sp>
      <p:graphicFrame>
        <p:nvGraphicFramePr>
          <p:cNvPr id="314" name="Google Shape;314;p43"/>
          <p:cNvGraphicFramePr/>
          <p:nvPr/>
        </p:nvGraphicFramePr>
        <p:xfrm>
          <a:off x="1782563" y="148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{B4387407-2D45-4DBA-8FC6-15CFE4E062DA}</a:tableStyleId>
              </a:tblPr>
              <a:tblGrid>
                <a:gridCol w="741250"/>
                <a:gridCol w="1899900"/>
                <a:gridCol w="2937700"/>
              </a:tblGrid>
              <a:tr h="736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Подсчет объектов</a:t>
                      </a:r>
                      <a:endParaRPr b="1" sz="18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Celly.AI идентифицирует и подсчитывает объекты в препарате</a:t>
                      </a:r>
                      <a:endParaRPr>
                        <a:solidFill>
                          <a:schemeClr val="accent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Скрининг</a:t>
                      </a:r>
                      <a:endParaRPr b="1" sz="18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ИИ мгновенно определяет патологии и паразитов</a:t>
                      </a:r>
                      <a:endParaRPr>
                        <a:solidFill>
                          <a:schemeClr val="accent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6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Интеграция с ЛИС</a:t>
                      </a:r>
                      <a:endParaRPr b="1" sz="18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Автоматическое сохранение отчетов в ЛИС при помощи гибкого API</a:t>
                      </a:r>
                      <a:endParaRPr>
                        <a:solidFill>
                          <a:schemeClr val="accent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6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Облачное хранилище</a:t>
                      </a:r>
                      <a:endParaRPr b="1" sz="18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Сохранение оцифрованных копий препаратов в облаке</a:t>
                      </a:r>
                      <a:endParaRPr>
                        <a:solidFill>
                          <a:schemeClr val="accent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15" name="Google Shape;315;p43"/>
          <p:cNvGrpSpPr/>
          <p:nvPr/>
        </p:nvGrpSpPr>
        <p:grpSpPr>
          <a:xfrm>
            <a:off x="96709" y="1321264"/>
            <a:ext cx="354710" cy="228015"/>
            <a:chOff x="-27721750" y="3598250"/>
            <a:chExt cx="297750" cy="191400"/>
          </a:xfrm>
        </p:grpSpPr>
        <p:sp>
          <p:nvSpPr>
            <p:cNvPr id="316" name="Google Shape;316;p43"/>
            <p:cNvSpPr/>
            <p:nvPr/>
          </p:nvSpPr>
          <p:spPr>
            <a:xfrm>
              <a:off x="-27616200" y="3651800"/>
              <a:ext cx="86650" cy="86675"/>
            </a:xfrm>
            <a:custGeom>
              <a:rect b="b" l="l" r="r" t="t"/>
              <a:pathLst>
                <a:path extrusionOk="0" h="3467" w="3466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17" name="Google Shape;317;p43"/>
            <p:cNvSpPr/>
            <p:nvPr/>
          </p:nvSpPr>
          <p:spPr>
            <a:xfrm>
              <a:off x="-27721750" y="3598250"/>
              <a:ext cx="297750" cy="191400"/>
            </a:xfrm>
            <a:custGeom>
              <a:rect b="b" l="l" r="r" t="t"/>
              <a:pathLst>
                <a:path extrusionOk="0" h="7656" w="1191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2100" y="1621675"/>
            <a:ext cx="486025" cy="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8738" y="31337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452" y="4034100"/>
            <a:ext cx="421325" cy="4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2068" y="2377718"/>
            <a:ext cx="486025" cy="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niversity Hospital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5BBDFF"/>
      </a:accent1>
      <a:accent2>
        <a:srgbClr val="666666"/>
      </a:accent2>
      <a:accent3>
        <a:srgbClr val="404040"/>
      </a:accent3>
      <a:accent4>
        <a:srgbClr val="5BBDFF"/>
      </a:accent4>
      <a:accent5>
        <a:srgbClr val="5BBDFF"/>
      </a:accent5>
      <a:accent6>
        <a:srgbClr val="5BBDFF"/>
      </a:accent6>
      <a:hlink>
        <a:srgbClr val="5BBD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