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1" r:id="rId2"/>
    <p:sldMasterId id="2147483736" r:id="rId3"/>
    <p:sldMasterId id="2147483737" r:id="rId4"/>
  </p:sldMasterIdLst>
  <p:notesMasterIdLst>
    <p:notesMasterId r:id="rId22"/>
  </p:notesMasterIdLst>
  <p:handoutMasterIdLst>
    <p:handoutMasterId r:id="rId23"/>
  </p:handoutMasterIdLst>
  <p:sldIdLst>
    <p:sldId id="1480" r:id="rId5"/>
    <p:sldId id="1479" r:id="rId6"/>
    <p:sldId id="311" r:id="rId7"/>
    <p:sldId id="1482" r:id="rId8"/>
    <p:sldId id="1485" r:id="rId9"/>
    <p:sldId id="465" r:id="rId10"/>
    <p:sldId id="474" r:id="rId11"/>
    <p:sldId id="310" r:id="rId12"/>
    <p:sldId id="1483" r:id="rId13"/>
    <p:sldId id="312" r:id="rId14"/>
    <p:sldId id="313" r:id="rId15"/>
    <p:sldId id="1478" r:id="rId16"/>
    <p:sldId id="483" r:id="rId17"/>
    <p:sldId id="1486" r:id="rId18"/>
    <p:sldId id="1487" r:id="rId19"/>
    <p:sldId id="1473" r:id="rId20"/>
    <p:sldId id="1476" r:id="rId21"/>
  </p:sldIdLst>
  <p:sldSz cx="9144000" cy="6858000" type="screen4x3"/>
  <p:notesSz cx="6797675" cy="9874250"/>
  <p:custDataLst>
    <p:tags r:id="rId2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4"/>
    <a:srgbClr val="C8FF00"/>
    <a:srgbClr val="BCE200"/>
    <a:srgbClr val="5AD7FF"/>
    <a:srgbClr val="008080"/>
    <a:srgbClr val="C3EA00"/>
    <a:srgbClr val="D2FF00"/>
    <a:srgbClr val="E1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09" autoAdjust="0"/>
    <p:restoredTop sz="93600" autoAdjust="0"/>
  </p:normalViewPr>
  <p:slideViewPr>
    <p:cSldViewPr>
      <p:cViewPr varScale="1">
        <p:scale>
          <a:sx n="96" d="100"/>
          <a:sy n="96" d="100"/>
        </p:scale>
        <p:origin x="96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3954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&#1053;&#1086;&#1074;&#1072;&#1103;%20&#1092;&#1086;&#1088;&#1084;&#1072;%20(&#1054;&#1090;&#1074;&#1077;&#1090;&#1099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Какие медицинские вопросы Вы бы хотели решать дистанционно?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Лист1!$A$2:$A$14</c:f>
              <c:strCache>
                <c:ptCount val="13"/>
                <c:pt idx="0">
                  <c:v>Консультироваться с дежурным (не известным Вам) врачом при возникновении проблемы со здоровьем</c:v>
                </c:pt>
                <c:pt idx="1">
                  <c:v>Повторные телемедицинские визиты к своему лечащему врачу</c:v>
                </c:pt>
                <c:pt idx="2">
                  <c:v>Иметь канал связи, позволяющий задавать вопросы своему лечащему врачу</c:v>
                </c:pt>
                <c:pt idx="3">
                  <c:v>Регулярно сообщать врачу о своем самочувствии и состоянии в процессе лечения (для контроля его эффективности и предотвращения побочных эффектов)</c:v>
                </c:pt>
                <c:pt idx="4">
                  <c:v>Получать напоминания о приеме лекарств и лечебных процедурах</c:v>
                </c:pt>
                <c:pt idx="5">
                  <c:v>Получать информационные материалы о своей болезни, назначенном лечении и его особенностях, а также об организации образа жизни в процессе лечения.</c:v>
                </c:pt>
                <c:pt idx="6">
                  <c:v>Получать направления на обследования</c:v>
                </c:pt>
                <c:pt idx="7">
                  <c:v>Дистанционно продлевать листок нетрудоспособности</c:v>
                </c:pt>
                <c:pt idx="8">
                  <c:v>Получать рецепты на лекарственные средства</c:v>
                </c:pt>
                <c:pt idx="9">
                  <c:v>Продлевать рецепты, полученные у врача лично</c:v>
                </c:pt>
                <c:pt idx="10">
                  <c:v>Заказывать лекарственные средства и мед.изделия  с доставкой на дом</c:v>
                </c:pt>
                <c:pt idx="11">
                  <c:v>Контролировать параметры здоровья, передавая врачу информацию снятую домашними медицинскими приборами</c:v>
                </c:pt>
                <c:pt idx="12">
                  <c:v>Участвовать в групповых реабилитационных занятиях по видеосвязи под контролем врача или инструктора.</c:v>
                </c:pt>
              </c:strCache>
            </c:strRef>
          </c:cat>
          <c:val>
            <c:numRef>
              <c:f>Лист1!$B$2:$B$14</c:f>
              <c:numCache>
                <c:formatCode>0%</c:formatCode>
                <c:ptCount val="13"/>
                <c:pt idx="0">
                  <c:v>0.29181494661921797</c:v>
                </c:pt>
                <c:pt idx="1">
                  <c:v>0.35587188612099724</c:v>
                </c:pt>
                <c:pt idx="2">
                  <c:v>0.76868327402135261</c:v>
                </c:pt>
                <c:pt idx="3">
                  <c:v>0.45907473309608582</c:v>
                </c:pt>
                <c:pt idx="4">
                  <c:v>0.20284697508896798</c:v>
                </c:pt>
                <c:pt idx="5">
                  <c:v>0.50177935943060503</c:v>
                </c:pt>
                <c:pt idx="6">
                  <c:v>0.77935943060498492</c:v>
                </c:pt>
                <c:pt idx="7">
                  <c:v>0.35231316725978779</c:v>
                </c:pt>
                <c:pt idx="8">
                  <c:v>0.64768683274021477</c:v>
                </c:pt>
                <c:pt idx="9">
                  <c:v>0.45907473309608582</c:v>
                </c:pt>
                <c:pt idx="10">
                  <c:v>0.48398576512455693</c:v>
                </c:pt>
                <c:pt idx="11">
                  <c:v>0.36654804270462632</c:v>
                </c:pt>
                <c:pt idx="12">
                  <c:v>0.35231316725978779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72-4DB8-B79F-B55522B78142}"/>
            </c:ext>
          </c:extLst>
        </c:ser>
        <c:ser>
          <c:idx val="1"/>
          <c:order val="1"/>
          <c:tx>
            <c:v>Платно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Лист1!$C$2:$C$14</c:f>
              <c:numCache>
                <c:formatCode>0%</c:formatCode>
                <c:ptCount val="13"/>
                <c:pt idx="0">
                  <c:v>8.896797153024949E-2</c:v>
                </c:pt>
                <c:pt idx="1">
                  <c:v>9.6085409252669257E-2</c:v>
                </c:pt>
                <c:pt idx="2">
                  <c:v>0.35943060498220725</c:v>
                </c:pt>
                <c:pt idx="3">
                  <c:v>0.10676156583629923</c:v>
                </c:pt>
                <c:pt idx="4">
                  <c:v>4.2704626334519762E-2</c:v>
                </c:pt>
                <c:pt idx="5">
                  <c:v>9.2526690391459582E-2</c:v>
                </c:pt>
                <c:pt idx="6">
                  <c:v>0.14946619217081908</c:v>
                </c:pt>
                <c:pt idx="7">
                  <c:v>8.5409252669039148E-2</c:v>
                </c:pt>
                <c:pt idx="8">
                  <c:v>0.1245551601423486</c:v>
                </c:pt>
                <c:pt idx="9">
                  <c:v>6.7615658362989328E-2</c:v>
                </c:pt>
                <c:pt idx="10">
                  <c:v>0.25266903914590749</c:v>
                </c:pt>
                <c:pt idx="11">
                  <c:v>5.693950177935931E-2</c:v>
                </c:pt>
                <c:pt idx="12">
                  <c:v>0.13879003558718919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72-4DB8-B79F-B55522B781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axId val="204256000"/>
        <c:axId val="204357632"/>
      </c:barChart>
      <c:catAx>
        <c:axId val="204256000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ru-RU"/>
          </a:p>
        </c:txPr>
        <c:crossAx val="204357632"/>
        <c:crosses val="autoZero"/>
        <c:auto val="0"/>
        <c:lblAlgn val="r"/>
        <c:lblOffset val="100"/>
        <c:noMultiLvlLbl val="0"/>
      </c:catAx>
      <c:valAx>
        <c:axId val="2043576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04256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4584F-E088-4BAE-B50A-867542E628C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9C1A7F-6D2E-4DA0-AAF7-CB2389E49C5A}">
      <dgm:prSet phldrT="[Текст]"/>
      <dgm:spPr/>
      <dgm:t>
        <a:bodyPr/>
        <a:lstStyle/>
        <a:p>
          <a:r>
            <a:rPr lang="ru-RU" dirty="0"/>
            <a:t>Оценка врачом медицинской документации из стационара</a:t>
          </a:r>
        </a:p>
      </dgm:t>
    </dgm:pt>
    <dgm:pt modelId="{F44AEED3-A8FA-4C80-94C5-027DD445DCC2}" type="parTrans" cxnId="{5E6A3AD1-FD40-40CF-9642-3DF28E5A0163}">
      <dgm:prSet/>
      <dgm:spPr/>
      <dgm:t>
        <a:bodyPr/>
        <a:lstStyle/>
        <a:p>
          <a:endParaRPr lang="ru-RU"/>
        </a:p>
      </dgm:t>
    </dgm:pt>
    <dgm:pt modelId="{5A0847E3-DCFB-40F4-927F-11C5C8DA5EC8}" type="sibTrans" cxnId="{5E6A3AD1-FD40-40CF-9642-3DF28E5A0163}">
      <dgm:prSet/>
      <dgm:spPr/>
      <dgm:t>
        <a:bodyPr/>
        <a:lstStyle/>
        <a:p>
          <a:endParaRPr lang="ru-RU"/>
        </a:p>
      </dgm:t>
    </dgm:pt>
    <dgm:pt modelId="{28763948-BF1D-4664-A8DE-70CFAC1C53AC}">
      <dgm:prSet phldrT="[Текст]"/>
      <dgm:spPr/>
      <dgm:t>
        <a:bodyPr/>
        <a:lstStyle/>
        <a:p>
          <a:r>
            <a:rPr lang="ru-RU" dirty="0"/>
            <a:t>Определение программы реабилитации</a:t>
          </a:r>
        </a:p>
      </dgm:t>
    </dgm:pt>
    <dgm:pt modelId="{FAF2081F-C568-48AB-8774-7C32BA68916E}" type="parTrans" cxnId="{716C812A-8471-43EB-88F0-C122DD17B3F4}">
      <dgm:prSet/>
      <dgm:spPr/>
      <dgm:t>
        <a:bodyPr/>
        <a:lstStyle/>
        <a:p>
          <a:endParaRPr lang="ru-RU"/>
        </a:p>
      </dgm:t>
    </dgm:pt>
    <dgm:pt modelId="{FB45A420-1513-4612-9DE7-FB0B0F1A83AD}" type="sibTrans" cxnId="{716C812A-8471-43EB-88F0-C122DD17B3F4}">
      <dgm:prSet/>
      <dgm:spPr/>
      <dgm:t>
        <a:bodyPr/>
        <a:lstStyle/>
        <a:p>
          <a:endParaRPr lang="ru-RU"/>
        </a:p>
      </dgm:t>
    </dgm:pt>
    <dgm:pt modelId="{DF150BF1-9431-47A2-BFA1-E79033FB7F2B}">
      <dgm:prSet phldrT="[Текст]"/>
      <dgm:spPr/>
      <dgm:t>
        <a:bodyPr/>
        <a:lstStyle/>
        <a:p>
          <a:r>
            <a:rPr lang="ru-RU" dirty="0"/>
            <a:t>Групповые занятия с инструктором ЛФК под его контролем+ гаджеты в перспективе</a:t>
          </a:r>
        </a:p>
      </dgm:t>
    </dgm:pt>
    <dgm:pt modelId="{54935728-6554-42C0-89A5-439723B11636}" type="parTrans" cxnId="{24777498-1F6F-4380-BDB1-435313EFBFF2}">
      <dgm:prSet/>
      <dgm:spPr/>
      <dgm:t>
        <a:bodyPr/>
        <a:lstStyle/>
        <a:p>
          <a:endParaRPr lang="ru-RU"/>
        </a:p>
      </dgm:t>
    </dgm:pt>
    <dgm:pt modelId="{E21AD189-4442-40C6-8BDE-ED2ECD2063A1}" type="sibTrans" cxnId="{24777498-1F6F-4380-BDB1-435313EFBFF2}">
      <dgm:prSet/>
      <dgm:spPr/>
      <dgm:t>
        <a:bodyPr/>
        <a:lstStyle/>
        <a:p>
          <a:endParaRPr lang="ru-RU"/>
        </a:p>
      </dgm:t>
    </dgm:pt>
    <dgm:pt modelId="{4B7FE982-9BD3-48E5-A101-95C150978C63}">
      <dgm:prSet phldrT="[Текст]"/>
      <dgm:spPr/>
      <dgm:t>
        <a:bodyPr/>
        <a:lstStyle/>
        <a:p>
          <a:r>
            <a:rPr lang="ru-RU" dirty="0"/>
            <a:t>Оценка пациентом состояния (заполнение опросников и измерение параметров) </a:t>
          </a:r>
        </a:p>
      </dgm:t>
    </dgm:pt>
    <dgm:pt modelId="{86E60FCD-61B9-4F67-9F81-CBEC9C5468C6}" type="parTrans" cxnId="{0F2FC4B0-4AAC-4C43-AEF2-8D8B25515E16}">
      <dgm:prSet/>
      <dgm:spPr/>
      <dgm:t>
        <a:bodyPr/>
        <a:lstStyle/>
        <a:p>
          <a:endParaRPr lang="ru-RU"/>
        </a:p>
      </dgm:t>
    </dgm:pt>
    <dgm:pt modelId="{E53278BB-B2A3-4AD4-98F9-A6848B64EB7A}" type="sibTrans" cxnId="{0F2FC4B0-4AAC-4C43-AEF2-8D8B25515E16}">
      <dgm:prSet/>
      <dgm:spPr/>
      <dgm:t>
        <a:bodyPr/>
        <a:lstStyle/>
        <a:p>
          <a:endParaRPr lang="ru-RU"/>
        </a:p>
      </dgm:t>
    </dgm:pt>
    <dgm:pt modelId="{5C2FA21D-01C5-4753-A14D-98AA7987DBC1}">
      <dgm:prSet phldrT="[Текст]"/>
      <dgm:spPr/>
      <dgm:t>
        <a:bodyPr/>
        <a:lstStyle/>
        <a:p>
          <a:r>
            <a:rPr lang="ru-RU" dirty="0"/>
            <a:t>Оценка эффективности и безопасности врачом</a:t>
          </a:r>
        </a:p>
      </dgm:t>
    </dgm:pt>
    <dgm:pt modelId="{8D820825-BFB3-4817-BD04-7A1D56C78EFB}" type="parTrans" cxnId="{218AE4AD-B9C4-4DE9-A8DD-BEC70A5DE8B7}">
      <dgm:prSet/>
      <dgm:spPr/>
      <dgm:t>
        <a:bodyPr/>
        <a:lstStyle/>
        <a:p>
          <a:endParaRPr lang="ru-RU"/>
        </a:p>
      </dgm:t>
    </dgm:pt>
    <dgm:pt modelId="{50B8BF15-129E-4E91-B41A-763B2800AB6C}" type="sibTrans" cxnId="{218AE4AD-B9C4-4DE9-A8DD-BEC70A5DE8B7}">
      <dgm:prSet/>
      <dgm:spPr/>
      <dgm:t>
        <a:bodyPr/>
        <a:lstStyle/>
        <a:p>
          <a:endParaRPr lang="ru-RU"/>
        </a:p>
      </dgm:t>
    </dgm:pt>
    <dgm:pt modelId="{16B2F0B9-E810-40FA-BDD5-43E5BDE1C0A7}" type="pres">
      <dgm:prSet presAssocID="{CC04584F-E088-4BAE-B50A-867542E628CB}" presName="cycle" presStyleCnt="0">
        <dgm:presLayoutVars>
          <dgm:dir/>
          <dgm:resizeHandles val="exact"/>
        </dgm:presLayoutVars>
      </dgm:prSet>
      <dgm:spPr/>
    </dgm:pt>
    <dgm:pt modelId="{05B82172-2F1B-4D34-ACED-7FEF484DEAC1}" type="pres">
      <dgm:prSet presAssocID="{529C1A7F-6D2E-4DA0-AAF7-CB2389E49C5A}" presName="node" presStyleLbl="node1" presStyleIdx="0" presStyleCnt="5">
        <dgm:presLayoutVars>
          <dgm:bulletEnabled val="1"/>
        </dgm:presLayoutVars>
      </dgm:prSet>
      <dgm:spPr/>
    </dgm:pt>
    <dgm:pt modelId="{352B0C99-53A6-42AA-9FA6-36FAA340E26D}" type="pres">
      <dgm:prSet presAssocID="{529C1A7F-6D2E-4DA0-AAF7-CB2389E49C5A}" presName="spNode" presStyleCnt="0"/>
      <dgm:spPr/>
    </dgm:pt>
    <dgm:pt modelId="{D7886A26-C5C2-45D3-99DA-E323A9E25F2E}" type="pres">
      <dgm:prSet presAssocID="{5A0847E3-DCFB-40F4-927F-11C5C8DA5EC8}" presName="sibTrans" presStyleLbl="sibTrans1D1" presStyleIdx="0" presStyleCnt="5"/>
      <dgm:spPr/>
    </dgm:pt>
    <dgm:pt modelId="{2904A9AB-4788-4A11-845A-C6F2C547D5A6}" type="pres">
      <dgm:prSet presAssocID="{28763948-BF1D-4664-A8DE-70CFAC1C53AC}" presName="node" presStyleLbl="node1" presStyleIdx="1" presStyleCnt="5">
        <dgm:presLayoutVars>
          <dgm:bulletEnabled val="1"/>
        </dgm:presLayoutVars>
      </dgm:prSet>
      <dgm:spPr/>
    </dgm:pt>
    <dgm:pt modelId="{F7E3D41D-3043-4EDE-BC09-197023929D4C}" type="pres">
      <dgm:prSet presAssocID="{28763948-BF1D-4664-A8DE-70CFAC1C53AC}" presName="spNode" presStyleCnt="0"/>
      <dgm:spPr/>
    </dgm:pt>
    <dgm:pt modelId="{18B21D23-0104-4261-A0E0-3FE3FEF0FF72}" type="pres">
      <dgm:prSet presAssocID="{FB45A420-1513-4612-9DE7-FB0B0F1A83AD}" presName="sibTrans" presStyleLbl="sibTrans1D1" presStyleIdx="1" presStyleCnt="5"/>
      <dgm:spPr/>
    </dgm:pt>
    <dgm:pt modelId="{BC61B8CB-ACEC-49D6-8D3C-22BCA5B188FA}" type="pres">
      <dgm:prSet presAssocID="{DF150BF1-9431-47A2-BFA1-E79033FB7F2B}" presName="node" presStyleLbl="node1" presStyleIdx="2" presStyleCnt="5">
        <dgm:presLayoutVars>
          <dgm:bulletEnabled val="1"/>
        </dgm:presLayoutVars>
      </dgm:prSet>
      <dgm:spPr/>
    </dgm:pt>
    <dgm:pt modelId="{DE0218E3-94D0-4737-B5C8-13FC1BD9704A}" type="pres">
      <dgm:prSet presAssocID="{DF150BF1-9431-47A2-BFA1-E79033FB7F2B}" presName="spNode" presStyleCnt="0"/>
      <dgm:spPr/>
    </dgm:pt>
    <dgm:pt modelId="{3A7C4C7C-049B-4E64-B678-43C8216BA6FD}" type="pres">
      <dgm:prSet presAssocID="{E21AD189-4442-40C6-8BDE-ED2ECD2063A1}" presName="sibTrans" presStyleLbl="sibTrans1D1" presStyleIdx="2" presStyleCnt="5"/>
      <dgm:spPr/>
    </dgm:pt>
    <dgm:pt modelId="{DEC6E59B-6B73-4336-9EC3-044034B28CC1}" type="pres">
      <dgm:prSet presAssocID="{4B7FE982-9BD3-48E5-A101-95C150978C63}" presName="node" presStyleLbl="node1" presStyleIdx="3" presStyleCnt="5">
        <dgm:presLayoutVars>
          <dgm:bulletEnabled val="1"/>
        </dgm:presLayoutVars>
      </dgm:prSet>
      <dgm:spPr/>
    </dgm:pt>
    <dgm:pt modelId="{1FCB0B1A-B925-4B80-B1CD-1551FDE0D4D3}" type="pres">
      <dgm:prSet presAssocID="{4B7FE982-9BD3-48E5-A101-95C150978C63}" presName="spNode" presStyleCnt="0"/>
      <dgm:spPr/>
    </dgm:pt>
    <dgm:pt modelId="{585EA434-361B-4649-AF68-255FA50784A6}" type="pres">
      <dgm:prSet presAssocID="{E53278BB-B2A3-4AD4-98F9-A6848B64EB7A}" presName="sibTrans" presStyleLbl="sibTrans1D1" presStyleIdx="3" presStyleCnt="5"/>
      <dgm:spPr/>
    </dgm:pt>
    <dgm:pt modelId="{F0ED6247-8463-47B4-938A-DC0CFED5B5BF}" type="pres">
      <dgm:prSet presAssocID="{5C2FA21D-01C5-4753-A14D-98AA7987DBC1}" presName="node" presStyleLbl="node1" presStyleIdx="4" presStyleCnt="5">
        <dgm:presLayoutVars>
          <dgm:bulletEnabled val="1"/>
        </dgm:presLayoutVars>
      </dgm:prSet>
      <dgm:spPr/>
    </dgm:pt>
    <dgm:pt modelId="{C6C2A954-478F-4C04-8B9C-99659968A91C}" type="pres">
      <dgm:prSet presAssocID="{5C2FA21D-01C5-4753-A14D-98AA7987DBC1}" presName="spNode" presStyleCnt="0"/>
      <dgm:spPr/>
    </dgm:pt>
    <dgm:pt modelId="{56798538-14FB-4D33-8728-18D2F9B70D38}" type="pres">
      <dgm:prSet presAssocID="{50B8BF15-129E-4E91-B41A-763B2800AB6C}" presName="sibTrans" presStyleLbl="sibTrans1D1" presStyleIdx="4" presStyleCnt="5"/>
      <dgm:spPr/>
    </dgm:pt>
  </dgm:ptLst>
  <dgm:cxnLst>
    <dgm:cxn modelId="{E6BD7029-837E-4C63-9D13-B5EC4D7B6E8C}" type="presOf" srcId="{DF150BF1-9431-47A2-BFA1-E79033FB7F2B}" destId="{BC61B8CB-ACEC-49D6-8D3C-22BCA5B188FA}" srcOrd="0" destOrd="0" presId="urn:microsoft.com/office/officeart/2005/8/layout/cycle5"/>
    <dgm:cxn modelId="{13D9A829-F545-4713-8D52-DD7DBE26366B}" type="presOf" srcId="{28763948-BF1D-4664-A8DE-70CFAC1C53AC}" destId="{2904A9AB-4788-4A11-845A-C6F2C547D5A6}" srcOrd="0" destOrd="0" presId="urn:microsoft.com/office/officeart/2005/8/layout/cycle5"/>
    <dgm:cxn modelId="{716C812A-8471-43EB-88F0-C122DD17B3F4}" srcId="{CC04584F-E088-4BAE-B50A-867542E628CB}" destId="{28763948-BF1D-4664-A8DE-70CFAC1C53AC}" srcOrd="1" destOrd="0" parTransId="{FAF2081F-C568-48AB-8774-7C32BA68916E}" sibTransId="{FB45A420-1513-4612-9DE7-FB0B0F1A83AD}"/>
    <dgm:cxn modelId="{232C475E-EC47-4166-8A0D-5DF5B803DD49}" type="presOf" srcId="{CC04584F-E088-4BAE-B50A-867542E628CB}" destId="{16B2F0B9-E810-40FA-BDD5-43E5BDE1C0A7}" srcOrd="0" destOrd="0" presId="urn:microsoft.com/office/officeart/2005/8/layout/cycle5"/>
    <dgm:cxn modelId="{CE3D034E-4E09-4B41-AC71-B1FF329637DC}" type="presOf" srcId="{529C1A7F-6D2E-4DA0-AAF7-CB2389E49C5A}" destId="{05B82172-2F1B-4D34-ACED-7FEF484DEAC1}" srcOrd="0" destOrd="0" presId="urn:microsoft.com/office/officeart/2005/8/layout/cycle5"/>
    <dgm:cxn modelId="{5ABA9C53-EB8F-4166-8993-BA5A3B865C93}" type="presOf" srcId="{5C2FA21D-01C5-4753-A14D-98AA7987DBC1}" destId="{F0ED6247-8463-47B4-938A-DC0CFED5B5BF}" srcOrd="0" destOrd="0" presId="urn:microsoft.com/office/officeart/2005/8/layout/cycle5"/>
    <dgm:cxn modelId="{84601E76-5B3E-4C9E-805C-9EB040D1AAAB}" type="presOf" srcId="{FB45A420-1513-4612-9DE7-FB0B0F1A83AD}" destId="{18B21D23-0104-4261-A0E0-3FE3FEF0FF72}" srcOrd="0" destOrd="0" presId="urn:microsoft.com/office/officeart/2005/8/layout/cycle5"/>
    <dgm:cxn modelId="{86F4AB89-8039-4FE8-88B0-7997858EB044}" type="presOf" srcId="{E53278BB-B2A3-4AD4-98F9-A6848B64EB7A}" destId="{585EA434-361B-4649-AF68-255FA50784A6}" srcOrd="0" destOrd="0" presId="urn:microsoft.com/office/officeart/2005/8/layout/cycle5"/>
    <dgm:cxn modelId="{63267D91-FEF6-41BE-AA7C-B8412ABFF4A5}" type="presOf" srcId="{50B8BF15-129E-4E91-B41A-763B2800AB6C}" destId="{56798538-14FB-4D33-8728-18D2F9B70D38}" srcOrd="0" destOrd="0" presId="urn:microsoft.com/office/officeart/2005/8/layout/cycle5"/>
    <dgm:cxn modelId="{24777498-1F6F-4380-BDB1-435313EFBFF2}" srcId="{CC04584F-E088-4BAE-B50A-867542E628CB}" destId="{DF150BF1-9431-47A2-BFA1-E79033FB7F2B}" srcOrd="2" destOrd="0" parTransId="{54935728-6554-42C0-89A5-439723B11636}" sibTransId="{E21AD189-4442-40C6-8BDE-ED2ECD2063A1}"/>
    <dgm:cxn modelId="{9C5A5F99-8C28-4E71-9DB3-81E0DCE43D72}" type="presOf" srcId="{5A0847E3-DCFB-40F4-927F-11C5C8DA5EC8}" destId="{D7886A26-C5C2-45D3-99DA-E323A9E25F2E}" srcOrd="0" destOrd="0" presId="urn:microsoft.com/office/officeart/2005/8/layout/cycle5"/>
    <dgm:cxn modelId="{42EBAAA3-E993-45CE-824B-571F81EC05A5}" type="presOf" srcId="{E21AD189-4442-40C6-8BDE-ED2ECD2063A1}" destId="{3A7C4C7C-049B-4E64-B678-43C8216BA6FD}" srcOrd="0" destOrd="0" presId="urn:microsoft.com/office/officeart/2005/8/layout/cycle5"/>
    <dgm:cxn modelId="{218AE4AD-B9C4-4DE9-A8DD-BEC70A5DE8B7}" srcId="{CC04584F-E088-4BAE-B50A-867542E628CB}" destId="{5C2FA21D-01C5-4753-A14D-98AA7987DBC1}" srcOrd="4" destOrd="0" parTransId="{8D820825-BFB3-4817-BD04-7A1D56C78EFB}" sibTransId="{50B8BF15-129E-4E91-B41A-763B2800AB6C}"/>
    <dgm:cxn modelId="{0F2FC4B0-4AAC-4C43-AEF2-8D8B25515E16}" srcId="{CC04584F-E088-4BAE-B50A-867542E628CB}" destId="{4B7FE982-9BD3-48E5-A101-95C150978C63}" srcOrd="3" destOrd="0" parTransId="{86E60FCD-61B9-4F67-9F81-CBEC9C5468C6}" sibTransId="{E53278BB-B2A3-4AD4-98F9-A6848B64EB7A}"/>
    <dgm:cxn modelId="{5E6A3AD1-FD40-40CF-9642-3DF28E5A0163}" srcId="{CC04584F-E088-4BAE-B50A-867542E628CB}" destId="{529C1A7F-6D2E-4DA0-AAF7-CB2389E49C5A}" srcOrd="0" destOrd="0" parTransId="{F44AEED3-A8FA-4C80-94C5-027DD445DCC2}" sibTransId="{5A0847E3-DCFB-40F4-927F-11C5C8DA5EC8}"/>
    <dgm:cxn modelId="{2595A9DA-563C-4B08-8BFB-4C7132BA538F}" type="presOf" srcId="{4B7FE982-9BD3-48E5-A101-95C150978C63}" destId="{DEC6E59B-6B73-4336-9EC3-044034B28CC1}" srcOrd="0" destOrd="0" presId="urn:microsoft.com/office/officeart/2005/8/layout/cycle5"/>
    <dgm:cxn modelId="{9CCBF670-CA09-4B17-8D03-DD2F055A9B52}" type="presParOf" srcId="{16B2F0B9-E810-40FA-BDD5-43E5BDE1C0A7}" destId="{05B82172-2F1B-4D34-ACED-7FEF484DEAC1}" srcOrd="0" destOrd="0" presId="urn:microsoft.com/office/officeart/2005/8/layout/cycle5"/>
    <dgm:cxn modelId="{B8C79F8A-4231-4E74-9682-4867B41DC0A6}" type="presParOf" srcId="{16B2F0B9-E810-40FA-BDD5-43E5BDE1C0A7}" destId="{352B0C99-53A6-42AA-9FA6-36FAA340E26D}" srcOrd="1" destOrd="0" presId="urn:microsoft.com/office/officeart/2005/8/layout/cycle5"/>
    <dgm:cxn modelId="{5FD74201-6937-48C0-BB7F-4A2261DAA710}" type="presParOf" srcId="{16B2F0B9-E810-40FA-BDD5-43E5BDE1C0A7}" destId="{D7886A26-C5C2-45D3-99DA-E323A9E25F2E}" srcOrd="2" destOrd="0" presId="urn:microsoft.com/office/officeart/2005/8/layout/cycle5"/>
    <dgm:cxn modelId="{21EF981B-96DC-4E75-BA93-752B61E8167F}" type="presParOf" srcId="{16B2F0B9-E810-40FA-BDD5-43E5BDE1C0A7}" destId="{2904A9AB-4788-4A11-845A-C6F2C547D5A6}" srcOrd="3" destOrd="0" presId="urn:microsoft.com/office/officeart/2005/8/layout/cycle5"/>
    <dgm:cxn modelId="{05499236-F193-4591-A6C2-EA73EE93249B}" type="presParOf" srcId="{16B2F0B9-E810-40FA-BDD5-43E5BDE1C0A7}" destId="{F7E3D41D-3043-4EDE-BC09-197023929D4C}" srcOrd="4" destOrd="0" presId="urn:microsoft.com/office/officeart/2005/8/layout/cycle5"/>
    <dgm:cxn modelId="{A178D932-68D2-4AAA-AF79-A1C95EDAD573}" type="presParOf" srcId="{16B2F0B9-E810-40FA-BDD5-43E5BDE1C0A7}" destId="{18B21D23-0104-4261-A0E0-3FE3FEF0FF72}" srcOrd="5" destOrd="0" presId="urn:microsoft.com/office/officeart/2005/8/layout/cycle5"/>
    <dgm:cxn modelId="{12890A83-B519-4338-8E19-06175B8C5D6A}" type="presParOf" srcId="{16B2F0B9-E810-40FA-BDD5-43E5BDE1C0A7}" destId="{BC61B8CB-ACEC-49D6-8D3C-22BCA5B188FA}" srcOrd="6" destOrd="0" presId="urn:microsoft.com/office/officeart/2005/8/layout/cycle5"/>
    <dgm:cxn modelId="{1C2AB385-4960-445D-B265-4F4C670486EC}" type="presParOf" srcId="{16B2F0B9-E810-40FA-BDD5-43E5BDE1C0A7}" destId="{DE0218E3-94D0-4737-B5C8-13FC1BD9704A}" srcOrd="7" destOrd="0" presId="urn:microsoft.com/office/officeart/2005/8/layout/cycle5"/>
    <dgm:cxn modelId="{B2CFF49E-E488-41BF-AD27-D8A31DA26D98}" type="presParOf" srcId="{16B2F0B9-E810-40FA-BDD5-43E5BDE1C0A7}" destId="{3A7C4C7C-049B-4E64-B678-43C8216BA6FD}" srcOrd="8" destOrd="0" presId="urn:microsoft.com/office/officeart/2005/8/layout/cycle5"/>
    <dgm:cxn modelId="{35BB86C8-731A-43A6-B935-49C933EFD96A}" type="presParOf" srcId="{16B2F0B9-E810-40FA-BDD5-43E5BDE1C0A7}" destId="{DEC6E59B-6B73-4336-9EC3-044034B28CC1}" srcOrd="9" destOrd="0" presId="urn:microsoft.com/office/officeart/2005/8/layout/cycle5"/>
    <dgm:cxn modelId="{41CEF871-C2E4-49EB-A9E3-251AB7DF9386}" type="presParOf" srcId="{16B2F0B9-E810-40FA-BDD5-43E5BDE1C0A7}" destId="{1FCB0B1A-B925-4B80-B1CD-1551FDE0D4D3}" srcOrd="10" destOrd="0" presId="urn:microsoft.com/office/officeart/2005/8/layout/cycle5"/>
    <dgm:cxn modelId="{7B40C65B-4F0C-4461-BD42-B060CA24109E}" type="presParOf" srcId="{16B2F0B9-E810-40FA-BDD5-43E5BDE1C0A7}" destId="{585EA434-361B-4649-AF68-255FA50784A6}" srcOrd="11" destOrd="0" presId="urn:microsoft.com/office/officeart/2005/8/layout/cycle5"/>
    <dgm:cxn modelId="{3A2E2E3E-38C7-4E3F-A62B-EEAFA389BB0B}" type="presParOf" srcId="{16B2F0B9-E810-40FA-BDD5-43E5BDE1C0A7}" destId="{F0ED6247-8463-47B4-938A-DC0CFED5B5BF}" srcOrd="12" destOrd="0" presId="urn:microsoft.com/office/officeart/2005/8/layout/cycle5"/>
    <dgm:cxn modelId="{E9FD4DE4-9FDA-408E-ACC8-8CDF9BC14370}" type="presParOf" srcId="{16B2F0B9-E810-40FA-BDD5-43E5BDE1C0A7}" destId="{C6C2A954-478F-4C04-8B9C-99659968A91C}" srcOrd="13" destOrd="0" presId="urn:microsoft.com/office/officeart/2005/8/layout/cycle5"/>
    <dgm:cxn modelId="{B6183C49-5095-4C8D-8DDF-447D06E7518C}" type="presParOf" srcId="{16B2F0B9-E810-40FA-BDD5-43E5BDE1C0A7}" destId="{56798538-14FB-4D33-8728-18D2F9B70D38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82172-2F1B-4D34-ACED-7FEF484DEAC1}">
      <dsp:nvSpPr>
        <dsp:cNvPr id="0" name=""/>
        <dsp:cNvSpPr/>
      </dsp:nvSpPr>
      <dsp:spPr>
        <a:xfrm>
          <a:off x="3569642" y="3667"/>
          <a:ext cx="2004714" cy="1303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Оценка врачом медицинской документации из стационара</a:t>
          </a:r>
        </a:p>
      </dsp:txBody>
      <dsp:txXfrm>
        <a:off x="3633252" y="67277"/>
        <a:ext cx="1877494" cy="1175844"/>
      </dsp:txXfrm>
    </dsp:sp>
    <dsp:sp modelId="{D7886A26-C5C2-45D3-99DA-E323A9E25F2E}">
      <dsp:nvSpPr>
        <dsp:cNvPr id="0" name=""/>
        <dsp:cNvSpPr/>
      </dsp:nvSpPr>
      <dsp:spPr>
        <a:xfrm>
          <a:off x="1969189" y="655200"/>
          <a:ext cx="5205621" cy="5205621"/>
        </a:xfrm>
        <a:custGeom>
          <a:avLst/>
          <a:gdLst/>
          <a:ahLst/>
          <a:cxnLst/>
          <a:rect l="0" t="0" r="0" b="0"/>
          <a:pathLst>
            <a:path>
              <a:moveTo>
                <a:pt x="3873592" y="331305"/>
              </a:moveTo>
              <a:arcTo wR="2602810" hR="2602810" stAng="17953476" swAng="1211475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4A9AB-4788-4A11-845A-C6F2C547D5A6}">
      <dsp:nvSpPr>
        <dsp:cNvPr id="0" name=""/>
        <dsp:cNvSpPr/>
      </dsp:nvSpPr>
      <dsp:spPr>
        <a:xfrm>
          <a:off x="6045062" y="1802165"/>
          <a:ext cx="2004714" cy="1303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Определение программы реабилитации</a:t>
          </a:r>
        </a:p>
      </dsp:txBody>
      <dsp:txXfrm>
        <a:off x="6108672" y="1865775"/>
        <a:ext cx="1877494" cy="1175844"/>
      </dsp:txXfrm>
    </dsp:sp>
    <dsp:sp modelId="{18B21D23-0104-4261-A0E0-3FE3FEF0FF72}">
      <dsp:nvSpPr>
        <dsp:cNvPr id="0" name=""/>
        <dsp:cNvSpPr/>
      </dsp:nvSpPr>
      <dsp:spPr>
        <a:xfrm>
          <a:off x="1969189" y="655200"/>
          <a:ext cx="5205621" cy="5205621"/>
        </a:xfrm>
        <a:custGeom>
          <a:avLst/>
          <a:gdLst/>
          <a:ahLst/>
          <a:cxnLst/>
          <a:rect l="0" t="0" r="0" b="0"/>
          <a:pathLst>
            <a:path>
              <a:moveTo>
                <a:pt x="5199376" y="2783001"/>
              </a:moveTo>
              <a:arcTo wR="2602810" hR="2602810" stAng="21838183" swAng="1359677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61B8CB-ACEC-49D6-8D3C-22BCA5B188FA}">
      <dsp:nvSpPr>
        <dsp:cNvPr id="0" name=""/>
        <dsp:cNvSpPr/>
      </dsp:nvSpPr>
      <dsp:spPr>
        <a:xfrm>
          <a:off x="5099536" y="4712196"/>
          <a:ext cx="2004714" cy="1303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Групповые занятия с инструктором ЛФК под его контролем+ гаджеты в перспективе</a:t>
          </a:r>
        </a:p>
      </dsp:txBody>
      <dsp:txXfrm>
        <a:off x="5163146" y="4775806"/>
        <a:ext cx="1877494" cy="1175844"/>
      </dsp:txXfrm>
    </dsp:sp>
    <dsp:sp modelId="{3A7C4C7C-049B-4E64-B678-43C8216BA6FD}">
      <dsp:nvSpPr>
        <dsp:cNvPr id="0" name=""/>
        <dsp:cNvSpPr/>
      </dsp:nvSpPr>
      <dsp:spPr>
        <a:xfrm>
          <a:off x="1969189" y="655200"/>
          <a:ext cx="5205621" cy="5205621"/>
        </a:xfrm>
        <a:custGeom>
          <a:avLst/>
          <a:gdLst/>
          <a:ahLst/>
          <a:cxnLst/>
          <a:rect l="0" t="0" r="0" b="0"/>
          <a:pathLst>
            <a:path>
              <a:moveTo>
                <a:pt x="2922205" y="5185950"/>
              </a:moveTo>
              <a:arcTo wR="2602810" hR="2602810" stAng="4977083" swAng="845834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C6E59B-6B73-4336-9EC3-044034B28CC1}">
      <dsp:nvSpPr>
        <dsp:cNvPr id="0" name=""/>
        <dsp:cNvSpPr/>
      </dsp:nvSpPr>
      <dsp:spPr>
        <a:xfrm>
          <a:off x="2039748" y="4712196"/>
          <a:ext cx="2004714" cy="1303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Оценка пациентом состояния (заполнение опросников и измерение параметров) </a:t>
          </a:r>
        </a:p>
      </dsp:txBody>
      <dsp:txXfrm>
        <a:off x="2103358" y="4775806"/>
        <a:ext cx="1877494" cy="1175844"/>
      </dsp:txXfrm>
    </dsp:sp>
    <dsp:sp modelId="{585EA434-361B-4649-AF68-255FA50784A6}">
      <dsp:nvSpPr>
        <dsp:cNvPr id="0" name=""/>
        <dsp:cNvSpPr/>
      </dsp:nvSpPr>
      <dsp:spPr>
        <a:xfrm>
          <a:off x="1969189" y="655200"/>
          <a:ext cx="5205621" cy="5205621"/>
        </a:xfrm>
        <a:custGeom>
          <a:avLst/>
          <a:gdLst/>
          <a:ahLst/>
          <a:cxnLst/>
          <a:rect l="0" t="0" r="0" b="0"/>
          <a:pathLst>
            <a:path>
              <a:moveTo>
                <a:pt x="276127" y="3769501"/>
              </a:moveTo>
              <a:arcTo wR="2602810" hR="2602810" stAng="9202140" swAng="1359677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D6247-8463-47B4-938A-DC0CFED5B5BF}">
      <dsp:nvSpPr>
        <dsp:cNvPr id="0" name=""/>
        <dsp:cNvSpPr/>
      </dsp:nvSpPr>
      <dsp:spPr>
        <a:xfrm>
          <a:off x="1094222" y="1802165"/>
          <a:ext cx="2004714" cy="1303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Оценка эффективности и безопасности врачом</a:t>
          </a:r>
        </a:p>
      </dsp:txBody>
      <dsp:txXfrm>
        <a:off x="1157832" y="1865775"/>
        <a:ext cx="1877494" cy="1175844"/>
      </dsp:txXfrm>
    </dsp:sp>
    <dsp:sp modelId="{56798538-14FB-4D33-8728-18D2F9B70D38}">
      <dsp:nvSpPr>
        <dsp:cNvPr id="0" name=""/>
        <dsp:cNvSpPr/>
      </dsp:nvSpPr>
      <dsp:spPr>
        <a:xfrm>
          <a:off x="1969189" y="655200"/>
          <a:ext cx="5205621" cy="5205621"/>
        </a:xfrm>
        <a:custGeom>
          <a:avLst/>
          <a:gdLst/>
          <a:ahLst/>
          <a:cxnLst/>
          <a:rect l="0" t="0" r="0" b="0"/>
          <a:pathLst>
            <a:path>
              <a:moveTo>
                <a:pt x="626103" y="909514"/>
              </a:moveTo>
              <a:arcTo wR="2602810" hR="2602810" stAng="13235050" swAng="1211475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1.09361E-7</cdr:x>
      <cdr:y>0.02781</cdr:y>
    </cdr:from>
    <cdr:to>
      <cdr:x>0.5</cdr:x>
      <cdr:y>0.09762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9CEF4692-AADC-4143-A585-10D00D4234EC}"/>
            </a:ext>
          </a:extLst>
        </cdr:cNvPr>
        <cdr:cNvSpPr/>
      </cdr:nvSpPr>
      <cdr:spPr>
        <a:xfrm xmlns:a="http://schemas.openxmlformats.org/drawingml/2006/main">
          <a:off x="1" y="176813"/>
          <a:ext cx="4572000" cy="4438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87" cy="494261"/>
          </a:xfrm>
          <a:prstGeom prst="rect">
            <a:avLst/>
          </a:prstGeom>
        </p:spPr>
        <p:txBody>
          <a:bodyPr vert="horz" lIns="62911" tIns="31455" rIns="62911" bIns="31455" rtlCol="0"/>
          <a:lstStyle>
            <a:lvl1pPr algn="l">
              <a:defRPr sz="8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15" y="0"/>
            <a:ext cx="2946674" cy="494261"/>
          </a:xfrm>
          <a:prstGeom prst="rect">
            <a:avLst/>
          </a:prstGeom>
        </p:spPr>
        <p:txBody>
          <a:bodyPr vert="horz" lIns="62911" tIns="31455" rIns="62911" bIns="31455" rtlCol="0"/>
          <a:lstStyle>
            <a:lvl1pPr algn="r">
              <a:defRPr sz="800"/>
            </a:lvl1pPr>
          </a:lstStyle>
          <a:p>
            <a:fld id="{61DE02B6-9268-408A-A452-37685E4C98CF}" type="datetimeFigureOut">
              <a:rPr lang="ru-RU" smtClean="0"/>
              <a:pPr/>
              <a:t>24.09.2020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94"/>
            <a:ext cx="2945587" cy="493165"/>
          </a:xfrm>
          <a:prstGeom prst="rect">
            <a:avLst/>
          </a:prstGeom>
        </p:spPr>
        <p:txBody>
          <a:bodyPr vert="horz" lIns="62911" tIns="31455" rIns="62911" bIns="31455" rtlCol="0" anchor="b"/>
          <a:lstStyle>
            <a:lvl1pPr algn="l">
              <a:defRPr sz="8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15" y="9378894"/>
            <a:ext cx="2946674" cy="493165"/>
          </a:xfrm>
          <a:prstGeom prst="rect">
            <a:avLst/>
          </a:prstGeom>
        </p:spPr>
        <p:txBody>
          <a:bodyPr vert="horz" lIns="62911" tIns="31455" rIns="62911" bIns="31455" rtlCol="0" anchor="b"/>
          <a:lstStyle>
            <a:lvl1pPr algn="r">
              <a:defRPr sz="800"/>
            </a:lvl1pPr>
          </a:lstStyle>
          <a:p>
            <a:fld id="{C81C422E-9FB6-4143-A579-3A59FDCB09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622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87" cy="494261"/>
          </a:xfrm>
          <a:prstGeom prst="rect">
            <a:avLst/>
          </a:prstGeom>
        </p:spPr>
        <p:txBody>
          <a:bodyPr vert="horz" lIns="95247" tIns="47624" rIns="95247" bIns="476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15" y="0"/>
            <a:ext cx="2946674" cy="494261"/>
          </a:xfrm>
          <a:prstGeom prst="rect">
            <a:avLst/>
          </a:prstGeom>
        </p:spPr>
        <p:txBody>
          <a:bodyPr vert="horz" lIns="95247" tIns="47624" rIns="95247" bIns="476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AC0A0E-DC78-4AEF-AD3D-454C19CD2752}" type="datetimeFigureOut">
              <a:rPr lang="ru-RU"/>
              <a:pPr>
                <a:defRPr/>
              </a:pPr>
              <a:t>24.09.2020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47" tIns="47624" rIns="95247" bIns="47624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333" y="4690543"/>
            <a:ext cx="5439010" cy="4442865"/>
          </a:xfrm>
          <a:prstGeom prst="rect">
            <a:avLst/>
          </a:prstGeom>
        </p:spPr>
        <p:txBody>
          <a:bodyPr vert="horz" lIns="95247" tIns="47624" rIns="95247" bIns="47624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94"/>
            <a:ext cx="2945587" cy="493165"/>
          </a:xfrm>
          <a:prstGeom prst="rect">
            <a:avLst/>
          </a:prstGeom>
        </p:spPr>
        <p:txBody>
          <a:bodyPr vert="horz" lIns="95247" tIns="47624" rIns="95247" bIns="476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15" y="9378894"/>
            <a:ext cx="2946674" cy="493165"/>
          </a:xfrm>
          <a:prstGeom prst="rect">
            <a:avLst/>
          </a:prstGeom>
        </p:spPr>
        <p:txBody>
          <a:bodyPr vert="horz" lIns="95247" tIns="47624" rIns="95247" bIns="476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D85D6-1D00-4664-B20E-81A17569D4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746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B72D0-33B8-411F-BFFB-27A21338490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97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B72D0-33B8-411F-BFFB-27A21338490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976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B72D0-33B8-411F-BFFB-27A21338490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97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61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с одним вырезанным углом 4"/>
          <p:cNvSpPr/>
          <p:nvPr userDrawn="1"/>
        </p:nvSpPr>
        <p:spPr>
          <a:xfrm>
            <a:off x="0" y="6543675"/>
            <a:ext cx="9144000" cy="314325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88" y="6543674"/>
            <a:ext cx="9142412" cy="314325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ДД/ММ/ГГГГ</a:t>
            </a:r>
          </a:p>
        </p:txBody>
      </p:sp>
    </p:spTree>
    <p:extLst>
      <p:ext uri="{BB962C8B-B14F-4D97-AF65-F5344CB8AC3E}">
        <p14:creationId xmlns:p14="http://schemas.microsoft.com/office/powerpoint/2010/main" val="98031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6543675"/>
            <a:ext cx="9144000" cy="314325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3188"/>
            <a:ext cx="3743325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588" y="6543674"/>
            <a:ext cx="9142412" cy="314325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Месяц, ГГГГ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68312" y="2852936"/>
            <a:ext cx="8208143" cy="306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</a:pPr>
            <a:endParaRPr lang="ru-RU" sz="1800" b="0" dirty="0">
              <a:latin typeface="+mj-lt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1" dirty="0">
                <a:latin typeface="+mj-lt"/>
              </a:rPr>
              <a:t>Приложения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3212976"/>
            <a:ext cx="3743326" cy="3240212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421873" y="5548064"/>
            <a:ext cx="3672408" cy="288032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97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0C34-145A-4F04-9367-0E814C72CCB7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B8BF-598B-493D-BBC7-DA2A85C264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620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5D70-52ED-4DF8-91DC-8DABC21B39D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A43E-DD62-48B0-A648-2BCBEC60CC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03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41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84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03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20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99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13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6543675"/>
            <a:ext cx="9144000" cy="314325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3188"/>
            <a:ext cx="3743325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588" y="6543674"/>
            <a:ext cx="9142412" cy="314325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Месяц, ГГГГ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96131" y="2972888"/>
            <a:ext cx="8647869" cy="3019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Резюме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Целевой рынок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Конкурирующие продукты/технологии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Технология и интеллектуальная собственность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Бизнес-модель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Команда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Соинвестор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Дорожная карта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Смета проекта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3212976"/>
            <a:ext cx="3743326" cy="3240212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53941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956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559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569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319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503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0C34-145A-4F04-9367-0E814C72CCB7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B8BF-598B-493D-BBC7-DA2A85C26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0C34-145A-4F04-9367-0E814C72CCB7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B8BF-598B-493D-BBC7-DA2A85C26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0C34-145A-4F04-9367-0E814C72CCB7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B8BF-598B-493D-BBC7-DA2A85C26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0C34-145A-4F04-9367-0E814C72CCB7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B8BF-598B-493D-BBC7-DA2A85C26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0C34-145A-4F04-9367-0E814C72CCB7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B8BF-598B-493D-BBC7-DA2A85C26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C1EF-4934-48C5-B108-4DA17689C90C}" type="datetime1">
              <a:rPr lang="ru-RU"/>
              <a:pPr>
                <a:defRPr/>
              </a:pPr>
              <a:t>24.09.2020</a:t>
            </a:fld>
            <a:endParaRPr lang="ru-RU" dirty="0"/>
          </a:p>
        </p:txBody>
      </p:sp>
      <p:sp>
        <p:nvSpPr>
          <p:cNvPr id="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Инвестиционный Меморандум КОНФИДЕНЦИАЛЬНО</a:t>
            </a:r>
          </a:p>
        </p:txBody>
      </p:sp>
      <p:sp>
        <p:nvSpPr>
          <p:cNvPr id="1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8EAB38-3D2E-4D76-812F-C8CD611146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71550" y="115889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Наименование раздела</a:t>
            </a:r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974942" y="404664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9902088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0C34-145A-4F04-9367-0E814C72CCB7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B8BF-598B-493D-BBC7-DA2A85C26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0C34-145A-4F04-9367-0E814C72CCB7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B8BF-598B-493D-BBC7-DA2A85C26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0C34-145A-4F04-9367-0E814C72CCB7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B8BF-598B-493D-BBC7-DA2A85C26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0C34-145A-4F04-9367-0E814C72CCB7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B8BF-598B-493D-BBC7-DA2A85C26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0C34-145A-4F04-9367-0E814C72CCB7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B8BF-598B-493D-BBC7-DA2A85C26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0C34-145A-4F04-9367-0E814C72CCB7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B8BF-598B-493D-BBC7-DA2A85C26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61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с одним вырезанным углом 4"/>
          <p:cNvSpPr/>
          <p:nvPr userDrawn="1"/>
        </p:nvSpPr>
        <p:spPr>
          <a:xfrm>
            <a:off x="0" y="6543675"/>
            <a:ext cx="9144000" cy="314325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88" y="6543674"/>
            <a:ext cx="9142412" cy="314325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ДД/ММ/ГГГГ</a:t>
            </a:r>
          </a:p>
        </p:txBody>
      </p:sp>
    </p:spTree>
    <p:extLst>
      <p:ext uri="{BB962C8B-B14F-4D97-AF65-F5344CB8AC3E}">
        <p14:creationId xmlns:p14="http://schemas.microsoft.com/office/powerpoint/2010/main" val="172589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6543675"/>
            <a:ext cx="9144000" cy="314325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3188"/>
            <a:ext cx="3743325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588" y="6543674"/>
            <a:ext cx="9142412" cy="314325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Месяц, ГГГГ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96131" y="2972888"/>
            <a:ext cx="8647869" cy="3019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Резюме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Целевой рынок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Конкурирующие продукты/технологии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Технология и интеллектуальная собственность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Бизнес-модель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Команда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Соинвестор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Дорожная карта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Смета проекта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3212976"/>
            <a:ext cx="3743326" cy="3240212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801995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C1EF-4934-48C5-B108-4DA17689C90C}" type="datetime1">
              <a:rPr lang="ru-RU"/>
              <a:pPr>
                <a:defRPr/>
              </a:pPr>
              <a:t>24.09.2020</a:t>
            </a:fld>
            <a:endParaRPr lang="ru-RU" dirty="0"/>
          </a:p>
        </p:txBody>
      </p:sp>
      <p:sp>
        <p:nvSpPr>
          <p:cNvPr id="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Инвестиционный Меморандум КОНФИДЕНЦИАЛЬНО</a:t>
            </a:r>
          </a:p>
        </p:txBody>
      </p:sp>
      <p:sp>
        <p:nvSpPr>
          <p:cNvPr id="1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8EAB38-3D2E-4D76-812F-C8CD611146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71550" y="115889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Наименование раздела</a:t>
            </a:r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974942" y="404664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9246620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6543675"/>
            <a:ext cx="9144000" cy="314325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3188"/>
            <a:ext cx="3743325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588" y="6543674"/>
            <a:ext cx="9142412" cy="314325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Месяц, ГГГГ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68312" y="2852936"/>
            <a:ext cx="8208143" cy="306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</a:pPr>
            <a:endParaRPr lang="ru-RU" sz="1800" b="0" dirty="0">
              <a:latin typeface="+mj-lt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1" dirty="0">
                <a:latin typeface="+mj-lt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Приложения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3212976"/>
            <a:ext cx="3743326" cy="3240212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421873" y="3573016"/>
            <a:ext cx="3672408" cy="288032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23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6543675"/>
            <a:ext cx="9144000" cy="314325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3188"/>
            <a:ext cx="3743325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588" y="6543674"/>
            <a:ext cx="9142412" cy="314325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Месяц, ГГГГ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68312" y="2852936"/>
            <a:ext cx="8208143" cy="306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</a:pPr>
            <a:endParaRPr lang="ru-RU" sz="1800" b="0" dirty="0">
              <a:latin typeface="+mj-lt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1" dirty="0">
                <a:latin typeface="+mj-lt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Приложения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3212976"/>
            <a:ext cx="3743326" cy="3240212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421873" y="3573016"/>
            <a:ext cx="3672408" cy="288032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2545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6543675"/>
            <a:ext cx="9144000" cy="314325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3188"/>
            <a:ext cx="3743325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588" y="6543674"/>
            <a:ext cx="9142412" cy="314325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Месяц, ГГГГ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68312" y="2852936"/>
            <a:ext cx="8208143" cy="306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</a:pPr>
            <a:endParaRPr lang="ru-RU" sz="1800" b="0" dirty="0">
              <a:latin typeface="+mj-lt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1" dirty="0">
                <a:latin typeface="+mj-lt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Приложения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3212976"/>
            <a:ext cx="3743326" cy="3240212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421873" y="3906763"/>
            <a:ext cx="3672408" cy="288032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7114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6543675"/>
            <a:ext cx="9144000" cy="314325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3188"/>
            <a:ext cx="3743325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588" y="6543674"/>
            <a:ext cx="9142412" cy="314325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Месяц, ГГГГ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68312" y="2852936"/>
            <a:ext cx="8208143" cy="306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</a:pPr>
            <a:endParaRPr lang="ru-RU" sz="1800" b="0" dirty="0">
              <a:latin typeface="+mj-lt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1" dirty="0">
                <a:latin typeface="+mj-lt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Приложения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3212976"/>
            <a:ext cx="3743326" cy="3240212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417111" y="4230613"/>
            <a:ext cx="3672408" cy="288032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8801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6543675"/>
            <a:ext cx="9144000" cy="314325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3188"/>
            <a:ext cx="3743325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588" y="6543674"/>
            <a:ext cx="9142412" cy="314325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Месяц, ГГГГ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68312" y="2852936"/>
            <a:ext cx="8208143" cy="306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</a:pPr>
            <a:endParaRPr lang="ru-RU" sz="1800" b="0" dirty="0">
              <a:latin typeface="+mj-lt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1" dirty="0">
                <a:latin typeface="+mj-lt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Приложения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3212976"/>
            <a:ext cx="3743326" cy="3240212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411693" y="4549378"/>
            <a:ext cx="3672408" cy="288032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3806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6543675"/>
            <a:ext cx="9144000" cy="314325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3188"/>
            <a:ext cx="3743325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588" y="6543674"/>
            <a:ext cx="9142412" cy="314325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Месяц, ГГГГ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68312" y="2852936"/>
            <a:ext cx="8208143" cy="306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</a:pPr>
            <a:endParaRPr lang="ru-RU" sz="1800" b="0" dirty="0">
              <a:latin typeface="+mj-lt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1" dirty="0">
                <a:latin typeface="+mj-lt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Приложения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3212976"/>
            <a:ext cx="3743326" cy="3240212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421873" y="4869160"/>
            <a:ext cx="3672408" cy="288032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8244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6543675"/>
            <a:ext cx="9144000" cy="314325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3188"/>
            <a:ext cx="3743325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588" y="6543674"/>
            <a:ext cx="9142412" cy="314325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Месяц, ГГГГ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68312" y="2852936"/>
            <a:ext cx="8208143" cy="306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</a:pPr>
            <a:endParaRPr lang="ru-RU" sz="1800" b="0" dirty="0">
              <a:latin typeface="+mj-lt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1" dirty="0">
                <a:latin typeface="+mj-lt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Приложения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3212976"/>
            <a:ext cx="3743326" cy="3240212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434725" y="5213424"/>
            <a:ext cx="3672408" cy="288032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7351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6543675"/>
            <a:ext cx="9144000" cy="314325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3188"/>
            <a:ext cx="3743325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588" y="6543674"/>
            <a:ext cx="9142412" cy="314325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Месяц, ГГГГ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68312" y="2852936"/>
            <a:ext cx="8208143" cy="306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</a:pPr>
            <a:endParaRPr lang="ru-RU" sz="1800" b="0" dirty="0">
              <a:latin typeface="+mj-lt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1" dirty="0">
                <a:latin typeface="+mj-lt"/>
              </a:rPr>
              <a:t>Приложения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3212976"/>
            <a:ext cx="3743326" cy="3240212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421873" y="5548064"/>
            <a:ext cx="3672408" cy="288032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0062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C1EF-4934-48C5-B108-4DA17689C90C}" type="datetime1">
              <a:rPr lang="ru-RU"/>
              <a:pPr>
                <a:defRPr/>
              </a:pPr>
              <a:t>24.09.2020</a:t>
            </a:fld>
            <a:endParaRPr lang="ru-RU" dirty="0"/>
          </a:p>
        </p:txBody>
      </p:sp>
      <p:sp>
        <p:nvSpPr>
          <p:cNvPr id="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Инвестиционный Меморандум КОНФИДЕНЦИАЛЬНО</a:t>
            </a:r>
          </a:p>
        </p:txBody>
      </p:sp>
      <p:sp>
        <p:nvSpPr>
          <p:cNvPr id="1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8EAB38-3D2E-4D76-812F-C8CD611146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71550" y="115889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Наименование раздела</a:t>
            </a:r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974942" y="404664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5486077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7116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0C34-145A-4F04-9367-0E814C72CCB7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B8BF-598B-493D-BBC7-DA2A85C264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3158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7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6543675"/>
            <a:ext cx="9144000" cy="314325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3188"/>
            <a:ext cx="3743325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588" y="6543674"/>
            <a:ext cx="9142412" cy="314325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Месяц, ГГГГ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68312" y="2852936"/>
            <a:ext cx="8208143" cy="306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</a:pPr>
            <a:endParaRPr lang="ru-RU" sz="1800" b="0" dirty="0">
              <a:latin typeface="+mj-lt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1" dirty="0">
                <a:latin typeface="+mj-lt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Приложения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3212976"/>
            <a:ext cx="3743326" cy="3240212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421873" y="3906763"/>
            <a:ext cx="3672408" cy="288032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12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6543675"/>
            <a:ext cx="9144000" cy="314325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3188"/>
            <a:ext cx="3743325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588" y="6543674"/>
            <a:ext cx="9142412" cy="314325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Месяц, ГГГГ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68312" y="2852936"/>
            <a:ext cx="8208143" cy="306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</a:pPr>
            <a:endParaRPr lang="ru-RU" sz="1800" b="0" dirty="0">
              <a:latin typeface="+mj-lt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1" dirty="0">
                <a:latin typeface="+mj-lt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Приложения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3212976"/>
            <a:ext cx="3743326" cy="3240212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417111" y="4230613"/>
            <a:ext cx="3672408" cy="288032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75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6543675"/>
            <a:ext cx="9144000" cy="314325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3188"/>
            <a:ext cx="3743325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588" y="6543674"/>
            <a:ext cx="9142412" cy="314325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Месяц, ГГГГ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68312" y="2852936"/>
            <a:ext cx="8208143" cy="306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</a:pPr>
            <a:endParaRPr lang="ru-RU" sz="1800" b="0" dirty="0">
              <a:latin typeface="+mj-lt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1" dirty="0">
                <a:latin typeface="+mj-lt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Приложения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3212976"/>
            <a:ext cx="3743326" cy="3240212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411693" y="4549378"/>
            <a:ext cx="3672408" cy="288032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85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6543675"/>
            <a:ext cx="9144000" cy="314325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3188"/>
            <a:ext cx="3743325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588" y="6543674"/>
            <a:ext cx="9142412" cy="314325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Месяц, ГГГГ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68312" y="2852936"/>
            <a:ext cx="8208143" cy="306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</a:pPr>
            <a:endParaRPr lang="ru-RU" sz="1800" b="0" dirty="0">
              <a:latin typeface="+mj-lt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1" dirty="0">
                <a:latin typeface="+mj-lt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Приложения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3212976"/>
            <a:ext cx="3743326" cy="3240212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421873" y="4869160"/>
            <a:ext cx="3672408" cy="288032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11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6543675"/>
            <a:ext cx="9144000" cy="314325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3188"/>
            <a:ext cx="3743325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588" y="6543674"/>
            <a:ext cx="9142412" cy="314325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Месяц, ГГГГ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68312" y="2852936"/>
            <a:ext cx="8208143" cy="306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</a:pPr>
            <a:endParaRPr lang="ru-RU" sz="1800" b="0" dirty="0">
              <a:latin typeface="+mj-lt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1" dirty="0">
                <a:latin typeface="+mj-lt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Приложения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3212976"/>
            <a:ext cx="3743326" cy="3240212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434725" y="5213424"/>
            <a:ext cx="3672408" cy="288032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48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115888"/>
            <a:ext cx="80645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15888" y="1052513"/>
            <a:ext cx="892016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5888" y="6543675"/>
            <a:ext cx="2133600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C384C1-9549-4FB7-A8C0-E428EEC52193}" type="datetime1">
              <a:rPr lang="ru-RU"/>
              <a:pPr>
                <a:defRPr/>
              </a:pPr>
              <a:t>24.09.2020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5788" y="6543675"/>
            <a:ext cx="2895600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 b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Инвестиционный Меморандум КОНФИДЕНЦИАЛЬНО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75463" y="6543675"/>
            <a:ext cx="2160587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A8A73D-3C6C-4A50-83E8-B1B29505BD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0" r:id="rId2"/>
    <p:sldLayoutId id="2147483688" r:id="rId3"/>
    <p:sldLayoutId id="2147483692" r:id="rId4"/>
    <p:sldLayoutId id="2147483693" r:id="rId5"/>
    <p:sldLayoutId id="2147483694" r:id="rId6"/>
    <p:sldLayoutId id="2147483691" r:id="rId7"/>
    <p:sldLayoutId id="2147483695" r:id="rId8"/>
    <p:sldLayoutId id="2147483696" r:id="rId9"/>
    <p:sldLayoutId id="2147483697" r:id="rId10"/>
    <p:sldLayoutId id="2147483700" r:id="rId11"/>
    <p:sldLayoutId id="2147483734" r:id="rId12"/>
    <p:sldLayoutId id="2147483735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000" indent="-180000" algn="l" rtl="0" eaLnBrk="0" fontAlgn="base" hangingPunct="0">
        <a:spcBef>
          <a:spcPct val="20000"/>
        </a:spcBef>
        <a:spcAft>
          <a:spcPct val="0"/>
        </a:spcAft>
        <a:buFontTx/>
        <a:buBlip>
          <a:blip r:embed="rId15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10C35-D7C2-4A63-AE7B-175CD838C94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50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A0C34-145A-4F04-9367-0E814C72CCB7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AB8BF-598B-493D-BBC7-DA2A85C26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115888"/>
            <a:ext cx="80645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15888" y="1052513"/>
            <a:ext cx="892016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5888" y="6543675"/>
            <a:ext cx="2133600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C384C1-9549-4FB7-A8C0-E428EEC52193}" type="datetime1">
              <a:rPr lang="ru-RU"/>
              <a:pPr>
                <a:defRPr/>
              </a:pPr>
              <a:t>24.09.2020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5788" y="6543675"/>
            <a:ext cx="2895600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 b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Инвестиционный Меморандум КОНФИДЕНЦИАЛЬНО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75463" y="6543675"/>
            <a:ext cx="2160587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A8A73D-3C6C-4A50-83E8-B1B29505BD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7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000" indent="-180000" algn="l" rtl="0" eaLnBrk="0" fontAlgn="base" hangingPunct="0">
        <a:spcBef>
          <a:spcPct val="20000"/>
        </a:spcBef>
        <a:spcAft>
          <a:spcPct val="0"/>
        </a:spcAft>
        <a:buFontTx/>
        <a:buBlip>
          <a:blip r:embed="rId16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.joinzoe.com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ovidrehab 1000x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pic>
        <p:nvPicPr>
          <p:cNvPr id="4" name="Рисунок 3" descr="Лого рус без фон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661248"/>
            <a:ext cx="1764949" cy="95668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D564BC8-2C3C-488F-AAC6-8584C17D8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1883911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1520" y="2204864"/>
            <a:ext cx="532859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Интерактивная платформа </a:t>
            </a:r>
            <a:br>
              <a:rPr lang="ru-RU" sz="2000" b="1" cap="all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cap="all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COVID</a:t>
            </a:r>
            <a:r>
              <a:rPr lang="ru-RU" sz="2400" b="1" cap="all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 </a:t>
            </a:r>
            <a:r>
              <a:rPr lang="en-US" sz="2400" b="1" cap="all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REHAB</a:t>
            </a:r>
            <a:endParaRPr lang="ru-RU" sz="2400" b="1" cap="all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  <a:p>
            <a:r>
              <a:rPr lang="ru-RU" sz="2000" b="1" cap="all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Для дистанционной реабилитации пациентов,</a:t>
            </a:r>
          </a:p>
          <a:p>
            <a:r>
              <a:rPr lang="ru-RU" sz="2000" b="1" cap="all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переболевших COVID-19 </a:t>
            </a:r>
          </a:p>
          <a:p>
            <a:r>
              <a:rPr lang="ru-RU" sz="2000" b="1" cap="all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с различными осложнениями</a:t>
            </a:r>
          </a:p>
        </p:txBody>
      </p:sp>
    </p:spTree>
    <p:extLst>
      <p:ext uri="{BB962C8B-B14F-4D97-AF65-F5344CB8AC3E}">
        <p14:creationId xmlns:p14="http://schemas.microsoft.com/office/powerpoint/2010/main" val="3103159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 descr="Национальный медицинский исследовательский центр реабилитации и ...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Национальный медицинский исследовательский центр реабилитации и ...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Screenshot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7"/>
          <a:stretch>
            <a:fillRect/>
          </a:stretch>
        </p:blipFill>
        <p:spPr>
          <a:xfrm>
            <a:off x="214282" y="3571877"/>
            <a:ext cx="5715040" cy="30003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282" y="1120676"/>
            <a:ext cx="58840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На 16.06.2020:</a:t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группа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05.06.20 - по 25.06.20 (11:00 - 11:45): 43 человека</a:t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группа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05.06.20 - по 25.06.20 (18:00 - 18:45): 38 человек</a:t>
            </a:r>
          </a:p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 </a:t>
            </a:r>
          </a:p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Архив:</a:t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группа 18.05.20 - 04.06.20 (18:00 - 18:45): 50 человек</a:t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группа 18.05.20 - 04.06.20 (11:00 - 11:45): 4 человека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928670"/>
            <a:ext cx="31432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Всего числится в системе: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241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39 зарегистрировано</a:t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61 активировано</a:t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2 кандидат</a:t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81 абонемент (проходят курс)</a:t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54 завершили курс </a:t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3 закрыт администратором</a:t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1 закрыт врачом</a:t>
            </a:r>
          </a:p>
          <a:p>
            <a:r>
              <a:rPr lang="ru-RU" dirty="0"/>
              <a:t>---------------------------------------</a:t>
            </a:r>
          </a:p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Москва (36), </a:t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Санкт Петербург (11)</a:t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Хабаровск (2), Черкесск (2) Бор, Волгоград ,</a:t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Дзержинский, Карачаевск ,</a:t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Кисловодск, Королев,</a:t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Курск, Липецк, Лянтор, МО, </a:t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набережные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Челны, </a:t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Нахабино, Новосибирск, </a:t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Одинцово, Орёл, </a:t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Саратов , Тюмень, Химки, </a:t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Ульяновск, Чебоксары  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67E08DF-43C1-44CB-9294-5CDE785B5BDF}"/>
              </a:ext>
            </a:extLst>
          </p:cNvPr>
          <p:cNvSpPr/>
          <p:nvPr/>
        </p:nvSpPr>
        <p:spPr>
          <a:xfrm>
            <a:off x="-31" y="-19665"/>
            <a:ext cx="9144031" cy="739855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029D5EB-C0A3-43DE-B834-3E85E35D89D7}"/>
              </a:ext>
            </a:extLst>
          </p:cNvPr>
          <p:cNvSpPr/>
          <p:nvPr/>
        </p:nvSpPr>
        <p:spPr>
          <a:xfrm>
            <a:off x="1691680" y="116632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all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Тестирование прототипа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" name="Содержимое 6">
            <a:extLst>
              <a:ext uri="{FF2B5EF4-FFF2-40B4-BE49-F238E27FC236}">
                <a16:creationId xmlns:a16="http://schemas.microsoft.com/office/drawing/2014/main" id="{BE1D3A9D-384D-C140-AE14-A18A9D746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38" y="1709358"/>
            <a:ext cx="9021240" cy="45017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89160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Групповые занятия с инструктором в медучреждении (справа), </a:t>
            </a:r>
          </a:p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к которым дистанционно подключаются пациенты, находящиеся дома.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438" y="1850470"/>
            <a:ext cx="1785918" cy="100246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9986EE7-F1C2-481C-82D9-0FFCA0916A2C}"/>
              </a:ext>
            </a:extLst>
          </p:cNvPr>
          <p:cNvSpPr/>
          <p:nvPr/>
        </p:nvSpPr>
        <p:spPr>
          <a:xfrm>
            <a:off x="-31" y="-19665"/>
            <a:ext cx="9144031" cy="739855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3E70FC5-B525-4C4F-90AD-05EAF3FB105F}"/>
              </a:ext>
            </a:extLst>
          </p:cNvPr>
          <p:cNvSpPr/>
          <p:nvPr/>
        </p:nvSpPr>
        <p:spPr>
          <a:xfrm>
            <a:off x="71438" y="116632"/>
            <a:ext cx="8893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Перспективный Онлайн-Офлайн формат занятия в группе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CF22CC-AF18-4F0B-A344-CFD5DCCF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5463" y="6283027"/>
            <a:ext cx="2160587" cy="314325"/>
          </a:xfrm>
        </p:spPr>
        <p:txBody>
          <a:bodyPr/>
          <a:lstStyle/>
          <a:p>
            <a:fld id="{75FEB56C-9B88-4754-93C9-486A137A2FC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72D8F6-B37E-4284-838A-F1F2BBFF52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324"/>
          <a:stretch/>
        </p:blipFill>
        <p:spPr>
          <a:xfrm>
            <a:off x="41188" y="1119509"/>
            <a:ext cx="3810732" cy="26695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293401-736A-4E13-BF33-4550461C4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35" y="1119508"/>
            <a:ext cx="5485552" cy="54664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9800C2-B97A-4225-A98E-0EEA30D54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90" y="4579355"/>
            <a:ext cx="3473137" cy="19733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0B152F-8CC1-45BF-B7D5-BA5AF1424E03}"/>
              </a:ext>
            </a:extLst>
          </p:cNvPr>
          <p:cNvSpPr txBox="1"/>
          <p:nvPr/>
        </p:nvSpPr>
        <p:spPr>
          <a:xfrm>
            <a:off x="41513" y="3861048"/>
            <a:ext cx="35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… и дыхательная и дренажная гимнастики для самостоятельных занятий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3A4C2E-5B6B-42AF-A70C-10E0D9702A25}"/>
              </a:ext>
            </a:extLst>
          </p:cNvPr>
          <p:cNvSpPr txBox="1"/>
          <p:nvPr/>
        </p:nvSpPr>
        <p:spPr>
          <a:xfrm>
            <a:off x="25528" y="764704"/>
            <a:ext cx="35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Дистанционные занятия с инструктором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795019D-1C13-45CF-AFD7-0B89916C9B80}"/>
              </a:ext>
            </a:extLst>
          </p:cNvPr>
          <p:cNvSpPr/>
          <p:nvPr/>
        </p:nvSpPr>
        <p:spPr>
          <a:xfrm>
            <a:off x="-31" y="-27384"/>
            <a:ext cx="9144031" cy="739855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BD61AA9-6724-42A5-B7AF-D6ABC132E916}"/>
              </a:ext>
            </a:extLst>
          </p:cNvPr>
          <p:cNvSpPr/>
          <p:nvPr/>
        </p:nvSpPr>
        <p:spPr>
          <a:xfrm>
            <a:off x="35711" y="159023"/>
            <a:ext cx="8893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cap="all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Занятия под контролем врача-реабилитолога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612195-0A8E-413C-AD57-05EC46F49BC7}"/>
              </a:ext>
            </a:extLst>
          </p:cNvPr>
          <p:cNvSpPr txBox="1"/>
          <p:nvPr/>
        </p:nvSpPr>
        <p:spPr>
          <a:xfrm>
            <a:off x="4067944" y="69269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«Тепловая карта для контроля состояния пациента с отметками их сообщений»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BEB6ECD-DA26-4B3A-A024-A27C416E6B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3754660"/>
            <a:ext cx="1790700" cy="2482652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40C02EA-C556-46B6-9A9F-FBA0AF81803D}"/>
              </a:ext>
            </a:extLst>
          </p:cNvPr>
          <p:cNvCxnSpPr/>
          <p:nvPr/>
        </p:nvCxnSpPr>
        <p:spPr>
          <a:xfrm flipV="1">
            <a:off x="5724128" y="1628800"/>
            <a:ext cx="3024336" cy="2160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5B6D17D-48C0-47F0-BAC6-EE74264E3F75}"/>
              </a:ext>
            </a:extLst>
          </p:cNvPr>
          <p:cNvCxnSpPr>
            <a:cxnSpLocks/>
          </p:cNvCxnSpPr>
          <p:nvPr/>
        </p:nvCxnSpPr>
        <p:spPr>
          <a:xfrm flipV="1">
            <a:off x="7514828" y="1628799"/>
            <a:ext cx="1449660" cy="21258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347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77365" t="8412" r="1275" b="6561"/>
          <a:stretch>
            <a:fillRect/>
          </a:stretch>
        </p:blipFill>
        <p:spPr bwMode="auto">
          <a:xfrm>
            <a:off x="0" y="1254558"/>
            <a:ext cx="2120705" cy="474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81415" t="35385" r="1178" b="18269"/>
          <a:stretch>
            <a:fillRect/>
          </a:stretch>
        </p:blipFill>
        <p:spPr bwMode="auto">
          <a:xfrm>
            <a:off x="2345792" y="1564151"/>
            <a:ext cx="1698674" cy="254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l="73738" t="25962" r="3016" b="49807"/>
          <a:stretch>
            <a:fillRect/>
          </a:stretch>
        </p:blipFill>
        <p:spPr bwMode="auto">
          <a:xfrm>
            <a:off x="2194562" y="4444510"/>
            <a:ext cx="2394440" cy="140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 l="75900" t="24423" r="2800" b="45769"/>
          <a:stretch>
            <a:fillRect/>
          </a:stretch>
        </p:blipFill>
        <p:spPr bwMode="auto">
          <a:xfrm>
            <a:off x="4178111" y="1553600"/>
            <a:ext cx="2236757" cy="183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 l="78400" t="28510" r="1706" b="50144"/>
          <a:stretch>
            <a:fillRect/>
          </a:stretch>
        </p:blipFill>
        <p:spPr bwMode="auto">
          <a:xfrm>
            <a:off x="4167557" y="3157317"/>
            <a:ext cx="2413559" cy="145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 l="79697" t="56587" r="1814" b="20144"/>
          <a:stretch>
            <a:fillRect/>
          </a:stretch>
        </p:blipFill>
        <p:spPr bwMode="auto">
          <a:xfrm>
            <a:off x="4441878" y="4476164"/>
            <a:ext cx="2154581" cy="152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 l="76345" t="38702" r="1598" b="29183"/>
          <a:stretch>
            <a:fillRect/>
          </a:stretch>
        </p:blipFill>
        <p:spPr bwMode="auto">
          <a:xfrm>
            <a:off x="6467629" y="1532500"/>
            <a:ext cx="2577674" cy="211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/>
          <a:srcRect l="65858" t="40625" r="13383" b="8413"/>
          <a:stretch>
            <a:fillRect/>
          </a:stretch>
        </p:blipFill>
        <p:spPr bwMode="auto">
          <a:xfrm>
            <a:off x="6478178" y="3078187"/>
            <a:ext cx="2373917" cy="292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EDF1606-D507-415F-AC3E-8CAC368CC624}"/>
              </a:ext>
            </a:extLst>
          </p:cNvPr>
          <p:cNvSpPr/>
          <p:nvPr/>
        </p:nvSpPr>
        <p:spPr>
          <a:xfrm>
            <a:off x="-31" y="-27384"/>
            <a:ext cx="9144031" cy="739855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9AC5C02-7BE1-49E1-BD3C-DA96751CFAA3}"/>
              </a:ext>
            </a:extLst>
          </p:cNvPr>
          <p:cNvSpPr/>
          <p:nvPr/>
        </p:nvSpPr>
        <p:spPr>
          <a:xfrm>
            <a:off x="17002" y="155828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cap="all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Положительные отзывы!  18% прошли курс повторно</a:t>
            </a:r>
          </a:p>
        </p:txBody>
      </p:sp>
    </p:spTree>
    <p:extLst>
      <p:ext uri="{BB962C8B-B14F-4D97-AF65-F5344CB8AC3E}">
        <p14:creationId xmlns:p14="http://schemas.microsoft.com/office/powerpoint/2010/main" val="3839678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 descr="Национальный медицинский исследовательский центр реабилитации и ...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Национальный медицинский исследовательский центр реабилитации и ...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67E08DF-43C1-44CB-9294-5CDE785B5BDF}"/>
              </a:ext>
            </a:extLst>
          </p:cNvPr>
          <p:cNvSpPr/>
          <p:nvPr/>
        </p:nvSpPr>
        <p:spPr>
          <a:xfrm>
            <a:off x="-31" y="-19665"/>
            <a:ext cx="9144031" cy="739855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029D5EB-C0A3-43DE-B834-3E85E35D89D7}"/>
              </a:ext>
            </a:extLst>
          </p:cNvPr>
          <p:cNvSpPr/>
          <p:nvPr/>
        </p:nvSpPr>
        <p:spPr>
          <a:xfrm>
            <a:off x="0" y="11663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all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Тестирование прототипа (на 23 сентября 2020)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B0C7CC-D001-4D2C-8539-69BD5D040B8F}"/>
              </a:ext>
            </a:extLst>
          </p:cNvPr>
          <p:cNvSpPr txBox="1"/>
          <p:nvPr/>
        </p:nvSpPr>
        <p:spPr>
          <a:xfrm>
            <a:off x="4288398" y="706121"/>
            <a:ext cx="47328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Пациенты из более, чем 150 городов</a:t>
            </a:r>
            <a:endParaRPr lang="en-US" dirty="0"/>
          </a:p>
          <a:p>
            <a:pPr algn="ctr"/>
            <a:r>
              <a:rPr lang="en-US" dirty="0"/>
              <a:t>(</a:t>
            </a:r>
            <a:r>
              <a:rPr lang="ru-RU" dirty="0"/>
              <a:t>Москва и СПб – менее 40%)</a:t>
            </a:r>
          </a:p>
          <a:p>
            <a:pPr algn="ctr"/>
            <a:r>
              <a:rPr lang="ru-RU" dirty="0"/>
              <a:t>6о пациентов прошли курс повторно</a:t>
            </a:r>
          </a:p>
          <a:p>
            <a:pPr algn="ctr"/>
            <a:endParaRPr lang="ru-RU" sz="600" dirty="0"/>
          </a:p>
          <a:p>
            <a:pPr algn="ctr"/>
            <a:r>
              <a:rPr lang="ru-RU" dirty="0"/>
              <a:t>Подписано 6 договоров </a:t>
            </a:r>
          </a:p>
          <a:p>
            <a:pPr algn="ctr"/>
            <a:r>
              <a:rPr lang="ru-RU" dirty="0"/>
              <a:t>5 государственных ЛПУ до конца 2020 года</a:t>
            </a:r>
          </a:p>
          <a:p>
            <a:pPr algn="ctr"/>
            <a:r>
              <a:rPr lang="ru-RU" sz="1100" dirty="0"/>
              <a:t>(ГБУЗ Областной Соль-</a:t>
            </a:r>
            <a:r>
              <a:rPr lang="ru-RU" sz="1100" dirty="0" err="1"/>
              <a:t>Илецкий</a:t>
            </a:r>
            <a:r>
              <a:rPr lang="ru-RU" sz="1100" dirty="0"/>
              <a:t> центр медицинской реабилитации,</a:t>
            </a:r>
          </a:p>
          <a:p>
            <a:pPr algn="ctr"/>
            <a:r>
              <a:rPr lang="ru-RU" sz="1100" dirty="0"/>
              <a:t>КГБУЗ "Алтайский врачебно-физкультурный диспансер",</a:t>
            </a:r>
          </a:p>
          <a:p>
            <a:pPr algn="ctr"/>
            <a:r>
              <a:rPr lang="ru-RU" sz="1100" dirty="0"/>
              <a:t>Орловский государственный университет имени </a:t>
            </a:r>
            <a:r>
              <a:rPr lang="ru-RU" sz="1100" dirty="0" err="1"/>
              <a:t>И.С.Тургенева</a:t>
            </a:r>
            <a:r>
              <a:rPr lang="ru-RU" sz="1100" dirty="0"/>
              <a:t>,</a:t>
            </a:r>
          </a:p>
          <a:p>
            <a:pPr algn="ctr"/>
            <a:r>
              <a:rPr lang="ru-RU" sz="1100" dirty="0"/>
              <a:t>БУ ХМАО-Югры "Окружной клинический лечебно-реабилитационный центр",</a:t>
            </a:r>
          </a:p>
          <a:p>
            <a:pPr algn="ctr"/>
            <a:r>
              <a:rPr lang="ru-RU" sz="1100" dirty="0"/>
              <a:t>ГБУЗ «Самарская областная клиническая больница им. В.Д. </a:t>
            </a:r>
            <a:r>
              <a:rPr lang="ru-RU" sz="1100" dirty="0" err="1"/>
              <a:t>Середавина</a:t>
            </a:r>
            <a:r>
              <a:rPr lang="ru-RU" sz="1100" dirty="0"/>
              <a:t>»)</a:t>
            </a:r>
          </a:p>
          <a:p>
            <a:pPr algn="ctr"/>
            <a:r>
              <a:rPr lang="ru-RU" dirty="0"/>
              <a:t>+ Санаторий Решма (Ивановская область) </a:t>
            </a:r>
            <a:endParaRPr lang="ru-RU" sz="1100" dirty="0"/>
          </a:p>
          <a:p>
            <a:pPr algn="ctr"/>
            <a:r>
              <a:rPr lang="en-US" dirty="0"/>
              <a:t>                                     </a:t>
            </a:r>
            <a:r>
              <a:rPr lang="ru-RU" dirty="0"/>
              <a:t>Типовой договор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D43DAB-9356-4440-9977-A818A1DEB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920" y="3761956"/>
            <a:ext cx="2851437" cy="297941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08625C-01F0-4FFD-8FC1-79F59851B1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1" t="9522" r="18921" b="36350"/>
          <a:stretch/>
        </p:blipFill>
        <p:spPr>
          <a:xfrm>
            <a:off x="70160" y="3717032"/>
            <a:ext cx="4803031" cy="27511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3DFEB0-4670-4C5A-9A9C-CBFEBBADFE5C}"/>
              </a:ext>
            </a:extLst>
          </p:cNvPr>
          <p:cNvSpPr txBox="1"/>
          <p:nvPr/>
        </p:nvSpPr>
        <p:spPr>
          <a:xfrm>
            <a:off x="207857" y="841742"/>
            <a:ext cx="408054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Реабилитацию прошли - 537 пациентов</a:t>
            </a:r>
          </a:p>
          <a:p>
            <a:r>
              <a:rPr lang="ru-RU" dirty="0"/>
              <a:t>В т.ч. </a:t>
            </a:r>
          </a:p>
          <a:p>
            <a:r>
              <a:rPr lang="ru-RU" dirty="0"/>
              <a:t>НМИЦ РК – 415   </a:t>
            </a:r>
          </a:p>
          <a:p>
            <a:r>
              <a:rPr lang="ru-RU" dirty="0"/>
              <a:t>Соль-Илецк – 9 </a:t>
            </a:r>
          </a:p>
          <a:p>
            <a:r>
              <a:rPr lang="ru-RU" dirty="0"/>
              <a:t>Барнаул – 40 </a:t>
            </a:r>
          </a:p>
          <a:p>
            <a:r>
              <a:rPr lang="ru-RU" dirty="0"/>
              <a:t>Ханты-Мансийск – 16</a:t>
            </a:r>
          </a:p>
          <a:p>
            <a:r>
              <a:rPr lang="ru-RU" dirty="0"/>
              <a:t>Самара – 57 </a:t>
            </a:r>
          </a:p>
          <a:p>
            <a:endParaRPr lang="ru-RU" dirty="0"/>
          </a:p>
          <a:p>
            <a:r>
              <a:rPr lang="ru-RU" dirty="0"/>
              <a:t>Активировали свой аккаунт – 860 </a:t>
            </a:r>
          </a:p>
          <a:p>
            <a:r>
              <a:rPr lang="ru-RU" dirty="0"/>
              <a:t>Не представили документы – 254 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193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4765D3-9A2F-4F03-B023-ECA0F41A62FA}"/>
              </a:ext>
            </a:extLst>
          </p:cNvPr>
          <p:cNvSpPr txBox="1"/>
          <p:nvPr/>
        </p:nvSpPr>
        <p:spPr>
          <a:xfrm>
            <a:off x="215516" y="1916832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/>
              <a:t>Главнейший вопрос – вопрос оплаты!</a:t>
            </a:r>
          </a:p>
        </p:txBody>
      </p:sp>
    </p:spTree>
    <p:extLst>
      <p:ext uri="{BB962C8B-B14F-4D97-AF65-F5344CB8AC3E}">
        <p14:creationId xmlns:p14="http://schemas.microsoft.com/office/powerpoint/2010/main" val="2643805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1776" y="6279703"/>
            <a:ext cx="342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www.medsenger.ru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-144016"/>
            <a:ext cx="9143999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38B7D8-185A-4180-81C6-D6631F17977F}"/>
              </a:ext>
            </a:extLst>
          </p:cNvPr>
          <p:cNvSpPr txBox="1"/>
          <p:nvPr/>
        </p:nvSpPr>
        <p:spPr>
          <a:xfrm rot="16200000">
            <a:off x="3265004" y="1058969"/>
            <a:ext cx="738664" cy="1452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D77FDB-D96C-447B-994E-5F1453D02686}"/>
              </a:ext>
            </a:extLst>
          </p:cNvPr>
          <p:cNvSpPr/>
          <p:nvPr/>
        </p:nvSpPr>
        <p:spPr>
          <a:xfrm>
            <a:off x="0" y="-64374"/>
            <a:ext cx="9144000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Опрос пациентов:</a:t>
            </a:r>
            <a:r>
              <a:rPr lang="ru-RU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 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«Какие медицинские вопросы Вы бы хотели решать дистанционно»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(в том числе за дополнительную плату)?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00000000-0008-0000-03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050447"/>
              </p:ext>
            </p:extLst>
          </p:nvPr>
        </p:nvGraphicFramePr>
        <p:xfrm>
          <a:off x="-1" y="500042"/>
          <a:ext cx="9143999" cy="6357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EA795A5-1CE9-4949-8D2D-EB95837E46B5}"/>
              </a:ext>
            </a:extLst>
          </p:cNvPr>
          <p:cNvSpPr/>
          <p:nvPr/>
        </p:nvSpPr>
        <p:spPr>
          <a:xfrm>
            <a:off x="0" y="-171400"/>
            <a:ext cx="9144031" cy="738665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</a:rPr>
              <a:t>Опрос пациентов: «Какие медицинские вопросы Вы бы хотели решать дистанционно?»</a:t>
            </a:r>
          </a:p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1F497D">
                    <a:lumMod val="60000"/>
                    <a:lumOff val="40000"/>
                  </a:srgbClr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(в том числе за дополнительную плату)?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174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ovidrehab 1000x10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pic>
        <p:nvPicPr>
          <p:cNvPr id="4" name="Рисунок 3" descr="Лого рус без фона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61248"/>
            <a:ext cx="1764949" cy="95668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D564BC8-2C3C-488F-AAC6-8584C17D8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1883911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44BCDC5-6A10-4987-897D-D05430B29659}"/>
              </a:ext>
            </a:extLst>
          </p:cNvPr>
          <p:cNvSpPr/>
          <p:nvPr/>
        </p:nvSpPr>
        <p:spPr>
          <a:xfrm>
            <a:off x="179512" y="1772816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Спасибо за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Внимание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DDA50DD-12B2-411A-ADF1-B24F3AE9E456}"/>
              </a:ext>
            </a:extLst>
          </p:cNvPr>
          <p:cNvSpPr/>
          <p:nvPr/>
        </p:nvSpPr>
        <p:spPr>
          <a:xfrm>
            <a:off x="179512" y="3811687"/>
            <a:ext cx="2106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ardodv@gmail.com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+7-966-061-4048</a:t>
            </a:r>
            <a:endParaRPr kumimoji="0" lang="ru-RU" b="1" i="0" u="none" strike="noStrike" kern="1200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220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B8F668C-9DB4-4BAF-BFAD-F379A1DDA4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-2622" r="7" b="384"/>
          <a:stretch/>
        </p:blipFill>
        <p:spPr>
          <a:xfrm>
            <a:off x="116687" y="1124744"/>
            <a:ext cx="4394797" cy="5616624"/>
          </a:xfrm>
          <a:prstGeom prst="rect">
            <a:avLst/>
          </a:prstGeom>
          <a:noFill/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BDB781C-B769-4B8F-8F56-F5D95E906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7741" y="1268760"/>
            <a:ext cx="4096747" cy="52578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900" dirty="0">
                <a:solidFill>
                  <a:srgbClr val="121212"/>
                </a:solidFill>
                <a:latin typeface="Guardian Egyptian Web"/>
              </a:rPr>
              <a:t>COVID</a:t>
            </a:r>
            <a:r>
              <a:rPr lang="ru-RU" sz="5900" b="0" i="0" dirty="0">
                <a:solidFill>
                  <a:srgbClr val="121212"/>
                </a:solidFill>
                <a:effectLst/>
                <a:latin typeface="Guardian Egyptian Web"/>
              </a:rPr>
              <a:t> «дальнобойщики»</a:t>
            </a:r>
          </a:p>
          <a:p>
            <a:pPr marL="0" indent="0">
              <a:buNone/>
            </a:pPr>
            <a:endParaRPr lang="en-US" b="0" i="0" u="none" strike="noStrike" dirty="0">
              <a:solidFill>
                <a:srgbClr val="E05E00"/>
              </a:solidFill>
              <a:effectLst/>
              <a:latin typeface="Guardian Text Egyptian Web"/>
              <a:hlinkClick r:id="rId3"/>
            </a:endParaRPr>
          </a:p>
          <a:p>
            <a:pPr marL="0" indent="0">
              <a:buNone/>
            </a:pPr>
            <a:endParaRPr lang="en-US" dirty="0">
              <a:solidFill>
                <a:srgbClr val="E05E00"/>
              </a:solidFill>
              <a:latin typeface="Guardian Text Egyptian Web"/>
              <a:hlinkClick r:id="rId3"/>
            </a:endParaRPr>
          </a:p>
          <a:p>
            <a:pPr marL="0" indent="0">
              <a:buNone/>
            </a:pPr>
            <a:endParaRPr lang="en-US" b="0" i="0" u="none" strike="noStrike" dirty="0">
              <a:solidFill>
                <a:srgbClr val="E05E00"/>
              </a:solidFill>
              <a:effectLst/>
              <a:latin typeface="Guardian Text Egyptian Web"/>
              <a:hlinkClick r:id="rId3"/>
            </a:endParaRPr>
          </a:p>
          <a:p>
            <a:pPr marL="0" indent="0">
              <a:buNone/>
            </a:pPr>
            <a:endParaRPr lang="en-US" dirty="0">
              <a:solidFill>
                <a:srgbClr val="E05E00"/>
              </a:solidFill>
              <a:latin typeface="Guardian Text Egyptian Web"/>
              <a:hlinkClick r:id="rId3"/>
            </a:endParaRPr>
          </a:p>
          <a:p>
            <a:pPr marL="0" indent="0">
              <a:buNone/>
            </a:pPr>
            <a:endParaRPr lang="en-US" b="0" i="0" u="none" strike="noStrike" dirty="0">
              <a:solidFill>
                <a:srgbClr val="E05E00"/>
              </a:solidFill>
              <a:effectLst/>
              <a:latin typeface="Guardian Text Egyptian Web"/>
              <a:hlinkClick r:id="rId3"/>
            </a:endParaRPr>
          </a:p>
          <a:p>
            <a:pPr marL="0" indent="0">
              <a:buNone/>
            </a:pPr>
            <a:endParaRPr lang="en-US" dirty="0">
              <a:solidFill>
                <a:srgbClr val="E05E00"/>
              </a:solidFill>
              <a:latin typeface="Guardian Text Egyptian Web"/>
              <a:hlinkClick r:id="rId3"/>
            </a:endParaRPr>
          </a:p>
          <a:p>
            <a:pPr marL="0" indent="0">
              <a:buNone/>
            </a:pPr>
            <a:endParaRPr lang="en-US" b="0" i="0" u="none" strike="noStrike" dirty="0">
              <a:solidFill>
                <a:srgbClr val="E05E00"/>
              </a:solidFill>
              <a:effectLst/>
              <a:latin typeface="Guardian Text Egyptian Web"/>
              <a:hlinkClick r:id="rId3"/>
            </a:endParaRPr>
          </a:p>
          <a:p>
            <a:pPr marL="0" indent="0">
              <a:buNone/>
            </a:pPr>
            <a:endParaRPr lang="en-US" dirty="0">
              <a:solidFill>
                <a:srgbClr val="E05E00"/>
              </a:solidFill>
              <a:latin typeface="Guardian Text Egyptian Web"/>
              <a:hlinkClick r:id="rId3"/>
            </a:endParaRPr>
          </a:p>
          <a:p>
            <a:pPr marL="0" indent="0">
              <a:buNone/>
            </a:pPr>
            <a:endParaRPr lang="en-US" b="0" i="0" u="none" strike="noStrike" dirty="0">
              <a:solidFill>
                <a:srgbClr val="E05E00"/>
              </a:solidFill>
              <a:effectLst/>
              <a:latin typeface="Guardian Text Egyptian Web"/>
              <a:hlinkClick r:id="rId3"/>
            </a:endParaRPr>
          </a:p>
          <a:p>
            <a:pPr marL="0" indent="0">
              <a:buNone/>
            </a:pPr>
            <a:r>
              <a:rPr lang="ru-RU" sz="2900" b="0" i="0" u="none" strike="noStrike" dirty="0" err="1">
                <a:solidFill>
                  <a:srgbClr val="E05E00"/>
                </a:solidFill>
                <a:effectLst/>
                <a:latin typeface="Guardian Text Egyptian Web"/>
                <a:hlinkClick r:id="rId3"/>
              </a:rPr>
              <a:t>Covid</a:t>
            </a:r>
            <a:r>
              <a:rPr lang="ru-RU" sz="2900" b="0" i="0" u="none" strike="noStrike" dirty="0">
                <a:solidFill>
                  <a:srgbClr val="E05E00"/>
                </a:solidFill>
                <a:effectLst/>
                <a:latin typeface="Guardian Text Egyptian Web"/>
                <a:hlinkClick r:id="rId3"/>
              </a:rPr>
              <a:t> Симптом Исследование</a:t>
            </a:r>
            <a:r>
              <a:rPr lang="ru-RU" sz="2900" b="0" i="0" dirty="0">
                <a:solidFill>
                  <a:srgbClr val="121212"/>
                </a:solidFill>
                <a:effectLst/>
                <a:latin typeface="Guardian Text Egyptian Web"/>
              </a:rPr>
              <a:t> , проведенное Королевским </a:t>
            </a:r>
            <a:r>
              <a:rPr lang="ru-RU" sz="2900" b="0" i="0" dirty="0" err="1">
                <a:solidFill>
                  <a:srgbClr val="121212"/>
                </a:solidFill>
                <a:effectLst/>
                <a:latin typeface="Guardian Text Egyptian Web"/>
              </a:rPr>
              <a:t>колледжема</a:t>
            </a:r>
            <a:r>
              <a:rPr lang="ru-RU" sz="2900" b="0" i="0" dirty="0">
                <a:solidFill>
                  <a:srgbClr val="121212"/>
                </a:solidFill>
                <a:effectLst/>
                <a:latin typeface="Guardian Text Egyptian Web"/>
              </a:rPr>
              <a:t> Лондона, показало , что 10% всех пациентов Covid-19 сообщают о симптомах в течение не менее трех недель. Удивительно, но люди в этом так называемом хвосте </a:t>
            </a:r>
            <a:r>
              <a:rPr lang="ru-RU" sz="2900" b="0" i="0" dirty="0" err="1">
                <a:solidFill>
                  <a:srgbClr val="121212"/>
                </a:solidFill>
                <a:effectLst/>
                <a:latin typeface="Guardian Text Egyptian Web"/>
              </a:rPr>
              <a:t>Covid</a:t>
            </a:r>
            <a:r>
              <a:rPr lang="ru-RU" sz="2900" b="0" i="0" dirty="0">
                <a:solidFill>
                  <a:srgbClr val="121212"/>
                </a:solidFill>
                <a:effectLst/>
                <a:latin typeface="Guardian Text Egyptian Web"/>
              </a:rPr>
              <a:t> в среднем моложе. Большинство из них сообщают о том, что ранее были здоровы, и проявляют относительно легкие симптомы в начальной фазе заболевания. </a:t>
            </a:r>
            <a:r>
              <a:rPr lang="ru-RU" sz="2900" b="1" i="0" dirty="0">
                <a:solidFill>
                  <a:srgbClr val="121212"/>
                </a:solidFill>
                <a:effectLst/>
                <a:latin typeface="Guardian Text Egyptian Web"/>
              </a:rPr>
              <a:t>Но они продолжают испытывать такие симптомы, как усталость, головная боль, кашель, одышка, боль в груди, учащенное сердцебиение и желудочно-кишечные и неврологические симптомы в течение нескольких недель или даже месяцев после появления первых симптомов; часто эти симптомы могут появляться и исчезать неоднократно.</a:t>
            </a:r>
            <a:endParaRPr lang="en-US" sz="2900" b="1" dirty="0"/>
          </a:p>
        </p:txBody>
      </p:sp>
      <p:sp>
        <p:nvSpPr>
          <p:cNvPr id="6" name="Номер слайда 5" hidden="1">
            <a:extLst>
              <a:ext uri="{FF2B5EF4-FFF2-40B4-BE49-F238E27FC236}">
                <a16:creationId xmlns:a16="http://schemas.microsoft.com/office/drawing/2014/main" id="{A7854F1F-105D-47D5-A915-9EAD5A298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75FEB56C-9B88-4754-93C9-486A137A2FC8}" type="slidenum">
              <a:rPr lang="ru-RU" smtClean="0"/>
              <a:pPr>
                <a:spcAft>
                  <a:spcPts val="600"/>
                </a:spcAft>
              </a:pPr>
              <a:t>2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D805E5-7BF7-4156-B4C9-9E6D45E95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323" y="1844824"/>
            <a:ext cx="3973688" cy="143471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1824864-2EFA-4AD4-8E9E-48F673BDB8AD}"/>
              </a:ext>
            </a:extLst>
          </p:cNvPr>
          <p:cNvSpPr/>
          <p:nvPr/>
        </p:nvSpPr>
        <p:spPr>
          <a:xfrm>
            <a:off x="-31" y="-19665"/>
            <a:ext cx="9144031" cy="856377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chemeClr val="tx1"/>
                </a:solidFill>
              </a:rPr>
              <a:t>Проблема последствий </a:t>
            </a:r>
            <a:r>
              <a:rPr lang="en-US" sz="2800" dirty="0">
                <a:solidFill>
                  <a:schemeClr val="tx1"/>
                </a:solidFill>
              </a:rPr>
              <a:t>COVID-19 </a:t>
            </a:r>
            <a:r>
              <a:rPr lang="ru-RU" sz="2800" dirty="0">
                <a:solidFill>
                  <a:schemeClr val="tx1"/>
                </a:solidFill>
              </a:rPr>
              <a:t>с каждым днем встает все острее: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99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67B3373-F3D5-450B-B819-F7956C8E5287}"/>
              </a:ext>
            </a:extLst>
          </p:cNvPr>
          <p:cNvSpPr/>
          <p:nvPr/>
        </p:nvSpPr>
        <p:spPr>
          <a:xfrm>
            <a:off x="-31" y="-19665"/>
            <a:ext cx="9144031" cy="739855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69121BB-9A6B-4B3C-96EF-CF3F9926831F}"/>
              </a:ext>
            </a:extLst>
          </p:cNvPr>
          <p:cNvSpPr/>
          <p:nvPr/>
        </p:nvSpPr>
        <p:spPr>
          <a:xfrm>
            <a:off x="611560" y="11663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Реабилитация понадобится всем!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F8E475-A660-4F1B-8845-2BAD34800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" y="926708"/>
            <a:ext cx="6297788" cy="448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http://rus-medtour.ru/vrachi/fnkcc8.jpg">
            <a:extLst>
              <a:ext uri="{FF2B5EF4-FFF2-40B4-BE49-F238E27FC236}">
                <a16:creationId xmlns:a16="http://schemas.microsoft.com/office/drawing/2014/main" id="{DCFF8B92-8DB7-42B6-924C-3AFD7A4FF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72816"/>
            <a:ext cx="2392077" cy="3198709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6DA480-360D-4E8C-860D-7487F1354310}"/>
              </a:ext>
            </a:extLst>
          </p:cNvPr>
          <p:cNvSpPr txBox="1"/>
          <p:nvPr/>
        </p:nvSpPr>
        <p:spPr>
          <a:xfrm>
            <a:off x="6372200" y="1311151"/>
            <a:ext cx="229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Иванова Г.Е</a:t>
            </a:r>
          </a:p>
        </p:txBody>
      </p:sp>
    </p:spTree>
    <p:extLst>
      <p:ext uri="{BB962C8B-B14F-4D97-AF65-F5344CB8AC3E}">
        <p14:creationId xmlns:p14="http://schemas.microsoft.com/office/powerpoint/2010/main" val="2717851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417AF8-53C8-436C-8C5D-5AF70F3FC8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290"/>
          <a:stretch/>
        </p:blipFill>
        <p:spPr>
          <a:xfrm>
            <a:off x="-31" y="2518099"/>
            <a:ext cx="3131871" cy="4439293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88A6025-220B-46C2-BE2B-17B4FE894C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20190"/>
            <a:ext cx="9134475" cy="3039908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29584"/>
            <a:ext cx="2411791" cy="312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60098"/>
            <a:ext cx="3572471" cy="222199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67B3373-F3D5-450B-B819-F7956C8E5287}"/>
              </a:ext>
            </a:extLst>
          </p:cNvPr>
          <p:cNvSpPr/>
          <p:nvPr/>
        </p:nvSpPr>
        <p:spPr>
          <a:xfrm>
            <a:off x="-31" y="-19665"/>
            <a:ext cx="9144031" cy="739855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69121BB-9A6B-4B3C-96EF-CF3F9926831F}"/>
              </a:ext>
            </a:extLst>
          </p:cNvPr>
          <p:cNvSpPr/>
          <p:nvPr/>
        </p:nvSpPr>
        <p:spPr>
          <a:xfrm>
            <a:off x="611560" y="11663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ВРЕМЕННЫЕ МЕТОДИЧЕСКИЕ РЕКОМЕНДАЦИИ Минздрава РФ</a:t>
            </a:r>
          </a:p>
        </p:txBody>
      </p:sp>
    </p:spTree>
    <p:extLst>
      <p:ext uri="{BB962C8B-B14F-4D97-AF65-F5344CB8AC3E}">
        <p14:creationId xmlns:p14="http://schemas.microsoft.com/office/powerpoint/2010/main" val="177033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24A33C-810F-47A7-B20B-E5B515B9B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3" y="548681"/>
            <a:ext cx="5107311" cy="55101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6594F3-7459-4533-BE7A-FA808F7B71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51"/>
          <a:stretch/>
        </p:blipFill>
        <p:spPr>
          <a:xfrm>
            <a:off x="4340549" y="476672"/>
            <a:ext cx="4803451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71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744" y="1126471"/>
            <a:ext cx="88325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just">
              <a:buAutoNum type="arabicPeriod"/>
            </a:pPr>
            <a:r>
              <a:rPr lang="ru-RU" sz="2400" dirty="0"/>
              <a:t>Уменьшение симптомов, связанных с перенесённой пневмонией/</a:t>
            </a:r>
            <a:r>
              <a:rPr lang="ru-RU" sz="2400" dirty="0" err="1"/>
              <a:t>пневмонитом</a:t>
            </a:r>
            <a:r>
              <a:rPr lang="ru-RU" sz="2400" dirty="0"/>
              <a:t> и развивающимся в зоне повреждения легочным фиброзом.</a:t>
            </a:r>
          </a:p>
          <a:p>
            <a:pPr marL="342900" indent="-342900" algn="just"/>
            <a:endParaRPr lang="ru-RU" sz="2400" dirty="0"/>
          </a:p>
          <a:p>
            <a:pPr algn="just"/>
            <a:r>
              <a:rPr lang="ru-RU" sz="2400" dirty="0"/>
              <a:t>2. Коррекцию сопутствующих болезней органов дыхания (ХОБЛ, бронхиальная астма, хронический </a:t>
            </a:r>
            <a:r>
              <a:rPr lang="ru-RU" sz="2400" dirty="0" err="1"/>
              <a:t>необструктивный</a:t>
            </a:r>
            <a:r>
              <a:rPr lang="ru-RU" sz="2400" dirty="0"/>
              <a:t> бронхит), течение которых ухудшилось в результате перенесенной инфекции.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3. Восстановление резервов дыхательной мускулатуры, и оптимальной для данного пациента физической активности.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4. Улучшение показателей функционального состояния и функционирования других систем и органов.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DAE00F9-14F4-4C88-9593-B4071C15C0DA}"/>
              </a:ext>
            </a:extLst>
          </p:cNvPr>
          <p:cNvSpPr/>
          <p:nvPr/>
        </p:nvSpPr>
        <p:spPr>
          <a:xfrm>
            <a:off x="-31" y="-19665"/>
            <a:ext cx="9144031" cy="856377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chemeClr val="tx1"/>
                </a:solidFill>
              </a:rPr>
              <a:t>Медицинская реабилитация пациентов, перенесших COVID-19, направлена на: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49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728" y="980728"/>
            <a:ext cx="883251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510" indent="136922">
              <a:buFont typeface="Arial" pitchFamily="34" charset="0"/>
              <a:buChar char="•"/>
            </a:pPr>
            <a:r>
              <a:rPr lang="ru-RU" sz="2200" dirty="0"/>
              <a:t>	Повышение доступности реабилитационных мероприятий для пациентов в период самоизоляции, а также пациентов из отдаленных районов.</a:t>
            </a:r>
          </a:p>
          <a:p>
            <a:pPr marL="265510" indent="136922">
              <a:buFont typeface="Arial" pitchFamily="34" charset="0"/>
              <a:buChar char="•"/>
            </a:pPr>
            <a:r>
              <a:rPr lang="ru-RU" sz="2200" dirty="0"/>
              <a:t>	Мотивация пациента к участию в реабилитационных мероприятиях, а также повышение ответственности пациента за свое здоровье.</a:t>
            </a:r>
          </a:p>
          <a:p>
            <a:pPr marL="265510" indent="136922">
              <a:buFont typeface="Arial" pitchFamily="34" charset="0"/>
              <a:buChar char="•"/>
            </a:pPr>
            <a:r>
              <a:rPr lang="ru-RU" sz="2200" dirty="0"/>
              <a:t>	Постановка у пациентов правильной техники выполнения упражнений, входящих в программу реабилитации.</a:t>
            </a:r>
          </a:p>
          <a:p>
            <a:pPr marL="265510" indent="136922">
              <a:buFont typeface="Arial" pitchFamily="34" charset="0"/>
              <a:buChar char="•"/>
            </a:pPr>
            <a:r>
              <a:rPr lang="ru-RU" sz="2200" dirty="0"/>
              <a:t>	Повышение качества жизни пациентов после лечения по поводу COVID-19. Сокращение длительности восстановительного периода, сроков возвращения пациента к нормальной жизни. Сокращение процента </a:t>
            </a:r>
            <a:r>
              <a:rPr lang="ru-RU" sz="2200" dirty="0" err="1"/>
              <a:t>инвалидизации</a:t>
            </a:r>
            <a:r>
              <a:rPr lang="ru-RU" sz="2200" dirty="0"/>
              <a:t>. Повышение показателей эффективности лечения COVID-19.</a:t>
            </a:r>
          </a:p>
          <a:p>
            <a:pPr marL="265510" indent="136922">
              <a:buFont typeface="Arial" pitchFamily="34" charset="0"/>
              <a:buChar char="•"/>
            </a:pPr>
            <a:r>
              <a:rPr lang="ru-RU" sz="2200" dirty="0"/>
              <a:t>	Повышение качества работы специалистов государственных систем здравоохранения и социальной защиты, НКО, волонтеров через оснащение их инновационными </a:t>
            </a:r>
            <a:r>
              <a:rPr lang="ru-RU" sz="2200" dirty="0" err="1"/>
              <a:t>телемедицинскими</a:t>
            </a:r>
            <a:r>
              <a:rPr lang="ru-RU" sz="2200" dirty="0"/>
              <a:t> технологиями.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106941-9C81-4610-8CDE-F657B8C00388}"/>
              </a:ext>
            </a:extLst>
          </p:cNvPr>
          <p:cNvSpPr/>
          <p:nvPr/>
        </p:nvSpPr>
        <p:spPr>
          <a:xfrm>
            <a:off x="-31" y="-19665"/>
            <a:ext cx="9144031" cy="856377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chemeClr val="tx1"/>
                </a:solidFill>
              </a:rPr>
              <a:t>Задачи дистанционной реабилитации: </a:t>
            </a:r>
          </a:p>
        </p:txBody>
      </p:sp>
    </p:spTree>
    <p:extLst>
      <p:ext uri="{BB962C8B-B14F-4D97-AF65-F5344CB8AC3E}">
        <p14:creationId xmlns:p14="http://schemas.microsoft.com/office/powerpoint/2010/main" val="2968170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 descr="Национальный медицинский исследовательский центр реабилитации и ...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Национальный медицинский исследовательский центр реабилитации и ...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93" name="Picture 9" descr="https://scontent-hel2-1.xx.fbcdn.net/v/t1.0-9/97016951_2041791142621601_2660119472592912384_n.jpg?_nc_cat=107&amp;_nc_sid=8bfeb9&amp;_nc_eui2=AeEgmXxOya3MBAMYRtd7XMJ-baHPoZAxfQ5toc-hkDF9Drr9JWBynreh0yZ1s4qqhMi_hDeS9jFPWuQEnk7mUF3I&amp;_nc_oc=AQnfOtjVkLok7ZIBv8yov9weQf9VWd1g-xkOHbmHOG_sYXFov_BOgZRmzppR6OZFhbFUgqKNR_7QLfTBf6auiyKy&amp;_nc_ht=scontent-hel2-1.xx&amp;oh=92603b8c2302a8e7b4369e88c0908d65&amp;oe=5EEA26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91023"/>
            <a:ext cx="2928927" cy="6059959"/>
          </a:xfrm>
          <a:prstGeom prst="rect">
            <a:avLst/>
          </a:prstGeom>
          <a:noFill/>
        </p:spPr>
      </p:pic>
      <p:pic>
        <p:nvPicPr>
          <p:cNvPr id="14" name="Рисунок 13" descr="Screenshot_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68" y="3857628"/>
            <a:ext cx="5000660" cy="2746841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714356"/>
            <a:ext cx="5167233" cy="317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Screenshot_8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" t="-168" r="68749"/>
          <a:stretch>
            <a:fillRect/>
          </a:stretch>
        </p:blipFill>
        <p:spPr>
          <a:xfrm>
            <a:off x="7829126" y="4643446"/>
            <a:ext cx="1314874" cy="221455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9638B62-16BC-40A7-8A55-819872E384E7}"/>
              </a:ext>
            </a:extLst>
          </p:cNvPr>
          <p:cNvSpPr/>
          <p:nvPr/>
        </p:nvSpPr>
        <p:spPr>
          <a:xfrm>
            <a:off x="-31" y="-19665"/>
            <a:ext cx="9144031" cy="739855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E65C967-657E-4500-94EF-9A47AB33FE75}"/>
              </a:ext>
            </a:extLst>
          </p:cNvPr>
          <p:cNvSpPr/>
          <p:nvPr/>
        </p:nvSpPr>
        <p:spPr>
          <a:xfrm>
            <a:off x="-36513" y="116632"/>
            <a:ext cx="90638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Набор пациентов для тестирования       </a:t>
            </a: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https://covidrehab.online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b="1" cap="all" dirty="0">
              <a:solidFill>
                <a:srgbClr val="4F81B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436BA-FAC9-4DCC-8C33-1D3C41A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31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Организация процесса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C8B74FE7-D358-4F78-8BBC-75E825426D83}"/>
              </a:ext>
            </a:extLst>
          </p:cNvPr>
          <p:cNvGraphicFramePr/>
          <p:nvPr/>
        </p:nvGraphicFramePr>
        <p:xfrm>
          <a:off x="0" y="636313"/>
          <a:ext cx="9144000" cy="610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6A54986-96D2-4C71-AD9B-357346850359}"/>
              </a:ext>
            </a:extLst>
          </p:cNvPr>
          <p:cNvSpPr txBox="1"/>
          <p:nvPr/>
        </p:nvSpPr>
        <p:spPr>
          <a:xfrm>
            <a:off x="3311860" y="2276872"/>
            <a:ext cx="2520280" cy="2673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дыхательную гимнастику и аэробные упражнения;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силовые тренировки разной интенсивности;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дренажной дыхательной технике: у пациентов с повышенным образованием мокроты;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нейропсихологическую подготовку: консультации, психологическая поддержка и когнитивная подготовка.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диетотерапия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1EEB760-07DF-4475-B0B0-5753738414D8}"/>
              </a:ext>
            </a:extLst>
          </p:cNvPr>
          <p:cNvSpPr/>
          <p:nvPr/>
        </p:nvSpPr>
        <p:spPr>
          <a:xfrm>
            <a:off x="1619672" y="1354758"/>
            <a:ext cx="1440160" cy="6340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Возможно повторное прохождение </a:t>
            </a:r>
          </a:p>
        </p:txBody>
      </p:sp>
    </p:spTree>
    <p:extLst>
      <p:ext uri="{BB962C8B-B14F-4D97-AF65-F5344CB8AC3E}">
        <p14:creationId xmlns:p14="http://schemas.microsoft.com/office/powerpoint/2010/main" val="38362480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3"/>
</p:tagLst>
</file>

<file path=ppt/theme/theme1.xml><?xml version="1.0" encoding="utf-8"?>
<a:theme xmlns:a="http://schemas.openxmlformats.org/drawingml/2006/main" name="Тема Office">
  <a:themeElements>
    <a:clrScheme name="Skolkovo 1">
      <a:dk1>
        <a:srgbClr val="595959"/>
      </a:dk1>
      <a:lt1>
        <a:sysClr val="window" lastClr="FFFFFF"/>
      </a:lt1>
      <a:dk2>
        <a:srgbClr val="1F497D"/>
      </a:dk2>
      <a:lt2>
        <a:srgbClr val="EEECE1"/>
      </a:lt2>
      <a:accent1>
        <a:srgbClr val="FF8200"/>
      </a:accent1>
      <a:accent2>
        <a:srgbClr val="5AD7FF"/>
      </a:accent2>
      <a:accent3>
        <a:srgbClr val="C8FF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Skolkovo 1">
      <a:dk1>
        <a:srgbClr val="595959"/>
      </a:dk1>
      <a:lt1>
        <a:sysClr val="window" lastClr="FFFFFF"/>
      </a:lt1>
      <a:dk2>
        <a:srgbClr val="1F497D"/>
      </a:dk2>
      <a:lt2>
        <a:srgbClr val="EEECE1"/>
      </a:lt2>
      <a:accent1>
        <a:srgbClr val="FF8200"/>
      </a:accent1>
      <a:accent2>
        <a:srgbClr val="5AD7FF"/>
      </a:accent2>
      <a:accent3>
        <a:srgbClr val="C8FF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855</Words>
  <Application>Microsoft Office PowerPoint</Application>
  <PresentationFormat>Экран (4:3)</PresentationFormat>
  <Paragraphs>107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Arial Black</vt:lpstr>
      <vt:lpstr>Calibri</vt:lpstr>
      <vt:lpstr>Guardian Egyptian Web</vt:lpstr>
      <vt:lpstr>Guardian Text Egyptian Web</vt:lpstr>
      <vt:lpstr>Symbol</vt:lpstr>
      <vt:lpstr>Times New Roman</vt:lpstr>
      <vt:lpstr>Тема Office</vt:lpstr>
      <vt:lpstr>1_Тема Office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Boris Zingerman</dc:creator>
  <cp:lastModifiedBy>Boris Zingerman</cp:lastModifiedBy>
  <cp:revision>19</cp:revision>
  <dcterms:created xsi:type="dcterms:W3CDTF">2020-07-07T04:37:41Z</dcterms:created>
  <dcterms:modified xsi:type="dcterms:W3CDTF">2020-09-24T05:11:40Z</dcterms:modified>
</cp:coreProperties>
</file>