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6" r:id="rId3"/>
    <p:sldId id="257" r:id="rId4"/>
    <p:sldId id="308" r:id="rId5"/>
    <p:sldId id="309" r:id="rId6"/>
    <p:sldId id="267" r:id="rId7"/>
    <p:sldId id="310" r:id="rId8"/>
    <p:sldId id="312" r:id="rId9"/>
    <p:sldId id="313" r:id="rId10"/>
    <p:sldId id="314" r:id="rId11"/>
    <p:sldId id="315" r:id="rId12"/>
    <p:sldId id="317" r:id="rId13"/>
    <p:sldId id="318" r:id="rId14"/>
    <p:sldId id="319" r:id="rId15"/>
    <p:sldId id="321" r:id="rId16"/>
    <p:sldId id="322" r:id="rId17"/>
    <p:sldId id="323" r:id="rId18"/>
    <p:sldId id="324" r:id="rId19"/>
    <p:sldId id="326" r:id="rId20"/>
    <p:sldId id="329" r:id="rId21"/>
    <p:sldId id="330" r:id="rId22"/>
    <p:sldId id="325" r:id="rId23"/>
    <p:sldId id="331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25"/>
    <a:srgbClr val="222222"/>
    <a:srgbClr val="333333"/>
    <a:srgbClr val="FF8700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52B026-8C01-405A-8760-0BFBE21140D9}">
  <a:tblStyle styleId="{8252B026-8C01-405A-8760-0BFBE21140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32"/>
  </p:normalViewPr>
  <p:slideViewPr>
    <p:cSldViewPr snapToGrid="0">
      <p:cViewPr varScale="1">
        <p:scale>
          <a:sx n="142" d="100"/>
          <a:sy n="142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5CFD5-64BF-4A1C-BD7A-EC359257295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00423C-F0CB-4514-BCA0-AD0F78F8D4E5}">
      <dgm:prSet/>
      <dgm:spPr/>
      <dgm:t>
        <a:bodyPr/>
        <a:lstStyle/>
        <a:p>
          <a:r>
            <a:rPr lang="ru-RU" b="1" dirty="0">
              <a:latin typeface="Elektra Light Pro" panose="02000503030000020004" pitchFamily="50" charset="-52"/>
            </a:rPr>
            <a:t>Группа крови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0FBCC2AA-06FE-4672-AE6D-EABDFD595E91}" type="parTrans" cxnId="{9DC03C7D-F9E2-4811-BE27-D02D72546B30}">
      <dgm:prSet/>
      <dgm:spPr/>
      <dgm:t>
        <a:bodyPr/>
        <a:lstStyle/>
        <a:p>
          <a:endParaRPr lang="en-US"/>
        </a:p>
      </dgm:t>
    </dgm:pt>
    <dgm:pt modelId="{1854AC63-7B6A-4B03-A7F2-402FC8D5FCE9}" type="sibTrans" cxnId="{9DC03C7D-F9E2-4811-BE27-D02D72546B30}">
      <dgm:prSet/>
      <dgm:spPr/>
      <dgm:t>
        <a:bodyPr/>
        <a:lstStyle/>
        <a:p>
          <a:endParaRPr lang="en-US"/>
        </a:p>
      </dgm:t>
    </dgm:pt>
    <dgm:pt modelId="{3E4F98C2-1B6F-4B58-82FF-354002265816}">
      <dgm:prSet/>
      <dgm:spPr/>
      <dgm:t>
        <a:bodyPr/>
        <a:lstStyle/>
        <a:p>
          <a:r>
            <a:rPr lang="ru-RU" b="1" dirty="0">
              <a:latin typeface="Elektra Light Pro" panose="02000503030000020004" pitchFamily="50" charset="-52"/>
            </a:rPr>
            <a:t>ВИЧ, сифилис, гепатиты В и С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2344DEC7-90FE-4F30-9D3B-F17410947415}" type="parTrans" cxnId="{0635A614-27A4-4BAB-BEEF-33EEBF0A206C}">
      <dgm:prSet/>
      <dgm:spPr/>
      <dgm:t>
        <a:bodyPr/>
        <a:lstStyle/>
        <a:p>
          <a:endParaRPr lang="en-US"/>
        </a:p>
      </dgm:t>
    </dgm:pt>
    <dgm:pt modelId="{F74590BC-0B8F-40FB-9F19-3947D6EB8DFC}" type="sibTrans" cxnId="{0635A614-27A4-4BAB-BEEF-33EEBF0A206C}">
      <dgm:prSet/>
      <dgm:spPr/>
      <dgm:t>
        <a:bodyPr/>
        <a:lstStyle/>
        <a:p>
          <a:endParaRPr lang="en-US"/>
        </a:p>
      </dgm:t>
    </dgm:pt>
    <dgm:pt modelId="{248EFF3B-C4EA-4483-8C92-DE5BDEDBF320}">
      <dgm:prSet/>
      <dgm:spPr/>
      <dgm:t>
        <a:bodyPr/>
        <a:lstStyle/>
        <a:p>
          <a:r>
            <a:rPr lang="ru-RU" b="1" dirty="0">
              <a:latin typeface="Elektra Light Pro" panose="02000503030000020004" pitchFamily="50" charset="-52"/>
            </a:rPr>
            <a:t>Общий анализ крови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C7D827DD-4FD5-4F10-905A-D044B50D7A64}" type="parTrans" cxnId="{CD13B9E9-83C7-4B70-A6C3-3B7E63607241}">
      <dgm:prSet/>
      <dgm:spPr/>
      <dgm:t>
        <a:bodyPr/>
        <a:lstStyle/>
        <a:p>
          <a:endParaRPr lang="en-US"/>
        </a:p>
      </dgm:t>
    </dgm:pt>
    <dgm:pt modelId="{153C69F1-F210-4B49-A427-A14B74AF8D3E}" type="sibTrans" cxnId="{CD13B9E9-83C7-4B70-A6C3-3B7E63607241}">
      <dgm:prSet/>
      <dgm:spPr/>
      <dgm:t>
        <a:bodyPr/>
        <a:lstStyle/>
        <a:p>
          <a:endParaRPr lang="en-US"/>
        </a:p>
      </dgm:t>
    </dgm:pt>
    <dgm:pt modelId="{6222A9EF-8CB7-4106-9113-BC1984B44AF0}">
      <dgm:prSet/>
      <dgm:spPr/>
      <dgm:t>
        <a:bodyPr/>
        <a:lstStyle/>
        <a:p>
          <a:r>
            <a:rPr lang="ru-RU" b="1" dirty="0">
              <a:latin typeface="Elektra Light Pro" panose="02000503030000020004" pitchFamily="50" charset="-52"/>
            </a:rPr>
            <a:t>ЭКГ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A2116628-7F4D-4AFB-9E8E-D8285C10D26D}" type="parTrans" cxnId="{B077968E-CC32-4BDF-ACCB-74E74AC89942}">
      <dgm:prSet/>
      <dgm:spPr/>
      <dgm:t>
        <a:bodyPr/>
        <a:lstStyle/>
        <a:p>
          <a:endParaRPr lang="en-US"/>
        </a:p>
      </dgm:t>
    </dgm:pt>
    <dgm:pt modelId="{9B38F094-8A49-404B-9360-595B10106003}" type="sibTrans" cxnId="{B077968E-CC32-4BDF-ACCB-74E74AC89942}">
      <dgm:prSet/>
      <dgm:spPr/>
      <dgm:t>
        <a:bodyPr/>
        <a:lstStyle/>
        <a:p>
          <a:endParaRPr lang="en-US"/>
        </a:p>
      </dgm:t>
    </dgm:pt>
    <dgm:pt modelId="{E7FC7212-6437-4AC7-927F-3CD42C5D2AF4}">
      <dgm:prSet/>
      <dgm:spPr/>
      <dgm:t>
        <a:bodyPr/>
        <a:lstStyle/>
        <a:p>
          <a:r>
            <a:rPr lang="ru-RU" b="1" dirty="0">
              <a:latin typeface="Elektra Light Pro" panose="02000503030000020004" pitchFamily="50" charset="-52"/>
            </a:rPr>
            <a:t>Анализ мочи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65B4BC4B-19BE-451A-962A-51E99A5634A7}" type="parTrans" cxnId="{76BE4C62-FB57-4724-9683-018E2353D7B4}">
      <dgm:prSet/>
      <dgm:spPr/>
      <dgm:t>
        <a:bodyPr/>
        <a:lstStyle/>
        <a:p>
          <a:endParaRPr lang="en-US"/>
        </a:p>
      </dgm:t>
    </dgm:pt>
    <dgm:pt modelId="{C15BC752-3768-470C-9B82-9C7D078238D3}" type="sibTrans" cxnId="{76BE4C62-FB57-4724-9683-018E2353D7B4}">
      <dgm:prSet/>
      <dgm:spPr/>
      <dgm:t>
        <a:bodyPr/>
        <a:lstStyle/>
        <a:p>
          <a:endParaRPr lang="en-US"/>
        </a:p>
      </dgm:t>
    </dgm:pt>
    <dgm:pt modelId="{7F3DEFD6-C3C4-4AC1-913C-22EFE0BFB1F9}">
      <dgm:prSet/>
      <dgm:spPr/>
      <dgm:t>
        <a:bodyPr/>
        <a:lstStyle/>
        <a:p>
          <a:r>
            <a:rPr lang="ru-RU" b="1" dirty="0" err="1">
              <a:latin typeface="Elektra Light Pro" panose="02000503030000020004" pitchFamily="50" charset="-52"/>
            </a:rPr>
            <a:t>Коагулограмма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D514E06C-1A9C-4D1A-A7C9-48E48206F05A}" type="parTrans" cxnId="{FD57F2B3-2D0D-407A-BCAC-067D11BBEA6C}">
      <dgm:prSet/>
      <dgm:spPr/>
      <dgm:t>
        <a:bodyPr/>
        <a:lstStyle/>
        <a:p>
          <a:endParaRPr lang="en-US"/>
        </a:p>
      </dgm:t>
    </dgm:pt>
    <dgm:pt modelId="{1EB20408-6A5A-430F-80B5-C48CBB98B183}" type="sibTrans" cxnId="{FD57F2B3-2D0D-407A-BCAC-067D11BBEA6C}">
      <dgm:prSet/>
      <dgm:spPr/>
      <dgm:t>
        <a:bodyPr/>
        <a:lstStyle/>
        <a:p>
          <a:endParaRPr lang="en-US"/>
        </a:p>
      </dgm:t>
    </dgm:pt>
    <dgm:pt modelId="{289A27EF-00E6-41EF-8203-A9734B5FBB18}">
      <dgm:prSet/>
      <dgm:spPr/>
      <dgm:t>
        <a:bodyPr/>
        <a:lstStyle/>
        <a:p>
          <a:r>
            <a:rPr lang="ru-RU" b="1" dirty="0">
              <a:latin typeface="Elektra Light Pro" panose="02000503030000020004" pitchFamily="50" charset="-52"/>
            </a:rPr>
            <a:t>Биохимический анализ крови</a:t>
          </a:r>
          <a:endParaRPr lang="en-US" b="1" dirty="0">
            <a:latin typeface="Elektra Light Pro" panose="02000503030000020004" pitchFamily="50" charset="-52"/>
          </a:endParaRPr>
        </a:p>
      </dgm:t>
    </dgm:pt>
    <dgm:pt modelId="{5E7C05D0-EEF7-4AFC-B5D2-0DE7777838A4}" type="parTrans" cxnId="{64EE26AB-45B3-4D53-8DC5-950F9F29D4DD}">
      <dgm:prSet/>
      <dgm:spPr/>
      <dgm:t>
        <a:bodyPr/>
        <a:lstStyle/>
        <a:p>
          <a:endParaRPr lang="en-US"/>
        </a:p>
      </dgm:t>
    </dgm:pt>
    <dgm:pt modelId="{F4AF664C-484E-47CF-94EC-1ACBBE16325F}" type="sibTrans" cxnId="{64EE26AB-45B3-4D53-8DC5-950F9F29D4DD}">
      <dgm:prSet/>
      <dgm:spPr/>
      <dgm:t>
        <a:bodyPr/>
        <a:lstStyle/>
        <a:p>
          <a:endParaRPr lang="en-US"/>
        </a:p>
      </dgm:t>
    </dgm:pt>
    <dgm:pt modelId="{DDFE30D7-A0F1-4284-8AA9-39EA3F171115}" type="pres">
      <dgm:prSet presAssocID="{CD55CFD5-64BF-4A1C-BD7A-EC3592572950}" presName="vert0" presStyleCnt="0">
        <dgm:presLayoutVars>
          <dgm:dir/>
          <dgm:animOne val="branch"/>
          <dgm:animLvl val="lvl"/>
        </dgm:presLayoutVars>
      </dgm:prSet>
      <dgm:spPr/>
    </dgm:pt>
    <dgm:pt modelId="{69818AAA-1CC9-4855-A573-4CC7E395AE9B}" type="pres">
      <dgm:prSet presAssocID="{5900423C-F0CB-4514-BCA0-AD0F78F8D4E5}" presName="thickLine" presStyleLbl="alignNode1" presStyleIdx="0" presStyleCnt="7"/>
      <dgm:spPr/>
    </dgm:pt>
    <dgm:pt modelId="{BDED9EC9-471B-4D05-BB5F-2434E83B7E45}" type="pres">
      <dgm:prSet presAssocID="{5900423C-F0CB-4514-BCA0-AD0F78F8D4E5}" presName="horz1" presStyleCnt="0"/>
      <dgm:spPr/>
    </dgm:pt>
    <dgm:pt modelId="{0B1178A6-BE98-4FC7-8A3E-A080CC288A6D}" type="pres">
      <dgm:prSet presAssocID="{5900423C-F0CB-4514-BCA0-AD0F78F8D4E5}" presName="tx1" presStyleLbl="revTx" presStyleIdx="0" presStyleCnt="7"/>
      <dgm:spPr/>
    </dgm:pt>
    <dgm:pt modelId="{2F235529-2000-4055-B784-E2A1DE2E9A24}" type="pres">
      <dgm:prSet presAssocID="{5900423C-F0CB-4514-BCA0-AD0F78F8D4E5}" presName="vert1" presStyleCnt="0"/>
      <dgm:spPr/>
    </dgm:pt>
    <dgm:pt modelId="{33AD5B26-8074-43CC-B78A-D4D6D3503C3A}" type="pres">
      <dgm:prSet presAssocID="{3E4F98C2-1B6F-4B58-82FF-354002265816}" presName="thickLine" presStyleLbl="alignNode1" presStyleIdx="1" presStyleCnt="7"/>
      <dgm:spPr/>
    </dgm:pt>
    <dgm:pt modelId="{CFFB04D5-5512-4D5E-B9F8-ADDAF81C32A1}" type="pres">
      <dgm:prSet presAssocID="{3E4F98C2-1B6F-4B58-82FF-354002265816}" presName="horz1" presStyleCnt="0"/>
      <dgm:spPr/>
    </dgm:pt>
    <dgm:pt modelId="{E75A28F7-BFD2-4999-8809-C856239BDDD4}" type="pres">
      <dgm:prSet presAssocID="{3E4F98C2-1B6F-4B58-82FF-354002265816}" presName="tx1" presStyleLbl="revTx" presStyleIdx="1" presStyleCnt="7"/>
      <dgm:spPr/>
    </dgm:pt>
    <dgm:pt modelId="{994BC025-E46F-4AF6-AE5D-A0A9AC2A9ACC}" type="pres">
      <dgm:prSet presAssocID="{3E4F98C2-1B6F-4B58-82FF-354002265816}" presName="vert1" presStyleCnt="0"/>
      <dgm:spPr/>
    </dgm:pt>
    <dgm:pt modelId="{006D89D0-E8A3-405A-8BF9-0ADC2A7FD326}" type="pres">
      <dgm:prSet presAssocID="{248EFF3B-C4EA-4483-8C92-DE5BDEDBF320}" presName="thickLine" presStyleLbl="alignNode1" presStyleIdx="2" presStyleCnt="7"/>
      <dgm:spPr/>
    </dgm:pt>
    <dgm:pt modelId="{8FCF9F75-320C-427A-802C-F1D579F7D8AE}" type="pres">
      <dgm:prSet presAssocID="{248EFF3B-C4EA-4483-8C92-DE5BDEDBF320}" presName="horz1" presStyleCnt="0"/>
      <dgm:spPr/>
    </dgm:pt>
    <dgm:pt modelId="{BDF9A9F8-913B-46E7-8973-F2317447867A}" type="pres">
      <dgm:prSet presAssocID="{248EFF3B-C4EA-4483-8C92-DE5BDEDBF320}" presName="tx1" presStyleLbl="revTx" presStyleIdx="2" presStyleCnt="7"/>
      <dgm:spPr/>
    </dgm:pt>
    <dgm:pt modelId="{3BDF6A00-2A22-423D-8D5B-804B96C2C392}" type="pres">
      <dgm:prSet presAssocID="{248EFF3B-C4EA-4483-8C92-DE5BDEDBF320}" presName="vert1" presStyleCnt="0"/>
      <dgm:spPr/>
    </dgm:pt>
    <dgm:pt modelId="{F634AA12-69AA-45A8-9025-801472208EEC}" type="pres">
      <dgm:prSet presAssocID="{6222A9EF-8CB7-4106-9113-BC1984B44AF0}" presName="thickLine" presStyleLbl="alignNode1" presStyleIdx="3" presStyleCnt="7"/>
      <dgm:spPr/>
    </dgm:pt>
    <dgm:pt modelId="{61D70467-B25D-42A4-AFC5-36710E693A4C}" type="pres">
      <dgm:prSet presAssocID="{6222A9EF-8CB7-4106-9113-BC1984B44AF0}" presName="horz1" presStyleCnt="0"/>
      <dgm:spPr/>
    </dgm:pt>
    <dgm:pt modelId="{D81352C9-644C-4967-A95C-455DEA87A579}" type="pres">
      <dgm:prSet presAssocID="{6222A9EF-8CB7-4106-9113-BC1984B44AF0}" presName="tx1" presStyleLbl="revTx" presStyleIdx="3" presStyleCnt="7"/>
      <dgm:spPr/>
    </dgm:pt>
    <dgm:pt modelId="{FC78DCB7-FF66-4212-9318-C80E01E8F7B0}" type="pres">
      <dgm:prSet presAssocID="{6222A9EF-8CB7-4106-9113-BC1984B44AF0}" presName="vert1" presStyleCnt="0"/>
      <dgm:spPr/>
    </dgm:pt>
    <dgm:pt modelId="{7BF96B5A-F1E5-43AA-B5E6-5C408201F869}" type="pres">
      <dgm:prSet presAssocID="{E7FC7212-6437-4AC7-927F-3CD42C5D2AF4}" presName="thickLine" presStyleLbl="alignNode1" presStyleIdx="4" presStyleCnt="7"/>
      <dgm:spPr/>
    </dgm:pt>
    <dgm:pt modelId="{3B8C434F-111C-4BF4-9645-B287297B418C}" type="pres">
      <dgm:prSet presAssocID="{E7FC7212-6437-4AC7-927F-3CD42C5D2AF4}" presName="horz1" presStyleCnt="0"/>
      <dgm:spPr/>
    </dgm:pt>
    <dgm:pt modelId="{F7500662-A84B-449B-B5F0-DF2100AB0F25}" type="pres">
      <dgm:prSet presAssocID="{E7FC7212-6437-4AC7-927F-3CD42C5D2AF4}" presName="tx1" presStyleLbl="revTx" presStyleIdx="4" presStyleCnt="7"/>
      <dgm:spPr/>
    </dgm:pt>
    <dgm:pt modelId="{DA253A38-58C0-4F43-BD57-E52FE0EB629D}" type="pres">
      <dgm:prSet presAssocID="{E7FC7212-6437-4AC7-927F-3CD42C5D2AF4}" presName="vert1" presStyleCnt="0"/>
      <dgm:spPr/>
    </dgm:pt>
    <dgm:pt modelId="{02E37902-34C0-4049-AE07-39577D739B1F}" type="pres">
      <dgm:prSet presAssocID="{7F3DEFD6-C3C4-4AC1-913C-22EFE0BFB1F9}" presName="thickLine" presStyleLbl="alignNode1" presStyleIdx="5" presStyleCnt="7"/>
      <dgm:spPr/>
    </dgm:pt>
    <dgm:pt modelId="{9103A042-474E-4403-A3BF-6B2FA4FA1A3F}" type="pres">
      <dgm:prSet presAssocID="{7F3DEFD6-C3C4-4AC1-913C-22EFE0BFB1F9}" presName="horz1" presStyleCnt="0"/>
      <dgm:spPr/>
    </dgm:pt>
    <dgm:pt modelId="{5B768E3D-10C4-498B-847F-5A67F2D24D5B}" type="pres">
      <dgm:prSet presAssocID="{7F3DEFD6-C3C4-4AC1-913C-22EFE0BFB1F9}" presName="tx1" presStyleLbl="revTx" presStyleIdx="5" presStyleCnt="7"/>
      <dgm:spPr/>
    </dgm:pt>
    <dgm:pt modelId="{3A0D1B79-44C8-43C3-8115-11109E953448}" type="pres">
      <dgm:prSet presAssocID="{7F3DEFD6-C3C4-4AC1-913C-22EFE0BFB1F9}" presName="vert1" presStyleCnt="0"/>
      <dgm:spPr/>
    </dgm:pt>
    <dgm:pt modelId="{6270CC16-4EDA-4F2A-87F0-C4D2FC678830}" type="pres">
      <dgm:prSet presAssocID="{289A27EF-00E6-41EF-8203-A9734B5FBB18}" presName="thickLine" presStyleLbl="alignNode1" presStyleIdx="6" presStyleCnt="7"/>
      <dgm:spPr/>
    </dgm:pt>
    <dgm:pt modelId="{4054CD6F-FA5A-4E8A-858E-9CA0FF7F84CB}" type="pres">
      <dgm:prSet presAssocID="{289A27EF-00E6-41EF-8203-A9734B5FBB18}" presName="horz1" presStyleCnt="0"/>
      <dgm:spPr/>
    </dgm:pt>
    <dgm:pt modelId="{86DD1722-847C-4986-BCB9-9E41EEF752C3}" type="pres">
      <dgm:prSet presAssocID="{289A27EF-00E6-41EF-8203-A9734B5FBB18}" presName="tx1" presStyleLbl="revTx" presStyleIdx="6" presStyleCnt="7"/>
      <dgm:spPr/>
    </dgm:pt>
    <dgm:pt modelId="{12965316-FFFE-42B3-AE0F-DD1380FE15AF}" type="pres">
      <dgm:prSet presAssocID="{289A27EF-00E6-41EF-8203-A9734B5FBB18}" presName="vert1" presStyleCnt="0"/>
      <dgm:spPr/>
    </dgm:pt>
  </dgm:ptLst>
  <dgm:cxnLst>
    <dgm:cxn modelId="{0635A614-27A4-4BAB-BEEF-33EEBF0A206C}" srcId="{CD55CFD5-64BF-4A1C-BD7A-EC3592572950}" destId="{3E4F98C2-1B6F-4B58-82FF-354002265816}" srcOrd="1" destOrd="0" parTransId="{2344DEC7-90FE-4F30-9D3B-F17410947415}" sibTransId="{F74590BC-0B8F-40FB-9F19-3947D6EB8DFC}"/>
    <dgm:cxn modelId="{475B1740-6AF8-43FF-9841-DC10585231B7}" type="presOf" srcId="{289A27EF-00E6-41EF-8203-A9734B5FBB18}" destId="{86DD1722-847C-4986-BCB9-9E41EEF752C3}" srcOrd="0" destOrd="0" presId="urn:microsoft.com/office/officeart/2008/layout/LinedList"/>
    <dgm:cxn modelId="{3E48165E-9370-48C1-AAA0-C8DF249127A4}" type="presOf" srcId="{CD55CFD5-64BF-4A1C-BD7A-EC3592572950}" destId="{DDFE30D7-A0F1-4284-8AA9-39EA3F171115}" srcOrd="0" destOrd="0" presId="urn:microsoft.com/office/officeart/2008/layout/LinedList"/>
    <dgm:cxn modelId="{76BE4C62-FB57-4724-9683-018E2353D7B4}" srcId="{CD55CFD5-64BF-4A1C-BD7A-EC3592572950}" destId="{E7FC7212-6437-4AC7-927F-3CD42C5D2AF4}" srcOrd="4" destOrd="0" parTransId="{65B4BC4B-19BE-451A-962A-51E99A5634A7}" sibTransId="{C15BC752-3768-470C-9B82-9C7D078238D3}"/>
    <dgm:cxn modelId="{DDF06964-AFFA-4E5D-A97D-877B0BA17A4D}" type="presOf" srcId="{248EFF3B-C4EA-4483-8C92-DE5BDEDBF320}" destId="{BDF9A9F8-913B-46E7-8973-F2317447867A}" srcOrd="0" destOrd="0" presId="urn:microsoft.com/office/officeart/2008/layout/LinedList"/>
    <dgm:cxn modelId="{9DC03C7D-F9E2-4811-BE27-D02D72546B30}" srcId="{CD55CFD5-64BF-4A1C-BD7A-EC3592572950}" destId="{5900423C-F0CB-4514-BCA0-AD0F78F8D4E5}" srcOrd="0" destOrd="0" parTransId="{0FBCC2AA-06FE-4672-AE6D-EABDFD595E91}" sibTransId="{1854AC63-7B6A-4B03-A7F2-402FC8D5FCE9}"/>
    <dgm:cxn modelId="{72604682-0958-4691-B6D8-0B45CB359A12}" type="presOf" srcId="{7F3DEFD6-C3C4-4AC1-913C-22EFE0BFB1F9}" destId="{5B768E3D-10C4-498B-847F-5A67F2D24D5B}" srcOrd="0" destOrd="0" presId="urn:microsoft.com/office/officeart/2008/layout/LinedList"/>
    <dgm:cxn modelId="{B077968E-CC32-4BDF-ACCB-74E74AC89942}" srcId="{CD55CFD5-64BF-4A1C-BD7A-EC3592572950}" destId="{6222A9EF-8CB7-4106-9113-BC1984B44AF0}" srcOrd="3" destOrd="0" parTransId="{A2116628-7F4D-4AFB-9E8E-D8285C10D26D}" sibTransId="{9B38F094-8A49-404B-9360-595B10106003}"/>
    <dgm:cxn modelId="{C4F1208F-A707-41D1-972C-128C05B60EEF}" type="presOf" srcId="{6222A9EF-8CB7-4106-9113-BC1984B44AF0}" destId="{D81352C9-644C-4967-A95C-455DEA87A579}" srcOrd="0" destOrd="0" presId="urn:microsoft.com/office/officeart/2008/layout/LinedList"/>
    <dgm:cxn modelId="{9E82E192-2942-45AF-B1EE-4B802CA71195}" type="presOf" srcId="{5900423C-F0CB-4514-BCA0-AD0F78F8D4E5}" destId="{0B1178A6-BE98-4FC7-8A3E-A080CC288A6D}" srcOrd="0" destOrd="0" presId="urn:microsoft.com/office/officeart/2008/layout/LinedList"/>
    <dgm:cxn modelId="{5D048F9B-A340-4653-A7E1-48C4EE19601F}" type="presOf" srcId="{E7FC7212-6437-4AC7-927F-3CD42C5D2AF4}" destId="{F7500662-A84B-449B-B5F0-DF2100AB0F25}" srcOrd="0" destOrd="0" presId="urn:microsoft.com/office/officeart/2008/layout/LinedList"/>
    <dgm:cxn modelId="{64EE26AB-45B3-4D53-8DC5-950F9F29D4DD}" srcId="{CD55CFD5-64BF-4A1C-BD7A-EC3592572950}" destId="{289A27EF-00E6-41EF-8203-A9734B5FBB18}" srcOrd="6" destOrd="0" parTransId="{5E7C05D0-EEF7-4AFC-B5D2-0DE7777838A4}" sibTransId="{F4AF664C-484E-47CF-94EC-1ACBBE16325F}"/>
    <dgm:cxn modelId="{FD57F2B3-2D0D-407A-BCAC-067D11BBEA6C}" srcId="{CD55CFD5-64BF-4A1C-BD7A-EC3592572950}" destId="{7F3DEFD6-C3C4-4AC1-913C-22EFE0BFB1F9}" srcOrd="5" destOrd="0" parTransId="{D514E06C-1A9C-4D1A-A7C9-48E48206F05A}" sibTransId="{1EB20408-6A5A-430F-80B5-C48CBB98B183}"/>
    <dgm:cxn modelId="{6454B1C1-3350-424E-ABD6-9F3F0EBD1AE7}" type="presOf" srcId="{3E4F98C2-1B6F-4B58-82FF-354002265816}" destId="{E75A28F7-BFD2-4999-8809-C856239BDDD4}" srcOrd="0" destOrd="0" presId="urn:microsoft.com/office/officeart/2008/layout/LinedList"/>
    <dgm:cxn modelId="{CD13B9E9-83C7-4B70-A6C3-3B7E63607241}" srcId="{CD55CFD5-64BF-4A1C-BD7A-EC3592572950}" destId="{248EFF3B-C4EA-4483-8C92-DE5BDEDBF320}" srcOrd="2" destOrd="0" parTransId="{C7D827DD-4FD5-4F10-905A-D044B50D7A64}" sibTransId="{153C69F1-F210-4B49-A427-A14B74AF8D3E}"/>
    <dgm:cxn modelId="{605AC807-A155-44D6-804A-F9825D2D9922}" type="presParOf" srcId="{DDFE30D7-A0F1-4284-8AA9-39EA3F171115}" destId="{69818AAA-1CC9-4855-A573-4CC7E395AE9B}" srcOrd="0" destOrd="0" presId="urn:microsoft.com/office/officeart/2008/layout/LinedList"/>
    <dgm:cxn modelId="{BDE24ECD-09E4-431E-BF72-63B96CFF5271}" type="presParOf" srcId="{DDFE30D7-A0F1-4284-8AA9-39EA3F171115}" destId="{BDED9EC9-471B-4D05-BB5F-2434E83B7E45}" srcOrd="1" destOrd="0" presId="urn:microsoft.com/office/officeart/2008/layout/LinedList"/>
    <dgm:cxn modelId="{0EF48E20-FAE4-47F8-BFE5-A825760874C8}" type="presParOf" srcId="{BDED9EC9-471B-4D05-BB5F-2434E83B7E45}" destId="{0B1178A6-BE98-4FC7-8A3E-A080CC288A6D}" srcOrd="0" destOrd="0" presId="urn:microsoft.com/office/officeart/2008/layout/LinedList"/>
    <dgm:cxn modelId="{D3F1C367-AB96-4DCA-91A1-06C46567604D}" type="presParOf" srcId="{BDED9EC9-471B-4D05-BB5F-2434E83B7E45}" destId="{2F235529-2000-4055-B784-E2A1DE2E9A24}" srcOrd="1" destOrd="0" presId="urn:microsoft.com/office/officeart/2008/layout/LinedList"/>
    <dgm:cxn modelId="{8737E5BF-F99E-47F6-9863-00C5FB5AAD92}" type="presParOf" srcId="{DDFE30D7-A0F1-4284-8AA9-39EA3F171115}" destId="{33AD5B26-8074-43CC-B78A-D4D6D3503C3A}" srcOrd="2" destOrd="0" presId="urn:microsoft.com/office/officeart/2008/layout/LinedList"/>
    <dgm:cxn modelId="{FD8F5A60-7D0A-4888-A559-FEF779E81114}" type="presParOf" srcId="{DDFE30D7-A0F1-4284-8AA9-39EA3F171115}" destId="{CFFB04D5-5512-4D5E-B9F8-ADDAF81C32A1}" srcOrd="3" destOrd="0" presId="urn:microsoft.com/office/officeart/2008/layout/LinedList"/>
    <dgm:cxn modelId="{5E9042B1-57F9-470A-A07A-C3FEA9ED33D6}" type="presParOf" srcId="{CFFB04D5-5512-4D5E-B9F8-ADDAF81C32A1}" destId="{E75A28F7-BFD2-4999-8809-C856239BDDD4}" srcOrd="0" destOrd="0" presId="urn:microsoft.com/office/officeart/2008/layout/LinedList"/>
    <dgm:cxn modelId="{8CED5D42-2B28-47EC-9875-EE3C276D3365}" type="presParOf" srcId="{CFFB04D5-5512-4D5E-B9F8-ADDAF81C32A1}" destId="{994BC025-E46F-4AF6-AE5D-A0A9AC2A9ACC}" srcOrd="1" destOrd="0" presId="urn:microsoft.com/office/officeart/2008/layout/LinedList"/>
    <dgm:cxn modelId="{692921FE-5608-4FE6-A476-41C2ECA520CB}" type="presParOf" srcId="{DDFE30D7-A0F1-4284-8AA9-39EA3F171115}" destId="{006D89D0-E8A3-405A-8BF9-0ADC2A7FD326}" srcOrd="4" destOrd="0" presId="urn:microsoft.com/office/officeart/2008/layout/LinedList"/>
    <dgm:cxn modelId="{078CBA92-35A2-48A1-B8D8-8D898C0D521F}" type="presParOf" srcId="{DDFE30D7-A0F1-4284-8AA9-39EA3F171115}" destId="{8FCF9F75-320C-427A-802C-F1D579F7D8AE}" srcOrd="5" destOrd="0" presId="urn:microsoft.com/office/officeart/2008/layout/LinedList"/>
    <dgm:cxn modelId="{5A16FA94-E1C0-4FF5-B0D1-9F8EF11D282C}" type="presParOf" srcId="{8FCF9F75-320C-427A-802C-F1D579F7D8AE}" destId="{BDF9A9F8-913B-46E7-8973-F2317447867A}" srcOrd="0" destOrd="0" presId="urn:microsoft.com/office/officeart/2008/layout/LinedList"/>
    <dgm:cxn modelId="{740BA4A6-598B-4C4E-94A2-D776C7B46654}" type="presParOf" srcId="{8FCF9F75-320C-427A-802C-F1D579F7D8AE}" destId="{3BDF6A00-2A22-423D-8D5B-804B96C2C392}" srcOrd="1" destOrd="0" presId="urn:microsoft.com/office/officeart/2008/layout/LinedList"/>
    <dgm:cxn modelId="{EB4CA7FE-4E24-44BD-9D44-7EA129767DFB}" type="presParOf" srcId="{DDFE30D7-A0F1-4284-8AA9-39EA3F171115}" destId="{F634AA12-69AA-45A8-9025-801472208EEC}" srcOrd="6" destOrd="0" presId="urn:microsoft.com/office/officeart/2008/layout/LinedList"/>
    <dgm:cxn modelId="{7436EA14-F140-4320-93B6-188947B704D1}" type="presParOf" srcId="{DDFE30D7-A0F1-4284-8AA9-39EA3F171115}" destId="{61D70467-B25D-42A4-AFC5-36710E693A4C}" srcOrd="7" destOrd="0" presId="urn:microsoft.com/office/officeart/2008/layout/LinedList"/>
    <dgm:cxn modelId="{01136161-BB93-492D-BFBB-1168C4E6A94E}" type="presParOf" srcId="{61D70467-B25D-42A4-AFC5-36710E693A4C}" destId="{D81352C9-644C-4967-A95C-455DEA87A579}" srcOrd="0" destOrd="0" presId="urn:microsoft.com/office/officeart/2008/layout/LinedList"/>
    <dgm:cxn modelId="{F96BE82B-3938-4C31-B6D1-BF06CB16DD4F}" type="presParOf" srcId="{61D70467-B25D-42A4-AFC5-36710E693A4C}" destId="{FC78DCB7-FF66-4212-9318-C80E01E8F7B0}" srcOrd="1" destOrd="0" presId="urn:microsoft.com/office/officeart/2008/layout/LinedList"/>
    <dgm:cxn modelId="{52BFCC8D-1B09-406A-97DC-778D500EA452}" type="presParOf" srcId="{DDFE30D7-A0F1-4284-8AA9-39EA3F171115}" destId="{7BF96B5A-F1E5-43AA-B5E6-5C408201F869}" srcOrd="8" destOrd="0" presId="urn:microsoft.com/office/officeart/2008/layout/LinedList"/>
    <dgm:cxn modelId="{778E1091-B60E-4F93-96BC-1AC791077BA5}" type="presParOf" srcId="{DDFE30D7-A0F1-4284-8AA9-39EA3F171115}" destId="{3B8C434F-111C-4BF4-9645-B287297B418C}" srcOrd="9" destOrd="0" presId="urn:microsoft.com/office/officeart/2008/layout/LinedList"/>
    <dgm:cxn modelId="{8E072A77-6144-4075-9814-EDA7D281B23A}" type="presParOf" srcId="{3B8C434F-111C-4BF4-9645-B287297B418C}" destId="{F7500662-A84B-449B-B5F0-DF2100AB0F25}" srcOrd="0" destOrd="0" presId="urn:microsoft.com/office/officeart/2008/layout/LinedList"/>
    <dgm:cxn modelId="{F62CC14E-7C0D-43EF-A982-754D369BCD69}" type="presParOf" srcId="{3B8C434F-111C-4BF4-9645-B287297B418C}" destId="{DA253A38-58C0-4F43-BD57-E52FE0EB629D}" srcOrd="1" destOrd="0" presId="urn:microsoft.com/office/officeart/2008/layout/LinedList"/>
    <dgm:cxn modelId="{CBB07F6E-F500-4DDD-AACC-4E18A1F4B774}" type="presParOf" srcId="{DDFE30D7-A0F1-4284-8AA9-39EA3F171115}" destId="{02E37902-34C0-4049-AE07-39577D739B1F}" srcOrd="10" destOrd="0" presId="urn:microsoft.com/office/officeart/2008/layout/LinedList"/>
    <dgm:cxn modelId="{C8B99F67-09BB-4637-90BB-F025A023F92C}" type="presParOf" srcId="{DDFE30D7-A0F1-4284-8AA9-39EA3F171115}" destId="{9103A042-474E-4403-A3BF-6B2FA4FA1A3F}" srcOrd="11" destOrd="0" presId="urn:microsoft.com/office/officeart/2008/layout/LinedList"/>
    <dgm:cxn modelId="{AD8F62E9-AA82-4D6C-A752-0F96EDDD97A2}" type="presParOf" srcId="{9103A042-474E-4403-A3BF-6B2FA4FA1A3F}" destId="{5B768E3D-10C4-498B-847F-5A67F2D24D5B}" srcOrd="0" destOrd="0" presId="urn:microsoft.com/office/officeart/2008/layout/LinedList"/>
    <dgm:cxn modelId="{CB3AE213-1D85-4C50-B119-D693B987F8C4}" type="presParOf" srcId="{9103A042-474E-4403-A3BF-6B2FA4FA1A3F}" destId="{3A0D1B79-44C8-43C3-8115-11109E953448}" srcOrd="1" destOrd="0" presId="urn:microsoft.com/office/officeart/2008/layout/LinedList"/>
    <dgm:cxn modelId="{B8C6C7AB-F7B5-4AA2-A24D-2DE8CC33BFFA}" type="presParOf" srcId="{DDFE30D7-A0F1-4284-8AA9-39EA3F171115}" destId="{6270CC16-4EDA-4F2A-87F0-C4D2FC678830}" srcOrd="12" destOrd="0" presId="urn:microsoft.com/office/officeart/2008/layout/LinedList"/>
    <dgm:cxn modelId="{A5E05FF4-E285-4DF5-A073-219DF475D08E}" type="presParOf" srcId="{DDFE30D7-A0F1-4284-8AA9-39EA3F171115}" destId="{4054CD6F-FA5A-4E8A-858E-9CA0FF7F84CB}" srcOrd="13" destOrd="0" presId="urn:microsoft.com/office/officeart/2008/layout/LinedList"/>
    <dgm:cxn modelId="{FA68A039-3BDB-4C3A-BE07-9164FD5236AB}" type="presParOf" srcId="{4054CD6F-FA5A-4E8A-858E-9CA0FF7F84CB}" destId="{86DD1722-847C-4986-BCB9-9E41EEF752C3}" srcOrd="0" destOrd="0" presId="urn:microsoft.com/office/officeart/2008/layout/LinedList"/>
    <dgm:cxn modelId="{36CBC438-77D3-4D13-913E-69F9C39E64DA}" type="presParOf" srcId="{4054CD6F-FA5A-4E8A-858E-9CA0FF7F84CB}" destId="{12965316-FFFE-42B3-AE0F-DD1380FE15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18AAA-1CC9-4855-A573-4CC7E395AE9B}">
      <dsp:nvSpPr>
        <dsp:cNvPr id="0" name=""/>
        <dsp:cNvSpPr/>
      </dsp:nvSpPr>
      <dsp:spPr>
        <a:xfrm>
          <a:off x="0" y="383"/>
          <a:ext cx="4210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178A6-BE98-4FC7-8A3E-A080CC288A6D}">
      <dsp:nvSpPr>
        <dsp:cNvPr id="0" name=""/>
        <dsp:cNvSpPr/>
      </dsp:nvSpPr>
      <dsp:spPr>
        <a:xfrm>
          <a:off x="0" y="38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Elektra Light Pro" panose="02000503030000020004" pitchFamily="50" charset="-52"/>
            </a:rPr>
            <a:t>Группа крови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383"/>
        <a:ext cx="4210310" cy="449059"/>
      </dsp:txXfrm>
    </dsp:sp>
    <dsp:sp modelId="{33AD5B26-8074-43CC-B78A-D4D6D3503C3A}">
      <dsp:nvSpPr>
        <dsp:cNvPr id="0" name=""/>
        <dsp:cNvSpPr/>
      </dsp:nvSpPr>
      <dsp:spPr>
        <a:xfrm>
          <a:off x="0" y="449443"/>
          <a:ext cx="421031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A28F7-BFD2-4999-8809-C856239BDDD4}">
      <dsp:nvSpPr>
        <dsp:cNvPr id="0" name=""/>
        <dsp:cNvSpPr/>
      </dsp:nvSpPr>
      <dsp:spPr>
        <a:xfrm>
          <a:off x="0" y="44944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Elektra Light Pro" panose="02000503030000020004" pitchFamily="50" charset="-52"/>
            </a:rPr>
            <a:t>ВИЧ, сифилис, гепатиты В и С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449443"/>
        <a:ext cx="4210310" cy="449059"/>
      </dsp:txXfrm>
    </dsp:sp>
    <dsp:sp modelId="{006D89D0-E8A3-405A-8BF9-0ADC2A7FD326}">
      <dsp:nvSpPr>
        <dsp:cNvPr id="0" name=""/>
        <dsp:cNvSpPr/>
      </dsp:nvSpPr>
      <dsp:spPr>
        <a:xfrm>
          <a:off x="0" y="898503"/>
          <a:ext cx="42103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9A9F8-913B-46E7-8973-F2317447867A}">
      <dsp:nvSpPr>
        <dsp:cNvPr id="0" name=""/>
        <dsp:cNvSpPr/>
      </dsp:nvSpPr>
      <dsp:spPr>
        <a:xfrm>
          <a:off x="0" y="89850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Elektra Light Pro" panose="02000503030000020004" pitchFamily="50" charset="-52"/>
            </a:rPr>
            <a:t>Общий анализ крови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898503"/>
        <a:ext cx="4210310" cy="449059"/>
      </dsp:txXfrm>
    </dsp:sp>
    <dsp:sp modelId="{F634AA12-69AA-45A8-9025-801472208EEC}">
      <dsp:nvSpPr>
        <dsp:cNvPr id="0" name=""/>
        <dsp:cNvSpPr/>
      </dsp:nvSpPr>
      <dsp:spPr>
        <a:xfrm>
          <a:off x="0" y="1347563"/>
          <a:ext cx="421031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52C9-644C-4967-A95C-455DEA87A579}">
      <dsp:nvSpPr>
        <dsp:cNvPr id="0" name=""/>
        <dsp:cNvSpPr/>
      </dsp:nvSpPr>
      <dsp:spPr>
        <a:xfrm>
          <a:off x="0" y="134756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Elektra Light Pro" panose="02000503030000020004" pitchFamily="50" charset="-52"/>
            </a:rPr>
            <a:t>ЭКГ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1347563"/>
        <a:ext cx="4210310" cy="449059"/>
      </dsp:txXfrm>
    </dsp:sp>
    <dsp:sp modelId="{7BF96B5A-F1E5-43AA-B5E6-5C408201F869}">
      <dsp:nvSpPr>
        <dsp:cNvPr id="0" name=""/>
        <dsp:cNvSpPr/>
      </dsp:nvSpPr>
      <dsp:spPr>
        <a:xfrm>
          <a:off x="0" y="1796623"/>
          <a:ext cx="421031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00662-A84B-449B-B5F0-DF2100AB0F25}">
      <dsp:nvSpPr>
        <dsp:cNvPr id="0" name=""/>
        <dsp:cNvSpPr/>
      </dsp:nvSpPr>
      <dsp:spPr>
        <a:xfrm>
          <a:off x="0" y="179662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Elektra Light Pro" panose="02000503030000020004" pitchFamily="50" charset="-52"/>
            </a:rPr>
            <a:t>Анализ мочи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1796623"/>
        <a:ext cx="4210310" cy="449059"/>
      </dsp:txXfrm>
    </dsp:sp>
    <dsp:sp modelId="{02E37902-34C0-4049-AE07-39577D739B1F}">
      <dsp:nvSpPr>
        <dsp:cNvPr id="0" name=""/>
        <dsp:cNvSpPr/>
      </dsp:nvSpPr>
      <dsp:spPr>
        <a:xfrm>
          <a:off x="0" y="2245683"/>
          <a:ext cx="4210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8E3D-10C4-498B-847F-5A67F2D24D5B}">
      <dsp:nvSpPr>
        <dsp:cNvPr id="0" name=""/>
        <dsp:cNvSpPr/>
      </dsp:nvSpPr>
      <dsp:spPr>
        <a:xfrm>
          <a:off x="0" y="224568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Elektra Light Pro" panose="02000503030000020004" pitchFamily="50" charset="-52"/>
            </a:rPr>
            <a:t>Коагулограмма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2245683"/>
        <a:ext cx="4210310" cy="449059"/>
      </dsp:txXfrm>
    </dsp:sp>
    <dsp:sp modelId="{6270CC16-4EDA-4F2A-87F0-C4D2FC678830}">
      <dsp:nvSpPr>
        <dsp:cNvPr id="0" name=""/>
        <dsp:cNvSpPr/>
      </dsp:nvSpPr>
      <dsp:spPr>
        <a:xfrm>
          <a:off x="0" y="2694743"/>
          <a:ext cx="421031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D1722-847C-4986-BCB9-9E41EEF752C3}">
      <dsp:nvSpPr>
        <dsp:cNvPr id="0" name=""/>
        <dsp:cNvSpPr/>
      </dsp:nvSpPr>
      <dsp:spPr>
        <a:xfrm>
          <a:off x="0" y="2694743"/>
          <a:ext cx="4210310" cy="44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Elektra Light Pro" panose="02000503030000020004" pitchFamily="50" charset="-52"/>
            </a:rPr>
            <a:t>Биохимический анализ крови</a:t>
          </a:r>
          <a:endParaRPr lang="en-US" sz="2000" b="1" kern="1200" dirty="0">
            <a:latin typeface="Elektra Light Pro" panose="02000503030000020004" pitchFamily="50" charset="-52"/>
          </a:endParaRPr>
        </a:p>
      </dsp:txBody>
      <dsp:txXfrm>
        <a:off x="0" y="2694743"/>
        <a:ext cx="4210310" cy="449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18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64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54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544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379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128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222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55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4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321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984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161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093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32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85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23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58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5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sz="3600" i="1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43" name="Google Shape;43;p6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68" name="Google Shape;68;p8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57616" y="994229"/>
            <a:ext cx="5931125" cy="3446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b="1" dirty="0">
                <a:latin typeface="Elektra Light Pro" panose="02000503030000020004" pitchFamily="50" charset="-52"/>
              </a:rPr>
              <a:t>Клинические рекомендации нового поколения: проблемы на пути разработки и внедрения</a:t>
            </a:r>
            <a:br>
              <a:rPr lang="ru-RU" sz="3200" b="1" dirty="0">
                <a:latin typeface="Elektra Light Pro" panose="02000503030000020004" pitchFamily="50" charset="-52"/>
              </a:rPr>
            </a:br>
            <a:endParaRPr sz="3200" b="1" dirty="0">
              <a:latin typeface="Elektra Ligh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294" y="4680609"/>
            <a:ext cx="2525486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Elektra Light Pro" panose="02000503030000020004" pitchFamily="50" charset="-52"/>
              </a:rPr>
              <a:t>www.kormed.ru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38775"/>
            <a:ext cx="1727200" cy="491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94C01A59-FEF4-49EC-8A16-AD52FC619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31" y="1299160"/>
            <a:ext cx="7093857" cy="2151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02071" y="939623"/>
            <a:ext cx="1387389" cy="2685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18580" y="841799"/>
            <a:ext cx="7343100" cy="39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800" b="1" i="0" dirty="0">
                <a:latin typeface="Elektra Light Pro" panose="02000503030000020004" pitchFamily="50" charset="-52"/>
              </a:rPr>
              <a:t>Пример: </a:t>
            </a:r>
            <a:r>
              <a:rPr lang="ru-RU" sz="1800" i="0" dirty="0">
                <a:latin typeface="Elektra Light Pro" panose="02000503030000020004" pitchFamily="50" charset="-52"/>
              </a:rPr>
              <a:t>иссечение рака кожи</a:t>
            </a:r>
            <a:endParaRPr lang="ru-RU" sz="1800" b="1" i="0" dirty="0">
              <a:latin typeface="Elektra Light Pro" panose="02000503030000020004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41267E-B5E4-4C4F-A4BA-B5834250EF84}"/>
              </a:ext>
            </a:extLst>
          </p:cNvPr>
          <p:cNvSpPr txBox="1"/>
          <p:nvPr/>
        </p:nvSpPr>
        <p:spPr>
          <a:xfrm>
            <a:off x="6437646" y="67615"/>
            <a:ext cx="2511483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Elektra Light Pro" panose="02000503030000020004" pitchFamily="50" charset="-52"/>
              </a:rPr>
              <a:t>Не попадет в стандарт! </a:t>
            </a:r>
          </a:p>
          <a:p>
            <a:r>
              <a:rPr lang="ru-RU" dirty="0">
                <a:latin typeface="Elektra Light Pro" panose="02000503030000020004" pitchFamily="50" charset="-52"/>
              </a:rPr>
              <a:t>Можно ли будет лечить?</a:t>
            </a:r>
          </a:p>
          <a:p>
            <a:r>
              <a:rPr lang="ru-RU" dirty="0">
                <a:latin typeface="Elektra Light Pro" panose="02000503030000020004" pitchFamily="50" charset="-52"/>
              </a:rPr>
              <a:t>Правильно ли будут рассчитаны объемы помощи?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238" y="3640097"/>
            <a:ext cx="6545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Elektra Light Pro" panose="02000503030000020004" pitchFamily="50" charset="-52"/>
              </a:rPr>
              <a:t>В КР нет рекомендаций по антибиотикопрофилактике хирургических инфекций, поскольку все же это КР, посвященная раку кожи.</a:t>
            </a:r>
            <a:r>
              <a:rPr lang="ru-RU" dirty="0">
                <a:latin typeface="Elektra Light Pro" panose="02000503030000020004" pitchFamily="50" charset="-52"/>
              </a:rPr>
              <a:t> Тем не менее, это не означает, что во время госпитализации по данному поводу пациенту не потребуется а/б профилактика. И она должна определятся рекомендациями по антибиотикопрофилактике и создаваться клиническими фармакологами, а не онкологами…</a:t>
            </a:r>
          </a:p>
        </p:txBody>
      </p:sp>
      <p:sp>
        <p:nvSpPr>
          <p:cNvPr id="4" name="Овал 3"/>
          <p:cNvSpPr/>
          <p:nvPr/>
        </p:nvSpPr>
        <p:spPr>
          <a:xfrm>
            <a:off x="6757215" y="2445657"/>
            <a:ext cx="915474" cy="91754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9954" y="939623"/>
            <a:ext cx="1387389" cy="2685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87951" y="827285"/>
            <a:ext cx="9056049" cy="39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800" b="1" i="0" dirty="0">
                <a:latin typeface="Elektra Light Pro" panose="02000503030000020004" pitchFamily="50" charset="-52"/>
              </a:rPr>
              <a:t>Пример: </a:t>
            </a:r>
            <a:r>
              <a:rPr lang="ru-RU" sz="1300" b="1" i="0" dirty="0" err="1">
                <a:latin typeface="Elektra Light Pro" panose="02000503030000020004" pitchFamily="50" charset="-52"/>
              </a:rPr>
              <a:t>Цисплатин</a:t>
            </a:r>
            <a:r>
              <a:rPr lang="ru-RU" sz="1300" b="1" i="0" dirty="0">
                <a:latin typeface="Elektra Light Pro" panose="02000503030000020004" pitchFamily="50" charset="-52"/>
              </a:rPr>
              <a:t> 50-60 мг/м² в/в </a:t>
            </a:r>
            <a:r>
              <a:rPr lang="ru-RU" sz="1300" b="1" i="0" dirty="0" err="1">
                <a:latin typeface="Elektra Light Pro" panose="02000503030000020004" pitchFamily="50" charset="-52"/>
              </a:rPr>
              <a:t>в</a:t>
            </a:r>
            <a:r>
              <a:rPr lang="ru-RU" sz="1300" b="1" i="0" dirty="0">
                <a:latin typeface="Elektra Light Pro" panose="02000503030000020004" pitchFamily="50" charset="-52"/>
              </a:rPr>
              <a:t> 1-й день + </a:t>
            </a:r>
            <a:r>
              <a:rPr lang="ru-RU" sz="1300" b="1" i="0" dirty="0" err="1">
                <a:latin typeface="Elektra Light Pro" panose="02000503030000020004" pitchFamily="50" charset="-52"/>
              </a:rPr>
              <a:t>доксорубицин</a:t>
            </a:r>
            <a:r>
              <a:rPr lang="ru-RU" sz="1300" b="1" i="0" dirty="0">
                <a:latin typeface="Elektra Light Pro" panose="02000503030000020004" pitchFamily="50" charset="-52"/>
              </a:rPr>
              <a:t> 50 мг/м² в/в </a:t>
            </a:r>
            <a:r>
              <a:rPr lang="ru-RU" sz="1300" b="1" i="0" dirty="0" err="1">
                <a:latin typeface="Elektra Light Pro" panose="02000503030000020004" pitchFamily="50" charset="-52"/>
              </a:rPr>
              <a:t>в</a:t>
            </a:r>
            <a:r>
              <a:rPr lang="ru-RU" sz="1300" b="1" i="0" dirty="0">
                <a:latin typeface="Elektra Light Pro" panose="02000503030000020004" pitchFamily="50" charset="-52"/>
              </a:rPr>
              <a:t> 1-й день; цикл 28 дней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07904"/>
            <a:ext cx="67431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Пациенту требуется перед введением </a:t>
            </a:r>
            <a:r>
              <a:rPr lang="ru-RU" sz="1200" dirty="0" err="1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эметогенных</a:t>
            </a:r>
            <a:r>
              <a:rPr lang="ru-RU" sz="12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ЛС профилактика тошноты и рвоты, </a:t>
            </a:r>
            <a:endParaRPr lang="en-US" sz="1200" dirty="0">
              <a:latin typeface="Elektra Light Pro" panose="02000503030000020004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 после введения профилактика отсроченной тошноты и рвоты. Также требуется профилактика фебрильной </a:t>
            </a:r>
            <a:r>
              <a:rPr lang="ru-RU" sz="1200" dirty="0" err="1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нейтропении</a:t>
            </a:r>
            <a:r>
              <a:rPr lang="ru-RU" sz="12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1200" dirty="0">
                <a:latin typeface="Elektra Light Pro" panose="02000503030000020004" pitchFamily="50" charset="-52"/>
              </a:rPr>
              <a:t>Пациентам с высоким риском венозных тромбоэмболий требуется профилактика ВТЭ. Это безусловно не предмет обсуждения </a:t>
            </a:r>
            <a:endParaRPr lang="en-US" sz="1200" dirty="0">
              <a:latin typeface="Elektra Light Pro" panose="02000503030000020004" pitchFamily="50" charset="-52"/>
            </a:endParaRPr>
          </a:p>
          <a:p>
            <a:r>
              <a:rPr lang="ru-RU" sz="1200" dirty="0">
                <a:latin typeface="Elektra Light Pro" panose="02000503030000020004" pitchFamily="50" charset="-52"/>
              </a:rPr>
              <a:t>в КР по опухолям кожи…  Это инструкция к применению ЛС и(!) отдельные МР по профилактике тошноты и рвоты, а также фебрильной </a:t>
            </a:r>
            <a:r>
              <a:rPr lang="ru-RU" sz="1200" dirty="0" err="1">
                <a:latin typeface="Elektra Light Pro" panose="02000503030000020004" pitchFamily="50" charset="-52"/>
              </a:rPr>
              <a:t>нейтропении</a:t>
            </a:r>
            <a:r>
              <a:rPr lang="ru-RU" sz="1200" dirty="0">
                <a:latin typeface="Elektra Light Pro" panose="02000503030000020004" pitchFamily="50" charset="-52"/>
              </a:rPr>
              <a:t> и профилактики ВТЭ (которые разработаны!)</a:t>
            </a:r>
          </a:p>
          <a:p>
            <a:endParaRPr lang="ru-RU" sz="1200" dirty="0">
              <a:latin typeface="Elektra Light Pro" panose="02000503030000020004" pitchFamily="50" charset="-52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50B655E-6645-4D87-AAC9-F38E899A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78" y="1239791"/>
            <a:ext cx="7002593" cy="20653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37078" y="3127363"/>
            <a:ext cx="7031365" cy="355600"/>
          </a:xfrm>
          <a:prstGeom prst="rect">
            <a:avLst/>
          </a:prstGeom>
          <a:solidFill>
            <a:srgbClr val="FF9825"/>
          </a:solidFill>
          <a:ln>
            <a:solidFill>
              <a:srgbClr val="FF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Light Pro" panose="02000503030000020004" pitchFamily="50" charset="-52"/>
              </a:rPr>
              <a:t>БОЛЬШЕ НЕТ НИКАКИХ ЛЕКАРСТВ</a:t>
            </a:r>
          </a:p>
        </p:txBody>
      </p:sp>
      <p:sp>
        <p:nvSpPr>
          <p:cNvPr id="26" name="Google Shape;564;p39"/>
          <p:cNvSpPr/>
          <p:nvPr/>
        </p:nvSpPr>
        <p:spPr>
          <a:xfrm>
            <a:off x="8389157" y="3213881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4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2014070" y="1262146"/>
            <a:ext cx="6763658" cy="3425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err="1">
                <a:latin typeface="Elektra Light Pro" panose="02000503030000020004" pitchFamily="50" charset="-52"/>
              </a:rPr>
              <a:t>Невключение</a:t>
            </a:r>
            <a:r>
              <a:rPr lang="ru-RU" sz="1800" dirty="0">
                <a:latin typeface="Elektra Light Pro" panose="02000503030000020004" pitchFamily="50" charset="-52"/>
              </a:rPr>
              <a:t> СТ в стандарты МП, следовательно в КСГ. </a:t>
            </a:r>
          </a:p>
          <a:p>
            <a:r>
              <a:rPr lang="ru-RU" sz="1800" dirty="0">
                <a:latin typeface="Elektra Light Pro" panose="02000503030000020004" pitchFamily="50" charset="-52"/>
              </a:rPr>
              <a:t>ЦЭККМП МЗ заверяет в том, что стандарты по</a:t>
            </a:r>
            <a:r>
              <a:rPr lang="en-US" sz="1800" dirty="0">
                <a:latin typeface="Elektra Light Pro" panose="02000503030000020004" pitchFamily="50" charset="-52"/>
              </a:rPr>
              <a:t> </a:t>
            </a:r>
            <a:r>
              <a:rPr lang="ru-RU" sz="1800" dirty="0">
                <a:latin typeface="Elektra Light Pro" panose="02000503030000020004" pitchFamily="50" charset="-52"/>
              </a:rPr>
              <a:t>сопроводительной терапии будут разработаны позднее, однако здесь имеются определенные риски. </a:t>
            </a:r>
          </a:p>
          <a:p>
            <a:r>
              <a:rPr lang="ru-RU" sz="1800" dirty="0">
                <a:latin typeface="Elektra Light Pro" panose="02000503030000020004" pitchFamily="50" charset="-52"/>
              </a:rPr>
              <a:t>Дорогостоящие методы сопроводительной терапии (или даже купирования НЯ), в частности </a:t>
            </a:r>
            <a:r>
              <a:rPr lang="ru-RU" sz="1800" dirty="0" err="1">
                <a:latin typeface="Elektra Light Pro" panose="02000503030000020004" pitchFamily="50" charset="-52"/>
              </a:rPr>
              <a:t>иммуносупрессивная</a:t>
            </a:r>
            <a:r>
              <a:rPr lang="ru-RU" sz="1800" dirty="0">
                <a:latin typeface="Elektra Light Pro" panose="02000503030000020004" pitchFamily="50" charset="-52"/>
              </a:rPr>
              <a:t> терапия, могла бы быть выделена в отдельную КСГ (и в отдельный стандарт!)</a:t>
            </a:r>
          </a:p>
          <a:p>
            <a:r>
              <a:rPr lang="ru-RU" sz="1800" dirty="0">
                <a:latin typeface="Elektra Light Pro" panose="02000503030000020004" pitchFamily="50" charset="-52"/>
              </a:rPr>
              <a:t>В соответствии с МР по способам оплаты МП за счет средств ОМС лечение НЯ должно входить в противоопухолевые КСГ. На практике имеются различные подходы. </a:t>
            </a: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grpSp>
        <p:nvGrpSpPr>
          <p:cNvPr id="21" name="Google Shape;1009;p40"/>
          <p:cNvGrpSpPr/>
          <p:nvPr/>
        </p:nvGrpSpPr>
        <p:grpSpPr>
          <a:xfrm>
            <a:off x="950500" y="3432692"/>
            <a:ext cx="757855" cy="670658"/>
            <a:chOff x="1510757" y="3225422"/>
            <a:chExt cx="720214" cy="637347"/>
          </a:xfrm>
        </p:grpSpPr>
        <p:sp>
          <p:nvSpPr>
            <p:cNvPr id="22" name="Google Shape;1010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11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12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13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14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15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16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453524" y="1535524"/>
            <a:ext cx="2862886" cy="2862886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600" dirty="0">
                <a:solidFill>
                  <a:srgbClr val="FFFFFF"/>
                </a:solidFill>
              </a:rPr>
              <a:t>Возможное решение</a:t>
            </a:r>
            <a:endParaRPr lang="ru-RU" sz="2600" b="1" dirty="0">
              <a:solidFill>
                <a:srgbClr val="222222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FED932-3F75-E84D-9C43-570E45DA5631}"/>
              </a:ext>
            </a:extLst>
          </p:cNvPr>
          <p:cNvSpPr/>
          <p:nvPr/>
        </p:nvSpPr>
        <p:spPr>
          <a:xfrm>
            <a:off x="3756211" y="2182137"/>
            <a:ext cx="4995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Разработка стандартов по сопроводительной терапии параллельно со стандартами по лечению основных нозологий (поставить разработку стандартов в план-график работ), </a:t>
            </a:r>
            <a:b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</a:b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сделать перекрестную ссылку на разрабатываемые стандарты.</a:t>
            </a:r>
          </a:p>
          <a:p>
            <a:pPr marL="285750" indent="-285750"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Определить способ оплаты СТ (отдельные КСГ или в рамках противоопухолевого КСГ). </a:t>
            </a:r>
          </a:p>
        </p:txBody>
      </p:sp>
    </p:spTree>
    <p:extLst>
      <p:ext uri="{BB962C8B-B14F-4D97-AF65-F5344CB8AC3E}">
        <p14:creationId xmlns:p14="http://schemas.microsoft.com/office/powerpoint/2010/main" val="31397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lang="ru-RU" sz="1200" dirty="0">
              <a:latin typeface="Elektra Light Pro" panose="02000503030000020004" pitchFamily="50" charset="-52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86992" y="2007559"/>
            <a:ext cx="4637407" cy="1964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lvl="0" indent="0">
              <a:buNone/>
            </a:pPr>
            <a:r>
              <a:rPr lang="ru-RU" sz="2600" b="1" dirty="0">
                <a:solidFill>
                  <a:srgbClr val="333333"/>
                </a:solidFill>
              </a:rPr>
              <a:t>Проблема № 3 – диагностические исследования и осмотры врачей-специалистов</a:t>
            </a:r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59" y="1225297"/>
            <a:ext cx="6278361" cy="35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297450" y="2396149"/>
            <a:ext cx="4812962" cy="3537900"/>
          </a:xfrm>
        </p:spPr>
        <p:txBody>
          <a:bodyPr/>
          <a:lstStyle/>
          <a:p>
            <a:pPr marL="6350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Elektra Light Pro" panose="02000503030000020004" pitchFamily="50" charset="-52"/>
                <a:ea typeface="Arial"/>
                <a:cs typeface="Arial"/>
                <a:sym typeface="Arial"/>
              </a:rPr>
              <a:t>Тесты и обследования, </a:t>
            </a:r>
            <a:br>
              <a:rPr lang="ru-RU" sz="2000" b="1" dirty="0">
                <a:solidFill>
                  <a:srgbClr val="333333"/>
                </a:solidFill>
                <a:latin typeface="Elektra Light Pro" panose="02000503030000020004" pitchFamily="50" charset="-52"/>
                <a:ea typeface="Arial"/>
                <a:cs typeface="Arial"/>
                <a:sym typeface="Arial"/>
              </a:rPr>
            </a:br>
            <a:r>
              <a:rPr lang="ru-RU" sz="2000" b="1" dirty="0">
                <a:solidFill>
                  <a:srgbClr val="333333"/>
                </a:solidFill>
                <a:latin typeface="Elektra Light Pro" panose="02000503030000020004" pitchFamily="50" charset="-52"/>
                <a:ea typeface="Arial"/>
                <a:cs typeface="Arial"/>
                <a:sym typeface="Arial"/>
              </a:rPr>
              <a:t>«необходимые» при </a:t>
            </a:r>
            <a:br>
              <a:rPr lang="ru-RU" sz="2000" b="1" dirty="0">
                <a:solidFill>
                  <a:srgbClr val="333333"/>
                </a:solidFill>
                <a:latin typeface="Elektra Light Pro" panose="02000503030000020004" pitchFamily="50" charset="-52"/>
                <a:ea typeface="Arial"/>
                <a:cs typeface="Arial"/>
                <a:sym typeface="Arial"/>
              </a:rPr>
            </a:br>
            <a:r>
              <a:rPr lang="ru-RU" sz="2000" b="1" dirty="0">
                <a:solidFill>
                  <a:srgbClr val="333333"/>
                </a:solidFill>
                <a:latin typeface="Elektra Light Pro" panose="02000503030000020004" pitchFamily="50" charset="-52"/>
                <a:ea typeface="Arial"/>
                <a:cs typeface="Arial"/>
                <a:sym typeface="Arial"/>
              </a:rPr>
              <a:t>госпитализации</a:t>
            </a:r>
          </a:p>
        </p:txBody>
      </p:sp>
      <p:graphicFrame>
        <p:nvGraphicFramePr>
          <p:cNvPr id="14" name="Объект 6">
            <a:extLst>
              <a:ext uri="{FF2B5EF4-FFF2-40B4-BE49-F238E27FC236}">
                <a16:creationId xmlns:a16="http://schemas.microsoft.com/office/drawing/2014/main" id="{726ECE27-E3A1-439F-87B5-93C825B03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387522"/>
              </p:ext>
            </p:extLst>
          </p:nvPr>
        </p:nvGraphicFramePr>
        <p:xfrm>
          <a:off x="4300321" y="1451759"/>
          <a:ext cx="4210310" cy="314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oogle Shape;7946;p75"/>
          <p:cNvGrpSpPr/>
          <p:nvPr/>
        </p:nvGrpSpPr>
        <p:grpSpPr>
          <a:xfrm>
            <a:off x="0" y="1112819"/>
            <a:ext cx="794597" cy="966886"/>
            <a:chOff x="-24709100" y="3888875"/>
            <a:chExt cx="243400" cy="296175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16" name="Google Shape;7947;p75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Google Shape;7948;p75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Google Shape;7949;p75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" name="Стрелка вправо 7"/>
          <p:cNvSpPr/>
          <p:nvPr/>
        </p:nvSpPr>
        <p:spPr>
          <a:xfrm>
            <a:off x="2168354" y="3422469"/>
            <a:ext cx="1071154" cy="478971"/>
          </a:xfrm>
          <a:prstGeom prst="rightArrow">
            <a:avLst/>
          </a:prstGeom>
          <a:solidFill>
            <a:srgbClr val="FF9825"/>
          </a:solidFill>
          <a:ln>
            <a:solidFill>
              <a:srgbClr val="FF9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A163C24-2D76-4609-A945-9CA81077E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6" y="1171853"/>
            <a:ext cx="8334454" cy="2675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02071" y="867053"/>
            <a:ext cx="1387389" cy="2685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18580" y="747458"/>
            <a:ext cx="8656906" cy="39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800" b="1" i="0" dirty="0">
                <a:latin typeface="Elektra Light Pro" panose="02000503030000020004" pitchFamily="50" charset="-52"/>
              </a:rPr>
              <a:t>Пример: </a:t>
            </a:r>
            <a:r>
              <a:rPr lang="ru-RU" sz="1200" b="1" i="0" dirty="0">
                <a:latin typeface="Elektra Light Pro" panose="02000503030000020004" pitchFamily="50" charset="-52"/>
              </a:rPr>
              <a:t>определение группы крови и  маркеров </a:t>
            </a:r>
            <a:r>
              <a:rPr lang="ru-RU" sz="1200" b="1" i="0" dirty="0" err="1">
                <a:latin typeface="Elektra Light Pro" panose="02000503030000020004" pitchFamily="50" charset="-52"/>
              </a:rPr>
              <a:t>гемотрансмиссивных</a:t>
            </a:r>
            <a:r>
              <a:rPr lang="ru-RU" sz="1200" b="1" i="0" dirty="0">
                <a:latin typeface="Elektra Light Pro" panose="02000503030000020004" pitchFamily="50" charset="-52"/>
              </a:rPr>
              <a:t> инфекций у больных раком кожи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34" y="3827847"/>
            <a:ext cx="65774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Elektra Light Pro" panose="02000503030000020004" pitchFamily="50" charset="-52"/>
              </a:rPr>
              <a:t>Нет в КР: потому что ни группа крови, ни резус фактор, ни даже наличие или отсутствие гепатита В у пациента не влияет на выбор лечения, объемов обследования и прогноз в отношении рака кожи. Поскольку КР были основаны на принципах доказательной медицины, то такого рода «традиции» здравоохранения не учитывались при их создании…</a:t>
            </a:r>
          </a:p>
        </p:txBody>
      </p:sp>
      <p:sp>
        <p:nvSpPr>
          <p:cNvPr id="4" name="Овал 3"/>
          <p:cNvSpPr/>
          <p:nvPr/>
        </p:nvSpPr>
        <p:spPr>
          <a:xfrm>
            <a:off x="6599817" y="1787755"/>
            <a:ext cx="1877119" cy="18813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1907633" y="2259052"/>
            <a:ext cx="6868757" cy="2271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>
                <a:latin typeface="Elektra Light Pro" panose="02000503030000020004" pitchFamily="50" charset="-52"/>
              </a:rPr>
              <a:t>Отсутствуют в КР. Очевидно, что для лечения рака кожи (любой иной нозологии (С00 – С97)) не имеет никакого значения наличие гепатита В у пациента, или его группа крови. Значит и не является предметом описания КР.</a:t>
            </a:r>
          </a:p>
          <a:p>
            <a:r>
              <a:rPr lang="ru-RU" sz="1600" dirty="0">
                <a:latin typeface="Elektra Light Pro" panose="02000503030000020004" pitchFamily="50" charset="-52"/>
              </a:rPr>
              <a:t>Не должно попадать ни в КР (которая описывает специфические аспекты специализированной помощи), ни в</a:t>
            </a:r>
            <a:r>
              <a:rPr lang="en-US" sz="1600" dirty="0">
                <a:latin typeface="Elektra Light Pro" panose="02000503030000020004" pitchFamily="50" charset="-52"/>
              </a:rPr>
              <a:t> </a:t>
            </a:r>
            <a:r>
              <a:rPr lang="ru-RU" sz="1600" dirty="0">
                <a:latin typeface="Elektra Light Pro" panose="02000503030000020004" pitchFamily="50" charset="-52"/>
              </a:rPr>
              <a:t>специализированные СМП. </a:t>
            </a:r>
          </a:p>
          <a:p>
            <a:endParaRPr lang="ru-RU" sz="1600" dirty="0">
              <a:latin typeface="Elektra Light Pro" panose="02000503030000020004" pitchFamily="50" charset="-52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633" y="1691126"/>
            <a:ext cx="6437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222222"/>
                </a:solidFill>
                <a:latin typeface="Elektra Light Pro" panose="02000503030000020004" pitchFamily="50" charset="-52"/>
              </a:rPr>
              <a:t>Вроде бы обязательные для госпитализации тесты…</a:t>
            </a:r>
          </a:p>
        </p:txBody>
      </p:sp>
      <p:grpSp>
        <p:nvGrpSpPr>
          <p:cNvPr id="12" name="Google Shape;851;p40"/>
          <p:cNvGrpSpPr/>
          <p:nvPr/>
        </p:nvGrpSpPr>
        <p:grpSpPr>
          <a:xfrm>
            <a:off x="355601" y="2836675"/>
            <a:ext cx="1134528" cy="1210253"/>
            <a:chOff x="9901824" y="937343"/>
            <a:chExt cx="744273" cy="793950"/>
          </a:xfrm>
        </p:grpSpPr>
        <p:grpSp>
          <p:nvGrpSpPr>
            <p:cNvPr id="13" name="Google Shape;852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6" name="Google Shape;853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854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855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856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857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858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859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860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861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862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863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64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65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66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67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68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9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2489202" y="1720326"/>
            <a:ext cx="6342741" cy="3075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err="1">
                <a:latin typeface="Elektra Light Pro" panose="02000503030000020004" pitchFamily="50" charset="-52"/>
              </a:rPr>
              <a:t>Задвоение</a:t>
            </a:r>
            <a:r>
              <a:rPr lang="ru-RU" sz="1600" dirty="0">
                <a:latin typeface="Elektra Light Pro" panose="02000503030000020004" pitchFamily="50" charset="-52"/>
              </a:rPr>
              <a:t> услуг и расчетов за оказанную МП (амбулаторно и стационарно). </a:t>
            </a:r>
          </a:p>
          <a:p>
            <a:pPr lvl="0"/>
            <a:r>
              <a:rPr lang="ru-RU" sz="1600" dirty="0">
                <a:latin typeface="Elektra Light Pro" panose="02000503030000020004" pitchFamily="50" charset="-52"/>
              </a:rPr>
              <a:t>Навязывание анализов и исследований без соответствующего юридического основания. </a:t>
            </a:r>
          </a:p>
          <a:p>
            <a:pPr lvl="0"/>
            <a:r>
              <a:rPr lang="ru-RU" sz="1600" dirty="0">
                <a:latin typeface="Elektra Light Pro" panose="02000503030000020004" pitchFamily="50" charset="-52"/>
              </a:rPr>
              <a:t>Проведение анализов и исследований без соответствующего медицинского обоснования и смысла.</a:t>
            </a:r>
          </a:p>
          <a:p>
            <a:pPr lvl="0"/>
            <a:r>
              <a:rPr lang="ru-RU" sz="1600" dirty="0">
                <a:latin typeface="Elektra Light Pro" panose="02000503030000020004" pitchFamily="50" charset="-52"/>
              </a:rPr>
              <a:t>Недоверие исследованиям, выполненным в других организациях, в том числе в других регионах. </a:t>
            </a:r>
          </a:p>
          <a:p>
            <a:pPr lvl="0"/>
            <a:r>
              <a:rPr lang="ru-RU" sz="1600" dirty="0">
                <a:latin typeface="Elektra Light Pro" panose="02000503030000020004" pitchFamily="50" charset="-52"/>
              </a:rPr>
              <a:t>Невозможность/сложность в получении бесплатных исследований пациентов из других регионов. </a:t>
            </a: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9202" y="1326573"/>
            <a:ext cx="5602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>
                <a:latin typeface="Elektra Light Pro" panose="02000503030000020004" pitchFamily="50" charset="-52"/>
              </a:rPr>
              <a:t>Диагностика</a:t>
            </a:r>
            <a:endParaRPr lang="ru-RU" sz="1800" b="1" dirty="0">
              <a:solidFill>
                <a:srgbClr val="222222"/>
              </a:solidFill>
              <a:latin typeface="Elektra Light Pro" panose="02000503030000020004" pitchFamily="50" charset="-52"/>
            </a:endParaRPr>
          </a:p>
        </p:txBody>
      </p:sp>
      <p:grpSp>
        <p:nvGrpSpPr>
          <p:cNvPr id="36" name="Google Shape;880;p40"/>
          <p:cNvGrpSpPr/>
          <p:nvPr/>
        </p:nvGrpSpPr>
        <p:grpSpPr>
          <a:xfrm>
            <a:off x="442500" y="3339599"/>
            <a:ext cx="885557" cy="1075780"/>
            <a:chOff x="5526246" y="1011207"/>
            <a:chExt cx="592758" cy="720086"/>
          </a:xfrm>
        </p:grpSpPr>
        <p:sp>
          <p:nvSpPr>
            <p:cNvPr id="37" name="Google Shape;881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82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83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84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85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86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4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2090059" y="2019204"/>
            <a:ext cx="6868757" cy="2507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>
                <a:latin typeface="Elektra Light Pro" panose="02000503030000020004" pitchFamily="50" charset="-52"/>
              </a:rPr>
              <a:t>Идентичная ситуация с консультациями смежных врачей-специалистов. </a:t>
            </a:r>
          </a:p>
          <a:p>
            <a:r>
              <a:rPr lang="ru-RU" sz="1600" dirty="0">
                <a:latin typeface="Elektra Light Pro" panose="02000503030000020004" pitchFamily="50" charset="-52"/>
              </a:rPr>
              <a:t>Упоминание смежных специалистов в стандартах по онкологии приведет к «</a:t>
            </a:r>
            <a:r>
              <a:rPr lang="ru-RU" sz="1600" dirty="0" err="1">
                <a:latin typeface="Elektra Light Pro" panose="02000503030000020004" pitchFamily="50" charset="-52"/>
              </a:rPr>
              <a:t>задваиванию</a:t>
            </a:r>
            <a:r>
              <a:rPr lang="ru-RU" sz="1600" dirty="0">
                <a:latin typeface="Elektra Light Pro" panose="02000503030000020004" pitchFamily="50" charset="-52"/>
              </a:rPr>
              <a:t>» учета объемов помощи по другим диагнозам, так как направленный онкологом пациент обратится к смежному специалисту по профильному диагнозу (например, </a:t>
            </a:r>
            <a:r>
              <a:rPr lang="en-US" sz="1600" dirty="0">
                <a:latin typeface="Elektra Light Pro" panose="02000503030000020004" pitchFamily="50" charset="-52"/>
              </a:rPr>
              <a:t>I10</a:t>
            </a:r>
            <a:r>
              <a:rPr lang="ru-RU" sz="1600" dirty="0">
                <a:latin typeface="Elektra Light Pro" panose="02000503030000020004" pitchFamily="50" charset="-52"/>
              </a:rPr>
              <a:t> гипертоническая болезнь) – а это будет уже учтено в объемах помощи, например, по профилю «терапия» или «кардиология».</a:t>
            </a: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2741" y="1680651"/>
            <a:ext cx="5602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>
                <a:latin typeface="Elektra Light Pro" panose="02000503030000020004" pitchFamily="50" charset="-52"/>
              </a:rPr>
              <a:t>Консультации смежных специалистов</a:t>
            </a:r>
          </a:p>
        </p:txBody>
      </p:sp>
      <p:grpSp>
        <p:nvGrpSpPr>
          <p:cNvPr id="15" name="Google Shape;1026;p40"/>
          <p:cNvGrpSpPr/>
          <p:nvPr/>
        </p:nvGrpSpPr>
        <p:grpSpPr>
          <a:xfrm>
            <a:off x="422827" y="3486226"/>
            <a:ext cx="970544" cy="843966"/>
            <a:chOff x="3680173" y="3231000"/>
            <a:chExt cx="720106" cy="626190"/>
          </a:xfrm>
        </p:grpSpPr>
        <p:sp>
          <p:nvSpPr>
            <p:cNvPr id="16" name="Google Shape;1027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28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29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2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lang="ru-RU" sz="1200" dirty="0">
              <a:latin typeface="Elektra Light Pro" panose="02000503030000020004" pitchFamily="50" charset="-52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79736" y="3185886"/>
            <a:ext cx="4289064" cy="4514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lvl="0" indent="0">
              <a:buNone/>
            </a:pPr>
            <a:r>
              <a:rPr lang="ru-RU" sz="3600" b="1" dirty="0">
                <a:solidFill>
                  <a:srgbClr val="333333"/>
                </a:solidFill>
              </a:rPr>
              <a:t>Проблема № 1 – </a:t>
            </a:r>
            <a:r>
              <a:rPr lang="ru-RU" sz="3600" b="1" dirty="0" err="1">
                <a:solidFill>
                  <a:srgbClr val="333333"/>
                </a:solidFill>
              </a:rPr>
              <a:t>офф</a:t>
            </a:r>
            <a:r>
              <a:rPr lang="ru-RU" sz="3600" b="1" dirty="0">
                <a:solidFill>
                  <a:srgbClr val="333333"/>
                </a:solidFill>
              </a:rPr>
              <a:t>-лейбл</a:t>
            </a:r>
            <a:endParaRPr lang="ru-RU" sz="3600" b="1" dirty="0">
              <a:solidFill>
                <a:srgbClr val="333333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73" y="1225297"/>
            <a:ext cx="6278361" cy="35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2568257" y="2036925"/>
            <a:ext cx="6868757" cy="17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latin typeface="Elektra Light Pro" panose="02000503030000020004" pitchFamily="50" charset="-52"/>
                <a:ea typeface="Times New Roman" panose="02020603050405020304" pitchFamily="18" charset="0"/>
              </a:rPr>
              <a:t>Прием (осмотр, консультация) врача-кардиолога первичный</a:t>
            </a:r>
            <a:r>
              <a:rPr lang="ru-RU" sz="16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Elektra Light Pro" panose="02000503030000020004" pitchFamily="50" charset="-52"/>
              </a:rPr>
              <a:t> </a:t>
            </a:r>
            <a:endParaRPr lang="ru-RU" sz="1600" dirty="0">
              <a:latin typeface="Elektra Light Pro" panose="02000503030000020004" pitchFamily="50" charset="-5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latin typeface="Elektra Light Pro" panose="02000503030000020004" pitchFamily="50" charset="-52"/>
                <a:ea typeface="Times New Roman" panose="02020603050405020304" pitchFamily="18" charset="0"/>
              </a:rPr>
              <a:t>Прием (осмотр, консультация) врача-невролога первичный</a:t>
            </a:r>
            <a:r>
              <a:rPr lang="ru-RU" sz="16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latin typeface="Elektra Light Pro" panose="02000503030000020004" pitchFamily="50" charset="-52"/>
                <a:ea typeface="Times New Roman" panose="02020603050405020304" pitchFamily="18" charset="0"/>
              </a:rPr>
              <a:t>Прием (осмотр, консультация) врача-эндокринолога первичный</a:t>
            </a:r>
            <a:r>
              <a:rPr lang="ru-RU" sz="16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Elektra Light Pro" panose="02000503030000020004" pitchFamily="50" charset="-52"/>
                <a:ea typeface="Times New Roman" panose="02020603050405020304" pitchFamily="18" charset="0"/>
              </a:rPr>
              <a:t>Ультразвуковая допплерография вен нижних конечностей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latin typeface="Elektra Light Pro" panose="02000503030000020004" pitchFamily="50" charset="-52"/>
                <a:ea typeface="Times New Roman" panose="02020603050405020304" pitchFamily="18" charset="0"/>
              </a:rPr>
              <a:t>Эхокардиография</a:t>
            </a:r>
            <a:endParaRPr lang="ru-RU" sz="1600" dirty="0">
              <a:latin typeface="Elektra Light Pro" panose="02000503030000020004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2741" y="1680651"/>
            <a:ext cx="5602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>
                <a:latin typeface="Elektra Light Pro" panose="02000503030000020004" pitchFamily="50" charset="-52"/>
              </a:rPr>
              <a:t>Примеры:</a:t>
            </a:r>
          </a:p>
        </p:txBody>
      </p:sp>
      <p:grpSp>
        <p:nvGrpSpPr>
          <p:cNvPr id="11" name="Google Shape;8032;p75"/>
          <p:cNvGrpSpPr/>
          <p:nvPr/>
        </p:nvGrpSpPr>
        <p:grpSpPr>
          <a:xfrm>
            <a:off x="391884" y="2774978"/>
            <a:ext cx="1059543" cy="1053847"/>
            <a:chOff x="-27351575" y="3175300"/>
            <a:chExt cx="297750" cy="29615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12" name="Google Shape;8033;p75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34;p75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35;p75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36;p75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9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12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9">
            <a:extLst>
              <a:ext uri="{FF2B5EF4-FFF2-40B4-BE49-F238E27FC236}">
                <a16:creationId xmlns:a16="http://schemas.microsoft.com/office/drawing/2014/main" id="{BB48245A-DC11-424F-A50B-36639B31B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" y="1543913"/>
            <a:ext cx="4505820" cy="162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02071" y="939623"/>
            <a:ext cx="1387389" cy="2685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18580" y="841799"/>
            <a:ext cx="8925420" cy="39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800" b="1" i="0" dirty="0">
                <a:latin typeface="Elektra Light Pro" panose="02000503030000020004" pitchFamily="50" charset="-52"/>
              </a:rPr>
              <a:t>Пример: </a:t>
            </a:r>
            <a:r>
              <a:rPr lang="ru-RU" sz="1200" b="1" i="0" dirty="0">
                <a:latin typeface="Elektra Light Pro" panose="02000503030000020004" pitchFamily="50" charset="-52"/>
              </a:rPr>
              <a:t>Консультации кардиолога и УЗДГ вен НК у больных базальноклеточным раком кожи низкого риска…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246" y="3472236"/>
            <a:ext cx="6577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Elektra Light Pro" panose="02000503030000020004" pitchFamily="50" charset="-52"/>
              </a:rPr>
              <a:t>Нет в КР: потому что нет никакого смысла консультировать пациента с кардиологом по поводу рака кожи.  </a:t>
            </a:r>
          </a:p>
          <a:p>
            <a:endParaRPr lang="ru-RU" sz="1600" dirty="0">
              <a:latin typeface="Elektra Light Pro" panose="02000503030000020004" pitchFamily="50" charset="-52"/>
            </a:endParaRPr>
          </a:p>
          <a:p>
            <a:r>
              <a:rPr lang="ru-RU" sz="1600" dirty="0">
                <a:latin typeface="Elektra Light Pro" panose="02000503030000020004" pitchFamily="50" charset="-52"/>
              </a:rPr>
              <a:t>Консультация нужна по поводу гипертонии, например – </a:t>
            </a:r>
            <a:r>
              <a:rPr lang="en-US" sz="1600" dirty="0">
                <a:latin typeface="Elektra Light Pro" panose="02000503030000020004" pitchFamily="50" charset="-52"/>
              </a:rPr>
              <a:t>I10</a:t>
            </a:r>
            <a:r>
              <a:rPr lang="ru-RU" sz="1600" dirty="0">
                <a:latin typeface="Elektra Light Pro" panose="02000503030000020004" pitchFamily="50" charset="-52"/>
              </a:rPr>
              <a:t>. Тут есть стандарт (должен быть) по гипертонии</a:t>
            </a:r>
          </a:p>
          <a:p>
            <a:endParaRPr lang="ru-RU" sz="1600" dirty="0">
              <a:latin typeface="Elektra Light Pro" panose="02000503030000020004" pitchFamily="50" charset="-52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97988" y="2005380"/>
            <a:ext cx="1012925" cy="10152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11">
            <a:extLst>
              <a:ext uri="{FF2B5EF4-FFF2-40B4-BE49-F238E27FC236}">
                <a16:creationId xmlns:a16="http://schemas.microsoft.com/office/drawing/2014/main" id="{3034AE65-D736-49B3-9F88-8CF53EA1C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61" y="1701818"/>
            <a:ext cx="4495877" cy="106315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909867" y="1749752"/>
            <a:ext cx="1012925" cy="10152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594900" y="1554524"/>
            <a:ext cx="2862886" cy="2862886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600" dirty="0">
                <a:solidFill>
                  <a:srgbClr val="FFFFFF"/>
                </a:solidFill>
              </a:rPr>
              <a:t>Возможное решение</a:t>
            </a:r>
            <a:endParaRPr lang="ru-RU" sz="2600" b="1" dirty="0">
              <a:solidFill>
                <a:srgbClr val="222222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6F882D-2EC4-1042-AF72-D79C2D13C43B}"/>
              </a:ext>
            </a:extLst>
          </p:cNvPr>
          <p:cNvSpPr/>
          <p:nvPr/>
        </p:nvSpPr>
        <p:spPr>
          <a:xfrm>
            <a:off x="3339965" y="1671684"/>
            <a:ext cx="554107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Такие «обязательные» тесты следует регулировать не КР (которая описывает СПЕЦИФИЧЕСКИЕ аспекты</a:t>
            </a:r>
            <a:r>
              <a:rPr lang="en-US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СПЕЦИАЛИЗИРОВАННОЙ помощи), а, возможно, порядками оказания помощи (как, например, это урегулировано порядком оказания помощи по профилю «акушерство и гинекология»)</a:t>
            </a:r>
          </a:p>
          <a:p>
            <a:pPr marL="285750" indent="-285750">
              <a:spcBef>
                <a:spcPts val="600"/>
              </a:spcBef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Необходимо пересмотреть список исследований, «обязательных» при и после госпитализации. </a:t>
            </a:r>
          </a:p>
          <a:p>
            <a:pPr marL="285750" indent="-285750">
              <a:spcBef>
                <a:spcPts val="600"/>
              </a:spcBef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Необходима медицинское и юридическое обоснование включения исследований и осмотров в перечень обязательных. </a:t>
            </a:r>
          </a:p>
        </p:txBody>
      </p:sp>
    </p:spTree>
    <p:extLst>
      <p:ext uri="{BB962C8B-B14F-4D97-AF65-F5344CB8AC3E}">
        <p14:creationId xmlns:p14="http://schemas.microsoft.com/office/powerpoint/2010/main" val="38287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594900" y="1545024"/>
            <a:ext cx="2862886" cy="2862886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600" dirty="0">
                <a:solidFill>
                  <a:srgbClr val="FFFFFF"/>
                </a:solidFill>
              </a:rPr>
              <a:t>Возможное решение</a:t>
            </a:r>
            <a:endParaRPr lang="ru-RU" sz="2600" b="1" dirty="0">
              <a:solidFill>
                <a:srgbClr val="222222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7" name="Google Shape;115;p14"/>
          <p:cNvSpPr txBox="1">
            <a:spLocks/>
          </p:cNvSpPr>
          <p:nvPr/>
        </p:nvSpPr>
        <p:spPr>
          <a:xfrm>
            <a:off x="3457786" y="1190168"/>
            <a:ext cx="5483014" cy="3572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FF9825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atin typeface="Elektra Light Pro" panose="02000503030000020004" pitchFamily="50" charset="-52"/>
              </a:rPr>
              <a:t>Внесение изменений в Приказ Минздрава России № 103н «Об утверждении порядка и сроков разработки клинических рекомендаций, их пересмотра, типовой формы клинических рекомендаций»</a:t>
            </a:r>
            <a:endParaRPr lang="ru-RU" sz="1500" dirty="0">
              <a:latin typeface="Elektra Light Pro" panose="02000503030000020004" pitchFamily="50" charset="-52"/>
            </a:endParaRPr>
          </a:p>
          <a:p>
            <a:pPr marL="285750" indent="-285750">
              <a:spcBef>
                <a:spcPts val="600"/>
              </a:spcBef>
              <a:buClr>
                <a:srgbClr val="FF982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latin typeface="Elektra Light Pro" panose="02000503030000020004" pitchFamily="50" charset="-52"/>
              </a:rPr>
              <a:t>Конкретизировать процедуры, методы диагностики и лечения, которые должны быть описаны к КР;</a:t>
            </a:r>
          </a:p>
          <a:p>
            <a:pPr marL="285750" indent="-285750">
              <a:spcBef>
                <a:spcPts val="600"/>
              </a:spcBef>
              <a:buClr>
                <a:srgbClr val="FF982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latin typeface="Elektra Light Pro" panose="02000503030000020004" pitchFamily="50" charset="-52"/>
              </a:rPr>
              <a:t>Не рекомендовать включать в КР процедуры и методы, которые не имеют влияния на течение, диагностику и лечение описываемой болезни или группы состояний (например, группу крови или анализы на гепатит при раке кожи НО, тот же анализ крови на гепатит В и С имеет критически важное значение при гепатоцеллюлярном раке…)</a:t>
            </a:r>
          </a:p>
        </p:txBody>
      </p:sp>
    </p:spTree>
    <p:extLst>
      <p:ext uri="{BB962C8B-B14F-4D97-AF65-F5344CB8AC3E}">
        <p14:creationId xmlns:p14="http://schemas.microsoft.com/office/powerpoint/2010/main" val="13258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ctrTitle" idx="4294967295"/>
          </p:nvPr>
        </p:nvSpPr>
        <p:spPr>
          <a:xfrm>
            <a:off x="594900" y="1928178"/>
            <a:ext cx="6672263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accent1"/>
                </a:solidFill>
                <a:latin typeface="Elektra Light Pro" panose="02000503030000020004" pitchFamily="50" charset="-52"/>
              </a:rPr>
              <a:t>Спасибо за внимание!</a:t>
            </a:r>
            <a:endParaRPr sz="3600" dirty="0">
              <a:solidFill>
                <a:schemeClr val="accent1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4294967295"/>
          </p:nvPr>
        </p:nvSpPr>
        <p:spPr>
          <a:xfrm>
            <a:off x="1278255" y="3494088"/>
            <a:ext cx="7185025" cy="1789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ctr">
              <a:lnSpc>
                <a:spcPts val="1700"/>
              </a:lnSpc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Elektra Light Pro" panose="02000503030000020004" pitchFamily="50" charset="-52"/>
              </a:rPr>
              <a:t>www.kormed.ru </a:t>
            </a:r>
          </a:p>
          <a:p>
            <a:pPr marL="38100" indent="0" algn="ctr">
              <a:lnSpc>
                <a:spcPts val="1700"/>
              </a:lnSpc>
              <a:buNone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Elektra Light Pro" panose="02000503030000020004" pitchFamily="50" charset="-52"/>
              </a:rPr>
              <a:t>Полина Георгиевна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Elektra Light Pro" panose="02000503030000020004" pitchFamily="50" charset="-52"/>
              </a:rPr>
              <a:t>Габай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lektra Light Pro" panose="02000503030000020004" pitchFamily="50" charset="-52"/>
            </a:endParaRPr>
          </a:p>
          <a:p>
            <a:pPr marL="38100" indent="0" algn="ctr">
              <a:lnSpc>
                <a:spcPts val="1700"/>
              </a:lnSpc>
              <a:buNone/>
            </a:pPr>
            <a:r>
              <a:rPr lang="en-US" sz="1800" u="sng" dirty="0">
                <a:solidFill>
                  <a:schemeClr val="bg1">
                    <a:lumMod val="50000"/>
                  </a:schemeClr>
                </a:solidFill>
                <a:latin typeface="Elektra Light Pro" panose="02000503030000020004" pitchFamily="50" charset="-52"/>
              </a:rPr>
              <a:t>polina.gabay@kormed.ru</a:t>
            </a:r>
          </a:p>
          <a:p>
            <a:pPr marL="38100" indent="0" algn="ctr">
              <a:lnSpc>
                <a:spcPts val="17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Elektra Light Pro" panose="02000503030000020004" pitchFamily="50" charset="-52"/>
              </a:rPr>
              <a:t>+ 7 (926) 852-75 -64</a:t>
            </a:r>
          </a:p>
          <a:p>
            <a:pPr marL="3810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ktra Light Pro" panose="02000503030000020004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5" y="255598"/>
            <a:ext cx="1958975" cy="55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  <p:bldP spid="3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1422232" y="1203379"/>
            <a:ext cx="7596262" cy="4152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Elektra Light Pro" panose="02000503030000020004" pitchFamily="50" charset="-52"/>
              </a:rPr>
              <a:t>Приказ Минздрава России от 28.02.2019 № 103н </a:t>
            </a:r>
            <a:r>
              <a:rPr lang="ru-RU" sz="1400" dirty="0">
                <a:latin typeface="Elektra Light Pro" panose="02000503030000020004" pitchFamily="50" charset="-52"/>
              </a:rPr>
              <a:t>позволяет в КР указывать схемы лечения с ЛП, которые применяются </a:t>
            </a:r>
            <a: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  <a:t>не</a:t>
            </a:r>
            <a:r>
              <a:rPr lang="ru-RU" sz="1400" b="1" dirty="0">
                <a:solidFill>
                  <a:schemeClr val="accent2"/>
                </a:solidFill>
                <a:latin typeface="Elektra Light Pro" panose="02000503030000020004" pitchFamily="50" charset="-52"/>
              </a:rPr>
              <a:t> </a:t>
            </a:r>
            <a:r>
              <a:rPr lang="ru-RU" sz="1400" dirty="0">
                <a:latin typeface="Elektra Light Pro" panose="02000503030000020004" pitchFamily="50" charset="-52"/>
              </a:rPr>
              <a:t>в соответствии с показаниями к применению и противопоказаниями, способами применения и дозами, содержащимися в инструкции по применению ЛП, </a:t>
            </a:r>
            <a: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  <a:t>то есть </a:t>
            </a:r>
            <a:r>
              <a:rPr lang="ru-RU" sz="1400" b="1" dirty="0" err="1">
                <a:solidFill>
                  <a:srgbClr val="FF9825"/>
                </a:solidFill>
                <a:latin typeface="Elektra Light Pro" panose="02000503030000020004" pitchFamily="50" charset="-52"/>
              </a:rPr>
              <a:t>офф</a:t>
            </a:r>
            <a: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  <a:t>-лейбл</a:t>
            </a:r>
            <a:r>
              <a:rPr lang="ru-RU" sz="1400" b="1" dirty="0">
                <a:solidFill>
                  <a:srgbClr val="FF8700"/>
                </a:solidFill>
                <a:latin typeface="Elektra Light Pro" panose="02000503030000020004" pitchFamily="50" charset="-5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Elektra Light Pro" panose="02000503030000020004" pitchFamily="50" charset="-52"/>
              </a:rPr>
              <a:t>Стандарты МП необходимо разрабатывать на основе </a:t>
            </a:r>
            <a: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  <a:t>клинических рекомендаций </a:t>
            </a:r>
            <a:r>
              <a:rPr lang="ru-RU" sz="1400" dirty="0">
                <a:latin typeface="Elektra Light Pro" panose="02000503030000020004" pitchFamily="50" charset="-52"/>
              </a:rPr>
              <a:t>(ч.14 ст. 37 ФЗ № 323 + Порядок разработки стандартов медицинской помощи, утв. приказом МЗ РФ от 08.02.2018 № 53н). </a:t>
            </a:r>
          </a:p>
          <a:p>
            <a:pPr algn="just" fontAlgn="base">
              <a:spcAft>
                <a:spcPts val="600"/>
              </a:spcAft>
              <a:buClr>
                <a:srgbClr val="FF8700"/>
              </a:buClr>
            </a:pPr>
            <a:r>
              <a:rPr lang="ru-RU" sz="1400" dirty="0">
                <a:latin typeface="Elektra Light Pro" panose="02000503030000020004" pitchFamily="50" charset="-52"/>
              </a:rPr>
              <a:t>Стандарты МП не могут включать информацию о применении ЛП </a:t>
            </a:r>
            <a:r>
              <a:rPr lang="ru-RU" sz="1400" dirty="0" err="1">
                <a:latin typeface="Elektra Light Pro" panose="02000503030000020004" pitchFamily="50" charset="-52"/>
              </a:rPr>
              <a:t>офф</a:t>
            </a:r>
            <a:r>
              <a:rPr lang="ru-RU" sz="1400" dirty="0">
                <a:latin typeface="Elektra Light Pro" panose="02000503030000020004" pitchFamily="50" charset="-52"/>
              </a:rPr>
              <a:t>-лейбл, т.к. в них усредненные показатели частоты предоставления и кратности применения ЛП (с указанием средних доз) указываются </a:t>
            </a:r>
            <a: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  <a:t>в соответствии </a:t>
            </a:r>
            <a:b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</a:br>
            <a:r>
              <a:rPr lang="ru-RU" sz="1400" b="1" dirty="0">
                <a:solidFill>
                  <a:srgbClr val="FF9825"/>
                </a:solidFill>
                <a:latin typeface="Elektra Light Pro" panose="02000503030000020004" pitchFamily="50" charset="-52"/>
              </a:rPr>
              <a:t>с инструкцией по применению ЛП</a:t>
            </a:r>
            <a:r>
              <a:rPr lang="ru-RU" sz="1400" dirty="0">
                <a:latin typeface="Elektra Light Pro" panose="02000503030000020004" pitchFamily="50" charset="-52"/>
              </a:rPr>
              <a:t>.</a:t>
            </a:r>
            <a:endParaRPr lang="en-US" sz="1400" dirty="0">
              <a:latin typeface="Elektra Light Pro" panose="02000503030000020004" pitchFamily="50" charset="-52"/>
            </a:endParaRPr>
          </a:p>
          <a:p>
            <a:pPr algn="just" fontAlgn="base">
              <a:spcAft>
                <a:spcPts val="600"/>
              </a:spcAft>
              <a:buClr>
                <a:srgbClr val="FF8700"/>
              </a:buClr>
            </a:pPr>
            <a:r>
              <a:rPr lang="ru-RU" sz="1400" dirty="0">
                <a:latin typeface="Elektra Light Pro" panose="02000503030000020004" pitchFamily="50" charset="-52"/>
              </a:rPr>
              <a:t>Следовательно, ЛП, не включенные в СМП, не смогут быть назначены медицинскими работниками и не будут оплачиваться из средств ОМС.</a:t>
            </a:r>
            <a:endParaRPr lang="ru-RU" sz="1400" b="1" dirty="0">
              <a:solidFill>
                <a:srgbClr val="FF8700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9" name="Google Shape;1030;p40"/>
          <p:cNvGrpSpPr/>
          <p:nvPr/>
        </p:nvGrpSpPr>
        <p:grpSpPr>
          <a:xfrm>
            <a:off x="312198" y="3387468"/>
            <a:ext cx="919678" cy="959561"/>
            <a:chOff x="6931035" y="3184144"/>
            <a:chExt cx="716128" cy="719903"/>
          </a:xfrm>
        </p:grpSpPr>
        <p:sp>
          <p:nvSpPr>
            <p:cNvPr id="10" name="Google Shape;1031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32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33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34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2071" y="1059543"/>
            <a:ext cx="1387389" cy="2685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18580" y="961719"/>
            <a:ext cx="7343100" cy="39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800" b="1" i="0" dirty="0">
                <a:latin typeface="Elektra Light Pro" panose="02000503030000020004" pitchFamily="50" charset="-52"/>
              </a:rPr>
              <a:t>Пример: химиотерапия плоскоклеточного рака кожи</a:t>
            </a:r>
          </a:p>
        </p:txBody>
      </p:sp>
      <p:grpSp>
        <p:nvGrpSpPr>
          <p:cNvPr id="3" name="Google Shape;914;p40"/>
          <p:cNvGrpSpPr/>
          <p:nvPr/>
        </p:nvGrpSpPr>
        <p:grpSpPr>
          <a:xfrm>
            <a:off x="12301" y="4247962"/>
            <a:ext cx="614384" cy="647999"/>
            <a:chOff x="6506504" y="937343"/>
            <a:chExt cx="744273" cy="793950"/>
          </a:xfrm>
        </p:grpSpPr>
        <p:sp>
          <p:nvSpPr>
            <p:cNvPr id="4" name="Google Shape;915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16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17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918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" name="Google Shape;91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2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92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92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92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2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2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2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2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2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" name="Объект 4">
            <a:extLst>
              <a:ext uri="{FF2B5EF4-FFF2-40B4-BE49-F238E27FC236}">
                <a16:creationId xmlns:a16="http://schemas.microsoft.com/office/drawing/2014/main" id="{50EDEEE8-E717-48D4-930F-FCAE55B9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9" y="1522956"/>
            <a:ext cx="8264691" cy="224532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3025A5-B5D1-4669-8CB0-8A4246AE7569}"/>
              </a:ext>
            </a:extLst>
          </p:cNvPr>
          <p:cNvSpPr txBox="1"/>
          <p:nvPr/>
        </p:nvSpPr>
        <p:spPr>
          <a:xfrm>
            <a:off x="306624" y="4111857"/>
            <a:ext cx="62451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КР: </a:t>
            </a:r>
            <a:r>
              <a:rPr lang="ru-RU" sz="1100" dirty="0" err="1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Цисплатин</a:t>
            </a:r>
            <a:r>
              <a:rPr lang="ru-RU" sz="1100" dirty="0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50-60 мг/м² в/в в 1-й день + </a:t>
            </a:r>
            <a:r>
              <a:rPr lang="ru-RU" sz="1100" dirty="0" err="1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доксорубицин</a:t>
            </a:r>
            <a:r>
              <a:rPr lang="ru-RU" sz="1100" dirty="0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50 мг/м² в/в в 1-й день; цикл 28 дней на основании ретроспективного исследования;</a:t>
            </a:r>
          </a:p>
          <a:p>
            <a:pPr algn="r"/>
            <a:endParaRPr lang="ru-RU" sz="1100" dirty="0">
              <a:latin typeface="Elektra Light Pro" panose="02000503030000020004" pitchFamily="50" charset="-52"/>
            </a:endParaRPr>
          </a:p>
          <a:p>
            <a:pPr algn="r"/>
            <a:r>
              <a:rPr lang="ru-RU" sz="1100" b="1" dirty="0">
                <a:latin typeface="Elektra Light Pro" panose="02000503030000020004" pitchFamily="50" charset="-52"/>
              </a:rPr>
              <a:t>В инструкции по применению к </a:t>
            </a:r>
            <a:r>
              <a:rPr lang="ru-RU" sz="1100" b="1" dirty="0" err="1">
                <a:latin typeface="Elektra Light Pro" panose="02000503030000020004" pitchFamily="50" charset="-52"/>
              </a:rPr>
              <a:t>цисплатину</a:t>
            </a:r>
            <a:r>
              <a:rPr lang="ru-RU" sz="1100" b="1" dirty="0">
                <a:latin typeface="Elektra Light Pro" panose="02000503030000020004" pitchFamily="50" charset="-52"/>
              </a:rPr>
              <a:t> и </a:t>
            </a:r>
            <a:r>
              <a:rPr lang="ru-RU" sz="1100" b="1" dirty="0" err="1">
                <a:latin typeface="Elektra Light Pro" panose="02000503030000020004" pitchFamily="50" charset="-52"/>
              </a:rPr>
              <a:t>доксорубицину</a:t>
            </a:r>
            <a:r>
              <a:rPr lang="ru-RU" sz="1100" b="1" dirty="0">
                <a:latin typeface="Elektra Light Pro" panose="02000503030000020004" pitchFamily="50" charset="-52"/>
              </a:rPr>
              <a:t> нет ПКРК (!) – </a:t>
            </a:r>
            <a:endParaRPr lang="en-US" sz="1100" b="1" dirty="0">
              <a:latin typeface="Elektra Light Pro" panose="02000503030000020004" pitchFamily="50" charset="-52"/>
            </a:endParaRPr>
          </a:p>
          <a:p>
            <a:pPr algn="r"/>
            <a:r>
              <a:rPr lang="ru-RU" sz="1100" b="1" dirty="0">
                <a:latin typeface="Elektra Light Pro" panose="02000503030000020004" pitchFamily="50" charset="-52"/>
              </a:rPr>
              <a:t>и нет механизмов ее обновить усилиями профессионального сообщества (!)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41267E-B5E4-4C4F-A4BA-B5834250EF84}"/>
              </a:ext>
            </a:extLst>
          </p:cNvPr>
          <p:cNvSpPr txBox="1"/>
          <p:nvPr/>
        </p:nvSpPr>
        <p:spPr>
          <a:xfrm>
            <a:off x="6497606" y="255956"/>
            <a:ext cx="2511483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Elektra Light Pro" panose="02000503030000020004" pitchFamily="50" charset="-52"/>
              </a:rPr>
              <a:t>Не попадет в стандарт! </a:t>
            </a:r>
          </a:p>
          <a:p>
            <a:r>
              <a:rPr lang="ru-RU" dirty="0">
                <a:latin typeface="Elektra Light Pro" panose="02000503030000020004" pitchFamily="50" charset="-52"/>
              </a:rPr>
              <a:t>Можно ли будет лечить?</a:t>
            </a:r>
          </a:p>
          <a:p>
            <a:r>
              <a:rPr lang="ru-RU" dirty="0">
                <a:latin typeface="Elektra Light Pro" panose="02000503030000020004" pitchFamily="50" charset="-52"/>
              </a:rPr>
              <a:t>Правильно ли будут рассчитаны объемы помощи?</a:t>
            </a:r>
          </a:p>
        </p:txBody>
      </p:sp>
      <p:sp>
        <p:nvSpPr>
          <p:cNvPr id="24" name="Овал 23"/>
          <p:cNvSpPr/>
          <p:nvPr/>
        </p:nvSpPr>
        <p:spPr>
          <a:xfrm>
            <a:off x="7158288" y="2365828"/>
            <a:ext cx="1276442" cy="12793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4">
            <a:extLst>
              <a:ext uri="{FF2B5EF4-FFF2-40B4-BE49-F238E27FC236}">
                <a16:creationId xmlns:a16="http://schemas.microsoft.com/office/drawing/2014/main" id="{D63C78DA-F6A1-46CB-BB3A-3C5651396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1" y="1334990"/>
            <a:ext cx="7737784" cy="2073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02071" y="939623"/>
            <a:ext cx="1387389" cy="2685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18580" y="841799"/>
            <a:ext cx="7343100" cy="39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800" b="1" i="0" dirty="0">
                <a:latin typeface="Elektra Light Pro" panose="02000503030000020004" pitchFamily="50" charset="-52"/>
              </a:rPr>
              <a:t>Пример: </a:t>
            </a:r>
            <a:r>
              <a:rPr lang="ru-RU" sz="1800" i="0" dirty="0">
                <a:latin typeface="Elektra Light Pro" panose="02000503030000020004" pitchFamily="50" charset="-52"/>
              </a:rPr>
              <a:t>иммунотерапия плоскоклеточного рака кожи </a:t>
            </a:r>
            <a:endParaRPr lang="ru-RU" sz="1800" b="1" i="0" dirty="0">
              <a:latin typeface="Elektra Light Pro" panose="02000503030000020004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41267E-B5E4-4C4F-A4BA-B5834250EF84}"/>
              </a:ext>
            </a:extLst>
          </p:cNvPr>
          <p:cNvSpPr txBox="1"/>
          <p:nvPr/>
        </p:nvSpPr>
        <p:spPr>
          <a:xfrm>
            <a:off x="6437646" y="67615"/>
            <a:ext cx="2511483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Elektra Light Pro" panose="02000503030000020004" pitchFamily="50" charset="-52"/>
              </a:rPr>
              <a:t>Не попадет в стандарт! </a:t>
            </a:r>
          </a:p>
          <a:p>
            <a:r>
              <a:rPr lang="ru-RU" dirty="0">
                <a:latin typeface="Elektra Light Pro" panose="02000503030000020004" pitchFamily="50" charset="-52"/>
              </a:rPr>
              <a:t>Можно ли будет лечить?</a:t>
            </a:r>
          </a:p>
          <a:p>
            <a:r>
              <a:rPr lang="ru-RU" dirty="0">
                <a:latin typeface="Elektra Light Pro" panose="02000503030000020004" pitchFamily="50" charset="-52"/>
              </a:rPr>
              <a:t>Правильно ли будут рассчитаны объемы помощи?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06323-F3C1-4E61-8739-EF937C3825D5}"/>
              </a:ext>
            </a:extLst>
          </p:cNvPr>
          <p:cNvSpPr txBox="1"/>
          <p:nvPr/>
        </p:nvSpPr>
        <p:spPr>
          <a:xfrm>
            <a:off x="459301" y="3086527"/>
            <a:ext cx="859475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КР: </a:t>
            </a:r>
            <a:r>
              <a:rPr lang="ru-RU" sz="1100" dirty="0" err="1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пембролизумаб</a:t>
            </a:r>
            <a:r>
              <a:rPr lang="ru-RU" sz="1100" dirty="0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1100" dirty="0">
                <a:effectLst/>
                <a:latin typeface="Elektra Light Pro" panose="0200050303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effectLst/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мг/кг в/в в 1-й день; цикл 21 день на основании исследований ранних </a:t>
            </a:r>
            <a:r>
              <a:rPr lang="ru-RU" sz="1100" dirty="0">
                <a:latin typeface="Elektra Light Pro" panose="02000503030000020004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фаз и единичных наблюдений</a:t>
            </a:r>
            <a:endParaRPr lang="ru-RU" sz="1100" dirty="0">
              <a:effectLst/>
              <a:latin typeface="Elektra Light Pro" panose="02000503030000020004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674" y="3577597"/>
            <a:ext cx="6855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Elektra Light Pro" panose="02000503030000020004" pitchFamily="50" charset="-52"/>
              </a:rPr>
              <a:t>В инструкции по применению к </a:t>
            </a:r>
            <a:r>
              <a:rPr lang="ru-RU" sz="1000" b="1" dirty="0" err="1">
                <a:latin typeface="Elektra Light Pro" panose="02000503030000020004" pitchFamily="50" charset="-52"/>
              </a:rPr>
              <a:t>пембролизумабу</a:t>
            </a:r>
            <a:r>
              <a:rPr lang="ru-RU" sz="1000" b="1" dirty="0">
                <a:latin typeface="Elektra Light Pro" panose="02000503030000020004" pitchFamily="50" charset="-52"/>
              </a:rPr>
              <a:t> нет ПКРК (!) – и нет механизмов ее обновить усилиями профессионального сообщества (!)</a:t>
            </a:r>
          </a:p>
          <a:p>
            <a:endParaRPr lang="ru-RU" sz="1000" b="1" dirty="0">
              <a:latin typeface="Elektra Light Pro" panose="02000503030000020004" pitchFamily="50" charset="-52"/>
            </a:endParaRPr>
          </a:p>
          <a:p>
            <a:r>
              <a:rPr lang="ru-RU" sz="1000" b="1" dirty="0">
                <a:latin typeface="Elektra Light Pro" panose="02000503030000020004" pitchFamily="50" charset="-52"/>
              </a:rPr>
              <a:t>Хотя </a:t>
            </a:r>
            <a:r>
              <a:rPr lang="ru-RU" sz="1000" b="1" dirty="0" err="1">
                <a:latin typeface="Elektra Light Pro" panose="02000503030000020004" pitchFamily="50" charset="-52"/>
              </a:rPr>
              <a:t>цемиплимаб</a:t>
            </a:r>
            <a:r>
              <a:rPr lang="ru-RU" sz="1000" b="1" dirty="0">
                <a:latin typeface="Elektra Light Pro" panose="02000503030000020004" pitchFamily="50" charset="-52"/>
              </a:rPr>
              <a:t> – также блокатор </a:t>
            </a:r>
            <a:r>
              <a:rPr lang="en-US" sz="1000" b="1" dirty="0" err="1">
                <a:latin typeface="Elektra Light Pro" panose="02000503030000020004" pitchFamily="50" charset="-52"/>
              </a:rPr>
              <a:t>aPD</a:t>
            </a:r>
            <a:r>
              <a:rPr lang="ru-RU" sz="1000" b="1" dirty="0">
                <a:latin typeface="Elektra Light Pro" panose="02000503030000020004" pitchFamily="50" charset="-52"/>
              </a:rPr>
              <a:t>1</a:t>
            </a:r>
            <a:r>
              <a:rPr lang="en-US" sz="1000" b="1" dirty="0">
                <a:latin typeface="Elektra Light Pro" panose="02000503030000020004" pitchFamily="50" charset="-52"/>
              </a:rPr>
              <a:t> – </a:t>
            </a:r>
            <a:r>
              <a:rPr lang="ru-RU" sz="1000" b="1" dirty="0">
                <a:latin typeface="Elektra Light Pro" panose="02000503030000020004" pitchFamily="50" charset="-52"/>
              </a:rPr>
              <a:t>не зарегистрирован в России, но единственный изученный в 3 фазе препарат из того же класса, который значительно улучшил показатели выживаемости больных ПКРК</a:t>
            </a:r>
          </a:p>
          <a:p>
            <a:endParaRPr lang="ru-RU" sz="1000" b="1" dirty="0">
              <a:latin typeface="Elektra Light Pro" panose="02000503030000020004" pitchFamily="50" charset="-52"/>
            </a:endParaRPr>
          </a:p>
          <a:p>
            <a:r>
              <a:rPr lang="ru-RU" sz="1000" dirty="0">
                <a:latin typeface="Elektra Light Pro" panose="02000503030000020004" pitchFamily="50" charset="-52"/>
              </a:rPr>
              <a:t>Компания </a:t>
            </a:r>
            <a:r>
              <a:rPr lang="en-US" sz="1000" dirty="0">
                <a:latin typeface="Elektra Light Pro" panose="02000503030000020004" pitchFamily="50" charset="-52"/>
              </a:rPr>
              <a:t>MSD </a:t>
            </a:r>
            <a:r>
              <a:rPr lang="ru-RU" sz="1000" dirty="0">
                <a:latin typeface="Elektra Light Pro" panose="02000503030000020004" pitchFamily="50" charset="-52"/>
              </a:rPr>
              <a:t>для </a:t>
            </a:r>
            <a:r>
              <a:rPr lang="ru-RU" sz="1000" dirty="0" err="1">
                <a:latin typeface="Elektra Light Pro" panose="02000503030000020004" pitchFamily="50" charset="-52"/>
              </a:rPr>
              <a:t>пембролизумаба</a:t>
            </a:r>
            <a:r>
              <a:rPr lang="ru-RU" sz="1000" dirty="0">
                <a:latin typeface="Elektra Light Pro" panose="02000503030000020004" pitchFamily="50" charset="-52"/>
              </a:rPr>
              <a:t> </a:t>
            </a:r>
            <a:r>
              <a:rPr lang="ru-RU" sz="1000" b="1" dirty="0">
                <a:latin typeface="Elektra Light Pro" panose="02000503030000020004" pitchFamily="50" charset="-52"/>
              </a:rPr>
              <a:t>исключила из инструкции дозу 2 мг/кг (без объяснения причин</a:t>
            </a:r>
            <a:r>
              <a:rPr lang="ru-RU" sz="1000" dirty="0">
                <a:latin typeface="Elektra Light Pro" panose="02000503030000020004" pitchFamily="50" charset="-52"/>
              </a:rPr>
              <a:t>) и </a:t>
            </a:r>
            <a:endParaRPr lang="en-US" sz="1000" dirty="0">
              <a:latin typeface="Elektra Light Pro" panose="02000503030000020004" pitchFamily="50" charset="-52"/>
            </a:endParaRPr>
          </a:p>
          <a:p>
            <a:r>
              <a:rPr lang="ru-RU" sz="1000" dirty="0">
                <a:latin typeface="Elektra Light Pro" panose="02000503030000020004" pitchFamily="50" charset="-52"/>
              </a:rPr>
              <a:t>оставил только 200 мг. Хотя все исследования и доказательства были получены для дозы 2 мг/кг  и 10 мг/кг</a:t>
            </a:r>
          </a:p>
        </p:txBody>
      </p:sp>
      <p:sp>
        <p:nvSpPr>
          <p:cNvPr id="26" name="Овал 25"/>
          <p:cNvSpPr/>
          <p:nvPr/>
        </p:nvSpPr>
        <p:spPr>
          <a:xfrm>
            <a:off x="7127332" y="2386018"/>
            <a:ext cx="798060" cy="79986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516277" y="1535524"/>
            <a:ext cx="2862886" cy="2862886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FFFFFF"/>
                </a:solidFill>
                <a:latin typeface="Elektra Light Pro" panose="02000503030000020004" pitchFamily="50" charset="-52"/>
              </a:rPr>
              <a:t>Варианты решения</a:t>
            </a:r>
            <a:endParaRPr lang="ru-RU" sz="2800" b="1" dirty="0">
              <a:solidFill>
                <a:srgbClr val="222222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02F783-0708-9548-A36A-7388F56F64C0}"/>
              </a:ext>
            </a:extLst>
          </p:cNvPr>
          <p:cNvSpPr/>
          <p:nvPr/>
        </p:nvSpPr>
        <p:spPr>
          <a:xfrm>
            <a:off x="3576958" y="2191637"/>
            <a:ext cx="5138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Внести изменение в ФЗ № 323, Приказ № 53н, </a:t>
            </a:r>
            <a:r>
              <a:rPr lang="ru-RU" sz="1600" b="1" dirty="0">
                <a:solidFill>
                  <a:schemeClr val="tx1"/>
                </a:solidFill>
                <a:latin typeface="Elektra Light Pro" panose="02000503030000020004" pitchFamily="50" charset="-52"/>
              </a:rPr>
              <a:t>допустить </a:t>
            </a:r>
            <a:r>
              <a:rPr lang="ru-RU" sz="1600" b="1" dirty="0" err="1">
                <a:solidFill>
                  <a:schemeClr val="tx1"/>
                </a:solidFill>
                <a:latin typeface="Elektra Light Pro" panose="02000503030000020004" pitchFamily="50" charset="-52"/>
              </a:rPr>
              <a:t>офф</a:t>
            </a:r>
            <a:r>
              <a:rPr lang="ru-RU" sz="1600" b="1" dirty="0">
                <a:solidFill>
                  <a:schemeClr val="tx1"/>
                </a:solidFill>
                <a:latin typeface="Elektra Light Pro" panose="02000503030000020004" pitchFamily="50" charset="-52"/>
              </a:rPr>
              <a:t>-лейбл в СМП</a:t>
            </a:r>
          </a:p>
          <a:p>
            <a:pPr marL="285750" indent="-285750">
              <a:buClr>
                <a:srgbClr val="FF9825"/>
              </a:buCl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Elektra Light Pro" panose="02000503030000020004" pitchFamily="50" charset="-52"/>
            </a:endParaRPr>
          </a:p>
          <a:p>
            <a:pPr marL="285750" indent="-285750">
              <a:buClr>
                <a:srgbClr val="FF9825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Elektra Light Pro" panose="02000503030000020004" pitchFamily="50" charset="-52"/>
              </a:rPr>
              <a:t>Исключить упоминание стандартов</a:t>
            </a:r>
            <a:r>
              <a:rPr lang="ru-RU" sz="1600" dirty="0">
                <a:solidFill>
                  <a:schemeClr val="tx1"/>
                </a:solidFill>
                <a:latin typeface="Elektra Light Pro" panose="02000503030000020004" pitchFamily="50" charset="-52"/>
              </a:rPr>
              <a:t> из 323 ФЗ (не несут смысловой нагрузки – с их учетом по сути невозможно лечить)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lang="ru-RU" sz="1200" dirty="0">
              <a:latin typeface="Elektra Light Pro" panose="02000503030000020004" pitchFamily="50" charset="-52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86993" y="2007559"/>
            <a:ext cx="4289064" cy="1964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lvl="0" indent="0">
              <a:buNone/>
            </a:pPr>
            <a:r>
              <a:rPr lang="ru-RU" sz="2600" b="1" dirty="0">
                <a:solidFill>
                  <a:srgbClr val="333333"/>
                </a:solidFill>
              </a:rPr>
              <a:t>Проблема № 2 – </a:t>
            </a:r>
            <a:r>
              <a:rPr lang="ru-RU" sz="2600" b="1" dirty="0"/>
              <a:t>учет сопутствующей терапии и сопроводительной диагностики</a:t>
            </a:r>
            <a:endParaRPr lang="ru-RU" sz="2600" b="1" dirty="0">
              <a:solidFill>
                <a:srgbClr val="333333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59" y="1225297"/>
            <a:ext cx="6278361" cy="35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158181" y="2309064"/>
            <a:ext cx="4040871" cy="3537900"/>
          </a:xfrm>
        </p:spPr>
        <p:txBody>
          <a:bodyPr/>
          <a:lstStyle/>
          <a:p>
            <a:r>
              <a:rPr lang="ru-RU" sz="2800" b="1" dirty="0">
                <a:latin typeface="Elektra Light Pro" panose="02000503030000020004" pitchFamily="50" charset="-52"/>
              </a:rPr>
              <a:t>Сопроводительная терапия: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9648" y="1421853"/>
            <a:ext cx="4332771" cy="33239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Противорвотное лечение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Способы введения ЛС (помпы, порты  и т.д.)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Обезболивание, в </a:t>
            </a:r>
            <a:r>
              <a:rPr lang="ru-RU" dirty="0" err="1">
                <a:latin typeface="Elektra Light Pro" panose="02000503030000020004" pitchFamily="50" charset="-52"/>
              </a:rPr>
              <a:t>т.ч</a:t>
            </a:r>
            <a:r>
              <a:rPr lang="ru-RU" dirty="0">
                <a:latin typeface="Elektra Light Pro" panose="02000503030000020004" pitchFamily="50" charset="-52"/>
              </a:rPr>
              <a:t>. после операций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Антикоагулянты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Elektra Light Pro" panose="02000503030000020004" pitchFamily="50" charset="-52"/>
              </a:rPr>
              <a:t>Остеотропные</a:t>
            </a:r>
            <a:r>
              <a:rPr lang="ru-RU" dirty="0">
                <a:latin typeface="Elektra Light Pro" panose="02000503030000020004" pitchFamily="50" charset="-52"/>
              </a:rPr>
              <a:t> препараты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Elektra Light Pro" panose="02000503030000020004" pitchFamily="50" charset="-52"/>
              </a:rPr>
              <a:t>Нутритивная</a:t>
            </a:r>
            <a:r>
              <a:rPr lang="ru-RU" dirty="0">
                <a:latin typeface="Elektra Light Pro" panose="02000503030000020004" pitchFamily="50" charset="-52"/>
              </a:rPr>
              <a:t> поддержка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Профилактика </a:t>
            </a:r>
            <a:r>
              <a:rPr lang="ru-RU" dirty="0" err="1">
                <a:latin typeface="Elektra Light Pro" panose="02000503030000020004" pitchFamily="50" charset="-52"/>
              </a:rPr>
              <a:t>нейтропении</a:t>
            </a:r>
            <a:endParaRPr lang="ru-RU" dirty="0">
              <a:latin typeface="Elektra Light Pro" panose="02000503030000020004" pitchFamily="50" charset="-52"/>
            </a:endParaRP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Лечение и профилактика анемии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Лечение тромбоцитопении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Лечение и профилактика кожных осложнений и токсичности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Диагностика и лечение </a:t>
            </a:r>
            <a:r>
              <a:rPr lang="ru-RU" dirty="0" err="1">
                <a:latin typeface="Elektra Light Pro" panose="02000503030000020004" pitchFamily="50" charset="-52"/>
              </a:rPr>
              <a:t>иммуноопосредованных</a:t>
            </a:r>
            <a:r>
              <a:rPr lang="ru-RU" dirty="0">
                <a:latin typeface="Elektra Light Pro" panose="02000503030000020004" pitchFamily="50" charset="-52"/>
              </a:rPr>
              <a:t> нежелательных реакций</a:t>
            </a:r>
          </a:p>
          <a:p>
            <a:pPr marL="285750" lvl="1" indent="-285750">
              <a:buClr>
                <a:srgbClr val="FF87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Elektra Light Pro" panose="02000503030000020004" pitchFamily="50" charset="-52"/>
              </a:rPr>
              <a:t>Профилактика хирургических инфекций</a:t>
            </a:r>
          </a:p>
        </p:txBody>
      </p:sp>
      <p:grpSp>
        <p:nvGrpSpPr>
          <p:cNvPr id="46" name="Google Shape;7916;p75"/>
          <p:cNvGrpSpPr/>
          <p:nvPr/>
        </p:nvGrpSpPr>
        <p:grpSpPr>
          <a:xfrm>
            <a:off x="158181" y="976235"/>
            <a:ext cx="578303" cy="576793"/>
            <a:chOff x="-28461325" y="3545475"/>
            <a:chExt cx="296950" cy="296175"/>
          </a:xfrm>
        </p:grpSpPr>
        <p:sp>
          <p:nvSpPr>
            <p:cNvPr id="47" name="Google Shape;7917;p75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18;p75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19;p75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20;p75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21;p75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22;p75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69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Клинические рекомендации нового поколения: проблемы на пути разработки и внедрения</a:t>
            </a:r>
            <a:r>
              <a:rPr lang="ru-RU" sz="1200" b="1" dirty="0">
                <a:latin typeface="Elektra Light Pro" panose="02000503030000020004" pitchFamily="50" charset="-52"/>
              </a:rPr>
              <a:t> </a:t>
            </a:r>
            <a:endParaRPr sz="1200" dirty="0"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2346960" y="4927759"/>
            <a:ext cx="7090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lektra Light Pro" panose="02000503030000020004" pitchFamily="50" charset="-52"/>
              </a:rPr>
              <a:t>©Исключительное право на распространение принадлежит ООО «ФАКУЛЬТЕТ МЕДИЦИНСКОГО ПРАВА»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4403" y="1543415"/>
            <a:ext cx="8068366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Elektra Light Pro" panose="02000503030000020004" pitchFamily="50" charset="-52"/>
              </a:rPr>
              <a:t>По большей части сопроводительная терапия не вошла в КР и, по мнению профессионального сообщества, не должна входить в КР.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Elektra Light Pro" panose="02000503030000020004" pitchFamily="50" charset="-52"/>
              </a:rPr>
              <a:t>СТ отдельно описана (подробно!) в методических рекомендациях, на которые есть ссылка в КР.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Elektra Light Pro" panose="02000503030000020004" pitchFamily="50" charset="-52"/>
              </a:rPr>
              <a:t>СТ, как правило, не имеет нозологической специфики (иначе говоря, обезболивание при метастазе в кости рака почки (С64) и меланомы кожи (С43) строится на одних принципах).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Elektra Light Pro" panose="02000503030000020004" pitchFamily="50" charset="-52"/>
              </a:rPr>
              <a:t>Часто привязана к ЛП и методам лечения (например, контроль функции сердечной мышцы у больных, получающих </a:t>
            </a:r>
            <a:r>
              <a:rPr lang="ru-RU" sz="1600" dirty="0" err="1">
                <a:latin typeface="Elektra Light Pro" panose="02000503030000020004" pitchFamily="50" charset="-52"/>
              </a:rPr>
              <a:t>доксорубицин</a:t>
            </a:r>
            <a:r>
              <a:rPr lang="ru-RU" sz="1600" dirty="0">
                <a:latin typeface="Elektra Light Pro" panose="02000503030000020004" pitchFamily="50" charset="-52"/>
              </a:rPr>
              <a:t> вне зависимости от того, назначен он по поводу рака кожи, рака молочной железы или </a:t>
            </a:r>
            <a:r>
              <a:rPr lang="ru-RU" sz="1600" dirty="0" err="1">
                <a:latin typeface="Elektra Light Pro" panose="02000503030000020004" pitchFamily="50" charset="-52"/>
              </a:rPr>
              <a:t>лимфомы</a:t>
            </a:r>
            <a:r>
              <a:rPr lang="ru-RU" sz="1600" dirty="0">
                <a:latin typeface="Elektra Light Pro" panose="02000503030000020004" pitchFamily="50" charset="-52"/>
              </a:rPr>
              <a:t>).</a:t>
            </a:r>
          </a:p>
        </p:txBody>
      </p:sp>
      <p:grpSp>
        <p:nvGrpSpPr>
          <p:cNvPr id="46" name="Google Shape;7916;p75"/>
          <p:cNvGrpSpPr/>
          <p:nvPr/>
        </p:nvGrpSpPr>
        <p:grpSpPr>
          <a:xfrm>
            <a:off x="158181" y="976235"/>
            <a:ext cx="578303" cy="576793"/>
            <a:chOff x="-28461325" y="3545475"/>
            <a:chExt cx="296950" cy="296175"/>
          </a:xfrm>
        </p:grpSpPr>
        <p:sp>
          <p:nvSpPr>
            <p:cNvPr id="47" name="Google Shape;7917;p75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18;p75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19;p75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20;p75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21;p75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22;p75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27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1748</Words>
  <Application>Microsoft Macintosh PowerPoint</Application>
  <PresentationFormat>Экран (16:9)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Dosis</vt:lpstr>
      <vt:lpstr>Elektra Light Pro</vt:lpstr>
      <vt:lpstr>Roboto</vt:lpstr>
      <vt:lpstr>Times New Roman</vt:lpstr>
      <vt:lpstr>Wingdings</vt:lpstr>
      <vt:lpstr>William template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Презентация PowerPoint</vt:lpstr>
      <vt:lpstr>Презентация PowerPoint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Презентация PowerPoint</vt:lpstr>
      <vt:lpstr>Презентация PowerPoint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Презентация PowerPoint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Презентация PowerPoint</vt:lpstr>
      <vt:lpstr>Клинические рекомендации нового поколения: проблемы на пути разработки и внедрения </vt:lpstr>
      <vt:lpstr>Клинические рекомендации нового поколения: проблемы на пути разработки и внедрения </vt:lpstr>
      <vt:lpstr>Спасибо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«Клеточные технологии  в косметической продукции»</dc:title>
  <dc:creator>Kristik</dc:creator>
  <cp:lastModifiedBy>Polina Gabay</cp:lastModifiedBy>
  <cp:revision>158</cp:revision>
  <dcterms:modified xsi:type="dcterms:W3CDTF">2020-09-24T06:30:48Z</dcterms:modified>
</cp:coreProperties>
</file>