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5"/>
  </p:notesMasterIdLst>
  <p:sldIdLst>
    <p:sldId id="287" r:id="rId2"/>
    <p:sldId id="302" r:id="rId3"/>
    <p:sldId id="286" r:id="rId4"/>
    <p:sldId id="301" r:id="rId5"/>
    <p:sldId id="295" r:id="rId6"/>
    <p:sldId id="296" r:id="rId7"/>
    <p:sldId id="297" r:id="rId8"/>
    <p:sldId id="298" r:id="rId9"/>
    <p:sldId id="299" r:id="rId10"/>
    <p:sldId id="300" r:id="rId11"/>
    <p:sldId id="285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3908"/>
  </p:normalViewPr>
  <p:slideViewPr>
    <p:cSldViewPr snapToGrid="0" snapToObjects="1">
      <p:cViewPr varScale="1">
        <p:scale>
          <a:sx n="88" d="100"/>
          <a:sy n="88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4D080-2478-3142-8DB9-D6575EB4265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A7219-26D6-9D4B-88D1-142DEB44D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8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FCA4-BE86-43DB-83FD-3F4BB8C3D15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6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FCA4-BE86-43DB-83FD-3F4BB8C3D15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FCA4-BE86-43DB-83FD-3F4BB8C3D1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6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FCA4-BE86-43DB-83FD-3F4BB8C3D1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9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6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4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9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4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3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2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2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8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1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1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4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6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4629D6D-9077-6E40-BC03-0F48E14F2BA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93E1789-CEA8-6B4C-8018-2AF0EFD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27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A60DFC-B2A3-1B42-B767-5E41E7098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825" y="2428429"/>
            <a:ext cx="9730356" cy="15211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Искусственный интеллект в </a:t>
            </a:r>
            <a:r>
              <a:rPr lang="ru-RU" sz="36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помощь рентгенологу</a:t>
            </a:r>
            <a:endParaRPr lang="ru-RU" sz="3600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4B77E3-7181-2B40-9DC5-B978CEE93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112" y="4300500"/>
            <a:ext cx="10048689" cy="15238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Камышанская И.Г., Черемисин </a:t>
            </a:r>
            <a:r>
              <a:rPr lang="ru-RU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В.М.</a:t>
            </a:r>
            <a:endParaRPr lang="ru-RU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Городская Мариинская больница СПб</a:t>
            </a:r>
            <a:endParaRPr lang="ru-RU" sz="24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ru-RU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Санкт-Петербургский государственный </a:t>
            </a:r>
            <a:r>
              <a:rPr lang="ru-RU" sz="24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университет</a:t>
            </a:r>
            <a:endParaRPr lang="ru-RU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77EFA8-DB31-034A-BDA5-F718AEE9A88D}"/>
              </a:ext>
            </a:extLst>
          </p:cNvPr>
          <p:cNvSpPr txBox="1"/>
          <p:nvPr/>
        </p:nvSpPr>
        <p:spPr>
          <a:xfrm>
            <a:off x="2483475" y="6211817"/>
            <a:ext cx="72250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Arial Nova" panose="020B0604020202020204" pitchFamily="34" charset="0"/>
              </a:rPr>
              <a:t>24 сентября 2020, </a:t>
            </a:r>
            <a:r>
              <a:rPr lang="ru-RU" sz="2000" b="1" dirty="0" err="1" smtClean="0">
                <a:solidFill>
                  <a:srgbClr val="FFC000"/>
                </a:solidFill>
                <a:latin typeface="Arial Nova" panose="020B0604020202020204" pitchFamily="34" charset="0"/>
              </a:rPr>
              <a:t>Телемедфорум</a:t>
            </a:r>
            <a:r>
              <a:rPr lang="ru-RU" sz="2000" b="1" dirty="0" smtClean="0">
                <a:solidFill>
                  <a:srgbClr val="FFC000"/>
                </a:solidFill>
                <a:latin typeface="Arial Nova" panose="020B0604020202020204" pitchFamily="34" charset="0"/>
              </a:rPr>
              <a:t>, Технопарк «</a:t>
            </a:r>
            <a:r>
              <a:rPr lang="ru-RU" sz="2000" b="1" dirty="0" err="1" smtClean="0">
                <a:solidFill>
                  <a:srgbClr val="FFC000"/>
                </a:solidFill>
                <a:latin typeface="Arial Nova" panose="020B0604020202020204" pitchFamily="34" charset="0"/>
              </a:rPr>
              <a:t>Сколково</a:t>
            </a:r>
            <a:r>
              <a:rPr lang="ru-RU" sz="2000" b="1" dirty="0" smtClean="0">
                <a:solidFill>
                  <a:srgbClr val="FFC000"/>
                </a:solidFill>
                <a:latin typeface="Arial Nova" panose="020B0604020202020204" pitchFamily="34" charset="0"/>
              </a:rPr>
              <a:t>»</a:t>
            </a:r>
            <a:endParaRPr lang="ru-RU" sz="2000" b="1" dirty="0">
              <a:solidFill>
                <a:srgbClr val="FFC000"/>
              </a:solidFill>
              <a:latin typeface="Arial Nova" panose="020B0604020202020204" pitchFamily="34" charset="0"/>
            </a:endParaRPr>
          </a:p>
          <a:p>
            <a:pPr algn="ctr"/>
            <a:endParaRPr lang="ru-RU" b="1" dirty="0"/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439C1F0-D62C-4141-88C2-08C22680A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47" y="1"/>
            <a:ext cx="2802490" cy="1759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855834" cy="17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/>
          <p:cNvSpPr txBox="1"/>
          <p:nvPr/>
        </p:nvSpPr>
        <p:spPr>
          <a:xfrm>
            <a:off x="406400" y="595602"/>
            <a:ext cx="116332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Система</a:t>
            </a:r>
            <a:r>
              <a:rPr lang="ru-RU" sz="3200" b="1" spc="167" dirty="0">
                <a:solidFill>
                  <a:srgbClr val="111B1E"/>
                </a:solidFill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 </a:t>
            </a: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для анализа КТ-исследований </a:t>
            </a:r>
          </a:p>
          <a:p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ОГК: «</a:t>
            </a:r>
            <a:r>
              <a:rPr lang="ru-RU" sz="3200" b="1" spc="167" dirty="0" err="1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Mentor</a:t>
            </a: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: </a:t>
            </a:r>
            <a:r>
              <a:rPr lang="ru-RU" sz="3200" b="1" spc="167" dirty="0" err="1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CovidCT</a:t>
            </a: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56917" y="1578885"/>
            <a:ext cx="6308716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Анализирует изображения срезов КТ грудной клетки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,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Сегментирует находки, имеющие диагностическое значение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,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Производит расчет по долям легкого (% от общего объема легочной ткани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)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Предоставляет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рентгенологу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протокол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анализа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КТ исследования, включающий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:</a:t>
            </a: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285764" lvl="1" indent="-285764" fontAlgn="base">
              <a:buFont typeface="+mj-lt"/>
              <a:buAutoNum type="romanUcPeriod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описание найденных изменений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в %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поражения легких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по долям,</a:t>
            </a: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285764" lvl="1" indent="-285764" fontAlgn="base">
              <a:buFont typeface="+mj-lt"/>
              <a:buAutoNum type="romanUcPeriod"/>
            </a:pP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визуализацию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диагностических находок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в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виде масок различного цвета,</a:t>
            </a:r>
          </a:p>
          <a:p>
            <a:pPr marL="285764" lvl="1" indent="-285764" fontAlgn="base">
              <a:buFont typeface="+mj-lt"/>
              <a:buAutoNum type="romanUcPeriod"/>
            </a:pP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заключение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о степени тяжести поражения </a:t>
            </a:r>
            <a:endParaRPr lang="ru-RU" sz="2000" spc="34" dirty="0" smtClean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0" lvl="1" fontAlgn="base"/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  (по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классификации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КТ 0 - КТ 4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).</a:t>
            </a: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7AC1ACEC-A9DE-2F44-AC6B-97B84564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0400" y="279400"/>
            <a:ext cx="2336800" cy="775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5216BD-3CE1-4BB6-88ED-F814A0CE1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" y="2322687"/>
            <a:ext cx="5754041" cy="38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/>
          <p:nvPr/>
        </p:nvSpPr>
        <p:spPr>
          <a:xfrm>
            <a:off x="843260" y="218549"/>
            <a:ext cx="10623295" cy="594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00"/>
              </a:spcAft>
            </a:pPr>
            <a:r>
              <a:rPr lang="ru-RU" sz="3600" spc="51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Клинические испытания в Мариинской больнице</a:t>
            </a:r>
            <a:endParaRPr lang="ru-RU" sz="3600" spc="51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257692" y="1036684"/>
            <a:ext cx="4864486" cy="1601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2200" spc="51" dirty="0" err="1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Скрининговой</a:t>
            </a: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 системы </a:t>
            </a:r>
            <a:r>
              <a:rPr lang="ru-RU" sz="2200" spc="51" dirty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анализа рентгенограмм </a:t>
            </a: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ОГК</a:t>
            </a:r>
          </a:p>
          <a:p>
            <a:pPr algn="ctr" fontAlgn="base">
              <a:lnSpc>
                <a:spcPct val="115000"/>
              </a:lnSpc>
              <a:spcAft>
                <a:spcPts val="900"/>
              </a:spcAft>
            </a:pPr>
            <a:r>
              <a:rPr lang="ru-RU" sz="1600" spc="51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интегрирована </a:t>
            </a:r>
            <a:r>
              <a:rPr lang="ru-RU" sz="1600" spc="51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в ЕРИС ЕМИАС </a:t>
            </a:r>
            <a:r>
              <a:rPr lang="ru-RU" sz="1600" spc="51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и в </a:t>
            </a:r>
            <a:r>
              <a:rPr lang="ru-RU" sz="1600" spc="51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45 МО г. Москвы </a:t>
            </a:r>
          </a:p>
          <a:p>
            <a:pPr algn="ctr" fontAlgn="base">
              <a:lnSpc>
                <a:spcPct val="115000"/>
              </a:lnSpc>
              <a:spcAft>
                <a:spcPts val="900"/>
              </a:spcAft>
            </a:pPr>
            <a:endParaRPr lang="ru-RU" sz="2400" spc="51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671775" y="4321599"/>
            <a:ext cx="4580399" cy="752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2200" spc="51" dirty="0" err="1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Скрининговой</a:t>
            </a: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 системы </a:t>
            </a:r>
            <a:r>
              <a:rPr lang="ru-RU" sz="2200" spc="51" dirty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анализа </a:t>
            </a:r>
            <a:r>
              <a:rPr lang="ru-RU" sz="2200" spc="51" dirty="0" err="1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маммограмм</a:t>
            </a:r>
            <a:endParaRPr lang="ru-RU" sz="2200" spc="51" dirty="0">
              <a:solidFill>
                <a:srgbClr val="FFC000"/>
              </a:solidFill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6538085" y="1077525"/>
            <a:ext cx="4580399" cy="1055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lnSpc>
                <a:spcPct val="114000"/>
              </a:lnSpc>
            </a:pP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Системы анализа КТ </a:t>
            </a: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ОГК при </a:t>
            </a:r>
          </a:p>
          <a:p>
            <a:pPr algn="ctr" fontAlgn="base">
              <a:lnSpc>
                <a:spcPct val="114000"/>
              </a:lnSpc>
            </a:pPr>
            <a:r>
              <a:rPr lang="en-US" sz="2200" spc="51" dirty="0" err="1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Covid</a:t>
            </a: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 пневмонии</a:t>
            </a:r>
          </a:p>
          <a:p>
            <a:pPr lvl="0" algn="ctr" fontAlgn="base">
              <a:lnSpc>
                <a:spcPct val="115000"/>
              </a:lnSpc>
              <a:spcAft>
                <a:spcPts val="900"/>
              </a:spcAft>
            </a:pPr>
            <a:r>
              <a:rPr lang="ru-RU" sz="1600" spc="51" dirty="0">
                <a:solidFill>
                  <a:prstClr val="white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интегрирована в </a:t>
            </a:r>
            <a:r>
              <a:rPr lang="ru-RU" sz="1600" spc="51" dirty="0" smtClean="0">
                <a:solidFill>
                  <a:prstClr val="white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г. Иваново </a:t>
            </a:r>
            <a:endParaRPr lang="ru-RU" sz="2400" spc="51" dirty="0">
              <a:solidFill>
                <a:srgbClr val="FFC000"/>
              </a:solidFill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6828885" y="4219132"/>
            <a:ext cx="4580399" cy="1061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2200" spc="51" dirty="0" smtClean="0">
                <a:solidFill>
                  <a:srgbClr val="FFC000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Сервис по определению степени продольного плоскостопия</a:t>
            </a:r>
          </a:p>
          <a:p>
            <a:pPr lvl="0" algn="ctr" fontAlgn="base">
              <a:lnSpc>
                <a:spcPct val="115000"/>
              </a:lnSpc>
              <a:spcAft>
                <a:spcPts val="900"/>
              </a:spcAft>
            </a:pPr>
            <a:r>
              <a:rPr lang="ru-RU" sz="1600" spc="51" dirty="0" smtClean="0">
                <a:solidFill>
                  <a:prstClr val="white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интегрирован </a:t>
            </a:r>
            <a:r>
              <a:rPr lang="ru-RU" sz="1600" spc="51" dirty="0">
                <a:solidFill>
                  <a:prstClr val="white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в г. </a:t>
            </a:r>
            <a:r>
              <a:rPr lang="ru-RU" sz="1600" spc="51" dirty="0" smtClean="0">
                <a:solidFill>
                  <a:prstClr val="white"/>
                </a:solidFill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СПб, Мариинская больница</a:t>
            </a:r>
            <a:endParaRPr lang="ru-RU" sz="2400" spc="51" dirty="0">
              <a:solidFill>
                <a:srgbClr val="FFC000"/>
              </a:solidFill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5695" r="10530" b="12464"/>
          <a:stretch/>
        </p:blipFill>
        <p:spPr>
          <a:xfrm>
            <a:off x="1807028" y="2163519"/>
            <a:ext cx="2187923" cy="19319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F471590-0D85-AB46-9B76-3189594182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69" y="5406964"/>
            <a:ext cx="2604603" cy="137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Изображение выглядит как фотография, сидит, звез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8CD0BE9-35EB-475E-AB6B-6124A856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28" y="2253117"/>
            <a:ext cx="3530977" cy="17310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49657" t="26863" r="20490" b="42201"/>
          <a:stretch/>
        </p:blipFill>
        <p:spPr>
          <a:xfrm>
            <a:off x="1478188" y="5079373"/>
            <a:ext cx="2953761" cy="1721815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580878" y="956965"/>
            <a:ext cx="1251751" cy="2032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54908" y="956965"/>
            <a:ext cx="947691" cy="1886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733278" y="1109365"/>
            <a:ext cx="1251752" cy="468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85030" y="1109365"/>
            <a:ext cx="970941" cy="4594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9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4E3E2B-B811-D241-AC6B-90FE634A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1771"/>
            <a:ext cx="9905998" cy="137000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9BD734-027B-F345-8C2A-D0684531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110343"/>
            <a:ext cx="11255829" cy="551905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сегодняшний день нейросети находятся в постоянном развитии и усовершенствовании. </a:t>
            </a:r>
          </a:p>
          <a:p>
            <a:endParaRPr lang="ru-RU" sz="2400" b="1" dirty="0">
              <a:solidFill>
                <a:schemeClr val="accent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Компьютерный анализ </a:t>
            </a:r>
            <a:r>
              <a:rPr lang="ru-RU" sz="2400" b="1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диагностических изображений </a:t>
            </a:r>
            <a:r>
              <a:rPr lang="ru-RU" sz="2400" b="1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быстрый, точный, лишен субъективности, исключает ошибки, связанные с человеческим фактором. </a:t>
            </a:r>
            <a:endParaRPr lang="ru-RU" sz="2400" b="1" dirty="0" smtClean="0">
              <a:solidFill>
                <a:schemeClr val="accent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solidFill>
                <a:schemeClr val="accent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Искусственный интеллект является </a:t>
            </a:r>
            <a:r>
              <a:rPr lang="ru-RU" sz="2400" b="1" dirty="0" smtClean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эффективным и </a:t>
            </a:r>
            <a:r>
              <a:rPr lang="ru-RU" sz="2400" b="1" dirty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надежным </a:t>
            </a:r>
            <a:r>
              <a:rPr lang="ru-RU" sz="2400" b="1" dirty="0" smtClean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помощником рентгенолога в определении патологии, </a:t>
            </a:r>
            <a:r>
              <a:rPr lang="ru-RU" sz="2400" b="1" dirty="0" smtClean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затрачивая </a:t>
            </a:r>
            <a:r>
              <a:rPr lang="ru-RU" sz="2400" b="1" dirty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тысячи раз меньше </a:t>
            </a:r>
            <a:r>
              <a:rPr lang="ru-RU" sz="2400" b="1" dirty="0" smtClean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рабочего времени</a:t>
            </a:r>
            <a:r>
              <a:rPr lang="ru-RU" sz="2400" b="1" dirty="0">
                <a:solidFill>
                  <a:schemeClr val="accent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400" b="1" dirty="0">
              <a:solidFill>
                <a:schemeClr val="accent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chemeClr val="accent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7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90685-EE34-4B70-8A2F-ACEB2443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912" y="5107212"/>
            <a:ext cx="9905998" cy="14363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Благодарю за внимание 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3E69B1-0BCE-4D8A-BFC5-71404DFE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48" y="459237"/>
            <a:ext cx="7025925" cy="46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" y="-425242"/>
            <a:ext cx="8943821" cy="72832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6"/>
          <p:cNvSpPr/>
          <p:nvPr/>
        </p:nvSpPr>
        <p:spPr>
          <a:xfrm>
            <a:off x="609600" y="2461654"/>
            <a:ext cx="441859" cy="91387"/>
          </a:xfrm>
          <a:prstGeom prst="rect">
            <a:avLst/>
          </a:prstGeom>
          <a:solidFill>
            <a:srgbClr val="5FCD63"/>
          </a:solidFill>
        </p:spPr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DB32CE9B-8E1C-A24A-8BFD-7A6A499518BB}"/>
              </a:ext>
            </a:extLst>
          </p:cNvPr>
          <p:cNvSpPr/>
          <p:nvPr/>
        </p:nvSpPr>
        <p:spPr>
          <a:xfrm>
            <a:off x="-73634" y="-25400"/>
            <a:ext cx="12339267" cy="152349"/>
          </a:xfrm>
          <a:prstGeom prst="rect">
            <a:avLst/>
          </a:prstGeom>
          <a:solidFill>
            <a:srgbClr val="5FCD63"/>
          </a:solidFill>
        </p:spPr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0B23E472-C8DD-FE47-818C-A7E9351B7E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3978" y="655474"/>
            <a:ext cx="3019078" cy="100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00627" y="2215202"/>
            <a:ext cx="36127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>
              <a:buClr>
                <a:srgbClr val="00B504"/>
              </a:buClr>
              <a:buSzPts val="10000"/>
              <a:defRPr sz="9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3200" b="1" spc="167" dirty="0">
                <a:solidFill>
                  <a:srgbClr val="FFFFFF"/>
                </a:solidFill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  <a:sym typeface="Helvetica Neue"/>
              </a:rPr>
              <a:t>Система компьютерного зрения для лучевой диагностики</a:t>
            </a:r>
            <a:endParaRPr lang="ru-RU" sz="3200" b="1" spc="167" dirty="0">
              <a:solidFill>
                <a:srgbClr val="FFFFFF"/>
              </a:solidFill>
              <a:latin typeface="TT Norms Regular" panose="02000503030000020003" pitchFamily="2" charset="77"/>
              <a:ea typeface="Microsoft YaHei" panose="020B0503020204020204" pitchFamily="34" charset="-122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819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>
            <a:extLst>
              <a:ext uri="{FF2B5EF4-FFF2-40B4-BE49-F238E27FC236}">
                <a16:creationId xmlns:a16="http://schemas.microsoft.com/office/drawing/2014/main" xmlns="" id="{CC7BCA4B-8B24-B044-848E-D096136F3487}"/>
              </a:ext>
            </a:extLst>
          </p:cNvPr>
          <p:cNvGrpSpPr/>
          <p:nvPr/>
        </p:nvGrpSpPr>
        <p:grpSpPr>
          <a:xfrm>
            <a:off x="-5569" y="85028"/>
            <a:ext cx="6913706" cy="5072621"/>
            <a:chOff x="613149" y="5798425"/>
            <a:chExt cx="7193102" cy="5128723"/>
          </a:xfrm>
        </p:grpSpPr>
        <p:sp>
          <p:nvSpPr>
            <p:cNvPr id="10" name="Google Shape;239;p10"/>
            <p:cNvSpPr/>
            <p:nvPr/>
          </p:nvSpPr>
          <p:spPr>
            <a:xfrm>
              <a:off x="850121" y="5798425"/>
              <a:ext cx="6719156" cy="1102221"/>
            </a:xfrm>
            <a:prstGeom prst="rect">
              <a:avLst/>
            </a:prstGeom>
            <a:solidFill>
              <a:srgbClr val="5FCD63"/>
            </a:solidFill>
            <a:ln w="25400" cap="flat" cmpd="sng">
              <a:solidFill>
                <a:srgbClr val="56C1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3000"/>
                <a:buFont typeface="Helvetica Neue"/>
                <a:buNone/>
              </a:pPr>
              <a:endParaRPr sz="22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205" y="7085580"/>
              <a:ext cx="4743992" cy="1014114"/>
            </a:xfrm>
            <a:prstGeom prst="rect">
              <a:avLst/>
            </a:prstGeom>
          </p:spPr>
        </p:pic>
        <p:pic>
          <p:nvPicPr>
            <p:cNvPr id="12" name="Picture 8" descr="http://apteka01.ru/sites/default/files/pol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25" y="7202902"/>
              <a:ext cx="1886568" cy="125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s://tavimed.ru/images/news/418-dfcffcf5cd2b267601ef96c1fb5f23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985" y="8276607"/>
              <a:ext cx="1595357" cy="159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https://pandia.ru/text/80/051/images/image001_22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116" y="8799588"/>
              <a:ext cx="2696036" cy="103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634" y="10148979"/>
              <a:ext cx="2615351" cy="778169"/>
            </a:xfrm>
            <a:prstGeom prst="rect">
              <a:avLst/>
            </a:prstGeom>
          </p:spPr>
        </p:pic>
        <p:sp>
          <p:nvSpPr>
            <p:cNvPr id="16" name="Google Shape;175;p9">
              <a:extLst>
                <a:ext uri="{FF2B5EF4-FFF2-40B4-BE49-F238E27FC236}">
                  <a16:creationId xmlns:a16="http://schemas.microsoft.com/office/drawing/2014/main" xmlns="" id="{3513FD93-97F3-498D-9354-E541ECA27935}"/>
                </a:ext>
              </a:extLst>
            </p:cNvPr>
            <p:cNvSpPr txBox="1"/>
            <p:nvPr/>
          </p:nvSpPr>
          <p:spPr>
            <a:xfrm>
              <a:off x="613149" y="5887286"/>
              <a:ext cx="7193102" cy="917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algn="ctr">
                <a:defRPr sz="3300" b="1">
                  <a:solidFill>
                    <a:srgbClr val="38295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2500" b="1" spc="56" dirty="0" smtClean="0">
                  <a:latin typeface="Montserrat Extra-Light"/>
                </a:rPr>
                <a:t>Сотрудничество с Госсектором </a:t>
              </a:r>
              <a:r>
                <a:rPr lang="ru-RU" sz="2500" b="1" spc="56" dirty="0">
                  <a:latin typeface="Montserrat Extra-Light"/>
                </a:rPr>
                <a:t>здравоохранения</a:t>
              </a:r>
              <a:endParaRPr sz="2500" b="1" spc="56" dirty="0">
                <a:latin typeface="Montserrat Extra-Light"/>
              </a:endParaRP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xmlns="" id="{B562F1B5-2C6E-224A-AEE8-59B8AD6C3447}"/>
              </a:ext>
            </a:extLst>
          </p:cNvPr>
          <p:cNvGrpSpPr/>
          <p:nvPr/>
        </p:nvGrpSpPr>
        <p:grpSpPr>
          <a:xfrm>
            <a:off x="6275294" y="2718097"/>
            <a:ext cx="5916706" cy="4139902"/>
            <a:chOff x="9148405" y="5767885"/>
            <a:chExt cx="6988064" cy="471081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xmlns="" id="{8AA4F8BD-6275-8142-A420-B8DF97A731BF}"/>
                </a:ext>
              </a:extLst>
            </p:cNvPr>
            <p:cNvGrpSpPr/>
            <p:nvPr/>
          </p:nvGrpSpPr>
          <p:grpSpPr>
            <a:xfrm>
              <a:off x="9148405" y="5767885"/>
              <a:ext cx="6860756" cy="1211419"/>
              <a:chOff x="9148405" y="5767885"/>
              <a:chExt cx="6860756" cy="1211419"/>
            </a:xfrm>
          </p:grpSpPr>
          <p:sp>
            <p:nvSpPr>
              <p:cNvPr id="23" name="Google Shape;239;p10"/>
              <p:cNvSpPr/>
              <p:nvPr/>
            </p:nvSpPr>
            <p:spPr>
              <a:xfrm>
                <a:off x="9148405" y="5767885"/>
                <a:ext cx="6860756" cy="1211419"/>
              </a:xfrm>
              <a:prstGeom prst="rect">
                <a:avLst/>
              </a:prstGeom>
              <a:solidFill>
                <a:srgbClr val="5FCD63"/>
              </a:solidFill>
              <a:ln w="25400" cap="flat" cmpd="sng">
                <a:solidFill>
                  <a:srgbClr val="56C1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SzPts val="3000"/>
                  <a:buFont typeface="Helvetica Neue"/>
                  <a:buNone/>
                </a:pPr>
                <a:endParaRPr sz="225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" name="Google Shape;179;p9"/>
              <p:cNvSpPr txBox="1"/>
              <p:nvPr/>
            </p:nvSpPr>
            <p:spPr>
              <a:xfrm>
                <a:off x="9438983" y="6155947"/>
                <a:ext cx="6404694" cy="535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68550" rIns="68550" bIns="68550" anchor="t" anchorCtr="0"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buClr>
                    <a:srgbClr val="FFFFFF"/>
                  </a:buClr>
                  <a:buSzPts val="3000"/>
                  <a:defRPr sz="3300" b="1">
                    <a:solidFill>
                      <a:srgbClr val="38295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ru-RU" sz="2400" b="1" spc="56" dirty="0">
                    <a:solidFill>
                      <a:schemeClr val="bg1"/>
                    </a:solidFill>
                    <a:latin typeface="Montserrat Extra-Light"/>
                    <a:ea typeface="Helvetica Neue"/>
                    <a:cs typeface="Helvetica Neue"/>
                    <a:sym typeface="Helvetica Neue"/>
                  </a:rPr>
                  <a:t>Исследовательские организации</a:t>
                </a:r>
              </a:p>
            </p:txBody>
          </p:sp>
        </p:grpSp>
        <p:pic>
          <p:nvPicPr>
            <p:cNvPr id="19" name="Picture 20" descr="http://reonco.ru/wp-content/uploads/2017/08/9d089b92815c598fa3252477f9dd1cf1e290ded7_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879" y="7217220"/>
              <a:ext cx="1994464" cy="132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s://spbniif.ru/upload/medialibrary/b8b/b8be641e0b841186c06e49e1213de61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9146" y="7509176"/>
              <a:ext cx="2177323" cy="156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lekoboz.ru/images/2019/1905/logo-sechenov-new-itog-031-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404" y="7079778"/>
              <a:ext cx="1706802" cy="170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i-o2.ru/wp-content/gallery/4/spbgy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100" y="8911143"/>
              <a:ext cx="4721557" cy="1567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7047920" y="1351781"/>
            <a:ext cx="5036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ea typeface="+mj-ea"/>
                <a:cs typeface="+mj-cs"/>
              </a:rPr>
              <a:t>с 2018 </a:t>
            </a:r>
            <a:r>
              <a:rPr lang="ru-RU" sz="20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ea typeface="+mj-ea"/>
                <a:cs typeface="+mj-cs"/>
              </a:rPr>
              <a:t>года обучение </a:t>
            </a:r>
            <a:r>
              <a:rPr lang="ru-RU" sz="20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ea typeface="+mj-ea"/>
                <a:cs typeface="+mj-cs"/>
              </a:rPr>
              <a:t>нейросетей</a:t>
            </a:r>
            <a:r>
              <a:rPr lang="ru-RU" sz="20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ea typeface="+mj-ea"/>
                <a:cs typeface="+mj-cs"/>
              </a:rPr>
              <a:t>,</a:t>
            </a:r>
          </a:p>
          <a:p>
            <a:r>
              <a:rPr lang="ru-RU" sz="20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ea typeface="+mj-ea"/>
                <a:cs typeface="+mj-cs"/>
              </a:rPr>
              <a:t>апробация и тестирование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75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/>
          <p:cNvSpPr txBox="1"/>
          <p:nvPr/>
        </p:nvSpPr>
        <p:spPr>
          <a:xfrm>
            <a:off x="279399" y="399379"/>
            <a:ext cx="116332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buClr>
                <a:srgbClr val="00B504"/>
              </a:buClr>
              <a:buSzPts val="10000"/>
              <a:defRPr sz="9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  <a:sym typeface="Helvetica Neue"/>
              </a:rPr>
              <a:t>Использование </a:t>
            </a:r>
            <a:r>
              <a:rPr lang="ru-RU" sz="3200" b="1" spc="167" dirty="0" smtClean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  <a:sym typeface="Helvetica Neue"/>
              </a:rPr>
              <a:t>искусственного интеллекта</a:t>
            </a:r>
            <a:endParaRPr lang="ru-RU" sz="3200" b="1" spc="167" dirty="0">
              <a:latin typeface="TT Norms Regular" panose="02000503030000020003" pitchFamily="2" charset="77"/>
              <a:ea typeface="Microsoft YaHei" panose="020B0503020204020204" pitchFamily="34" charset="-122"/>
              <a:cs typeface="Helvetica Neue"/>
              <a:sym typeface="Helvetica Neue"/>
            </a:endParaRPr>
          </a:p>
          <a:p>
            <a:pPr algn="ctr" defTabSz="609630">
              <a:buClr>
                <a:srgbClr val="00B504"/>
              </a:buClr>
              <a:buSzPts val="10000"/>
              <a:defRPr sz="9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  <a:sym typeface="Helvetica Neue"/>
              </a:rPr>
              <a:t>делает </a:t>
            </a:r>
            <a:r>
              <a:rPr lang="ru-RU" sz="3200" b="1" spc="167" dirty="0" smtClean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  <a:sym typeface="Helvetica Neue"/>
              </a:rPr>
              <a:t>работу рентгенолога эффективнее:</a:t>
            </a:r>
            <a:endParaRPr lang="ru-RU" sz="3200" b="1" spc="167" dirty="0">
              <a:latin typeface="TT Norms Regular" panose="02000503030000020003" pitchFamily="2" charset="77"/>
              <a:ea typeface="Microsoft YaHei" panose="020B0503020204020204" pitchFamily="34" charset="-122"/>
              <a:cs typeface="Helvetica Neue"/>
              <a:sym typeface="Helvetica Neue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-50800" y="1885973"/>
            <a:ext cx="5181600" cy="4972027"/>
          </a:xfrm>
          <a:prstGeom prst="rect">
            <a:avLst/>
          </a:prstGeom>
          <a:solidFill>
            <a:srgbClr val="5FCD63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8B2D76-248A-E54D-A1DF-5DDA36971B42}"/>
              </a:ext>
            </a:extLst>
          </p:cNvPr>
          <p:cNvGrpSpPr/>
          <p:nvPr/>
        </p:nvGrpSpPr>
        <p:grpSpPr>
          <a:xfrm>
            <a:off x="354114" y="2203350"/>
            <a:ext cx="11197685" cy="628215"/>
            <a:chOff x="531171" y="3305026"/>
            <a:chExt cx="16796527" cy="942322"/>
          </a:xfrm>
        </p:grpSpPr>
        <p:sp>
          <p:nvSpPr>
            <p:cNvPr id="6" name="TextBox 6"/>
            <p:cNvSpPr txBox="1"/>
            <p:nvPr/>
          </p:nvSpPr>
          <p:spPr>
            <a:xfrm>
              <a:off x="8204360" y="3324019"/>
              <a:ext cx="9123338" cy="923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03"/>
                </a:lnSpc>
              </a:pP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Оптимизирует процесс отсеивания больных от здоровых</a:t>
              </a:r>
            </a:p>
            <a:p>
              <a:pPr defTabSz="609630">
                <a:lnSpc>
                  <a:spcPts val="2403"/>
                </a:lnSpc>
              </a:pP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Повышает скорость получения заключения</a:t>
              </a:r>
              <a:endParaRPr lang="en-US" b="1" spc="34" dirty="0">
                <a:latin typeface="TT Norms Regular" panose="02000503030000020003" pitchFamily="2" charset="77"/>
                <a:ea typeface="Microsoft YaHei Light" panose="020B0502040204020203" pitchFamily="34" charset="-12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31171" y="3305026"/>
              <a:ext cx="7315200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600"/>
                </a:lnSpc>
              </a:pPr>
              <a:r>
                <a:rPr lang="ru-RU" sz="2400" b="1" spc="167" dirty="0">
                  <a:solidFill>
                    <a:schemeClr val="bg1"/>
                  </a:solidFill>
                  <a:latin typeface="TT Norms Regular" panose="02000503030000020003" pitchFamily="2" charset="77"/>
                  <a:ea typeface="Microsoft YaHei" panose="020B0503020204020204" pitchFamily="34" charset="-122"/>
                </a:rPr>
                <a:t>Оптимизация работы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E765B3B-28CA-8A4B-AC32-B209D6D3F006}"/>
              </a:ext>
            </a:extLst>
          </p:cNvPr>
          <p:cNvGrpSpPr/>
          <p:nvPr/>
        </p:nvGrpSpPr>
        <p:grpSpPr>
          <a:xfrm>
            <a:off x="354114" y="4620736"/>
            <a:ext cx="12241298" cy="923330"/>
            <a:chOff x="531171" y="6667500"/>
            <a:chExt cx="16775863" cy="1384994"/>
          </a:xfrm>
        </p:grpSpPr>
        <p:sp>
          <p:nvSpPr>
            <p:cNvPr id="7" name="TextBox 7"/>
            <p:cNvSpPr txBox="1"/>
            <p:nvPr/>
          </p:nvSpPr>
          <p:spPr>
            <a:xfrm>
              <a:off x="531171" y="6779095"/>
              <a:ext cx="6248400" cy="1000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600"/>
                </a:lnSpc>
              </a:pPr>
              <a:r>
                <a:rPr lang="ru-RU" sz="2400" b="1" spc="167" dirty="0">
                  <a:solidFill>
                    <a:schemeClr val="bg1"/>
                  </a:solidFill>
                  <a:latin typeface="TT Norms Regular" panose="02000503030000020003" pitchFamily="2" charset="77"/>
                  <a:ea typeface="Microsoft YaHei" panose="020B0503020204020204" pitchFamily="34" charset="-122"/>
                </a:rPr>
                <a:t>Решение проблемы нехватки персонала</a:t>
              </a:r>
              <a:endParaRPr lang="en-US" sz="2400" b="1" spc="167" dirty="0">
                <a:solidFill>
                  <a:schemeClr val="bg1"/>
                </a:solidFill>
                <a:latin typeface="TT Norms Regular" panose="02000503030000020003" pitchFamily="2" charset="77"/>
                <a:ea typeface="Microsoft YaHei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4F793B6C-69D5-C944-A9DD-056FCD0DAD4D}"/>
                </a:ext>
              </a:extLst>
            </p:cNvPr>
            <p:cNvSpPr txBox="1"/>
            <p:nvPr/>
          </p:nvSpPr>
          <p:spPr>
            <a:xfrm>
              <a:off x="7541558" y="6667500"/>
              <a:ext cx="9765476" cy="1384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03"/>
                </a:lnSpc>
              </a:pP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Снижает </a:t>
              </a:r>
              <a:r>
                <a:rPr lang="ru-RU" b="1" spc="34" dirty="0" smtClean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требования </a:t>
              </a: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к квалификации </a:t>
              </a:r>
              <a:r>
                <a:rPr lang="ru-RU" b="1" spc="34" dirty="0" smtClean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персонала</a:t>
              </a:r>
            </a:p>
            <a:p>
              <a:pPr defTabSz="609630">
                <a:lnSpc>
                  <a:spcPts val="2403"/>
                </a:lnSpc>
              </a:pPr>
              <a:r>
                <a:rPr lang="ru-RU" b="1" spc="34" dirty="0" smtClean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Повышает пропускную способность диагностических кабинетов</a:t>
              </a:r>
              <a:endParaRPr lang="ru-RU" b="1" spc="34" dirty="0">
                <a:latin typeface="TT Norms Regular" panose="02000503030000020003" pitchFamily="2" charset="77"/>
                <a:ea typeface="Microsoft YaHei Light" panose="020B0502040204020203" pitchFamily="34" charset="-122"/>
              </a:endParaRPr>
            </a:p>
            <a:p>
              <a:pPr defTabSz="609630">
                <a:lnSpc>
                  <a:spcPts val="2403"/>
                </a:lnSpc>
              </a:pP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Позволяет </a:t>
              </a:r>
              <a:r>
                <a:rPr lang="ru-RU" b="1" spc="34" dirty="0" smtClean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экономить ставки</a:t>
              </a:r>
              <a:endParaRPr lang="en-US" b="1" spc="34" dirty="0">
                <a:latin typeface="TT Norms Regular" panose="02000503030000020003" pitchFamily="2" charset="77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517E50A-49AB-6C40-8B84-82E24A28CEE5}"/>
              </a:ext>
            </a:extLst>
          </p:cNvPr>
          <p:cNvGrpSpPr/>
          <p:nvPr/>
        </p:nvGrpSpPr>
        <p:grpSpPr>
          <a:xfrm>
            <a:off x="355600" y="3408824"/>
            <a:ext cx="11196199" cy="680576"/>
            <a:chOff x="533400" y="4795592"/>
            <a:chExt cx="16794298" cy="1020863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xmlns="" id="{D6337D81-E730-2D49-BD01-4D2337B14744}"/>
                </a:ext>
              </a:extLst>
            </p:cNvPr>
            <p:cNvSpPr txBox="1"/>
            <p:nvPr/>
          </p:nvSpPr>
          <p:spPr>
            <a:xfrm>
              <a:off x="8204360" y="4795592"/>
              <a:ext cx="9123338" cy="923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03"/>
                </a:lnSpc>
              </a:pPr>
              <a:r>
                <a:rPr lang="ru-RU" b="1" spc="34" dirty="0" smtClean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Эффективно оценивает </a:t>
              </a: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динамику заболевания</a:t>
              </a:r>
            </a:p>
            <a:p>
              <a:pPr defTabSz="609630">
                <a:lnSpc>
                  <a:spcPts val="2403"/>
                </a:lnSpc>
              </a:pPr>
              <a:r>
                <a:rPr lang="ru-RU" b="1" spc="34" dirty="0">
                  <a:latin typeface="TT Norms Regular" panose="02000503030000020003" pitchFamily="2" charset="77"/>
                  <a:ea typeface="Microsoft YaHei Light" panose="020B0502040204020203" pitchFamily="34" charset="-122"/>
                </a:rPr>
                <a:t>Подсчитывает % поражения с высокой точностью</a:t>
              </a: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xmlns="" id="{D732200D-2ACA-7B4E-AFAD-7096C4BCE3AD}"/>
                </a:ext>
              </a:extLst>
            </p:cNvPr>
            <p:cNvSpPr txBox="1"/>
            <p:nvPr/>
          </p:nvSpPr>
          <p:spPr>
            <a:xfrm>
              <a:off x="533400" y="4816182"/>
              <a:ext cx="7315200" cy="1000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600"/>
                </a:lnSpc>
              </a:pPr>
              <a:r>
                <a:rPr lang="ru-RU" sz="2400" b="1" spc="167" dirty="0">
                  <a:solidFill>
                    <a:schemeClr val="bg1"/>
                  </a:solidFill>
                  <a:latin typeface="TT Norms Regular" panose="02000503030000020003" pitchFamily="2" charset="77"/>
                  <a:ea typeface="Microsoft YaHei" panose="020B0503020204020204" pitchFamily="34" charset="-122"/>
                </a:rPr>
                <a:t>Увеличение качества диагностики</a:t>
              </a:r>
            </a:p>
          </p:txBody>
        </p:sp>
      </p:grpSp>
      <p:grpSp>
        <p:nvGrpSpPr>
          <p:cNvPr id="16" name="Группа 8">
            <a:extLst>
              <a:ext uri="{FF2B5EF4-FFF2-40B4-BE49-F238E27FC236}">
                <a16:creationId xmlns:a16="http://schemas.microsoft.com/office/drawing/2014/main" xmlns="" id="{2202091D-EA4B-AE44-9924-B1CD199CF1CD}"/>
              </a:ext>
            </a:extLst>
          </p:cNvPr>
          <p:cNvGrpSpPr/>
          <p:nvPr/>
        </p:nvGrpSpPr>
        <p:grpSpPr>
          <a:xfrm>
            <a:off x="-1466948" y="3175000"/>
            <a:ext cx="13963748" cy="95063"/>
            <a:chOff x="-2200422" y="4545445"/>
            <a:chExt cx="20945622" cy="14259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xmlns="" id="{6213986C-DFFD-1A49-A08A-6C53E2E02AB8}"/>
                </a:ext>
              </a:extLst>
            </p:cNvPr>
            <p:cNvSpPr/>
            <p:nvPr/>
          </p:nvSpPr>
          <p:spPr>
            <a:xfrm>
              <a:off x="7696200" y="4545445"/>
              <a:ext cx="11049000" cy="142594"/>
            </a:xfrm>
            <a:prstGeom prst="rect">
              <a:avLst/>
            </a:prstGeom>
            <a:solidFill>
              <a:srgbClr val="5FCD63"/>
            </a:solidFill>
          </p:spPr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xmlns="" id="{5D370D74-B189-C944-802B-75A91DAC3B39}"/>
                </a:ext>
              </a:extLst>
            </p:cNvPr>
            <p:cNvSpPr/>
            <p:nvPr/>
          </p:nvSpPr>
          <p:spPr>
            <a:xfrm>
              <a:off x="-2200422" y="4545445"/>
              <a:ext cx="9896622" cy="140666"/>
            </a:xfrm>
            <a:prstGeom prst="rect">
              <a:avLst/>
            </a:prstGeom>
            <a:solidFill>
              <a:schemeClr val="bg1"/>
            </a:solidFill>
          </p:spPr>
        </p:sp>
      </p:grpSp>
      <p:grpSp>
        <p:nvGrpSpPr>
          <p:cNvPr id="24" name="Группа 8">
            <a:extLst>
              <a:ext uri="{FF2B5EF4-FFF2-40B4-BE49-F238E27FC236}">
                <a16:creationId xmlns:a16="http://schemas.microsoft.com/office/drawing/2014/main" xmlns="" id="{6434372A-5085-9740-99FC-308B84005860}"/>
              </a:ext>
            </a:extLst>
          </p:cNvPr>
          <p:cNvGrpSpPr/>
          <p:nvPr/>
        </p:nvGrpSpPr>
        <p:grpSpPr>
          <a:xfrm>
            <a:off x="-1466948" y="4400737"/>
            <a:ext cx="13963748" cy="95063"/>
            <a:chOff x="-2200422" y="4545445"/>
            <a:chExt cx="20945622" cy="14259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xmlns="" id="{E5A53664-B54B-754D-8B0F-1FBC4FA109F9}"/>
                </a:ext>
              </a:extLst>
            </p:cNvPr>
            <p:cNvSpPr/>
            <p:nvPr/>
          </p:nvSpPr>
          <p:spPr>
            <a:xfrm>
              <a:off x="7696200" y="4545445"/>
              <a:ext cx="11049000" cy="142594"/>
            </a:xfrm>
            <a:prstGeom prst="rect">
              <a:avLst/>
            </a:prstGeom>
            <a:solidFill>
              <a:srgbClr val="5FCD63"/>
            </a:solidFill>
          </p:spPr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xmlns="" id="{D80C9080-FAA4-584F-8DC2-88669BFE8F72}"/>
                </a:ext>
              </a:extLst>
            </p:cNvPr>
            <p:cNvSpPr/>
            <p:nvPr/>
          </p:nvSpPr>
          <p:spPr>
            <a:xfrm>
              <a:off x="-2200422" y="4545445"/>
              <a:ext cx="9896622" cy="140666"/>
            </a:xfrm>
            <a:prstGeom prst="rect">
              <a:avLst/>
            </a:prstGeom>
            <a:solidFill>
              <a:schemeClr val="bg1"/>
            </a:solidFill>
          </p:spPr>
        </p:sp>
      </p:grpSp>
      <p:grpSp>
        <p:nvGrpSpPr>
          <p:cNvPr id="27" name="Группа 8">
            <a:extLst>
              <a:ext uri="{FF2B5EF4-FFF2-40B4-BE49-F238E27FC236}">
                <a16:creationId xmlns:a16="http://schemas.microsoft.com/office/drawing/2014/main" xmlns="" id="{46865EEA-1E0F-6147-81A4-683D2D5D6029}"/>
              </a:ext>
            </a:extLst>
          </p:cNvPr>
          <p:cNvGrpSpPr/>
          <p:nvPr/>
        </p:nvGrpSpPr>
        <p:grpSpPr>
          <a:xfrm>
            <a:off x="-1466948" y="5562600"/>
            <a:ext cx="13963748" cy="95063"/>
            <a:chOff x="-2200422" y="4545445"/>
            <a:chExt cx="20945622" cy="142594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xmlns="" id="{E88412E7-0BBC-E544-AC04-5B50D5F53144}"/>
                </a:ext>
              </a:extLst>
            </p:cNvPr>
            <p:cNvSpPr/>
            <p:nvPr/>
          </p:nvSpPr>
          <p:spPr>
            <a:xfrm>
              <a:off x="7696200" y="4545445"/>
              <a:ext cx="11049000" cy="142594"/>
            </a:xfrm>
            <a:prstGeom prst="rect">
              <a:avLst/>
            </a:prstGeom>
            <a:solidFill>
              <a:srgbClr val="5FCD63"/>
            </a:solidFill>
          </p:spPr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xmlns="" id="{0A6B8A4E-7B8B-8844-9D6C-49BB699A52D8}"/>
                </a:ext>
              </a:extLst>
            </p:cNvPr>
            <p:cNvSpPr/>
            <p:nvPr/>
          </p:nvSpPr>
          <p:spPr>
            <a:xfrm>
              <a:off x="-2200422" y="4545445"/>
              <a:ext cx="9896622" cy="140666"/>
            </a:xfrm>
            <a:prstGeom prst="rect">
              <a:avLst/>
            </a:prstGeom>
            <a:solidFill>
              <a:schemeClr val="bg1"/>
            </a:solidFill>
          </p:spPr>
        </p:sp>
      </p:grpSp>
      <p:sp>
        <p:nvSpPr>
          <p:cNvPr id="30" name="TextBox 7"/>
          <p:cNvSpPr txBox="1"/>
          <p:nvPr/>
        </p:nvSpPr>
        <p:spPr>
          <a:xfrm>
            <a:off x="355600" y="5985369"/>
            <a:ext cx="4559439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00"/>
              </a:lnSpc>
            </a:pPr>
            <a:r>
              <a:rPr lang="ru-RU" sz="2400" b="1" spc="167" dirty="0" smtClean="0">
                <a:solidFill>
                  <a:schemeClr val="bg1"/>
                </a:solidFill>
                <a:latin typeface="TT Norms Regular" panose="02000503030000020003" pitchFamily="2" charset="77"/>
                <a:ea typeface="Microsoft YaHei" panose="020B0503020204020204" pitchFamily="34" charset="-122"/>
              </a:rPr>
              <a:t>Результаты</a:t>
            </a:r>
            <a:endParaRPr lang="en-US" sz="2400" b="1" spc="167" dirty="0">
              <a:solidFill>
                <a:schemeClr val="bg1"/>
              </a:solidFill>
              <a:latin typeface="TT Norms Regular" panose="02000503030000020003" pitchFamily="2" charset="77"/>
              <a:ea typeface="Microsoft YaHei" panose="020B0503020204020204" pitchFamily="34" charset="-122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xmlns="" id="{4F793B6C-69D5-C944-A9DD-056FCD0DAD4D}"/>
              </a:ext>
            </a:extLst>
          </p:cNvPr>
          <p:cNvSpPr txBox="1"/>
          <p:nvPr/>
        </p:nvSpPr>
        <p:spPr>
          <a:xfrm>
            <a:off x="5469572" y="5755966"/>
            <a:ext cx="7125839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03"/>
              </a:lnSpc>
            </a:pPr>
            <a:r>
              <a:rPr lang="ru-RU" b="1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Сокращение времени анализа снимков в 10-1000 раз</a:t>
            </a:r>
          </a:p>
          <a:p>
            <a:pPr>
              <a:lnSpc>
                <a:spcPct val="150000"/>
              </a:lnSpc>
            </a:pPr>
            <a:r>
              <a:rPr lang="ru-RU" b="1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Повышение </a:t>
            </a:r>
            <a:r>
              <a:rPr lang="ru-RU" b="1" spc="51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качества </a:t>
            </a:r>
            <a:r>
              <a:rPr lang="ru-RU" b="1" spc="51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лучевой </a:t>
            </a:r>
            <a:r>
              <a:rPr lang="ru-RU" b="1" spc="51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диагностики</a:t>
            </a:r>
          </a:p>
          <a:p>
            <a:pPr>
              <a:lnSpc>
                <a:spcPct val="150000"/>
              </a:lnSpc>
            </a:pPr>
            <a:r>
              <a:rPr lang="ru-RU" b="1" spc="51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Снижение рисков медицинских ошибок</a:t>
            </a:r>
          </a:p>
        </p:txBody>
      </p:sp>
    </p:spTree>
    <p:extLst>
      <p:ext uri="{BB962C8B-B14F-4D97-AF65-F5344CB8AC3E}">
        <p14:creationId xmlns:p14="http://schemas.microsoft.com/office/powerpoint/2010/main" val="89231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E3E13-C081-404D-B2DA-8722049B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8581"/>
            <a:ext cx="9905998" cy="131623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Искусственный интеллект в определении степени продольного плоскостопия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72C994-39A2-A544-A911-21BE08DE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95917"/>
            <a:ext cx="9905998" cy="338445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были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проанализированы 5184 цифровые рентгенограммы стоп в боковой проекции, выполненные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нагрузкой, пациентам в возрасте от 10 до 75 лет (3458 рентгенограммы с продольным плоскостопием и 1726 без опущения высоты продольного свода).</a:t>
            </a:r>
          </a:p>
          <a:p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каждой рентгенограмме рентгенологом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определён угол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продольного свода по методике И.О. Богданова. На стадии обучения нейросети каждое рентгеновское изображение было размечено двумя рентгенологами, выбранными </a:t>
            </a:r>
            <a:r>
              <a:rPr 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рандомно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84" y="4463325"/>
            <a:ext cx="4652571" cy="25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1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A1A73-636B-7A4E-BA18-A82CEC37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6707"/>
            <a:ext cx="9905998" cy="164093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Принципы и этапы проведения обучения </a:t>
            </a:r>
            <a:r>
              <a:rPr lang="ru-RU" b="1" u="sng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нейросети</a:t>
            </a:r>
            <a:r>
              <a:rPr lang="ru-RU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DE0C19-DAFA-DC41-979B-BE8BB501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94" y="1697637"/>
            <a:ext cx="10515600" cy="490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Сбор и </a:t>
            </a:r>
            <a:r>
              <a:rPr lang="ru-RU" sz="2200" dirty="0" err="1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деперсонификация</a:t>
            </a:r>
            <a:r>
              <a:rPr lang="ru-RU" sz="2200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данных.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Врачами-рентгенологами была создана </a:t>
            </a:r>
            <a:r>
              <a:rPr lang="ru-RU" sz="2200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деперсонифицированная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база данных рентгеновских снимков стоп в боковой проекции в формате DICOM (более 5000 исследований). Снимки были переданы на удалённый сервер в  DICOM формате.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Разметка данных.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хранилища сервера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загружали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разметки снимки.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Рентгенологами определялись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реперные точки на каждом снимке.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снимок размечался, как минимум 2 специалистами. После подтверждения разметки снимки выгружались вновь на сервер.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Тестирование нейросети.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2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08F98F-3C81-B64E-AD3D-EEC32B92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81" y="116958"/>
            <a:ext cx="5579214" cy="67410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Рабочий процесс искусственного интеллекта:</a:t>
            </a:r>
          </a:p>
          <a:p>
            <a:pPr marL="0" indent="0">
              <a:buNone/>
            </a:pPr>
            <a:endParaRPr lang="ru-RU" sz="3200" b="1" u="sng" dirty="0">
              <a:solidFill>
                <a:srgbClr val="FFC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предварительная обработка данных и подготовка к сегментации с помощью нейронной сети; </a:t>
            </a:r>
            <a:endParaRPr lang="ru-RU" sz="24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сегментация трех областей – ограничивающих рамок вокруг трех искомых точек; </a:t>
            </a:r>
            <a:endParaRPr lang="ru-RU" sz="24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" sz="2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ru-RU" sz="2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точное определение положения реперных точек, построение угла продольного плоскостопия и расчет степени продольного плоскостопия.</a:t>
            </a:r>
          </a:p>
        </p:txBody>
      </p:sp>
      <p:pic>
        <p:nvPicPr>
          <p:cNvPr id="3074" name="Picture 2" descr="page22image64733808">
            <a:extLst>
              <a:ext uri="{FF2B5EF4-FFF2-40B4-BE49-F238E27FC236}">
                <a16:creationId xmlns:a16="http://schemas.microsoft.com/office/drawing/2014/main" xmlns="" id="{186E66C1-EF1C-1043-B930-22E62F21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35" y="1"/>
            <a:ext cx="5157599" cy="224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70A5A7-C8AD-A24E-825C-461F2881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4104"/>
            <a:ext cx="5138735" cy="251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page22image64620368">
            <a:extLst>
              <a:ext uri="{FF2B5EF4-FFF2-40B4-BE49-F238E27FC236}">
                <a16:creationId xmlns:a16="http://schemas.microsoft.com/office/drawing/2014/main" xmlns="" id="{DBCB1FC0-395E-9E4A-93DE-A8CA8268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34" y="2229154"/>
            <a:ext cx="5157600" cy="224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24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93" t="24760" r="32704" b="18117"/>
          <a:stretch/>
        </p:blipFill>
        <p:spPr>
          <a:xfrm>
            <a:off x="4291856" y="110858"/>
            <a:ext cx="3533810" cy="323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93" y="3466151"/>
            <a:ext cx="3533810" cy="3381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14" y="482126"/>
            <a:ext cx="4230236" cy="4156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6" y="1747195"/>
            <a:ext cx="4113216" cy="3313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2359" t="1140" r="55133" b="8938"/>
          <a:stretch/>
        </p:blipFill>
        <p:spPr>
          <a:xfrm>
            <a:off x="9330431" y="4115236"/>
            <a:ext cx="1597980" cy="2667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810" y="712033"/>
            <a:ext cx="2432481" cy="355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00"/>
              </a:lnSpc>
            </a:pPr>
            <a:r>
              <a:rPr lang="ru-RU" sz="3200" b="1" u="sng" spc="167" dirty="0" smtClean="0">
                <a:latin typeface="TT Norms Regular" panose="02000503030000020003" pitchFamily="2" charset="77"/>
                <a:ea typeface="Microsoft YaHei" panose="020B0503020204020204" pitchFamily="34" charset="-122"/>
              </a:rPr>
              <a:t>Результаты</a:t>
            </a:r>
            <a:endParaRPr lang="en-US" sz="3200" b="1" u="sng" spc="167" dirty="0">
              <a:latin typeface="TT Norms Regular" panose="02000503030000020003" pitchFamily="2" charset="77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24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921000"/>
            <a:ext cx="3860800" cy="234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TextBox 4"/>
          <p:cNvSpPr txBox="1"/>
          <p:nvPr/>
        </p:nvSpPr>
        <p:spPr>
          <a:xfrm>
            <a:off x="406400" y="595602"/>
            <a:ext cx="116332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Система для анализа КТ-исследований </a:t>
            </a:r>
          </a:p>
          <a:p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ОГК: «</a:t>
            </a:r>
            <a:r>
              <a:rPr lang="ru-RU" sz="3200" b="1" spc="167" dirty="0" err="1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Mentor</a:t>
            </a: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: </a:t>
            </a:r>
            <a:r>
              <a:rPr lang="ru-RU" sz="3200" b="1" spc="167" dirty="0" err="1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CovidCT</a:t>
            </a:r>
            <a:r>
              <a:rPr lang="ru-RU" sz="3200" b="1" spc="167" dirty="0">
                <a:latin typeface="TT Norms Regular" panose="02000503030000020003" pitchFamily="2" charset="77"/>
                <a:ea typeface="Microsoft YaHei" panose="020B0503020204020204" pitchFamily="34" charset="-122"/>
                <a:cs typeface="Helvetica Neue"/>
              </a:rPr>
              <a:t>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3844" y="1683579"/>
            <a:ext cx="5918156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C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высокой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точностью*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определяет % поражения легких по главным признакам с подсчетом степени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КТ 0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–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КТ 4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:</a:t>
            </a:r>
          </a:p>
          <a:p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Симптом матового стекла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Консолидация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Плевральный выпот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marL="304815" indent="-304815" fontAlgn="base">
              <a:buFont typeface="Arial" panose="020B0604020202020204" pitchFamily="34" charset="0"/>
              <a:buChar char="•"/>
            </a:pP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Синдром булыжной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мостовой</a:t>
            </a:r>
          </a:p>
          <a:p>
            <a:pPr marL="304815" indent="-304815" fontAlgn="base">
              <a:buFont typeface="Arial" panose="020B0604020202020204" pitchFamily="34" charset="0"/>
              <a:buChar char="•"/>
            </a:pP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  <a:p>
            <a:pPr fontAlgn="base"/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*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Метрики диагностической точности для диагностики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COVID-19 на </a:t>
            </a:r>
            <a:r>
              <a:rPr lang="ru-RU" sz="2000" spc="34" dirty="0" smtClean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КТ, 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определенные в соответствии с методическими рекомендациями ГБУЗ «НПКЦ </a:t>
            </a:r>
            <a:r>
              <a:rPr lang="ru-RU" sz="2000" spc="34" dirty="0" err="1">
                <a:latin typeface="TT Norms Regular" panose="02000503030000020003" pitchFamily="2" charset="77"/>
                <a:ea typeface="Microsoft YaHei Light" panose="020B0502040204020203" pitchFamily="34" charset="-122"/>
              </a:rPr>
              <a:t>ДиТ</a:t>
            </a:r>
            <a:r>
              <a:rPr lang="ru-RU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» № 43, применительно к задаче бинарной классификации на наличие/отсутствие патологии</a:t>
            </a:r>
            <a:r>
              <a:rPr lang="en-US" sz="2000" spc="34" dirty="0">
                <a:latin typeface="TT Norms Regular" panose="02000503030000020003" pitchFamily="2" charset="77"/>
                <a:ea typeface="Microsoft YaHei Light" panose="020B0502040204020203" pitchFamily="34" charset="-122"/>
              </a:rPr>
              <a:t>.</a:t>
            </a:r>
            <a:endParaRPr lang="ru-RU" sz="2000" spc="34" dirty="0">
              <a:latin typeface="TT Norms Regular" panose="02000503030000020003" pitchFamily="2" charset="77"/>
              <a:ea typeface="Microsoft YaHei Light" panose="020B0502040204020203" pitchFamily="34" charset="-12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FEC07F3-271F-4231-A4FA-3B169388A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" y="1971090"/>
            <a:ext cx="6123051" cy="4056848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7AC1ACEC-A9DE-2F44-AC6B-97B84564C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2800" y="321071"/>
            <a:ext cx="2336800" cy="7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0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3950</TotalTime>
  <Words>597</Words>
  <Application>Microsoft Office PowerPoint</Application>
  <PresentationFormat>Широкоэкранный</PresentationFormat>
  <Paragraphs>90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Microsoft YaHei</vt:lpstr>
      <vt:lpstr>Microsoft YaHei Light</vt:lpstr>
      <vt:lpstr>Arial</vt:lpstr>
      <vt:lpstr>Arial Nova</vt:lpstr>
      <vt:lpstr>Calibri</vt:lpstr>
      <vt:lpstr>Century Gothic</vt:lpstr>
      <vt:lpstr>Helvetica Neue</vt:lpstr>
      <vt:lpstr>Montserrat Extra-Light</vt:lpstr>
      <vt:lpstr>Tahoma</vt:lpstr>
      <vt:lpstr>TT Norms Regular</vt:lpstr>
      <vt:lpstr>Сетка</vt:lpstr>
      <vt:lpstr>Искусственный интеллект в помощь рентгенологу</vt:lpstr>
      <vt:lpstr>Презентация PowerPoint</vt:lpstr>
      <vt:lpstr>Презентация PowerPoint</vt:lpstr>
      <vt:lpstr>Презентация PowerPoint</vt:lpstr>
      <vt:lpstr>Искусственный интеллект в определении степени продольного плоскостопия</vt:lpstr>
      <vt:lpstr>Принципы и этапы проведения обучения нейросети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Благодарю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Alina</dc:creator>
  <cp:lastModifiedBy>Ксения Камышанская</cp:lastModifiedBy>
  <cp:revision>124</cp:revision>
  <dcterms:created xsi:type="dcterms:W3CDTF">2019-11-10T11:48:03Z</dcterms:created>
  <dcterms:modified xsi:type="dcterms:W3CDTF">2020-09-23T22:42:22Z</dcterms:modified>
</cp:coreProperties>
</file>