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8" r:id="rId12"/>
    <p:sldId id="266" r:id="rId13"/>
    <p:sldId id="265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T Sans" panose="020B0604020202020204" charset="0"/>
      <p:regular r:id="rId20"/>
      <p:bold r:id="rId21"/>
      <p:italic r:id="rId22"/>
      <p:boldItalic r:id="rId23"/>
    </p:embeddedFont>
    <p:embeddedFont>
      <p:font typeface="Roboto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84" y="1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8116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m.su/" TargetMode="External"/><Relationship Id="rId2" Type="http://schemas.openxmlformats.org/officeDocument/2006/relationships/hyperlink" Target="mailto:maria@unim.s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" sz="4000" b="1" dirty="0">
                <a:solidFill>
                  <a:schemeClr val="tx1"/>
                </a:solidFill>
              </a:rPr>
              <a:t>Платформа </a:t>
            </a:r>
            <a:r>
              <a:rPr lang="en-US" sz="4000" b="1" dirty="0">
                <a:solidFill>
                  <a:schemeClr val="tx1"/>
                </a:solidFill>
              </a:rPr>
              <a:t>UNIM</a:t>
            </a:r>
            <a:br>
              <a:rPr lang="ru-RU" sz="4000" b="1" dirty="0">
                <a:solidFill>
                  <a:schemeClr val="tx1"/>
                </a:solidFill>
              </a:rPr>
            </a:br>
            <a:r>
              <a:rPr lang="ru" sz="4000" b="1" dirty="0">
                <a:solidFill>
                  <a:schemeClr val="tx1"/>
                </a:solidFill>
              </a:rPr>
              <a:t>Digital Pathology  </a:t>
            </a:r>
            <a:endParaRPr sz="4000" b="1" dirty="0">
              <a:solidFill>
                <a:schemeClr val="tx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" sz="4000" b="1" dirty="0">
                <a:solidFill>
                  <a:schemeClr val="tx1"/>
                </a:solidFill>
              </a:rPr>
              <a:t>на Телемедфорум</a:t>
            </a:r>
            <a:r>
              <a:rPr lang="ru-RU" sz="4000" b="1">
                <a:solidFill>
                  <a:schemeClr val="tx1"/>
                </a:solidFill>
              </a:rPr>
              <a:t>е</a:t>
            </a:r>
            <a:endParaRPr sz="4000" b="1" dirty="0">
              <a:solidFill>
                <a:schemeClr val="tx1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/>
              <a:t>Важнейшее событие года, не считая COVID-19 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7725" y="386175"/>
            <a:ext cx="1164575" cy="4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9948" y="2923225"/>
            <a:ext cx="434251" cy="43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148071" y="411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4000" b="1" dirty="0">
                <a:solidFill>
                  <a:schemeClr val="tx1"/>
                </a:solidFill>
                <a:sym typeface="Roboto"/>
              </a:rPr>
              <a:t>Digital Pathology Training Center</a:t>
            </a:r>
            <a:endParaRPr sz="4000" b="1" dirty="0">
              <a:solidFill>
                <a:schemeClr val="tx1"/>
              </a:solidFill>
              <a:sym typeface="Roboto"/>
            </a:endParaRPr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190264" y="1315900"/>
            <a:ext cx="6059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3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ru" sz="14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Первый в мире специализированный образовательный центр</a:t>
            </a:r>
            <a:endParaRPr sz="14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ru" sz="14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Образовательные программы для организаторов здравоохранения и врачей</a:t>
            </a:r>
            <a:endParaRPr sz="14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ru" sz="14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Два формата обучения: очно и удаленно в ежедневном режиме</a:t>
            </a:r>
            <a:endParaRPr sz="14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ru" sz="14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Наличие практической базы в Большом Технопарке Сколково</a:t>
            </a:r>
            <a:endParaRPr sz="14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ru" sz="14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Сравнение различных линеек оборудования</a:t>
            </a:r>
            <a:endParaRPr sz="14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ru" sz="14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Одна из самых востребованных областей знаний во всем мире</a:t>
            </a:r>
            <a:endParaRPr sz="14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sz="9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sz="17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 sz="1700" dirty="0">
              <a:solidFill>
                <a:schemeClr val="tx1"/>
              </a:solidFill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 rotWithShape="1">
          <a:blip r:embed="rId3">
            <a:alphaModFix/>
          </a:blip>
          <a:srcRect l="32467"/>
          <a:stretch/>
        </p:blipFill>
        <p:spPr>
          <a:xfrm>
            <a:off x="6592800" y="2672201"/>
            <a:ext cx="2239500" cy="236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54600" y="1084351"/>
            <a:ext cx="2239500" cy="148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217700" y="274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4000" b="1" dirty="0">
                <a:solidFill>
                  <a:schemeClr val="tx1"/>
                </a:solidFill>
                <a:sym typeface="Roboto"/>
              </a:rPr>
              <a:t>Цифровая цитологическая лаборатория</a:t>
            </a:r>
            <a:endParaRPr sz="4000" b="1" dirty="0">
              <a:solidFill>
                <a:schemeClr val="tx1"/>
              </a:solidFill>
              <a:sym typeface="Roboto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453F9C-1734-4CFD-93E3-D11E903E8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366" y="1126156"/>
            <a:ext cx="4695921" cy="401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47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27;p29">
            <a:extLst>
              <a:ext uri="{FF2B5EF4-FFF2-40B4-BE49-F238E27FC236}">
                <a16:creationId xmlns:a16="http://schemas.microsoft.com/office/drawing/2014/main" id="{7E871AC9-CF70-4963-A554-E016C76C7466}"/>
              </a:ext>
            </a:extLst>
          </p:cNvPr>
          <p:cNvSpPr txBox="1"/>
          <p:nvPr/>
        </p:nvSpPr>
        <p:spPr>
          <a:xfrm>
            <a:off x="4455077" y="464547"/>
            <a:ext cx="4307119" cy="57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Козлова Мария Дмитриевна</a:t>
            </a:r>
            <a:endParaRPr lang="ru-RU"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Коммерческий директор</a:t>
            </a:r>
            <a:br>
              <a:rPr lang="en-US" sz="24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en-US" sz="24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+7 </a:t>
            </a:r>
            <a:r>
              <a:rPr lang="ru-RU" sz="24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985 437-37-93</a:t>
            </a:r>
            <a:br>
              <a:rPr lang="en-US" sz="24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en-US" sz="2400" u="sng" dirty="0">
                <a:solidFill>
                  <a:srgbClr val="1155CC"/>
                </a:solidFill>
                <a:latin typeface="PT Sans"/>
                <a:ea typeface="PT Sans"/>
                <a:cs typeface="PT Sans"/>
                <a:sym typeface="PT Sans"/>
                <a:hlinkClick r:id="rId2"/>
              </a:rPr>
              <a:t>maria@unim.su </a:t>
            </a:r>
            <a:endParaRPr lang="en-US" sz="2400" dirty="0">
              <a:solidFill>
                <a:srgbClr val="1155C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sng" dirty="0">
                <a:solidFill>
                  <a:srgbClr val="1155CC"/>
                </a:solidFill>
                <a:latin typeface="PT Sans"/>
                <a:ea typeface="PT Sans"/>
                <a:cs typeface="PT Sans"/>
                <a:sym typeface="PT Sans"/>
                <a:hlinkClick r:id="rId3"/>
              </a:rPr>
              <a:t>www.unim.su</a:t>
            </a:r>
            <a:endParaRPr sz="2400" dirty="0">
              <a:solidFill>
                <a:srgbClr val="1155C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Россия, Инновационный Центр “Сколково”, Технопарк, Большой бульвар д.42 стр.1</a:t>
            </a:r>
            <a:endParaRPr sz="1800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6" name="Google Shape;530;p29">
            <a:extLst>
              <a:ext uri="{FF2B5EF4-FFF2-40B4-BE49-F238E27FC236}">
                <a16:creationId xmlns:a16="http://schemas.microsoft.com/office/drawing/2014/main" id="{AD41BB7C-E704-421B-BD94-9862E11ACC13}"/>
              </a:ext>
            </a:extLst>
          </p:cNvPr>
          <p:cNvCxnSpPr>
            <a:cxnSpLocks/>
          </p:cNvCxnSpPr>
          <p:nvPr/>
        </p:nvCxnSpPr>
        <p:spPr>
          <a:xfrm flipH="1">
            <a:off x="4286586" y="636059"/>
            <a:ext cx="1" cy="3903387"/>
          </a:xfrm>
          <a:prstGeom prst="straightConnector1">
            <a:avLst/>
          </a:prstGeom>
          <a:noFill/>
          <a:ln w="9525" cap="flat" cmpd="sng">
            <a:solidFill>
              <a:srgbClr val="0096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" name="Google Shape;531;p29">
            <a:extLst>
              <a:ext uri="{FF2B5EF4-FFF2-40B4-BE49-F238E27FC236}">
                <a16:creationId xmlns:a16="http://schemas.microsoft.com/office/drawing/2014/main" id="{9951E7A9-976B-4278-9302-A6D31F8FA3A5}"/>
              </a:ext>
            </a:extLst>
          </p:cNvPr>
          <p:cNvCxnSpPr>
            <a:cxnSpLocks/>
          </p:cNvCxnSpPr>
          <p:nvPr/>
        </p:nvCxnSpPr>
        <p:spPr>
          <a:xfrm flipH="1">
            <a:off x="625104" y="4539446"/>
            <a:ext cx="3661483" cy="0"/>
          </a:xfrm>
          <a:prstGeom prst="straightConnector1">
            <a:avLst/>
          </a:prstGeom>
          <a:noFill/>
          <a:ln w="9525" cap="flat" cmpd="sng">
            <a:solidFill>
              <a:srgbClr val="0096A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AutoShape 2">
            <a:extLst>
              <a:ext uri="{FF2B5EF4-FFF2-40B4-BE49-F238E27FC236}">
                <a16:creationId xmlns:a16="http://schemas.microsoft.com/office/drawing/2014/main" id="{2DD99B6E-5674-41D8-B48F-FDBFD222D4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0832" y="20382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DFE193-B993-4E03-80BF-EC414FC60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04" y="874776"/>
            <a:ext cx="3425952" cy="3425952"/>
          </a:xfrm>
          <a:prstGeom prst="rect">
            <a:avLst/>
          </a:prstGeom>
        </p:spPr>
      </p:pic>
      <p:pic>
        <p:nvPicPr>
          <p:cNvPr id="11" name="Google Shape;115;p20">
            <a:extLst>
              <a:ext uri="{FF2B5EF4-FFF2-40B4-BE49-F238E27FC236}">
                <a16:creationId xmlns:a16="http://schemas.microsoft.com/office/drawing/2014/main" id="{6BE3AC01-DD8B-496B-9980-B07C8609E5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91792" y="94122"/>
            <a:ext cx="926025" cy="370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750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314338"/>
            <a:ext cx="9143998" cy="4514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-2563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4000" b="1" dirty="0">
                <a:solidFill>
                  <a:schemeClr val="tx1"/>
                </a:solidFill>
                <a:sym typeface="Roboto"/>
              </a:rPr>
              <a:t>Патоморфологическая диагностика</a:t>
            </a:r>
            <a:endParaRPr sz="4000" b="1" dirty="0">
              <a:solidFill>
                <a:schemeClr val="tx1"/>
              </a:solidFill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690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ru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Аналоговая на 99% (первая полностью цифровая лаборатория - 2015 год)</a:t>
            </a:r>
            <a:endParaRPr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Нехватка специалистов (30-200-1000%)</a:t>
            </a:r>
            <a:endParaRPr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ru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Субъективность </a:t>
            </a:r>
            <a:endParaRPr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ru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Низкий уровень стандартизации</a:t>
            </a:r>
            <a:endParaRPr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ru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Высокие сроки диагностики/Высокая стоимость</a:t>
            </a:r>
            <a:endParaRPr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ru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Ключевой этап в диагностике многих заболеваний, в том числе - онкологии</a:t>
            </a:r>
            <a:endParaRPr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1475" y="1106025"/>
            <a:ext cx="1980825" cy="132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 l="44171" t="19378" b="28146"/>
          <a:stretch/>
        </p:blipFill>
        <p:spPr>
          <a:xfrm>
            <a:off x="6851475" y="2515052"/>
            <a:ext cx="1980826" cy="1861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8923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4000" b="1" dirty="0">
                <a:solidFill>
                  <a:schemeClr val="tx1"/>
                </a:solidFill>
                <a:sym typeface="Roboto"/>
              </a:rPr>
              <a:t>Digital Pathology: Цифровизация не цель, а средство</a:t>
            </a:r>
            <a:endParaRPr sz="4000" b="1" dirty="0">
              <a:solidFill>
                <a:schemeClr val="tx1"/>
              </a:solidFill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460500"/>
            <a:ext cx="4359000" cy="31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ru" sz="1600">
                <a:latin typeface="Roboto"/>
                <a:ea typeface="Roboto"/>
                <a:cs typeface="Roboto"/>
                <a:sym typeface="Roboto"/>
              </a:rPr>
              <a:t>Упразднение границ в работе специалистов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177800" lvl="0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ru" sz="1600">
                <a:latin typeface="Roboto"/>
                <a:ea typeface="Roboto"/>
                <a:cs typeface="Roboto"/>
                <a:sym typeface="Roboto"/>
              </a:rPr>
              <a:t>Коллегиальность и междисциплинарные консилиумы “на потоке”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177800" lvl="0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ru" sz="1600">
                <a:latin typeface="Roboto"/>
                <a:ea typeface="Roboto"/>
                <a:cs typeface="Roboto"/>
                <a:sym typeface="Roboto"/>
              </a:rPr>
              <a:t>Появление новых инструментов в арсенале патолога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177800" lvl="0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ru" sz="1600">
                <a:latin typeface="Roboto"/>
                <a:ea typeface="Roboto"/>
                <a:cs typeface="Roboto"/>
                <a:sym typeface="Roboto"/>
              </a:rPr>
              <a:t>Стандартизация диагностики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177800" lvl="0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ru" sz="1600">
                <a:latin typeface="Roboto"/>
                <a:ea typeface="Roboto"/>
                <a:cs typeface="Roboto"/>
                <a:sym typeface="Roboto"/>
              </a:rPr>
              <a:t>Появление новых “первоисточников”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177800" lvl="0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ru" sz="1600">
                <a:latin typeface="Roboto"/>
                <a:ea typeface="Roboto"/>
                <a:cs typeface="Roboto"/>
                <a:sym typeface="Roboto"/>
              </a:rPr>
              <a:t>Новые возможности в работе с данными на стыке терапии, патоморфологии, молекулярной генетики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8475" y="1676151"/>
            <a:ext cx="3569378" cy="2677004"/>
          </a:xfrm>
          <a:prstGeom prst="rect">
            <a:avLst/>
          </a:prstGeom>
          <a:noFill/>
          <a:ln>
            <a:noFill/>
          </a:ln>
          <a:effectLst>
            <a:outerShdw blurRad="485775" dist="2095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41386" y="-95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4000" b="1" dirty="0">
                <a:solidFill>
                  <a:schemeClr val="tx1"/>
                </a:solidFill>
                <a:sym typeface="Roboto"/>
              </a:rPr>
              <a:t>Отличия от классического подхода | Рабочее место</a:t>
            </a:r>
            <a:endParaRPr sz="4000" b="1" dirty="0">
              <a:solidFill>
                <a:schemeClr val="tx1"/>
              </a:solidFill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13111"/>
          <a:stretch/>
        </p:blipFill>
        <p:spPr>
          <a:xfrm>
            <a:off x="282013" y="1125525"/>
            <a:ext cx="8579973" cy="363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217700" y="-95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4000" b="1" dirty="0">
                <a:solidFill>
                  <a:schemeClr val="tx1"/>
                </a:solidFill>
                <a:sym typeface="Roboto"/>
              </a:rPr>
              <a:t>Отличия от классического подхода | Архив &amp; Поиск</a:t>
            </a:r>
            <a:endParaRPr sz="4000" b="1" dirty="0">
              <a:solidFill>
                <a:schemeClr val="tx1"/>
              </a:solidFill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600" y="1206319"/>
            <a:ext cx="8612799" cy="374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-3848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" sz="4000" b="1" dirty="0">
                <a:solidFill>
                  <a:schemeClr val="tx1"/>
                </a:solidFill>
                <a:sym typeface="Roboto"/>
              </a:rPr>
              <a:t>Отличия от классического подхода | Стандартизация &amp; AI</a:t>
            </a:r>
            <a:endParaRPr sz="4000" b="1" dirty="0">
              <a:solidFill>
                <a:schemeClr val="tx1"/>
              </a:solidFill>
              <a:sym typeface="Roboto"/>
            </a:endParaRPr>
          </a:p>
          <a:p>
            <a:endParaRPr sz="4000" b="1" dirty="0">
              <a:solidFill>
                <a:schemeClr val="tx1"/>
              </a:solidFill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l="8850" b="1652"/>
          <a:stretch/>
        </p:blipFill>
        <p:spPr>
          <a:xfrm>
            <a:off x="4424450" y="1940976"/>
            <a:ext cx="4407850" cy="2738700"/>
          </a:xfrm>
          <a:prstGeom prst="rect">
            <a:avLst/>
          </a:prstGeom>
          <a:noFill/>
          <a:ln>
            <a:noFill/>
          </a:ln>
          <a:effectLst>
            <a:outerShdw blurRad="85725" dist="66675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4">
            <a:alphaModFix/>
          </a:blip>
          <a:srcRect l="3550" t="1623" r="-3548"/>
          <a:stretch/>
        </p:blipFill>
        <p:spPr>
          <a:xfrm>
            <a:off x="197866" y="1940976"/>
            <a:ext cx="2179250" cy="26228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66675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5">
            <a:alphaModFix/>
          </a:blip>
          <a:srcRect r="11683"/>
          <a:stretch/>
        </p:blipFill>
        <p:spPr>
          <a:xfrm>
            <a:off x="2376415" y="1324275"/>
            <a:ext cx="3482424" cy="2184575"/>
          </a:xfrm>
          <a:prstGeom prst="rect">
            <a:avLst/>
          </a:prstGeom>
          <a:noFill/>
          <a:ln>
            <a:noFill/>
          </a:ln>
          <a:effectLst>
            <a:outerShdw blurRad="85725" dist="66675" dir="5400000" algn="bl" rotWithShape="0">
              <a:srgbClr val="000000">
                <a:alpha val="49803"/>
              </a:srgbClr>
            </a:outerShdw>
          </a:effectLst>
        </p:spPr>
      </p:pic>
      <p:cxnSp>
        <p:nvCxnSpPr>
          <p:cNvPr id="97" name="Google Shape;97;p18"/>
          <p:cNvCxnSpPr/>
          <p:nvPr/>
        </p:nvCxnSpPr>
        <p:spPr>
          <a:xfrm flipH="1">
            <a:off x="1058083" y="3178004"/>
            <a:ext cx="2342700" cy="465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98" name="Google Shape;98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11700" y="-7636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" sz="4000" b="1" dirty="0">
                <a:solidFill>
                  <a:schemeClr val="tx1"/>
                </a:solidFill>
                <a:sym typeface="Roboto"/>
              </a:rPr>
              <a:t>Отличия от классического подхода | Коммуникации</a:t>
            </a:r>
            <a:endParaRPr sz="4000" b="1" dirty="0">
              <a:solidFill>
                <a:schemeClr val="tx1"/>
              </a:solidFill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 l="1822" t="18479" r="68333" b="15803"/>
          <a:stretch/>
        </p:blipFill>
        <p:spPr>
          <a:xfrm>
            <a:off x="340650" y="1265450"/>
            <a:ext cx="2715475" cy="3380075"/>
          </a:xfrm>
          <a:prstGeom prst="rect">
            <a:avLst/>
          </a:prstGeom>
          <a:noFill/>
          <a:ln w="9525" cap="flat" cmpd="sng">
            <a:solidFill>
              <a:srgbClr val="029DC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4">
            <a:alphaModFix/>
          </a:blip>
          <a:srcRect l="1245" t="17769" r="68371" b="16513"/>
          <a:stretch/>
        </p:blipFill>
        <p:spPr>
          <a:xfrm>
            <a:off x="6015350" y="1254925"/>
            <a:ext cx="2787999" cy="3392243"/>
          </a:xfrm>
          <a:prstGeom prst="rect">
            <a:avLst/>
          </a:prstGeom>
          <a:noFill/>
          <a:ln w="9525" cap="flat" cmpd="sng">
            <a:solidFill>
              <a:srgbClr val="029DC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5">
            <a:alphaModFix/>
          </a:blip>
          <a:srcRect l="2304" t="17842" r="67206" b="15826"/>
          <a:stretch/>
        </p:blipFill>
        <p:spPr>
          <a:xfrm>
            <a:off x="3152250" y="1265450"/>
            <a:ext cx="2765051" cy="3380876"/>
          </a:xfrm>
          <a:prstGeom prst="rect">
            <a:avLst/>
          </a:prstGeom>
          <a:noFill/>
          <a:ln w="9525" cap="flat" cmpd="sng">
            <a:solidFill>
              <a:srgbClr val="029DC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311700" y="-9597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4000" b="1" dirty="0">
                <a:solidFill>
                  <a:schemeClr val="tx1"/>
                </a:solidFill>
                <a:sym typeface="Roboto"/>
              </a:rPr>
              <a:t>Отличия от классического подхода | Обучение</a:t>
            </a:r>
            <a:endParaRPr sz="4000" b="1" dirty="0">
              <a:solidFill>
                <a:schemeClr val="tx1"/>
              </a:solidFill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113" name="Google Shape;11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700" y="1195675"/>
            <a:ext cx="6128251" cy="3570549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114" name="Google Shape;114;p20"/>
          <p:cNvPicPr preferRelativeResize="0"/>
          <p:nvPr/>
        </p:nvPicPr>
        <p:blipFill rotWithShape="1">
          <a:blip r:embed="rId4">
            <a:alphaModFix/>
          </a:blip>
          <a:srcRect t="12367" r="42333" b="11615"/>
          <a:stretch/>
        </p:blipFill>
        <p:spPr>
          <a:xfrm>
            <a:off x="5650825" y="2397950"/>
            <a:ext cx="3083472" cy="236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92F4EA5B-B49F-4232-8639-98B0FE5206C8}"/>
              </a:ext>
            </a:extLst>
          </p:cNvPr>
          <p:cNvSpPr/>
          <p:nvPr/>
        </p:nvSpPr>
        <p:spPr>
          <a:xfrm>
            <a:off x="3163152" y="1432440"/>
            <a:ext cx="2570511" cy="2583087"/>
          </a:xfrm>
          <a:prstGeom prst="ellipse">
            <a:avLst/>
          </a:prstGeom>
          <a:solidFill>
            <a:schemeClr val="tx1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Google Shape;195;p8">
            <a:extLst>
              <a:ext uri="{FF2B5EF4-FFF2-40B4-BE49-F238E27FC236}">
                <a16:creationId xmlns:a16="http://schemas.microsoft.com/office/drawing/2014/main" id="{C50D7470-DFFF-47EA-9781-67BCEE85BED4}"/>
              </a:ext>
            </a:extLst>
          </p:cNvPr>
          <p:cNvSpPr/>
          <p:nvPr/>
        </p:nvSpPr>
        <p:spPr>
          <a:xfrm>
            <a:off x="6202316" y="1078034"/>
            <a:ext cx="2815443" cy="176482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 cap="flat" cmpd="sng">
            <a:solidFill>
              <a:srgbClr val="0FA5E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br>
              <a:rPr lang="ru-RU" sz="180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" name="Google Shape;179;p8">
            <a:extLst>
              <a:ext uri="{FF2B5EF4-FFF2-40B4-BE49-F238E27FC236}">
                <a16:creationId xmlns:a16="http://schemas.microsoft.com/office/drawing/2014/main" id="{E1827966-5BA8-4080-BE9D-5A317A03A30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525563" y="530799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>
                <a:solidFill>
                  <a:srgbClr val="595959"/>
                </a:solidFill>
              </a:rPr>
              <a:t>9</a:t>
            </a:fld>
            <a:endParaRPr>
              <a:solidFill>
                <a:srgbClr val="595959"/>
              </a:solidFill>
            </a:endParaRPr>
          </a:p>
        </p:txBody>
      </p:sp>
      <p:sp>
        <p:nvSpPr>
          <p:cNvPr id="8" name="Google Shape;195;p8">
            <a:extLst>
              <a:ext uri="{FF2B5EF4-FFF2-40B4-BE49-F238E27FC236}">
                <a16:creationId xmlns:a16="http://schemas.microsoft.com/office/drawing/2014/main" id="{17E5604B-8572-475C-A5EE-5EDF9C9CDEDA}"/>
              </a:ext>
            </a:extLst>
          </p:cNvPr>
          <p:cNvSpPr/>
          <p:nvPr/>
        </p:nvSpPr>
        <p:spPr>
          <a:xfrm>
            <a:off x="123994" y="1078034"/>
            <a:ext cx="2570511" cy="179031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 cap="flat" cmpd="sng">
            <a:solidFill>
              <a:srgbClr val="0FA5E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br>
              <a:rPr lang="ru-RU" sz="180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197;p8">
            <a:extLst>
              <a:ext uri="{FF2B5EF4-FFF2-40B4-BE49-F238E27FC236}">
                <a16:creationId xmlns:a16="http://schemas.microsoft.com/office/drawing/2014/main" id="{95031CD6-7DFD-4C76-ABAC-4AA9995C8353}"/>
              </a:ext>
            </a:extLst>
          </p:cNvPr>
          <p:cNvSpPr/>
          <p:nvPr/>
        </p:nvSpPr>
        <p:spPr>
          <a:xfrm>
            <a:off x="123993" y="3293288"/>
            <a:ext cx="2559487" cy="119468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 cap="flat" cmpd="sng">
            <a:solidFill>
              <a:srgbClr val="0FA5E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ru-RU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07;p8">
            <a:extLst>
              <a:ext uri="{FF2B5EF4-FFF2-40B4-BE49-F238E27FC236}">
                <a16:creationId xmlns:a16="http://schemas.microsoft.com/office/drawing/2014/main" id="{6EC0D3C8-9770-4044-BA56-1CEA56A8DEB0}"/>
              </a:ext>
            </a:extLst>
          </p:cNvPr>
          <p:cNvSpPr/>
          <p:nvPr/>
        </p:nvSpPr>
        <p:spPr>
          <a:xfrm>
            <a:off x="319908" y="1701792"/>
            <a:ext cx="2116017" cy="369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400"/>
            </a:pPr>
            <a:r>
              <a:rPr lang="ru-RU" sz="1800" b="1" dirty="0">
                <a:solidFill>
                  <a:srgbClr val="0070C0"/>
                </a:solidFill>
                <a:latin typeface="Calibri"/>
                <a:cs typeface="Calibri"/>
                <a:sym typeface="Calibri"/>
              </a:rPr>
              <a:t>Референс-центр</a:t>
            </a:r>
          </a:p>
        </p:txBody>
      </p:sp>
      <p:sp>
        <p:nvSpPr>
          <p:cNvPr id="11" name="Google Shape;208;p8">
            <a:extLst>
              <a:ext uri="{FF2B5EF4-FFF2-40B4-BE49-F238E27FC236}">
                <a16:creationId xmlns:a16="http://schemas.microsoft.com/office/drawing/2014/main" id="{F2D03C4C-0962-438B-AE3B-9AF1A3BB37B4}"/>
              </a:ext>
            </a:extLst>
          </p:cNvPr>
          <p:cNvSpPr/>
          <p:nvPr/>
        </p:nvSpPr>
        <p:spPr>
          <a:xfrm>
            <a:off x="-74697" y="3471447"/>
            <a:ext cx="290522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600"/>
            </a:pPr>
            <a:r>
              <a:rPr lang="ru-RU" sz="1800" b="1" dirty="0">
                <a:solidFill>
                  <a:srgbClr val="0070C0"/>
                </a:solidFill>
                <a:latin typeface="Calibri"/>
                <a:cs typeface="Calibri"/>
                <a:sym typeface="Calibri"/>
              </a:rPr>
              <a:t>Областное </a:t>
            </a:r>
          </a:p>
          <a:p>
            <a:pPr algn="ctr">
              <a:buSzPts val="1600"/>
            </a:pPr>
            <a:r>
              <a:rPr lang="ru-RU" sz="1800" b="1" dirty="0">
                <a:solidFill>
                  <a:srgbClr val="0070C0"/>
                </a:solidFill>
                <a:latin typeface="Calibri"/>
                <a:cs typeface="Calibri"/>
                <a:sym typeface="Calibri"/>
              </a:rPr>
              <a:t>учреждение № 1 с ПАО</a:t>
            </a:r>
            <a:br>
              <a:rPr lang="en-US" sz="1800" b="1" dirty="0">
                <a:solidFill>
                  <a:srgbClr val="0070C0"/>
                </a:solidFill>
                <a:latin typeface="Calibri"/>
                <a:cs typeface="Calibri"/>
                <a:sym typeface="Calibri"/>
              </a:rPr>
            </a:br>
            <a:endParaRPr lang="ru-RU" sz="1800" b="1" dirty="0">
              <a:solidFill>
                <a:srgbClr val="0070C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2" name="Google Shape;221;p8">
            <a:extLst>
              <a:ext uri="{FF2B5EF4-FFF2-40B4-BE49-F238E27FC236}">
                <a16:creationId xmlns:a16="http://schemas.microsoft.com/office/drawing/2014/main" id="{0CF37222-3EDA-4BF3-89C3-AB945BDCB18D}"/>
              </a:ext>
            </a:extLst>
          </p:cNvPr>
          <p:cNvSpPr/>
          <p:nvPr/>
        </p:nvSpPr>
        <p:spPr>
          <a:xfrm>
            <a:off x="141692" y="78044"/>
            <a:ext cx="11268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4000" b="1" dirty="0">
                <a:solidFill>
                  <a:schemeClr val="tx1"/>
                </a:solidFill>
              </a:rPr>
              <a:t>Решение UNIM для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ru-RU" sz="4000" b="1" dirty="0">
                <a:solidFill>
                  <a:schemeClr val="tx1"/>
                </a:solidFill>
              </a:rPr>
              <a:t>региона</a:t>
            </a:r>
            <a:endParaRPr sz="40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07;p8">
            <a:extLst>
              <a:ext uri="{FF2B5EF4-FFF2-40B4-BE49-F238E27FC236}">
                <a16:creationId xmlns:a16="http://schemas.microsoft.com/office/drawing/2014/main" id="{F8ECF961-9DC4-46F6-972F-AF47AE7E0E52}"/>
              </a:ext>
            </a:extLst>
          </p:cNvPr>
          <p:cNvSpPr/>
          <p:nvPr/>
        </p:nvSpPr>
        <p:spPr>
          <a:xfrm>
            <a:off x="6420049" y="1600028"/>
            <a:ext cx="26705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ru-RU" sz="1800" b="1" dirty="0">
                <a:solidFill>
                  <a:srgbClr val="0070C0"/>
                </a:solidFill>
                <a:latin typeface="Calibri"/>
                <a:cs typeface="Calibri"/>
                <a:sym typeface="Calibri"/>
              </a:rPr>
              <a:t>Областное учреждение № 2 с ПАО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317FB26-3D80-4B6B-81B2-B27361EF7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652" y="1701792"/>
            <a:ext cx="1440227" cy="13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2BC1D9-97B5-48C7-A307-C80A61FE3C4A}"/>
              </a:ext>
            </a:extLst>
          </p:cNvPr>
          <p:cNvSpPr txBox="1"/>
          <p:nvPr/>
        </p:nvSpPr>
        <p:spPr>
          <a:xfrm>
            <a:off x="3438987" y="3027351"/>
            <a:ext cx="2047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70C0"/>
                </a:solidFill>
                <a:latin typeface="Calibri"/>
                <a:cs typeface="Calibri"/>
              </a:rPr>
              <a:t>СЕТЬ ПАТОЛОГОВ</a:t>
            </a:r>
            <a:br>
              <a:rPr lang="ru-RU" sz="1600" b="1" dirty="0">
                <a:solidFill>
                  <a:srgbClr val="0070C0"/>
                </a:solidFill>
                <a:latin typeface="Calibri"/>
                <a:cs typeface="Calibri"/>
              </a:rPr>
            </a:br>
            <a:r>
              <a:rPr lang="ru-RU" sz="1600" b="1" dirty="0">
                <a:solidFill>
                  <a:srgbClr val="0070C0"/>
                </a:solidFill>
                <a:latin typeface="Calibri"/>
                <a:cs typeface="Calibri"/>
              </a:rPr>
              <a:t>региона*</a:t>
            </a:r>
          </a:p>
        </p:txBody>
      </p:sp>
      <p:sp>
        <p:nvSpPr>
          <p:cNvPr id="17" name="Google Shape;195;p8">
            <a:extLst>
              <a:ext uri="{FF2B5EF4-FFF2-40B4-BE49-F238E27FC236}">
                <a16:creationId xmlns:a16="http://schemas.microsoft.com/office/drawing/2014/main" id="{8D81B118-1247-4DBD-9AE0-A711B2DD201C}"/>
              </a:ext>
            </a:extLst>
          </p:cNvPr>
          <p:cNvSpPr/>
          <p:nvPr/>
        </p:nvSpPr>
        <p:spPr>
          <a:xfrm>
            <a:off x="6202314" y="3275629"/>
            <a:ext cx="2811944" cy="119468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 cap="flat" cmpd="sng">
            <a:solidFill>
              <a:srgbClr val="0FA5E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br>
              <a:rPr lang="ru-RU" sz="180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8" name="Google Shape;208;p8">
            <a:extLst>
              <a:ext uri="{FF2B5EF4-FFF2-40B4-BE49-F238E27FC236}">
                <a16:creationId xmlns:a16="http://schemas.microsoft.com/office/drawing/2014/main" id="{0F88C60B-5C40-4D1C-9230-B6B7EAD86E92}"/>
              </a:ext>
            </a:extLst>
          </p:cNvPr>
          <p:cNvSpPr/>
          <p:nvPr/>
        </p:nvSpPr>
        <p:spPr>
          <a:xfrm>
            <a:off x="6674100" y="3371245"/>
            <a:ext cx="22019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757070"/>
                </a:solidFill>
                <a:latin typeface="PT Sans" panose="020B0604020202020204" charset="-52"/>
                <a:sym typeface="Calibri"/>
              </a:rPr>
              <a:t>Электронная регистрация во всех ПАО области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DDDA705-F9A8-405A-8C3D-2D3AEB26C8FA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1403737" y="2868352"/>
            <a:ext cx="5513" cy="424936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4BDDC959-02EE-4F80-A621-4E370CA9E51E}"/>
              </a:ext>
            </a:extLst>
          </p:cNvPr>
          <p:cNvCxnSpPr/>
          <p:nvPr/>
        </p:nvCxnSpPr>
        <p:spPr>
          <a:xfrm>
            <a:off x="2694506" y="4232861"/>
            <a:ext cx="3507807" cy="0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51B04E2-96E9-48D4-AC89-E6B11F6B374F}"/>
              </a:ext>
            </a:extLst>
          </p:cNvPr>
          <p:cNvCxnSpPr/>
          <p:nvPr/>
        </p:nvCxnSpPr>
        <p:spPr>
          <a:xfrm flipV="1">
            <a:off x="7775051" y="2850630"/>
            <a:ext cx="3499" cy="342709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6566B9A-C347-4216-B62C-CBD505040448}"/>
              </a:ext>
            </a:extLst>
          </p:cNvPr>
          <p:cNvCxnSpPr/>
          <p:nvPr/>
        </p:nvCxnSpPr>
        <p:spPr>
          <a:xfrm>
            <a:off x="2694505" y="1210408"/>
            <a:ext cx="3507807" cy="0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E295820-C409-44F1-8575-697ABABBDE3F}"/>
              </a:ext>
            </a:extLst>
          </p:cNvPr>
          <p:cNvSpPr txBox="1"/>
          <p:nvPr/>
        </p:nvSpPr>
        <p:spPr>
          <a:xfrm>
            <a:off x="3376176" y="4730208"/>
            <a:ext cx="5638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Calibri"/>
                <a:cs typeface="Calibri"/>
              </a:rPr>
              <a:t>* 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Slack-Lato"/>
              </a:rPr>
              <a:t>с возможностью подключения любого специалиста из России и мира</a:t>
            </a:r>
            <a:endParaRPr lang="ru-RU" sz="11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Google Shape;115;p20">
            <a:extLst>
              <a:ext uri="{FF2B5EF4-FFF2-40B4-BE49-F238E27FC236}">
                <a16:creationId xmlns:a16="http://schemas.microsoft.com/office/drawing/2014/main" id="{03A1BFF9-093B-4F4C-9ACC-CF3DBD300E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86698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272</Words>
  <Application>Microsoft Office PowerPoint</Application>
  <PresentationFormat>Экран (16:9)</PresentationFormat>
  <Paragraphs>53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PT Sans</vt:lpstr>
      <vt:lpstr>Slack-Lato</vt:lpstr>
      <vt:lpstr>Arial</vt:lpstr>
      <vt:lpstr>Calibri</vt:lpstr>
      <vt:lpstr>Roboto</vt:lpstr>
      <vt:lpstr>Simple Dark</vt:lpstr>
      <vt:lpstr>Платформа UNIM Digital Pathology   на Телемедфоруме</vt:lpstr>
      <vt:lpstr>Патоморфологическая диагностика </vt:lpstr>
      <vt:lpstr>Digital Pathology: Цифровизация не цель, а средство </vt:lpstr>
      <vt:lpstr>Отличия от классического подхода | Рабочее место </vt:lpstr>
      <vt:lpstr>Отличия от классического подхода | Архив &amp; Поиск </vt:lpstr>
      <vt:lpstr>Отличия от классического подхода | Стандартизация &amp; AI </vt:lpstr>
      <vt:lpstr>Отличия от классического подхода | Коммуникации </vt:lpstr>
      <vt:lpstr>Отличия от классического подхода | Обучение </vt:lpstr>
      <vt:lpstr>Презентация PowerPoint</vt:lpstr>
      <vt:lpstr>Digital Pathology Training Center</vt:lpstr>
      <vt:lpstr>Цифровая цитологическая лаборатория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Пдатформа UNIM Digital Pathology   на Телемедфорум</dc:title>
  <dc:creator>Мария Козлова</dc:creator>
  <cp:lastModifiedBy>Мария Козлова</cp:lastModifiedBy>
  <cp:revision>6</cp:revision>
  <dcterms:modified xsi:type="dcterms:W3CDTF">2020-09-24T07:45:55Z</dcterms:modified>
</cp:coreProperties>
</file>