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6B045C-99CD-445A-86ED-F564EC9DBC8B}">
  <a:tblStyle styleId="{B86B045C-99CD-445A-86ED-F564EC9DBC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0d01e8c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0d01e8c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50f9b603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50f9b603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0d01e8c6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0d01e8c6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50f9b603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50f9b603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16b1ba8e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16b1ba8e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16b1ba8e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16b1ba8e5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046946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err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Система</a:t>
            </a:r>
            <a:r>
              <a:rPr lang="en" sz="22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200" dirty="0" err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поддержки</a:t>
            </a:r>
            <a:r>
              <a:rPr lang="en" sz="22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200" dirty="0" err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работы</a:t>
            </a:r>
            <a:r>
              <a:rPr lang="en" sz="22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200" dirty="0" err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en" sz="22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200" dirty="0" err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пациентами</a:t>
            </a:r>
            <a:endParaRPr sz="22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err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для</a:t>
            </a:r>
            <a:r>
              <a:rPr lang="en" sz="22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200" dirty="0" err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увеличения</a:t>
            </a:r>
            <a:r>
              <a:rPr lang="en" sz="22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200" dirty="0" err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количество</a:t>
            </a:r>
            <a:r>
              <a:rPr lang="en" sz="22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200" dirty="0" err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оказанных</a:t>
            </a:r>
            <a:r>
              <a:rPr lang="en" sz="22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200" dirty="0" err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услуг</a:t>
            </a:r>
            <a:endParaRPr sz="22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Продукт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734325"/>
            <a:ext cx="8520600" cy="18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Модуль МИС </a:t>
            </a:r>
            <a:r>
              <a:rPr lang="ru-RU" sz="1500" dirty="0" err="1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Робомед</a:t>
            </a:r>
            <a:r>
              <a:rPr lang="ru-RU" sz="1500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веб-сервис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который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приводит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к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увеличению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количества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оказанных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услуг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в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клинике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За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счет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рекомендаций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персонализированных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действий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которых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необходимо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совершать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персоналу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для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конкретного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пациента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веб-сервис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позволит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добавить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 err="1">
                <a:latin typeface="Montserrat"/>
                <a:ea typeface="Montserrat"/>
                <a:cs typeface="Montserrat"/>
                <a:sym typeface="Montserrat"/>
              </a:rPr>
              <a:t>до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u="sng" dirty="0">
                <a:latin typeface="Montserrat SemiBold"/>
                <a:ea typeface="Montserrat SemiBold"/>
                <a:cs typeface="Montserrat SemiBold"/>
                <a:sym typeface="Montserrat SemiBold"/>
              </a:rPr>
              <a:t>+7% </a:t>
            </a:r>
            <a:r>
              <a:rPr lang="en" sz="1500" u="sng" dirty="0" err="1">
                <a:latin typeface="Montserrat SemiBold"/>
                <a:ea typeface="Montserrat SemiBold"/>
                <a:cs typeface="Montserrat SemiBold"/>
                <a:sym typeface="Montserrat SemiBold"/>
              </a:rPr>
              <a:t>к</a:t>
            </a:r>
            <a:r>
              <a:rPr lang="en" sz="1500" u="sng" dirty="0"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" sz="1500" u="sng" dirty="0" err="1">
                <a:latin typeface="Montserrat SemiBold"/>
                <a:ea typeface="Montserrat SemiBold"/>
                <a:cs typeface="Montserrat SemiBold"/>
                <a:sym typeface="Montserrat SemiBold"/>
              </a:rPr>
              <a:t>количеству</a:t>
            </a:r>
            <a:r>
              <a:rPr lang="en" sz="1500" u="sng" dirty="0"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" sz="1500" u="sng" dirty="0" err="1">
                <a:latin typeface="Montserrat SemiBold"/>
                <a:ea typeface="Montserrat SemiBold"/>
                <a:cs typeface="Montserrat SemiBold"/>
                <a:sym typeface="Montserrat SemiBold"/>
              </a:rPr>
              <a:t>оказанных</a:t>
            </a:r>
            <a:r>
              <a:rPr lang="en" sz="1500" u="sng" dirty="0"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" sz="1500" u="sng" dirty="0" err="1">
                <a:latin typeface="Montserrat SemiBold"/>
                <a:ea typeface="Montserrat SemiBold"/>
                <a:cs typeface="Montserrat SemiBold"/>
                <a:sym typeface="Montserrat SemiBold"/>
              </a:rPr>
              <a:t>услуг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Основные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функции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dirty="0" err="1">
                <a:latin typeface="Montserrat"/>
                <a:ea typeface="Montserrat"/>
                <a:cs typeface="Montserrat"/>
                <a:sym typeface="Montserrat"/>
              </a:rPr>
              <a:t>продукта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5941800" y="2781650"/>
            <a:ext cx="1492250" cy="11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231725" y="4071500"/>
            <a:ext cx="291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Аналитика</a:t>
            </a:r>
            <a:r>
              <a:rPr lang="en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эффективности действий в организации</a:t>
            </a:r>
            <a:endParaRPr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743850" y="4071500"/>
            <a:ext cx="379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Рекомендация персональных действий</a:t>
            </a:r>
            <a:r>
              <a:rPr lang="en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на основе машинного обучения</a:t>
            </a:r>
            <a:endParaRPr sz="1300"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 amt="78000"/>
          </a:blip>
          <a:srcRect t="50994"/>
          <a:stretch/>
        </p:blipFill>
        <p:spPr>
          <a:xfrm>
            <a:off x="1443174" y="2781650"/>
            <a:ext cx="2394575" cy="1163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6940" y="3455083"/>
            <a:ext cx="489759" cy="489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0910" y="3521361"/>
            <a:ext cx="345103" cy="357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1189" y="3509311"/>
            <a:ext cx="381614" cy="38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7">
            <a:alphaModFix amt="78000"/>
          </a:blip>
          <a:stretch>
            <a:fillRect/>
          </a:stretch>
        </p:blipFill>
        <p:spPr>
          <a:xfrm>
            <a:off x="3431146" y="3540714"/>
            <a:ext cx="318518" cy="318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199175" y="1463000"/>
            <a:ext cx="5190000" cy="2380800"/>
          </a:xfrm>
          <a:prstGeom prst="roundRect">
            <a:avLst>
              <a:gd name="adj" fmla="val 744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Пример работы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82" name="Google Shape;82;p16"/>
          <p:cNvGraphicFramePr/>
          <p:nvPr/>
        </p:nvGraphicFramePr>
        <p:xfrm>
          <a:off x="286325" y="2155975"/>
          <a:ext cx="5025525" cy="1543050"/>
        </p:xfrm>
        <a:graphic>
          <a:graphicData uri="http://schemas.openxmlformats.org/drawingml/2006/table">
            <a:tbl>
              <a:tblPr>
                <a:noFill/>
                <a:tableStyleId>{B86B045C-99CD-445A-86ED-F564EC9DBC8B}</a:tableStyleId>
              </a:tblPr>
              <a:tblGrid>
                <a:gridCol w="396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Планируемое действие</a:t>
                      </a:r>
                      <a:endParaRPr sz="11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Лояльность</a:t>
                      </a:r>
                      <a:endParaRPr sz="11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Попросить записаться к врачу по направлению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38761D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+24.1</a:t>
                      </a:r>
                      <a:endParaRPr sz="1700">
                        <a:solidFill>
                          <a:srgbClr val="38761D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Предложить 5% скидку на направление</a:t>
                      </a:r>
                      <a:endParaRPr/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+19.8</a:t>
                      </a:r>
                      <a:endParaRPr>
                        <a:solidFill>
                          <a:srgbClr val="38761D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Уведомление о готовности результатов анализов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+9.5</a:t>
                      </a:r>
                      <a:endParaRPr>
                        <a:solidFill>
                          <a:srgbClr val="38761D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Оптимизировать время пребывания в клинике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+3.7</a:t>
                      </a:r>
                      <a:endParaRPr>
                        <a:solidFill>
                          <a:srgbClr val="38761D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3" name="Google Shape;83;p16"/>
          <p:cNvSpPr txBox="1"/>
          <p:nvPr/>
        </p:nvSpPr>
        <p:spPr>
          <a:xfrm>
            <a:off x="199175" y="1463000"/>
            <a:ext cx="51900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Пациент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Иванов Сергей Иванович                  </a:t>
            </a:r>
            <a: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Номер карты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1234-5678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Диагноз: 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Н68.0 Воспаление слуховой трубы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311700" y="2460700"/>
            <a:ext cx="4947300" cy="314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5589925" y="2348550"/>
            <a:ext cx="669600" cy="5241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0450" y="760263"/>
            <a:ext cx="1715400" cy="371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3000" y="58225"/>
            <a:ext cx="4947300" cy="489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Внедрение сервиса в бизнес-процессы клиники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2425" y="712926"/>
            <a:ext cx="5499145" cy="4138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События, которые влияют на закрытие плана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9" name="Google Shape;99;p18"/>
          <p:cNvGraphicFramePr/>
          <p:nvPr/>
        </p:nvGraphicFramePr>
        <p:xfrm>
          <a:off x="664525" y="1497525"/>
          <a:ext cx="7814950" cy="617220"/>
        </p:xfrm>
        <a:graphic>
          <a:graphicData uri="http://schemas.openxmlformats.org/drawingml/2006/table">
            <a:tbl>
              <a:tblPr>
                <a:noFill/>
                <a:tableStyleId>{B86B045C-99CD-445A-86ED-F564EC9DBC8B}</a:tableStyleId>
              </a:tblPr>
              <a:tblGrid>
                <a:gridCol w="516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Произошедшее событие с пациентом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00" marR="76200" marT="47625" marB="47625">
                    <a:lnL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Влияние на закрытие плана, п.п.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00" marR="76200" marT="47625" marB="47625">
                    <a:lnL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Запись пациента по направлению плана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00" marR="76200" marT="47625" marB="47625">
                    <a:lnL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38761D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10.1</a:t>
                      </a:r>
                      <a:endParaRPr sz="1700">
                        <a:solidFill>
                          <a:srgbClr val="38761D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6200" marR="76200" marT="47625" marB="47625" anchor="ctr">
                    <a:lnL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0" name="Google Shape;100;p18"/>
          <p:cNvGraphicFramePr/>
          <p:nvPr/>
        </p:nvGraphicFramePr>
        <p:xfrm>
          <a:off x="664525" y="4459224"/>
          <a:ext cx="7814950" cy="354330"/>
        </p:xfrm>
        <a:graphic>
          <a:graphicData uri="http://schemas.openxmlformats.org/drawingml/2006/table">
            <a:tbl>
              <a:tblPr>
                <a:noFill/>
                <a:tableStyleId>{B86B045C-99CD-445A-86ED-F564EC9DBC8B}</a:tableStyleId>
              </a:tblPr>
              <a:tblGrid>
                <a:gridCol w="516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Отказ от создания записи в день составления плана лечения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00" marR="76200" marT="47625" marB="47625">
                    <a:lnL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1C7C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rgbClr val="990000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47.9</a:t>
                      </a:r>
                      <a:endParaRPr sz="1700">
                        <a:solidFill>
                          <a:srgbClr val="990000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C1C7C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1" name="Google Shape;101;p18"/>
          <p:cNvSpPr txBox="1"/>
          <p:nvPr/>
        </p:nvSpPr>
        <p:spPr>
          <a:xfrm>
            <a:off x="3500400" y="4088750"/>
            <a:ext cx="21432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Montserrat Light"/>
                <a:ea typeface="Montserrat Light"/>
                <a:cs typeface="Montserrat Light"/>
                <a:sym typeface="Montserrat Light"/>
              </a:rPr>
              <a:t>...</a:t>
            </a:r>
            <a:endParaRPr sz="33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aphicFrame>
        <p:nvGraphicFramePr>
          <p:cNvPr id="102" name="Google Shape;102;p18"/>
          <p:cNvGraphicFramePr/>
          <p:nvPr/>
        </p:nvGraphicFramePr>
        <p:xfrm>
          <a:off x="664525" y="2283925"/>
          <a:ext cx="7814950" cy="788670"/>
        </p:xfrm>
        <a:graphic>
          <a:graphicData uri="http://schemas.openxmlformats.org/drawingml/2006/table">
            <a:tbl>
              <a:tblPr>
                <a:noFill/>
                <a:tableStyleId>{B86B045C-99CD-445A-86ED-F564EC9DBC8B}</a:tableStyleId>
              </a:tblPr>
              <a:tblGrid>
                <a:gridCol w="516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Нахождение пациента больше трёх часов в клинике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00" marR="76200" marT="47625" marB="47625">
                    <a:lnL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3.54</a:t>
                      </a:r>
                      <a:endParaRPr sz="1100">
                        <a:solidFill>
                          <a:srgbClr val="38761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00" marR="76200" marT="47625" marB="47625" anchor="ctr">
                    <a:lnL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Запись пациента больше чем через 2 дня после создания записи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00" marR="76200" marT="47625" marB="47625">
                    <a:lnL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3.11</a:t>
                      </a:r>
                      <a:endParaRPr sz="1100">
                        <a:solidFill>
                          <a:srgbClr val="38761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00" marR="76200" marT="47625" marB="47625" anchor="ctr">
                    <a:lnL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Удачный звонок пациенту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00" marR="76200" marT="47625" marB="47625">
                    <a:lnL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8761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2.83</a:t>
                      </a:r>
                      <a:endParaRPr sz="1100">
                        <a:solidFill>
                          <a:srgbClr val="38761D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00" marR="76200" marT="47625" marB="47625" anchor="ctr">
                    <a:lnL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3" name="Google Shape;103;p18"/>
          <p:cNvGraphicFramePr/>
          <p:nvPr/>
        </p:nvGraphicFramePr>
        <p:xfrm>
          <a:off x="664525" y="3251300"/>
          <a:ext cx="7814950" cy="1051560"/>
        </p:xfrm>
        <a:graphic>
          <a:graphicData uri="http://schemas.openxmlformats.org/drawingml/2006/table">
            <a:tbl>
              <a:tblPr>
                <a:noFill/>
                <a:tableStyleId>{B86B045C-99CD-445A-86ED-F564EC9DBC8B}</a:tableStyleId>
              </a:tblPr>
              <a:tblGrid>
                <a:gridCol w="516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Запись к врачу, ранее не обслуживающего пациента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00" marR="76200" marT="47625" marB="47625">
                    <a:lnL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1C7C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0.91</a:t>
                      </a:r>
                      <a:endParaRPr sz="1100">
                        <a:solidFill>
                          <a:srgbClr val="99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C1C7C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Неудачный звонок пациенту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00" marR="76200" marT="47625" marB="47625">
                    <a:lnL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1C7C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2.32</a:t>
                      </a:r>
                      <a:endParaRPr sz="1100">
                        <a:solidFill>
                          <a:srgbClr val="99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C1C7C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Перенос записи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00" marR="76200" marT="47625" marB="47625">
                    <a:lnL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1C7C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2.71</a:t>
                      </a:r>
                      <a:endParaRPr sz="1100">
                        <a:solidFill>
                          <a:srgbClr val="99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C1C7C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Отмена/перенос записи</a:t>
                      </a:r>
                      <a:endParaRPr sz="1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00" marR="76200" marT="47625" marB="47625">
                    <a:lnL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1C7C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2.74</a:t>
                      </a:r>
                      <a:endParaRPr sz="1100">
                        <a:solidFill>
                          <a:srgbClr val="99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00" marR="76200" marT="47625" marB="47625" anchor="ctr">
                    <a:lnL w="9525" cap="flat" cmpd="sng">
                      <a:solidFill>
                        <a:srgbClr val="C1C7C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1C7C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4" name="Google Shape;104;p18"/>
          <p:cNvSpPr txBox="1"/>
          <p:nvPr/>
        </p:nvSpPr>
        <p:spPr>
          <a:xfrm>
            <a:off x="3500400" y="2868168"/>
            <a:ext cx="21432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Montserrat Light"/>
                <a:ea typeface="Montserrat Light"/>
                <a:cs typeface="Montserrat Light"/>
                <a:sym typeface="Montserrat Light"/>
              </a:rPr>
              <a:t>...</a:t>
            </a:r>
            <a:endParaRPr sz="33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3500400" y="1907050"/>
            <a:ext cx="21432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Montserrat Light"/>
                <a:ea typeface="Montserrat Light"/>
                <a:cs typeface="Montserrat Light"/>
                <a:sym typeface="Montserrat Light"/>
              </a:rPr>
              <a:t>...</a:t>
            </a:r>
            <a:endParaRPr sz="33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155850" y="685575"/>
            <a:ext cx="8832300" cy="572700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Montserrat Medium"/>
                <a:ea typeface="Montserrat Medium"/>
                <a:cs typeface="Montserrat Medium"/>
                <a:sym typeface="Montserrat Medium"/>
              </a:rPr>
              <a:t>Основной источник информации</a:t>
            </a: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 – факторный анализ событий </a:t>
            </a: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над пациентом </a:t>
            </a: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в клинике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/>
          <p:nvPr/>
        </p:nvSpPr>
        <p:spPr>
          <a:xfrm>
            <a:off x="2720438" y="832775"/>
            <a:ext cx="5089500" cy="2613900"/>
          </a:xfrm>
          <a:prstGeom prst="roundRect">
            <a:avLst>
              <a:gd name="adj" fmla="val 47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Рекомендация персонализированных действий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796650" y="3991950"/>
            <a:ext cx="7569600" cy="764400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 u="sng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Точность 88.6%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при прогнозировании, что пациент закроет текущий план лечения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время прогнозирования – конец дня подписания плана</a:t>
            </a:r>
            <a:endParaRPr sz="9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3143038" y="1850934"/>
            <a:ext cx="1603500" cy="469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 Light"/>
                <a:ea typeface="Montserrat Light"/>
                <a:cs typeface="Montserrat Light"/>
                <a:sym typeface="Montserrat Light"/>
              </a:rPr>
              <a:t>Прогноз вероятности</a:t>
            </a:r>
            <a:endParaRPr sz="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 Light"/>
                <a:ea typeface="Montserrat Light"/>
                <a:cs typeface="Montserrat Light"/>
                <a:sym typeface="Montserrat Light"/>
              </a:rPr>
              <a:t>закрытия текущего плана</a:t>
            </a:r>
            <a:endParaRPr sz="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3167088" y="2899500"/>
            <a:ext cx="1550100" cy="469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 Light"/>
                <a:ea typeface="Montserrat Light"/>
                <a:cs typeface="Montserrat Light"/>
                <a:sym typeface="Montserrat Light"/>
              </a:rPr>
              <a:t>Оценка взаимодействия </a:t>
            </a:r>
            <a:endParaRPr sz="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 Light"/>
                <a:ea typeface="Montserrat Light"/>
                <a:cs typeface="Montserrat Light"/>
                <a:sym typeface="Montserrat Light"/>
              </a:rPr>
              <a:t>врач ↔ пациент</a:t>
            </a:r>
            <a:endParaRPr sz="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088" y="832787"/>
            <a:ext cx="443187" cy="4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3327" y="1888538"/>
            <a:ext cx="356198" cy="3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/>
          <p:nvPr/>
        </p:nvSpPr>
        <p:spPr>
          <a:xfrm>
            <a:off x="3140388" y="882322"/>
            <a:ext cx="1603500" cy="469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 Light"/>
                <a:ea typeface="Montserrat Light"/>
                <a:cs typeface="Montserrat Light"/>
                <a:sym typeface="Montserrat Light"/>
              </a:rPr>
              <a:t>Сегментация пациентов по паттернам поведения</a:t>
            </a:r>
            <a:endParaRPr sz="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5596788" y="1772625"/>
            <a:ext cx="1920600" cy="626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Light"/>
                <a:ea typeface="Montserrat Light"/>
                <a:cs typeface="Montserrat Light"/>
                <a:sym typeface="Montserrat Light"/>
              </a:rPr>
              <a:t>Рекомендация действия над пациентом 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Light"/>
                <a:ea typeface="Montserrat Light"/>
                <a:cs typeface="Montserrat Light"/>
                <a:sym typeface="Montserrat Light"/>
              </a:rPr>
              <a:t>в нужное время 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1139188" y="2174050"/>
            <a:ext cx="12702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Light"/>
                <a:ea typeface="Montserrat Light"/>
                <a:cs typeface="Montserrat Light"/>
                <a:sym typeface="Montserrat Light"/>
              </a:rPr>
              <a:t>Лечащие врачи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1218525" y="1116413"/>
            <a:ext cx="11103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Light"/>
                <a:ea typeface="Montserrat Light"/>
                <a:cs typeface="Montserrat Light"/>
                <a:sym typeface="Montserrat Light"/>
              </a:rPr>
              <a:t>Пациенты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2451960" y="1971075"/>
            <a:ext cx="531900" cy="22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8077" y="2899500"/>
            <a:ext cx="356198" cy="3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3327" y="2899500"/>
            <a:ext cx="356198" cy="3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8577" y="2899500"/>
            <a:ext cx="356198" cy="3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1025188" y="3186900"/>
            <a:ext cx="14925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Light"/>
                <a:ea typeface="Montserrat Light"/>
                <a:cs typeface="Montserrat Light"/>
                <a:sym typeface="Montserrat Light"/>
              </a:rPr>
              <a:t>Персонал клиники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2468660" y="1002475"/>
            <a:ext cx="531900" cy="22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2468660" y="3001850"/>
            <a:ext cx="531900" cy="22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rot="-5400000">
            <a:off x="3790488" y="2495357"/>
            <a:ext cx="303300" cy="22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/>
          <p:nvPr/>
        </p:nvSpPr>
        <p:spPr>
          <a:xfrm rot="5400000">
            <a:off x="3790488" y="1486782"/>
            <a:ext cx="303300" cy="22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4905710" y="1955888"/>
            <a:ext cx="531900" cy="22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5855763" y="3082775"/>
            <a:ext cx="19206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Блок машинного обучения</a:t>
            </a:r>
            <a:endParaRPr sz="900" i="1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5027" y="2717400"/>
            <a:ext cx="464760" cy="4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7586910" y="1955888"/>
            <a:ext cx="531900" cy="22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Результат работы системы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796650" y="3991950"/>
            <a:ext cx="7569600" cy="764400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 u="sng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Точность 88.6%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при прогнозировании, что пациент закроет текущий план лечения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время прогнозирования – конец дня подписания плана</a:t>
            </a:r>
            <a:endParaRPr sz="9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41" name="Google Shape;141;p20" title="Диаграмма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649" y="1069650"/>
            <a:ext cx="3620100" cy="2238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 title="Диаграмма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699" y="1069650"/>
            <a:ext cx="3775349" cy="231819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/>
          <p:nvPr/>
        </p:nvSpPr>
        <p:spPr>
          <a:xfrm>
            <a:off x="8046720" y="1371600"/>
            <a:ext cx="97800" cy="294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8061725" y="1244700"/>
            <a:ext cx="12792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+7%</a:t>
            </a:r>
            <a:endParaRPr sz="2400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Macintosh PowerPoint</Application>
  <PresentationFormat>Экран (16:9)</PresentationFormat>
  <Paragraphs>65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Montserrat</vt:lpstr>
      <vt:lpstr>Montserrat Light</vt:lpstr>
      <vt:lpstr>Montserrat Medium</vt:lpstr>
      <vt:lpstr>Montserrat SemiBold</vt:lpstr>
      <vt:lpstr>Simple Light</vt:lpstr>
      <vt:lpstr>Презентация PowerPoint</vt:lpstr>
      <vt:lpstr>Продукт</vt:lpstr>
      <vt:lpstr>Пример работы</vt:lpstr>
      <vt:lpstr>Внедрение сервиса в бизнес-процессы клиники</vt:lpstr>
      <vt:lpstr>События, которые влияют на закрытие плана</vt:lpstr>
      <vt:lpstr>Рекомендация персонализированных действий</vt:lpstr>
      <vt:lpstr>Результат работы системы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Филипп Миронович</cp:lastModifiedBy>
  <cp:revision>1</cp:revision>
  <dcterms:modified xsi:type="dcterms:W3CDTF">2020-09-21T15:46:44Z</dcterms:modified>
</cp:coreProperties>
</file>