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2" r:id="rId2"/>
  </p:sldMasterIdLst>
  <p:notesMasterIdLst>
    <p:notesMasterId r:id="rId26"/>
  </p:notesMasterIdLst>
  <p:sldIdLst>
    <p:sldId id="371" r:id="rId3"/>
    <p:sldId id="373" r:id="rId4"/>
    <p:sldId id="374" r:id="rId5"/>
    <p:sldId id="375" r:id="rId6"/>
    <p:sldId id="370" r:id="rId7"/>
    <p:sldId id="357" r:id="rId8"/>
    <p:sldId id="358" r:id="rId9"/>
    <p:sldId id="301" r:id="rId10"/>
    <p:sldId id="359" r:id="rId11"/>
    <p:sldId id="285" r:id="rId12"/>
    <p:sldId id="360" r:id="rId13"/>
    <p:sldId id="286" r:id="rId14"/>
    <p:sldId id="365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6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2" pos="1104" userDrawn="1">
          <p15:clr>
            <a:srgbClr val="A4A3A4"/>
          </p15:clr>
        </p15:guide>
        <p15:guide id="3" orient="horz" pos="43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тепан Шаталов" initials="СШ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298FF"/>
    <a:srgbClr val="ACACAC"/>
    <a:srgbClr val="00539E"/>
    <a:srgbClr val="F58D12"/>
    <a:srgbClr val="FF9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58" autoAdjust="0"/>
    <p:restoredTop sz="93790" autoAdjust="0"/>
  </p:normalViewPr>
  <p:slideViewPr>
    <p:cSldViewPr snapToGrid="0" snapToObjects="1">
      <p:cViewPr varScale="1">
        <p:scale>
          <a:sx n="31" d="100"/>
          <a:sy n="31" d="100"/>
        </p:scale>
        <p:origin x="908" y="52"/>
      </p:cViewPr>
      <p:guideLst>
        <p:guide pos="1104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6B08E2-BFD6-4176-A348-0D6609638C38}" type="doc">
      <dgm:prSet loTypeId="urn:microsoft.com/office/officeart/2011/layout/HexagonRadial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14098F-70E5-4416-A41A-EC11735D168F}">
      <dgm:prSet phldrT="[Text]"/>
      <dgm:spPr/>
      <dgm:t>
        <a:bodyPr/>
        <a:lstStyle/>
        <a:p>
          <a:r>
            <a:rPr lang="ru-RU" dirty="0"/>
            <a:t>Шина обмена медицинскими данными </a:t>
          </a:r>
        </a:p>
        <a:p>
          <a:r>
            <a:rPr lang="ru-RU" dirty="0"/>
            <a:t>(152-ФЗ)</a:t>
          </a:r>
          <a:endParaRPr lang="en-US" dirty="0"/>
        </a:p>
      </dgm:t>
    </dgm:pt>
    <dgm:pt modelId="{5E744EB2-FD03-4269-8DE5-A70F058F2C69}" type="parTrans" cxnId="{89023918-460D-4CBA-8B16-EA8386777F0D}">
      <dgm:prSet/>
      <dgm:spPr/>
      <dgm:t>
        <a:bodyPr/>
        <a:lstStyle/>
        <a:p>
          <a:endParaRPr lang="en-US"/>
        </a:p>
      </dgm:t>
    </dgm:pt>
    <dgm:pt modelId="{72F2E2D7-DF42-45A7-9397-7D66FDE64CA7}" type="sibTrans" cxnId="{89023918-460D-4CBA-8B16-EA8386777F0D}">
      <dgm:prSet/>
      <dgm:spPr/>
      <dgm:t>
        <a:bodyPr/>
        <a:lstStyle/>
        <a:p>
          <a:endParaRPr lang="en-US"/>
        </a:p>
      </dgm:t>
    </dgm:pt>
    <dgm:pt modelId="{04C5B553-C2A9-4804-BB63-D65254D30EA5}">
      <dgm:prSet phldrT="[Text]"/>
      <dgm:spPr/>
      <dgm:t>
        <a:bodyPr/>
        <a:lstStyle/>
        <a:p>
          <a:r>
            <a:rPr lang="ru-RU" dirty="0"/>
            <a:t>Мобильное и веб приложение для пациентов </a:t>
          </a:r>
        </a:p>
      </dgm:t>
    </dgm:pt>
    <dgm:pt modelId="{4A5716A8-AAB9-410D-8484-1A85149B896A}" type="parTrans" cxnId="{541C5F9E-200F-421E-A588-30B4831FA760}">
      <dgm:prSet/>
      <dgm:spPr/>
      <dgm:t>
        <a:bodyPr/>
        <a:lstStyle/>
        <a:p>
          <a:endParaRPr lang="en-US"/>
        </a:p>
      </dgm:t>
    </dgm:pt>
    <dgm:pt modelId="{9598E27F-A678-4E7C-81AF-7C5A00265A7A}" type="sibTrans" cxnId="{541C5F9E-200F-421E-A588-30B4831FA760}">
      <dgm:prSet/>
      <dgm:spPr/>
      <dgm:t>
        <a:bodyPr/>
        <a:lstStyle/>
        <a:p>
          <a:endParaRPr lang="en-US"/>
        </a:p>
      </dgm:t>
    </dgm:pt>
    <dgm:pt modelId="{5AC62C97-6826-4966-B2CB-644F45A86581}">
      <dgm:prSet phldrT="[Text]"/>
      <dgm:spPr/>
      <dgm:t>
        <a:bodyPr/>
        <a:lstStyle/>
        <a:p>
          <a:r>
            <a:rPr lang="ru-RU" dirty="0"/>
            <a:t>Онлайн-запись для пациентов</a:t>
          </a:r>
          <a:endParaRPr lang="en-US" dirty="0"/>
        </a:p>
      </dgm:t>
    </dgm:pt>
    <dgm:pt modelId="{CDA47C95-10AF-4B81-BF3D-2B867BA9A9F4}" type="parTrans" cxnId="{E202F743-A546-4A64-94A6-8463CAD3C0A0}">
      <dgm:prSet/>
      <dgm:spPr/>
      <dgm:t>
        <a:bodyPr/>
        <a:lstStyle/>
        <a:p>
          <a:endParaRPr lang="en-US"/>
        </a:p>
      </dgm:t>
    </dgm:pt>
    <dgm:pt modelId="{5C03313F-D2DF-4A8F-A958-2D193D0969EA}" type="sibTrans" cxnId="{E202F743-A546-4A64-94A6-8463CAD3C0A0}">
      <dgm:prSet/>
      <dgm:spPr/>
      <dgm:t>
        <a:bodyPr/>
        <a:lstStyle/>
        <a:p>
          <a:endParaRPr lang="en-US"/>
        </a:p>
      </dgm:t>
    </dgm:pt>
    <dgm:pt modelId="{1963F9F2-04CC-402C-8397-096D7FDAE5DF}">
      <dgm:prSet phldrT="[Text]"/>
      <dgm:spPr/>
      <dgm:t>
        <a:bodyPr/>
        <a:lstStyle/>
        <a:p>
          <a:r>
            <a:rPr lang="en-US" dirty="0"/>
            <a:t>PRM</a:t>
          </a:r>
          <a:r>
            <a:rPr lang="ru-RU" dirty="0"/>
            <a:t> (рабочий кабинет)</a:t>
          </a:r>
          <a:r>
            <a:rPr lang="en-US" dirty="0"/>
            <a:t> </a:t>
          </a:r>
          <a:r>
            <a:rPr lang="ru-RU" dirty="0"/>
            <a:t>для клиник</a:t>
          </a:r>
          <a:endParaRPr lang="en-US" dirty="0"/>
        </a:p>
      </dgm:t>
    </dgm:pt>
    <dgm:pt modelId="{3A769C53-90D5-4AF0-A2F0-3C4F0DD52309}" type="parTrans" cxnId="{B274CC8B-5962-4CC0-AAC1-250146D19D11}">
      <dgm:prSet/>
      <dgm:spPr/>
      <dgm:t>
        <a:bodyPr/>
        <a:lstStyle/>
        <a:p>
          <a:endParaRPr lang="en-US"/>
        </a:p>
      </dgm:t>
    </dgm:pt>
    <dgm:pt modelId="{9E77251B-72BB-4C10-B25A-2FC60ED5B9F2}" type="sibTrans" cxnId="{B274CC8B-5962-4CC0-AAC1-250146D19D11}">
      <dgm:prSet/>
      <dgm:spPr/>
      <dgm:t>
        <a:bodyPr/>
        <a:lstStyle/>
        <a:p>
          <a:endParaRPr lang="en-US"/>
        </a:p>
      </dgm:t>
    </dgm:pt>
    <dgm:pt modelId="{24683B4F-6677-4159-9EC4-C2CE2A5E14E8}">
      <dgm:prSet phldrT="[Text]"/>
      <dgm:spPr/>
      <dgm:t>
        <a:bodyPr/>
        <a:lstStyle/>
        <a:p>
          <a:r>
            <a:rPr lang="ru-RU" dirty="0"/>
            <a:t>Модуль Электронной Медицинской Карты (ЭМК)</a:t>
          </a:r>
          <a:endParaRPr lang="en-US" dirty="0"/>
        </a:p>
      </dgm:t>
    </dgm:pt>
    <dgm:pt modelId="{DFA36ED1-1525-4EE6-9933-268FB2BAFA33}" type="parTrans" cxnId="{B2FA9567-913C-4B13-82D0-4D9C7E3E6628}">
      <dgm:prSet/>
      <dgm:spPr/>
      <dgm:t>
        <a:bodyPr/>
        <a:lstStyle/>
        <a:p>
          <a:endParaRPr lang="en-US"/>
        </a:p>
      </dgm:t>
    </dgm:pt>
    <dgm:pt modelId="{204479A2-6CAF-4720-A8F6-4C04AD119481}" type="sibTrans" cxnId="{B2FA9567-913C-4B13-82D0-4D9C7E3E6628}">
      <dgm:prSet/>
      <dgm:spPr/>
      <dgm:t>
        <a:bodyPr/>
        <a:lstStyle/>
        <a:p>
          <a:endParaRPr lang="en-US"/>
        </a:p>
      </dgm:t>
    </dgm:pt>
    <dgm:pt modelId="{6EB049B5-89E8-4184-9B7F-15B37FBD515F}">
      <dgm:prSet phldrT="[Text]"/>
      <dgm:spPr/>
      <dgm:t>
        <a:bodyPr/>
        <a:lstStyle/>
        <a:p>
          <a:r>
            <a:rPr lang="ru-RU" dirty="0"/>
            <a:t>Решение по телемедицине</a:t>
          </a:r>
          <a:endParaRPr lang="en-US" dirty="0"/>
        </a:p>
      </dgm:t>
    </dgm:pt>
    <dgm:pt modelId="{FB58FD97-CB6A-4E87-8983-E33BD7E0D62D}" type="parTrans" cxnId="{4454C2B1-C314-480B-88D2-D863E92FD682}">
      <dgm:prSet/>
      <dgm:spPr/>
      <dgm:t>
        <a:bodyPr/>
        <a:lstStyle/>
        <a:p>
          <a:endParaRPr lang="en-US"/>
        </a:p>
      </dgm:t>
    </dgm:pt>
    <dgm:pt modelId="{56A60FB1-E9B7-4350-8B52-D7600BC44053}" type="sibTrans" cxnId="{4454C2B1-C314-480B-88D2-D863E92FD682}">
      <dgm:prSet/>
      <dgm:spPr/>
      <dgm:t>
        <a:bodyPr/>
        <a:lstStyle/>
        <a:p>
          <a:endParaRPr lang="en-US"/>
        </a:p>
      </dgm:t>
    </dgm:pt>
    <dgm:pt modelId="{86737010-BFDE-4AA8-955A-31FD2C7758C1}">
      <dgm:prSet phldrT="[Text]"/>
      <dgm:spPr/>
      <dgm:t>
        <a:bodyPr/>
        <a:lstStyle/>
        <a:p>
          <a:r>
            <a:rPr lang="ru-RU" dirty="0"/>
            <a:t>Электронные рецепты</a:t>
          </a:r>
          <a:endParaRPr lang="en-US" dirty="0"/>
        </a:p>
      </dgm:t>
    </dgm:pt>
    <dgm:pt modelId="{59AF9283-902F-4B0A-95FD-BA4B10D841C1}" type="parTrans" cxnId="{E334D5B1-CCF8-49AF-80DE-54EFBC370308}">
      <dgm:prSet/>
      <dgm:spPr/>
      <dgm:t>
        <a:bodyPr/>
        <a:lstStyle/>
        <a:p>
          <a:endParaRPr lang="en-US"/>
        </a:p>
      </dgm:t>
    </dgm:pt>
    <dgm:pt modelId="{946CB082-F892-4215-9936-47E170C23B32}" type="sibTrans" cxnId="{E334D5B1-CCF8-49AF-80DE-54EFBC370308}">
      <dgm:prSet/>
      <dgm:spPr/>
      <dgm:t>
        <a:bodyPr/>
        <a:lstStyle/>
        <a:p>
          <a:endParaRPr lang="en-US"/>
        </a:p>
      </dgm:t>
    </dgm:pt>
    <dgm:pt modelId="{23DFD582-81A2-4763-A606-16C5B24E6834}" type="pres">
      <dgm:prSet presAssocID="{136B08E2-BFD6-4176-A348-0D6609638C3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885F054-9407-4CC3-8D73-0E469F87F189}" type="pres">
      <dgm:prSet presAssocID="{F614098F-70E5-4416-A41A-EC11735D168F}" presName="Parent" presStyleLbl="node0" presStyleIdx="0" presStyleCnt="1">
        <dgm:presLayoutVars>
          <dgm:chMax val="6"/>
          <dgm:chPref val="6"/>
        </dgm:presLayoutVars>
      </dgm:prSet>
      <dgm:spPr/>
    </dgm:pt>
    <dgm:pt modelId="{FD4254C8-2C56-4319-BA76-6C6341F06071}" type="pres">
      <dgm:prSet presAssocID="{04C5B553-C2A9-4804-BB63-D65254D30EA5}" presName="Accent1" presStyleCnt="0"/>
      <dgm:spPr/>
    </dgm:pt>
    <dgm:pt modelId="{C2F44D27-C559-4E58-9FEB-58B15C7AB241}" type="pres">
      <dgm:prSet presAssocID="{04C5B553-C2A9-4804-BB63-D65254D30EA5}" presName="Accent" presStyleLbl="bgShp" presStyleIdx="0" presStyleCnt="6"/>
      <dgm:spPr/>
    </dgm:pt>
    <dgm:pt modelId="{10062D15-63F5-439E-9F80-BE0BEBE87583}" type="pres">
      <dgm:prSet presAssocID="{04C5B553-C2A9-4804-BB63-D65254D30EA5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E7DCE66F-FA79-43A1-9BDF-3106880FD0DF}" type="pres">
      <dgm:prSet presAssocID="{5AC62C97-6826-4966-B2CB-644F45A86581}" presName="Accent2" presStyleCnt="0"/>
      <dgm:spPr/>
    </dgm:pt>
    <dgm:pt modelId="{308A3CF7-CE12-45FF-BE05-6E8B1C0707A6}" type="pres">
      <dgm:prSet presAssocID="{5AC62C97-6826-4966-B2CB-644F45A86581}" presName="Accent" presStyleLbl="bgShp" presStyleIdx="1" presStyleCnt="6"/>
      <dgm:spPr/>
    </dgm:pt>
    <dgm:pt modelId="{238A8E00-E3D0-49BF-84A7-47AE0BA5B467}" type="pres">
      <dgm:prSet presAssocID="{5AC62C97-6826-4966-B2CB-644F45A86581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1C6E402-5C0C-40F1-9511-ADDEC4B6136A}" type="pres">
      <dgm:prSet presAssocID="{1963F9F2-04CC-402C-8397-096D7FDAE5DF}" presName="Accent3" presStyleCnt="0"/>
      <dgm:spPr/>
    </dgm:pt>
    <dgm:pt modelId="{9D4CE2D5-A91C-40ED-804D-3B83685034E5}" type="pres">
      <dgm:prSet presAssocID="{1963F9F2-04CC-402C-8397-096D7FDAE5DF}" presName="Accent" presStyleLbl="bgShp" presStyleIdx="2" presStyleCnt="6"/>
      <dgm:spPr/>
    </dgm:pt>
    <dgm:pt modelId="{0B020B37-5BE6-41F7-A323-8EF63E524FC3}" type="pres">
      <dgm:prSet presAssocID="{1963F9F2-04CC-402C-8397-096D7FDAE5DF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9DDB070-8B12-451D-BA5D-EE44897614CA}" type="pres">
      <dgm:prSet presAssocID="{24683B4F-6677-4159-9EC4-C2CE2A5E14E8}" presName="Accent4" presStyleCnt="0"/>
      <dgm:spPr/>
    </dgm:pt>
    <dgm:pt modelId="{88EBC979-7E03-4930-8608-B56CAC0E11CE}" type="pres">
      <dgm:prSet presAssocID="{24683B4F-6677-4159-9EC4-C2CE2A5E14E8}" presName="Accent" presStyleLbl="bgShp" presStyleIdx="3" presStyleCnt="6"/>
      <dgm:spPr/>
    </dgm:pt>
    <dgm:pt modelId="{232C979F-BCA7-48D7-8DDB-15EAC969E076}" type="pres">
      <dgm:prSet presAssocID="{24683B4F-6677-4159-9EC4-C2CE2A5E14E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B592C239-CD29-4BAA-A2EA-8D081E44D5B3}" type="pres">
      <dgm:prSet presAssocID="{6EB049B5-89E8-4184-9B7F-15B37FBD515F}" presName="Accent5" presStyleCnt="0"/>
      <dgm:spPr/>
    </dgm:pt>
    <dgm:pt modelId="{582AA191-8EC1-40E5-9D0B-45309AD8E664}" type="pres">
      <dgm:prSet presAssocID="{6EB049B5-89E8-4184-9B7F-15B37FBD515F}" presName="Accent" presStyleLbl="bgShp" presStyleIdx="4" presStyleCnt="6"/>
      <dgm:spPr/>
    </dgm:pt>
    <dgm:pt modelId="{7F65CCA1-6EB4-4B9E-8B7D-2621E015D7D9}" type="pres">
      <dgm:prSet presAssocID="{6EB049B5-89E8-4184-9B7F-15B37FBD515F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5C0B93F-79BA-4A28-8906-1A318BAC3492}" type="pres">
      <dgm:prSet presAssocID="{86737010-BFDE-4AA8-955A-31FD2C7758C1}" presName="Accent6" presStyleCnt="0"/>
      <dgm:spPr/>
    </dgm:pt>
    <dgm:pt modelId="{F973AB39-8DF6-425F-B25C-B4FB6796D3DD}" type="pres">
      <dgm:prSet presAssocID="{86737010-BFDE-4AA8-955A-31FD2C7758C1}" presName="Accent" presStyleLbl="bgShp" presStyleIdx="5" presStyleCnt="6"/>
      <dgm:spPr/>
    </dgm:pt>
    <dgm:pt modelId="{42916640-40B9-46D1-8C69-3508550347C9}" type="pres">
      <dgm:prSet presAssocID="{86737010-BFDE-4AA8-955A-31FD2C7758C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E0EFD02-F027-4FD8-94CD-9959B797AC16}" type="presOf" srcId="{1963F9F2-04CC-402C-8397-096D7FDAE5DF}" destId="{0B020B37-5BE6-41F7-A323-8EF63E524FC3}" srcOrd="0" destOrd="0" presId="urn:microsoft.com/office/officeart/2011/layout/HexagonRadial"/>
    <dgm:cxn modelId="{342A7605-A4EF-4A81-8C1B-9B10B3A47B5C}" type="presOf" srcId="{04C5B553-C2A9-4804-BB63-D65254D30EA5}" destId="{10062D15-63F5-439E-9F80-BE0BEBE87583}" srcOrd="0" destOrd="0" presId="urn:microsoft.com/office/officeart/2011/layout/HexagonRadial"/>
    <dgm:cxn modelId="{89023918-460D-4CBA-8B16-EA8386777F0D}" srcId="{136B08E2-BFD6-4176-A348-0D6609638C38}" destId="{F614098F-70E5-4416-A41A-EC11735D168F}" srcOrd="0" destOrd="0" parTransId="{5E744EB2-FD03-4269-8DE5-A70F058F2C69}" sibTransId="{72F2E2D7-DF42-45A7-9397-7D66FDE64CA7}"/>
    <dgm:cxn modelId="{78E63E36-9A82-4815-AFB5-B433E79505FB}" type="presOf" srcId="{6EB049B5-89E8-4184-9B7F-15B37FBD515F}" destId="{7F65CCA1-6EB4-4B9E-8B7D-2621E015D7D9}" srcOrd="0" destOrd="0" presId="urn:microsoft.com/office/officeart/2011/layout/HexagonRadial"/>
    <dgm:cxn modelId="{E202F743-A546-4A64-94A6-8463CAD3C0A0}" srcId="{F614098F-70E5-4416-A41A-EC11735D168F}" destId="{5AC62C97-6826-4966-B2CB-644F45A86581}" srcOrd="1" destOrd="0" parTransId="{CDA47C95-10AF-4B81-BF3D-2B867BA9A9F4}" sibTransId="{5C03313F-D2DF-4A8F-A958-2D193D0969EA}"/>
    <dgm:cxn modelId="{B2FA9567-913C-4B13-82D0-4D9C7E3E6628}" srcId="{F614098F-70E5-4416-A41A-EC11735D168F}" destId="{24683B4F-6677-4159-9EC4-C2CE2A5E14E8}" srcOrd="3" destOrd="0" parTransId="{DFA36ED1-1525-4EE6-9933-268FB2BAFA33}" sibTransId="{204479A2-6CAF-4720-A8F6-4C04AD119481}"/>
    <dgm:cxn modelId="{42AB476C-4192-4F01-A9A9-0E86DC36D14E}" type="presOf" srcId="{86737010-BFDE-4AA8-955A-31FD2C7758C1}" destId="{42916640-40B9-46D1-8C69-3508550347C9}" srcOrd="0" destOrd="0" presId="urn:microsoft.com/office/officeart/2011/layout/HexagonRadial"/>
    <dgm:cxn modelId="{B274CC8B-5962-4CC0-AAC1-250146D19D11}" srcId="{F614098F-70E5-4416-A41A-EC11735D168F}" destId="{1963F9F2-04CC-402C-8397-096D7FDAE5DF}" srcOrd="2" destOrd="0" parTransId="{3A769C53-90D5-4AF0-A2F0-3C4F0DD52309}" sibTransId="{9E77251B-72BB-4C10-B25A-2FC60ED5B9F2}"/>
    <dgm:cxn modelId="{541C5F9E-200F-421E-A588-30B4831FA760}" srcId="{F614098F-70E5-4416-A41A-EC11735D168F}" destId="{04C5B553-C2A9-4804-BB63-D65254D30EA5}" srcOrd="0" destOrd="0" parTransId="{4A5716A8-AAB9-410D-8484-1A85149B896A}" sibTransId="{9598E27F-A678-4E7C-81AF-7C5A00265A7A}"/>
    <dgm:cxn modelId="{AE3150A3-2125-46F7-8392-278EEDD21479}" type="presOf" srcId="{5AC62C97-6826-4966-B2CB-644F45A86581}" destId="{238A8E00-E3D0-49BF-84A7-47AE0BA5B467}" srcOrd="0" destOrd="0" presId="urn:microsoft.com/office/officeart/2011/layout/HexagonRadial"/>
    <dgm:cxn modelId="{0106D0B0-6954-43C4-B812-34DE88D12973}" type="presOf" srcId="{24683B4F-6677-4159-9EC4-C2CE2A5E14E8}" destId="{232C979F-BCA7-48D7-8DDB-15EAC969E076}" srcOrd="0" destOrd="0" presId="urn:microsoft.com/office/officeart/2011/layout/HexagonRadial"/>
    <dgm:cxn modelId="{4454C2B1-C314-480B-88D2-D863E92FD682}" srcId="{F614098F-70E5-4416-A41A-EC11735D168F}" destId="{6EB049B5-89E8-4184-9B7F-15B37FBD515F}" srcOrd="4" destOrd="0" parTransId="{FB58FD97-CB6A-4E87-8983-E33BD7E0D62D}" sibTransId="{56A60FB1-E9B7-4350-8B52-D7600BC44053}"/>
    <dgm:cxn modelId="{E334D5B1-CCF8-49AF-80DE-54EFBC370308}" srcId="{F614098F-70E5-4416-A41A-EC11735D168F}" destId="{86737010-BFDE-4AA8-955A-31FD2C7758C1}" srcOrd="5" destOrd="0" parTransId="{59AF9283-902F-4B0A-95FD-BA4B10D841C1}" sibTransId="{946CB082-F892-4215-9936-47E170C23B32}"/>
    <dgm:cxn modelId="{6D0D9DF4-93BF-4AFC-971D-60D5173D9389}" type="presOf" srcId="{F614098F-70E5-4416-A41A-EC11735D168F}" destId="{6885F054-9407-4CC3-8D73-0E469F87F189}" srcOrd="0" destOrd="0" presId="urn:microsoft.com/office/officeart/2011/layout/HexagonRadial"/>
    <dgm:cxn modelId="{CE2A09FC-3966-49B8-91A0-9E1B324C0041}" type="presOf" srcId="{136B08E2-BFD6-4176-A348-0D6609638C38}" destId="{23DFD582-81A2-4763-A606-16C5B24E6834}" srcOrd="0" destOrd="0" presId="urn:microsoft.com/office/officeart/2011/layout/HexagonRadial"/>
    <dgm:cxn modelId="{FC83F4B5-E2FD-48BD-9837-1307A14658B7}" type="presParOf" srcId="{23DFD582-81A2-4763-A606-16C5B24E6834}" destId="{6885F054-9407-4CC3-8D73-0E469F87F189}" srcOrd="0" destOrd="0" presId="urn:microsoft.com/office/officeart/2011/layout/HexagonRadial"/>
    <dgm:cxn modelId="{60DB0EFB-5DF9-4204-9C80-858BEBF706D5}" type="presParOf" srcId="{23DFD582-81A2-4763-A606-16C5B24E6834}" destId="{FD4254C8-2C56-4319-BA76-6C6341F06071}" srcOrd="1" destOrd="0" presId="urn:microsoft.com/office/officeart/2011/layout/HexagonRadial"/>
    <dgm:cxn modelId="{3FA14B94-6334-458C-A10C-21B9340610AE}" type="presParOf" srcId="{FD4254C8-2C56-4319-BA76-6C6341F06071}" destId="{C2F44D27-C559-4E58-9FEB-58B15C7AB241}" srcOrd="0" destOrd="0" presId="urn:microsoft.com/office/officeart/2011/layout/HexagonRadial"/>
    <dgm:cxn modelId="{88887A8F-BD10-4D13-84CC-EC169AC2E80F}" type="presParOf" srcId="{23DFD582-81A2-4763-A606-16C5B24E6834}" destId="{10062D15-63F5-439E-9F80-BE0BEBE87583}" srcOrd="2" destOrd="0" presId="urn:microsoft.com/office/officeart/2011/layout/HexagonRadial"/>
    <dgm:cxn modelId="{C7203703-8A29-459A-B9BE-181A63F339D0}" type="presParOf" srcId="{23DFD582-81A2-4763-A606-16C5B24E6834}" destId="{E7DCE66F-FA79-43A1-9BDF-3106880FD0DF}" srcOrd="3" destOrd="0" presId="urn:microsoft.com/office/officeart/2011/layout/HexagonRadial"/>
    <dgm:cxn modelId="{8E913E8E-93A9-497B-9BE9-17905F7D61B2}" type="presParOf" srcId="{E7DCE66F-FA79-43A1-9BDF-3106880FD0DF}" destId="{308A3CF7-CE12-45FF-BE05-6E8B1C0707A6}" srcOrd="0" destOrd="0" presId="urn:microsoft.com/office/officeart/2011/layout/HexagonRadial"/>
    <dgm:cxn modelId="{5B73092B-375A-41CE-ACB2-ECDC3F307945}" type="presParOf" srcId="{23DFD582-81A2-4763-A606-16C5B24E6834}" destId="{238A8E00-E3D0-49BF-84A7-47AE0BA5B467}" srcOrd="4" destOrd="0" presId="urn:microsoft.com/office/officeart/2011/layout/HexagonRadial"/>
    <dgm:cxn modelId="{57FBA1D0-DA75-4CE9-B77D-89F3755C49CF}" type="presParOf" srcId="{23DFD582-81A2-4763-A606-16C5B24E6834}" destId="{B1C6E402-5C0C-40F1-9511-ADDEC4B6136A}" srcOrd="5" destOrd="0" presId="urn:microsoft.com/office/officeart/2011/layout/HexagonRadial"/>
    <dgm:cxn modelId="{7F701BD4-3B1C-4188-978A-994F52364400}" type="presParOf" srcId="{B1C6E402-5C0C-40F1-9511-ADDEC4B6136A}" destId="{9D4CE2D5-A91C-40ED-804D-3B83685034E5}" srcOrd="0" destOrd="0" presId="urn:microsoft.com/office/officeart/2011/layout/HexagonRadial"/>
    <dgm:cxn modelId="{9FD75F64-0A5C-4167-9892-D271F611999B}" type="presParOf" srcId="{23DFD582-81A2-4763-A606-16C5B24E6834}" destId="{0B020B37-5BE6-41F7-A323-8EF63E524FC3}" srcOrd="6" destOrd="0" presId="urn:microsoft.com/office/officeart/2011/layout/HexagonRadial"/>
    <dgm:cxn modelId="{B9E7EFDF-0D1E-48D9-AE7A-D1A441D2F1AB}" type="presParOf" srcId="{23DFD582-81A2-4763-A606-16C5B24E6834}" destId="{19DDB070-8B12-451D-BA5D-EE44897614CA}" srcOrd="7" destOrd="0" presId="urn:microsoft.com/office/officeart/2011/layout/HexagonRadial"/>
    <dgm:cxn modelId="{3D54858E-8C95-4ED0-BBE9-F470D2E2AE57}" type="presParOf" srcId="{19DDB070-8B12-451D-BA5D-EE44897614CA}" destId="{88EBC979-7E03-4930-8608-B56CAC0E11CE}" srcOrd="0" destOrd="0" presId="urn:microsoft.com/office/officeart/2011/layout/HexagonRadial"/>
    <dgm:cxn modelId="{81EB9D1C-AB28-4E53-B2E0-34410DC2728B}" type="presParOf" srcId="{23DFD582-81A2-4763-A606-16C5B24E6834}" destId="{232C979F-BCA7-48D7-8DDB-15EAC969E076}" srcOrd="8" destOrd="0" presId="urn:microsoft.com/office/officeart/2011/layout/HexagonRadial"/>
    <dgm:cxn modelId="{03091F8D-EB13-4ECF-865B-3EB3F72C225C}" type="presParOf" srcId="{23DFD582-81A2-4763-A606-16C5B24E6834}" destId="{B592C239-CD29-4BAA-A2EA-8D081E44D5B3}" srcOrd="9" destOrd="0" presId="urn:microsoft.com/office/officeart/2011/layout/HexagonRadial"/>
    <dgm:cxn modelId="{5574F2C2-0F12-4FBE-8B52-5A6D31424121}" type="presParOf" srcId="{B592C239-CD29-4BAA-A2EA-8D081E44D5B3}" destId="{582AA191-8EC1-40E5-9D0B-45309AD8E664}" srcOrd="0" destOrd="0" presId="urn:microsoft.com/office/officeart/2011/layout/HexagonRadial"/>
    <dgm:cxn modelId="{133C7B8B-F35D-48BE-BD0E-7A536F81030A}" type="presParOf" srcId="{23DFD582-81A2-4763-A606-16C5B24E6834}" destId="{7F65CCA1-6EB4-4B9E-8B7D-2621E015D7D9}" srcOrd="10" destOrd="0" presId="urn:microsoft.com/office/officeart/2011/layout/HexagonRadial"/>
    <dgm:cxn modelId="{A2634A31-230E-4814-8936-3D6B0DCBA87D}" type="presParOf" srcId="{23DFD582-81A2-4763-A606-16C5B24E6834}" destId="{F5C0B93F-79BA-4A28-8906-1A318BAC3492}" srcOrd="11" destOrd="0" presId="urn:microsoft.com/office/officeart/2011/layout/HexagonRadial"/>
    <dgm:cxn modelId="{2AEDEDC8-0CBD-4398-A7F0-DBB154230E12}" type="presParOf" srcId="{F5C0B93F-79BA-4A28-8906-1A318BAC3492}" destId="{F973AB39-8DF6-425F-B25C-B4FB6796D3DD}" srcOrd="0" destOrd="0" presId="urn:microsoft.com/office/officeart/2011/layout/HexagonRadial"/>
    <dgm:cxn modelId="{FF873CE6-2055-46CD-8CFA-8389413024A9}" type="presParOf" srcId="{23DFD582-81A2-4763-A606-16C5B24E6834}" destId="{42916640-40B9-46D1-8C69-3508550347C9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5F054-9407-4CC3-8D73-0E469F87F189}">
      <dsp:nvSpPr>
        <dsp:cNvPr id="0" name=""/>
        <dsp:cNvSpPr/>
      </dsp:nvSpPr>
      <dsp:spPr>
        <a:xfrm>
          <a:off x="5905620" y="3496123"/>
          <a:ext cx="4443725" cy="384400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Шина обмена медицинскими данными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(152-ФЗ)</a:t>
          </a:r>
          <a:endParaRPr lang="en-US" sz="2900" kern="1200" dirty="0"/>
        </a:p>
      </dsp:txBody>
      <dsp:txXfrm>
        <a:off x="6642008" y="4133128"/>
        <a:ext cx="2970949" cy="2569992"/>
      </dsp:txXfrm>
    </dsp:sp>
    <dsp:sp modelId="{308A3CF7-CE12-45FF-BE05-6E8B1C0707A6}">
      <dsp:nvSpPr>
        <dsp:cNvPr id="0" name=""/>
        <dsp:cNvSpPr/>
      </dsp:nvSpPr>
      <dsp:spPr>
        <a:xfrm>
          <a:off x="8688246" y="1657028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0062D15-63F5-439E-9F80-BE0BEBE87583}">
      <dsp:nvSpPr>
        <dsp:cNvPr id="0" name=""/>
        <dsp:cNvSpPr/>
      </dsp:nvSpPr>
      <dsp:spPr>
        <a:xfrm>
          <a:off x="6314951" y="0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Мобильное и веб приложение для пациентов </a:t>
          </a:r>
        </a:p>
      </dsp:txBody>
      <dsp:txXfrm>
        <a:off x="6918442" y="522090"/>
        <a:ext cx="2434619" cy="2106232"/>
      </dsp:txXfrm>
    </dsp:sp>
    <dsp:sp modelId="{9D4CE2D5-A91C-40ED-804D-3B83685034E5}">
      <dsp:nvSpPr>
        <dsp:cNvPr id="0" name=""/>
        <dsp:cNvSpPr/>
      </dsp:nvSpPr>
      <dsp:spPr>
        <a:xfrm>
          <a:off x="10644973" y="4357691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8A8E00-E3D0-49BF-84A7-47AE0BA5B467}">
      <dsp:nvSpPr>
        <dsp:cNvPr id="0" name=""/>
        <dsp:cNvSpPr/>
      </dsp:nvSpPr>
      <dsp:spPr>
        <a:xfrm>
          <a:off x="9654722" y="1937715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Онлайн-запись для пациентов</a:t>
          </a:r>
          <a:endParaRPr lang="en-US" sz="2900" kern="1200" dirty="0"/>
        </a:p>
      </dsp:txBody>
      <dsp:txXfrm>
        <a:off x="10258213" y="2459805"/>
        <a:ext cx="2434619" cy="2106232"/>
      </dsp:txXfrm>
    </dsp:sp>
    <dsp:sp modelId="{88EBC979-7E03-4930-8608-B56CAC0E11CE}">
      <dsp:nvSpPr>
        <dsp:cNvPr id="0" name=""/>
        <dsp:cNvSpPr/>
      </dsp:nvSpPr>
      <dsp:spPr>
        <a:xfrm>
          <a:off x="9285704" y="7406233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020B37-5BE6-41F7-A323-8EF63E524FC3}">
      <dsp:nvSpPr>
        <dsp:cNvPr id="0" name=""/>
        <dsp:cNvSpPr/>
      </dsp:nvSpPr>
      <dsp:spPr>
        <a:xfrm>
          <a:off x="9654722" y="5747037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PRM</a:t>
          </a:r>
          <a:r>
            <a:rPr lang="ru-RU" sz="2900" kern="1200" dirty="0"/>
            <a:t> (рабочий кабинет)</a:t>
          </a:r>
          <a:r>
            <a:rPr lang="en-US" sz="2900" kern="1200" dirty="0"/>
            <a:t> </a:t>
          </a:r>
          <a:r>
            <a:rPr lang="ru-RU" sz="2900" kern="1200" dirty="0"/>
            <a:t>для клиник</a:t>
          </a:r>
          <a:endParaRPr lang="en-US" sz="2900" kern="1200" dirty="0"/>
        </a:p>
      </dsp:txBody>
      <dsp:txXfrm>
        <a:off x="10258213" y="6269127"/>
        <a:ext cx="2434619" cy="2106232"/>
      </dsp:txXfrm>
    </dsp:sp>
    <dsp:sp modelId="{582AA191-8EC1-40E5-9D0B-45309AD8E664}">
      <dsp:nvSpPr>
        <dsp:cNvPr id="0" name=""/>
        <dsp:cNvSpPr/>
      </dsp:nvSpPr>
      <dsp:spPr>
        <a:xfrm>
          <a:off x="5913889" y="7722683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2C979F-BCA7-48D7-8DDB-15EAC969E076}">
      <dsp:nvSpPr>
        <dsp:cNvPr id="0" name=""/>
        <dsp:cNvSpPr/>
      </dsp:nvSpPr>
      <dsp:spPr>
        <a:xfrm>
          <a:off x="6314951" y="7686920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Модуль Электронной Медицинской Карты (ЭМК)</a:t>
          </a:r>
          <a:endParaRPr lang="en-US" sz="2900" kern="1200" dirty="0"/>
        </a:p>
      </dsp:txBody>
      <dsp:txXfrm>
        <a:off x="6918442" y="8209010"/>
        <a:ext cx="2434619" cy="2106232"/>
      </dsp:txXfrm>
    </dsp:sp>
    <dsp:sp modelId="{F973AB39-8DF6-425F-B25C-B4FB6796D3DD}">
      <dsp:nvSpPr>
        <dsp:cNvPr id="0" name=""/>
        <dsp:cNvSpPr/>
      </dsp:nvSpPr>
      <dsp:spPr>
        <a:xfrm>
          <a:off x="3925118" y="5023103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F65CCA1-6EB4-4B9E-8B7D-2621E015D7D9}">
      <dsp:nvSpPr>
        <dsp:cNvPr id="0" name=""/>
        <dsp:cNvSpPr/>
      </dsp:nvSpPr>
      <dsp:spPr>
        <a:xfrm>
          <a:off x="2959675" y="5749205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Решение по телемедицине</a:t>
          </a:r>
          <a:endParaRPr lang="en-US" sz="2900" kern="1200" dirty="0"/>
        </a:p>
      </dsp:txBody>
      <dsp:txXfrm>
        <a:off x="3563166" y="6271295"/>
        <a:ext cx="2434619" cy="2106232"/>
      </dsp:txXfrm>
    </dsp:sp>
    <dsp:sp modelId="{42916640-40B9-46D1-8C69-3508550347C9}">
      <dsp:nvSpPr>
        <dsp:cNvPr id="0" name=""/>
        <dsp:cNvSpPr/>
      </dsp:nvSpPr>
      <dsp:spPr>
        <a:xfrm>
          <a:off x="2959675" y="1933380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Электронные рецепты</a:t>
          </a:r>
          <a:endParaRPr lang="en-US" sz="2900" kern="1200" dirty="0"/>
        </a:p>
      </dsp:txBody>
      <dsp:txXfrm>
        <a:off x="3563166" y="2455470"/>
        <a:ext cx="2434619" cy="2106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62E9-2E9D-4865-BCFD-502DF5325CB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40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78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58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9A4178-9715-4D46-9C00-27DABCB0D6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27401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596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version: </a:t>
            </a:r>
            <a:r>
              <a:rPr lang="ru-RU" dirty="0"/>
              <a:t>показать их в виде диаграммы, где они не связаны между собой, всё время мешает телефон, например, возле каждой линии описаны проблемы текстом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262E9-2E9D-4865-BCFD-502DF5325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Описать всё на русском, на второй стороне – страховые, </a:t>
            </a:r>
            <a:r>
              <a:rPr lang="ru-RU" dirty="0" err="1"/>
              <a:t>лидгены</a:t>
            </a:r>
            <a:r>
              <a:rPr lang="ru-RU" dirty="0"/>
              <a:t>. Цель слайда – показать, что если бы попытаться сделать всё автоматически, клинике потребуется огромное количество ресурсов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262E9-2E9D-4865-BCFD-502DF5325CB5}" type="slidenum">
              <a:rPr kumimoji="0" lang="en-US" sz="5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8610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Левую часть оставить как на старом слайде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262E9-2E9D-4865-BCFD-502DF5325CB5}" type="slidenum">
              <a:rPr kumimoji="0" lang="en-US" sz="5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0676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26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94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 здесь расскажу личную историю, как я 2 часа записывался на приём</a:t>
            </a:r>
          </a:p>
          <a:p>
            <a:r>
              <a:rPr lang="ru-RU" dirty="0"/>
              <a:t>Совместим два слайда: предыдущий в плане дизайна(?), и этот в плане </a:t>
            </a:r>
            <a:r>
              <a:rPr lang="ru-RU" dirty="0" err="1"/>
              <a:t>тезизов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9A4178-9715-4D46-9C00-27DABCB0D6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48300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099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95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0312" y="4293869"/>
            <a:ext cx="1703373" cy="548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F1F1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7600" y="7680960"/>
            <a:ext cx="17068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553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8F6DC-51CB-4438-AB51-B1D66F2E7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631523-AC19-4DED-9544-BAEC9AF8F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8B84E-0756-4F59-AAE9-25C8DA0F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B22C3-E3AE-4404-BFBC-F000FCB85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458C9-AFC1-4ADB-AAB2-D597D06D0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92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16A4A-3E46-4F12-A931-3FE23C9D9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DF31F-05E8-4837-B09E-A80B516BE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D2E3F-D9FA-42C6-B39D-1391BA9F8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20EA6-42AB-43F0-99F5-241D296A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5B99C-FDB8-48DA-8F9E-1A303EA5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471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D92D-7A9C-4DAD-ADD3-0610511CC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9B8D3-38DF-4353-963D-324B8BC8F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65B69-D7E7-4B7B-9F65-0CA240B37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61245-35E0-47C9-81B0-87B4C88E5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42D90-ED11-4DAB-8D39-EE2B0F6CF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377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18CF-91A6-4011-A7E6-0B77DD631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AE52C-57BB-4AF7-B0E1-B85C462B9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D385A-93BE-487A-AECE-A5EF4A5BA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3F85D-B85C-4398-BB76-0885DD35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E0B27-33FB-44E7-860E-87E9CA00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15E73-DECF-47A6-9ABB-93893963E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720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524D-E3CA-49A3-913D-7676DD7A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3EEBE-66AB-4A60-926A-73B8A6D47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ED2A4B-8C3A-46F6-B9DB-5A7EA3F9D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3EC61E-9FF0-47AC-AFD2-C625DCF2F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72EC1D-2582-424C-8DED-855B079D32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3A8441-5551-453D-91CF-9CC1F4427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59C015-E641-4D93-9121-A897076F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7618AC-9A7A-4FB4-B3DE-EBCBDADF5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447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6B754-125D-4B3E-B588-6A70C6CE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FABA75-604C-48A4-AA40-FDB9A0F5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BC6DB6-21DB-47B1-B5CF-19113BD4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6B6DC-ADA1-4380-9CBB-E323E08F2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7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22B2EF-07BD-4EB1-B67B-1752B57E1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65B4C-9A5B-4C61-BFE5-23844C47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1E1BD-DFA7-49FC-8406-24EA6DFB9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522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77CDE-1F39-499C-8080-66DE0FCD7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518E-E5AC-4C5B-871A-609246F99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DD0700-1C2C-4E0C-BA45-7621949EE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D3256-F6CE-40F5-AFE0-13B8B573A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F8D28-9E4B-48D5-BDC8-C61CEE4FA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EA74E-A290-4EC1-BE0B-B286BA9AD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233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1E9F-F206-4A95-AF6C-7FF51243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CE49D2-4511-4523-950B-E253A0F6E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A5D1A3-5D27-472A-84C1-E4B5EF88C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CB5FE-E157-459A-86D4-652D820D5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DCD34-3A24-4D94-94F1-144939DA8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AF1052-6B89-453C-9CC0-19F2C978F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650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2016-BD91-4522-8FAB-386188F3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9F72C6-38CD-490D-BDC2-CB8327CD8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83202-2CD6-4762-AFC5-95355998D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6966B-55CF-4DA0-BC64-0E05A4E2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67D25-A2AD-46E5-8BDC-71DDF962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091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168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9A1DE4-C1AA-45B5-8AB5-A26688908D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07DCC-47E6-458B-9525-5B8341FE5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51D2F-7A6F-4837-992C-D6CD13D9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D160-E8AB-4180-8EAF-5A2129A7B218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5D8F5-9759-4504-A073-CC82623ED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B3702-F4E4-486C-8BF1-FEBD79EFC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83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0"/>
            <a:ext cx="10607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57760" y="3154680"/>
            <a:ext cx="10607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053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3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7" name="bk object 17"/>
          <p:cNvSpPr/>
          <p:nvPr/>
        </p:nvSpPr>
        <p:spPr>
          <a:xfrm>
            <a:off x="11522069" y="6194430"/>
            <a:ext cx="1333500" cy="1333500"/>
          </a:xfrm>
          <a:custGeom>
            <a:avLst/>
            <a:gdLst/>
            <a:ahLst/>
            <a:cxnLst/>
            <a:rect l="l" t="t" r="r" b="b"/>
            <a:pathLst>
              <a:path w="889000" h="889000">
                <a:moveTo>
                  <a:pt x="444500" y="0"/>
                </a:moveTo>
                <a:lnTo>
                  <a:pt x="396066" y="2608"/>
                </a:lnTo>
                <a:lnTo>
                  <a:pt x="349144" y="10252"/>
                </a:lnTo>
                <a:lnTo>
                  <a:pt x="304003" y="22660"/>
                </a:lnTo>
                <a:lnTo>
                  <a:pt x="260915" y="39562"/>
                </a:lnTo>
                <a:lnTo>
                  <a:pt x="220152" y="60687"/>
                </a:lnTo>
                <a:lnTo>
                  <a:pt x="181983" y="85762"/>
                </a:lnTo>
                <a:lnTo>
                  <a:pt x="146682" y="114517"/>
                </a:lnTo>
                <a:lnTo>
                  <a:pt x="114517" y="146682"/>
                </a:lnTo>
                <a:lnTo>
                  <a:pt x="85762" y="181983"/>
                </a:lnTo>
                <a:lnTo>
                  <a:pt x="60687" y="220152"/>
                </a:lnTo>
                <a:lnTo>
                  <a:pt x="39562" y="260915"/>
                </a:lnTo>
                <a:lnTo>
                  <a:pt x="22660" y="304003"/>
                </a:lnTo>
                <a:lnTo>
                  <a:pt x="10252" y="349144"/>
                </a:lnTo>
                <a:lnTo>
                  <a:pt x="2608" y="396066"/>
                </a:lnTo>
                <a:lnTo>
                  <a:pt x="0" y="444500"/>
                </a:lnTo>
                <a:lnTo>
                  <a:pt x="2608" y="492933"/>
                </a:lnTo>
                <a:lnTo>
                  <a:pt x="10252" y="539855"/>
                </a:lnTo>
                <a:lnTo>
                  <a:pt x="22660" y="584996"/>
                </a:lnTo>
                <a:lnTo>
                  <a:pt x="39562" y="628084"/>
                </a:lnTo>
                <a:lnTo>
                  <a:pt x="60687" y="668847"/>
                </a:lnTo>
                <a:lnTo>
                  <a:pt x="85762" y="707016"/>
                </a:lnTo>
                <a:lnTo>
                  <a:pt x="114517" y="742317"/>
                </a:lnTo>
                <a:lnTo>
                  <a:pt x="146682" y="774482"/>
                </a:lnTo>
                <a:lnTo>
                  <a:pt x="181983" y="803237"/>
                </a:lnTo>
                <a:lnTo>
                  <a:pt x="220152" y="828312"/>
                </a:lnTo>
                <a:lnTo>
                  <a:pt x="260915" y="849437"/>
                </a:lnTo>
                <a:lnTo>
                  <a:pt x="304003" y="866339"/>
                </a:lnTo>
                <a:lnTo>
                  <a:pt x="349144" y="878747"/>
                </a:lnTo>
                <a:lnTo>
                  <a:pt x="396066" y="886391"/>
                </a:lnTo>
                <a:lnTo>
                  <a:pt x="444500" y="889000"/>
                </a:lnTo>
                <a:lnTo>
                  <a:pt x="492933" y="886391"/>
                </a:lnTo>
                <a:lnTo>
                  <a:pt x="539855" y="878747"/>
                </a:lnTo>
                <a:lnTo>
                  <a:pt x="584996" y="866339"/>
                </a:lnTo>
                <a:lnTo>
                  <a:pt x="628084" y="849437"/>
                </a:lnTo>
                <a:lnTo>
                  <a:pt x="668847" y="828312"/>
                </a:lnTo>
                <a:lnTo>
                  <a:pt x="707016" y="803237"/>
                </a:lnTo>
                <a:lnTo>
                  <a:pt x="742317" y="774482"/>
                </a:lnTo>
                <a:lnTo>
                  <a:pt x="774482" y="742317"/>
                </a:lnTo>
                <a:lnTo>
                  <a:pt x="803237" y="707016"/>
                </a:lnTo>
                <a:lnTo>
                  <a:pt x="828312" y="668847"/>
                </a:lnTo>
                <a:lnTo>
                  <a:pt x="849437" y="628084"/>
                </a:lnTo>
                <a:lnTo>
                  <a:pt x="866339" y="584996"/>
                </a:lnTo>
                <a:lnTo>
                  <a:pt x="878747" y="539855"/>
                </a:lnTo>
                <a:lnTo>
                  <a:pt x="886391" y="492933"/>
                </a:lnTo>
                <a:lnTo>
                  <a:pt x="889000" y="444500"/>
                </a:lnTo>
                <a:lnTo>
                  <a:pt x="886391" y="396066"/>
                </a:lnTo>
                <a:lnTo>
                  <a:pt x="878747" y="349144"/>
                </a:lnTo>
                <a:lnTo>
                  <a:pt x="866339" y="304003"/>
                </a:lnTo>
                <a:lnTo>
                  <a:pt x="849437" y="260915"/>
                </a:lnTo>
                <a:lnTo>
                  <a:pt x="828312" y="220152"/>
                </a:lnTo>
                <a:lnTo>
                  <a:pt x="803237" y="181983"/>
                </a:lnTo>
                <a:lnTo>
                  <a:pt x="774482" y="146682"/>
                </a:lnTo>
                <a:lnTo>
                  <a:pt x="742317" y="114517"/>
                </a:lnTo>
                <a:lnTo>
                  <a:pt x="707016" y="85762"/>
                </a:lnTo>
                <a:lnTo>
                  <a:pt x="668847" y="60687"/>
                </a:lnTo>
                <a:lnTo>
                  <a:pt x="628084" y="39562"/>
                </a:lnTo>
                <a:lnTo>
                  <a:pt x="584996" y="22660"/>
                </a:lnTo>
                <a:lnTo>
                  <a:pt x="539855" y="10252"/>
                </a:lnTo>
                <a:lnTo>
                  <a:pt x="492933" y="2608"/>
                </a:lnTo>
                <a:lnTo>
                  <a:pt x="444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8" name="bk object 18"/>
          <p:cNvSpPr/>
          <p:nvPr/>
        </p:nvSpPr>
        <p:spPr>
          <a:xfrm>
            <a:off x="12236444" y="6813555"/>
            <a:ext cx="266700" cy="95250"/>
          </a:xfrm>
          <a:custGeom>
            <a:avLst/>
            <a:gdLst/>
            <a:ahLst/>
            <a:cxnLst/>
            <a:rect l="l" t="t" r="r" b="b"/>
            <a:pathLst>
              <a:path w="177800" h="63500">
                <a:moveTo>
                  <a:pt x="0" y="63500"/>
                </a:moveTo>
                <a:lnTo>
                  <a:pt x="177800" y="63500"/>
                </a:lnTo>
                <a:lnTo>
                  <a:pt x="1778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9" name="bk object 19"/>
          <p:cNvSpPr/>
          <p:nvPr/>
        </p:nvSpPr>
        <p:spPr>
          <a:xfrm>
            <a:off x="11874494" y="6813555"/>
            <a:ext cx="266700" cy="95250"/>
          </a:xfrm>
          <a:custGeom>
            <a:avLst/>
            <a:gdLst/>
            <a:ahLst/>
            <a:cxnLst/>
            <a:rect l="l" t="t" r="r" b="b"/>
            <a:pathLst>
              <a:path w="177800" h="63500">
                <a:moveTo>
                  <a:pt x="0" y="63500"/>
                </a:moveTo>
                <a:lnTo>
                  <a:pt x="177800" y="63500"/>
                </a:lnTo>
                <a:lnTo>
                  <a:pt x="1778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0" name="bk object 20"/>
          <p:cNvSpPr/>
          <p:nvPr/>
        </p:nvSpPr>
        <p:spPr>
          <a:xfrm>
            <a:off x="12188819" y="6546855"/>
            <a:ext cx="0" cy="62865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ln w="635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1" name="bk object 21"/>
          <p:cNvSpPr/>
          <p:nvPr/>
        </p:nvSpPr>
        <p:spPr>
          <a:xfrm>
            <a:off x="8667750" y="2095500"/>
            <a:ext cx="7048500" cy="1572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72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11340314" y="4293870"/>
            <a:ext cx="1703375" cy="166199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1F1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3657600" y="7680962"/>
            <a:ext cx="17068800" cy="138499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17556480" y="12755881"/>
            <a:ext cx="5608320" cy="769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838028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154681"/>
            <a:ext cx="21945600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748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1219200" y="3154680"/>
            <a:ext cx="21945600" cy="138499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74004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35FBBFC-228F-4121-82F8-952090A29BD6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65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19200" y="3154680"/>
            <a:ext cx="21945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0560" y="12755880"/>
            <a:ext cx="780288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200" y="12755880"/>
            <a:ext cx="560832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56480" y="12755880"/>
            <a:ext cx="560832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84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732" r:id="rId6"/>
    <p:sldLayoutId id="2147483699" r:id="rId7"/>
    <p:sldLayoutId id="2147483700" r:id="rId8"/>
    <p:sldLayoutId id="2147483701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B2B127-613D-4C8E-820C-DC5CAA640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24A88-9EC2-4439-8036-1D96B4975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B5A33-950D-44DB-9CB2-F49C506FC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8D160-E8AB-4180-8EAF-5A2129A7B218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60CA7-1743-4BC5-B101-1CA26D73C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B7EB7-3336-44C0-B0FD-373F0CF3D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254DC-303B-4164-812E-9C2CBB59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58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36.png"/><Relationship Id="rId21" Type="http://schemas.openxmlformats.org/officeDocument/2006/relationships/image" Target="../media/image51.sv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42.png"/><Relationship Id="rId5" Type="http://schemas.openxmlformats.org/officeDocument/2006/relationships/image" Target="../media/image28.png"/><Relationship Id="rId15" Type="http://schemas.openxmlformats.org/officeDocument/2006/relationships/image" Target="../media/image45.svg"/><Relationship Id="rId23" Type="http://schemas.openxmlformats.org/officeDocument/2006/relationships/image" Target="../media/image53.svg"/><Relationship Id="rId10" Type="http://schemas.openxmlformats.org/officeDocument/2006/relationships/image" Target="../media/image41.svg"/><Relationship Id="rId19" Type="http://schemas.openxmlformats.org/officeDocument/2006/relationships/image" Target="../media/image49.svg"/><Relationship Id="rId4" Type="http://schemas.openxmlformats.org/officeDocument/2006/relationships/image" Target="../media/image37.svg"/><Relationship Id="rId9" Type="http://schemas.openxmlformats.org/officeDocument/2006/relationships/image" Target="../media/image40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ed.me" TargetMode="External"/><Relationship Id="rId2" Type="http://schemas.openxmlformats.org/officeDocument/2006/relationships/hyperlink" Target="mailto:info@med.me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53" y="0"/>
            <a:ext cx="25053365" cy="140925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34" y="833597"/>
            <a:ext cx="6340134" cy="17882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2619" y="11993336"/>
            <a:ext cx="1390650" cy="1390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13AAC0-6867-443E-BE86-374A5F45D103}"/>
              </a:ext>
            </a:extLst>
          </p:cNvPr>
          <p:cNvSpPr/>
          <p:nvPr/>
        </p:nvSpPr>
        <p:spPr>
          <a:xfrm>
            <a:off x="7146140" y="833597"/>
            <a:ext cx="16477129" cy="6120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6400" marR="7620" indent="-1658303" algn="r">
              <a:lnSpc>
                <a:spcPct val="111100"/>
              </a:lnSpc>
            </a:pPr>
            <a:r>
              <a:rPr lang="ru-RU" sz="9000" b="1" dirty="0">
                <a:solidFill>
                  <a:schemeClr val="bg1"/>
                </a:solidFill>
                <a:latin typeface="Roboto"/>
              </a:rPr>
              <a:t>Платформа обмена медицинскими данными и записи на приём к врачу</a:t>
            </a:r>
          </a:p>
        </p:txBody>
      </p:sp>
    </p:spTree>
    <p:extLst>
      <p:ext uri="{BB962C8B-B14F-4D97-AF65-F5344CB8AC3E}">
        <p14:creationId xmlns:p14="http://schemas.microsoft.com/office/powerpoint/2010/main" val="2893058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1222271" y="897545"/>
            <a:ext cx="9930352" cy="1590314"/>
          </a:xfrm>
          <a:prstGeom prst="rect">
            <a:avLst/>
          </a:prstGeom>
        </p:spPr>
        <p:txBody>
          <a:bodyPr>
            <a:noAutofit/>
          </a:bodyPr>
          <a:lstStyle>
            <a:lvl1pPr defTabSz="388620"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spc="-255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 spc="-76"/>
            </a:pPr>
            <a:r>
              <a:rPr sz="9000" spc="-255" dirty="0">
                <a:solidFill>
                  <a:srgbClr val="00B0F0"/>
                </a:solidFill>
              </a:rPr>
              <a:t>SMS-напоминания</a:t>
            </a:r>
            <a:br>
              <a:rPr lang="ru-RU" sz="9000" dirty="0"/>
            </a:br>
            <a:r>
              <a:rPr lang="ru-RU" sz="9000" spc="-255" dirty="0">
                <a:solidFill>
                  <a:srgbClr val="00B0F0"/>
                </a:solidFill>
              </a:rPr>
              <a:t>и рассылки</a:t>
            </a:r>
            <a:endParaRPr sz="9000" spc="-255" dirty="0">
              <a:solidFill>
                <a:srgbClr val="00B0F0"/>
              </a:solidFill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1222271" y="4416934"/>
            <a:ext cx="9599603" cy="7835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Повышаем качество клиентского сервиса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en-US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Решаем проблему неявок пациентов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Информируем администраторов</a:t>
            </a:r>
            <a:b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о новых бронированиях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Позволяем проводить таргетированные рассылки с минимальными затратами</a:t>
            </a:r>
            <a:endParaRPr kumimoji="0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0" y="0"/>
            <a:ext cx="16710822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48203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MockuuupsFreebie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1859580" y="1991086"/>
            <a:ext cx="7817820" cy="2667954"/>
          </a:xfrm>
          <a:prstGeom prst="rect">
            <a:avLst/>
          </a:prstGeom>
        </p:spPr>
        <p:txBody>
          <a:bodyPr>
            <a:noAutofit/>
          </a:bodyPr>
          <a:lstStyle>
            <a:lvl1pPr defTabSz="420623">
              <a:tabLst>
                <a:tab pos="317500" algn="l"/>
                <a:tab pos="647700" algn="l"/>
                <a:tab pos="977900" algn="l"/>
                <a:tab pos="1308100" algn="l"/>
                <a:tab pos="1625600" algn="l"/>
                <a:tab pos="1955800" algn="l"/>
                <a:tab pos="2286000" algn="l"/>
                <a:tab pos="2616200" algn="l"/>
                <a:tab pos="2933700" algn="l"/>
                <a:tab pos="3263900" algn="l"/>
                <a:tab pos="3594100" algn="l"/>
                <a:tab pos="3924300" algn="l"/>
              </a:tabLst>
              <a:defRPr sz="8280" b="0" spc="-276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 spc="-82"/>
            </a:pPr>
            <a:r>
              <a:rPr sz="9000" spc="-276" dirty="0">
                <a:solidFill>
                  <a:srgbClr val="00B0F0"/>
                </a:solidFill>
              </a:rPr>
              <a:t>Вызов врача на </a:t>
            </a:r>
            <a:r>
              <a:rPr sz="9000" spc="-276">
                <a:solidFill>
                  <a:srgbClr val="00B0F0"/>
                </a:solidFill>
              </a:rPr>
              <a:t>дом</a:t>
            </a:r>
            <a:endParaRPr sz="9000" spc="-276" dirty="0">
              <a:solidFill>
                <a:srgbClr val="00B0F0"/>
              </a:solidFill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1859580" y="5351203"/>
            <a:ext cx="8081631" cy="5682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Динамическая</a:t>
            </a:r>
            <a:r>
              <a:rPr kumimoji="0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 оптимизация врачей на </a:t>
            </a:r>
            <a:r>
              <a:rPr kumimoji="0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вызове</a:t>
            </a:r>
            <a:br>
              <a:rPr kumimoji="0" lang="en-US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Снижение</a:t>
            </a:r>
            <a:r>
              <a:rPr kumimoji="0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 расходов </a:t>
            </a:r>
            <a:r>
              <a:rPr kumimoji="0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выездной</a:t>
            </a:r>
            <a:r>
              <a:rPr kumimoji="0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 </a:t>
            </a:r>
            <a:r>
              <a:rPr kumimoji="0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службы</a:t>
            </a:r>
            <a:br>
              <a:rPr kumimoji="0" lang="en-US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Вызов</a:t>
            </a:r>
            <a:r>
              <a:rPr kumimoji="0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 </a:t>
            </a: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врача </a:t>
            </a:r>
            <a:r>
              <a:rPr kumimoji="0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не только для себя,</a:t>
            </a: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 </a:t>
            </a:r>
            <a:r>
              <a:rPr kumimoji="0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но</a:t>
            </a:r>
            <a:r>
              <a:rPr kumimoji="0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 и для членов семьи</a:t>
            </a:r>
          </a:p>
        </p:txBody>
      </p:sp>
      <p:sp>
        <p:nvSpPr>
          <p:cNvPr id="5" name="Shape 209"/>
          <p:cNvSpPr txBox="1">
            <a:spLocks/>
          </p:cNvSpPr>
          <p:nvPr/>
        </p:nvSpPr>
        <p:spPr>
          <a:xfrm>
            <a:off x="1859580" y="2033618"/>
            <a:ext cx="1712960" cy="159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38862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i="0" u="none" strike="noStrike" cap="none" spc="-255" baseline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pc="-76"/>
            </a:pPr>
            <a:endParaRPr kumimoji="0" lang="ru-RU" sz="9000" b="0" i="0" u="none" strike="noStrike" kern="0" cap="none" spc="-76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Roboto Bold"/>
              <a:sym typeface="Roboto Bold"/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716580" y="322838"/>
            <a:ext cx="7457209" cy="411387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 hangingPunct="1"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8640" b="0" spc="-86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8800" b="0" spc="-288" dirty="0">
                <a:solidFill>
                  <a:srgbClr val="00B0F0"/>
                </a:solidFill>
                <a:latin typeface="Roboto Bold"/>
                <a:ea typeface="Roboto Bold"/>
                <a:cs typeface="Roboto Bold"/>
                <a:sym typeface="Roboto Bold"/>
              </a:rPr>
              <a:t>Телемедицина</a:t>
            </a:r>
          </a:p>
        </p:txBody>
      </p:sp>
      <p:sp>
        <p:nvSpPr>
          <p:cNvPr id="5" name="Shape 209"/>
          <p:cNvSpPr txBox="1">
            <a:spLocks/>
          </p:cNvSpPr>
          <p:nvPr/>
        </p:nvSpPr>
        <p:spPr>
          <a:xfrm>
            <a:off x="1859580" y="2033618"/>
            <a:ext cx="1138801" cy="159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38862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i="0" u="none" strike="noStrike" cap="none" spc="-255" baseline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pc="-76"/>
            </a:pPr>
            <a:endParaRPr kumimoji="0" lang="ru-RU" sz="9000" b="0" i="0" u="none" strike="noStrike" kern="0" cap="none" spc="-76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Roboto Bold"/>
              <a:sym typeface="Roboto Bold"/>
            </a:endParaRPr>
          </a:p>
        </p:txBody>
      </p:sp>
      <p:sp>
        <p:nvSpPr>
          <p:cNvPr id="6" name="Shape 206">
            <a:extLst>
              <a:ext uri="{FF2B5EF4-FFF2-40B4-BE49-F238E27FC236}">
                <a16:creationId xmlns:a16="http://schemas.microsoft.com/office/drawing/2014/main" id="{8E1AD18D-C751-423C-89F7-DCA43C6D934F}"/>
              </a:ext>
            </a:extLst>
          </p:cNvPr>
          <p:cNvSpPr/>
          <p:nvPr/>
        </p:nvSpPr>
        <p:spPr>
          <a:xfrm>
            <a:off x="892502" y="1832561"/>
            <a:ext cx="11299498" cy="115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571500" marR="7620" lvl="0" indent="-57150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000" kern="1200" spc="-106" dirty="0">
                <a:latin typeface="Roboto Regular"/>
                <a:sym typeface="Roboto Regular"/>
              </a:rPr>
              <a:t>На связи с пациентами даже в период пандемии</a:t>
            </a:r>
            <a:endParaRPr kumimoji="0" lang="en-US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lang="en-US" sz="4000" kern="1200" spc="-106" dirty="0"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0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Для лидогенерации: приглашение пациентов на очный визит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0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Для повышения лояльности: общение с лечащим врачом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0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Для лечения: постановка диагноза, выписка лекарств и направлений (после соответствующей редакции закона)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0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Для экономии: оптимизация первичного звена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0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Для качества: консультация опытного врача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700" algn="l"/>
                <a:tab pos="4572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600" spc="-120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000" b="0" i="0" u="none" strike="noStrike" kern="0" cap="none" spc="-1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A7F5B3-0913-4DF3-9990-D2FA94D3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820" y="-2033618"/>
            <a:ext cx="13716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30579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716580" y="32906"/>
            <a:ext cx="14248357" cy="411387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 hangingPunct="1"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8640" b="0" spc="-86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8800" b="0" spc="-288" dirty="0">
                <a:solidFill>
                  <a:srgbClr val="00B0F0"/>
                </a:solidFill>
                <a:latin typeface="Roboto Bold"/>
                <a:ea typeface="Roboto Bold"/>
                <a:cs typeface="Roboto Bold"/>
                <a:sym typeface="Roboto Bold"/>
              </a:rPr>
              <a:t>Электронные рецепты</a:t>
            </a:r>
          </a:p>
        </p:txBody>
      </p:sp>
      <p:sp>
        <p:nvSpPr>
          <p:cNvPr id="5" name="Shape 209"/>
          <p:cNvSpPr txBox="1">
            <a:spLocks/>
          </p:cNvSpPr>
          <p:nvPr/>
        </p:nvSpPr>
        <p:spPr>
          <a:xfrm>
            <a:off x="1859580" y="2033618"/>
            <a:ext cx="1138801" cy="159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38862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i="0" u="none" strike="noStrike" cap="none" spc="-255" baseline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pc="-76"/>
            </a:pPr>
            <a:endParaRPr kumimoji="0" lang="ru-RU" sz="9000" b="0" i="0" u="none" strike="noStrike" kern="0" cap="none" spc="-76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Roboto Bold"/>
              <a:sym typeface="Roboto Bold"/>
            </a:endParaRPr>
          </a:p>
        </p:txBody>
      </p:sp>
      <p:sp>
        <p:nvSpPr>
          <p:cNvPr id="7" name="Shape 206">
            <a:extLst>
              <a:ext uri="{FF2B5EF4-FFF2-40B4-BE49-F238E27FC236}">
                <a16:creationId xmlns:a16="http://schemas.microsoft.com/office/drawing/2014/main" id="{02FD1CA9-B57E-4FE2-BBFA-F8C26D2A740B}"/>
              </a:ext>
            </a:extLst>
          </p:cNvPr>
          <p:cNvSpPr/>
          <p:nvPr/>
        </p:nvSpPr>
        <p:spPr>
          <a:xfrm>
            <a:off x="642239" y="2987058"/>
            <a:ext cx="11299498" cy="7461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571500" marR="7620" lvl="0" indent="-57150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000" kern="1200" spc="-106" dirty="0">
                <a:latin typeface="Roboto Regular"/>
                <a:sym typeface="Roboto Regular"/>
              </a:rPr>
              <a:t>Позволяет пациентам найти и получить лекарство без очередей, звонков по телефону и поиска</a:t>
            </a:r>
          </a:p>
          <a:p>
            <a:pPr marL="571500" marR="7620" lvl="0" indent="-57150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000" kern="1200" spc="-106" dirty="0">
                <a:latin typeface="Roboto Regular"/>
                <a:sym typeface="Roboto Regular"/>
              </a:rPr>
              <a:t>Быстрое возмещение от страховых по ДМС</a:t>
            </a:r>
            <a:endParaRPr kumimoji="0" lang="en-US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lang="en-US" sz="4000" kern="1200" spc="-106" dirty="0"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0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Бонусы от аффилированных сетей аптек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lang="ru-RU" sz="4000" kern="1200" spc="-106" dirty="0"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000" kern="1200" spc="-106" dirty="0">
                <a:latin typeface="Roboto Regular"/>
                <a:sym typeface="Roboto Regular"/>
              </a:rPr>
              <a:t>Контроль потребления лекарства пациентом</a:t>
            </a:r>
            <a:endParaRPr kumimoji="0" lang="ru-RU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0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700" algn="l"/>
                <a:tab pos="4572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600" spc="-120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000" b="0" i="0" u="none" strike="noStrike" kern="0" cap="none" spc="-1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1AEFE1-9F52-4AA9-BF61-2B3F4E4B3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0879" y="704603"/>
            <a:ext cx="11783122" cy="1301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68408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4240317" y="4435262"/>
            <a:ext cx="15903392" cy="4312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9000" spc="-90">
                <a:solidFill>
                  <a:srgbClr val="2F25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sz="9000" b="1" i="0" u="none" strike="noStrike" kern="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sym typeface="Roboto Bold"/>
              </a:rPr>
              <a:t> </a:t>
            </a:r>
            <a:r>
              <a:rPr kumimoji="0" lang="ru-RU" sz="9000" b="1" i="0" u="none" strike="noStrike" kern="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sym typeface="Roboto Bold"/>
              </a:rPr>
              <a:t>ИНСТРУМЕНТЫ</a:t>
            </a:r>
            <a:endParaRPr kumimoji="0" sz="9000" b="1" i="0" u="none" strike="noStrike" kern="0" cap="none" spc="-3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Roboto Bold"/>
              <a:sym typeface="Roboto Bold"/>
            </a:endParaRPr>
          </a:p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9000" spc="-90">
                <a:solidFill>
                  <a:srgbClr val="2F25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ru-RU" sz="9000" b="1" i="0" u="none" strike="noStrike" kern="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sym typeface="Roboto Bold"/>
              </a:rPr>
              <a:t>ВЗАИМОДЕЙСТВИЯ КЛИНИК</a:t>
            </a:r>
            <a:br>
              <a:rPr kumimoji="0" lang="ru-RU" sz="9000" b="1" i="0" u="none" strike="noStrike" kern="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sym typeface="Roboto Bold"/>
              </a:rPr>
            </a:br>
            <a:r>
              <a:rPr kumimoji="0" lang="ru-RU" sz="9000" b="1" i="0" u="none" strike="noStrike" kern="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sym typeface="Roboto Bold"/>
              </a:rPr>
              <a:t>И СТРАХОВЫХ КОМПАНИЙ</a:t>
            </a:r>
            <a:endParaRPr kumimoji="0" sz="9000" b="1" i="0" u="none" strike="noStrike" kern="0" cap="none" spc="-3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Roboto Bold"/>
              <a:sym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240769976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E832-C653-477A-A56B-43F03FE5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867139"/>
            <a:ext cx="22326600" cy="276999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и на чём ЛПУ и страховые комп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нии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теряют время и деньги?</a:t>
            </a:r>
          </a:p>
        </p:txBody>
      </p:sp>
      <p:pic>
        <p:nvPicPr>
          <p:cNvPr id="5" name="Content Placeholder 4" descr="Hourglass">
            <a:extLst>
              <a:ext uri="{FF2B5EF4-FFF2-40B4-BE49-F238E27FC236}">
                <a16:creationId xmlns:a16="http://schemas.microsoft.com/office/drawing/2014/main" id="{BEA643C0-80C5-429D-A0DD-1B4FF6417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46332" y="8442830"/>
            <a:ext cx="1828800" cy="1828800"/>
          </a:xfrm>
        </p:spPr>
      </p:pic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7118C57E-9203-4116-A066-CEA2CBEDB7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5524" y="4669978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AA331-D7D7-49BC-9F40-4829C5515C33}"/>
              </a:ext>
            </a:extLst>
          </p:cNvPr>
          <p:cNvSpPr txBox="1"/>
          <p:nvPr/>
        </p:nvSpPr>
        <p:spPr>
          <a:xfrm>
            <a:off x="3575940" y="4384049"/>
            <a:ext cx="84494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Запись пациента в клинику: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</a:b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до 1.5 часов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 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звонков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и согласований </a:t>
            </a:r>
          </a:p>
        </p:txBody>
      </p:sp>
      <p:pic>
        <p:nvPicPr>
          <p:cNvPr id="10" name="Graphic 9" descr="Hospital">
            <a:extLst>
              <a:ext uri="{FF2B5EF4-FFF2-40B4-BE49-F238E27FC236}">
                <a16:creationId xmlns:a16="http://schemas.microsoft.com/office/drawing/2014/main" id="{ACBE6B28-EE34-4C36-876F-D83E071183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46332" y="4669978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FD2C10-D711-4946-8E40-053816CD477E}"/>
              </a:ext>
            </a:extLst>
          </p:cNvPr>
          <p:cNvSpPr txBox="1"/>
          <p:nvPr/>
        </p:nvSpPr>
        <p:spPr>
          <a:xfrm>
            <a:off x="14608993" y="4694678"/>
            <a:ext cx="8814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Сверки с клиниками: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могут занимать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до 1.5 месяцев</a:t>
            </a:r>
          </a:p>
        </p:txBody>
      </p:sp>
      <p:pic>
        <p:nvPicPr>
          <p:cNvPr id="13" name="Graphic 12" descr="Money">
            <a:extLst>
              <a:ext uri="{FF2B5EF4-FFF2-40B4-BE49-F238E27FC236}">
                <a16:creationId xmlns:a16="http://schemas.microsoft.com/office/drawing/2014/main" id="{3A0F228D-ACDE-4748-BB42-B2F425F6C2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25524" y="8429330"/>
            <a:ext cx="1828800" cy="1828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859480-AD3B-4FC5-8F8A-A0F9BBBE1E37}"/>
              </a:ext>
            </a:extLst>
          </p:cNvPr>
          <p:cNvSpPr txBox="1"/>
          <p:nvPr/>
        </p:nvSpPr>
        <p:spPr>
          <a:xfrm>
            <a:off x="3575940" y="7787571"/>
            <a:ext cx="8449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Отсутствие прозрачности: погрешность в расчётах может превышать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</a:b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15%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 от суммы счёта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BD4614-2327-41D3-A883-5DFF59D7B786}"/>
              </a:ext>
            </a:extLst>
          </p:cNvPr>
          <p:cNvSpPr txBox="1"/>
          <p:nvPr/>
        </p:nvSpPr>
        <p:spPr>
          <a:xfrm>
            <a:off x="14608992" y="8020290"/>
            <a:ext cx="84494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Ручная проверка соответствия услуг страховому договору: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</a:b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от 15 мин до 4 часов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 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на каждое обращение пациента</a:t>
            </a:r>
          </a:p>
        </p:txBody>
      </p:sp>
    </p:spTree>
    <p:extLst>
      <p:ext uri="{BB962C8B-B14F-4D97-AF65-F5344CB8AC3E}">
        <p14:creationId xmlns:p14="http://schemas.microsoft.com/office/powerpoint/2010/main" val="1182584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4">
            <a:extLst>
              <a:ext uri="{FF2B5EF4-FFF2-40B4-BE49-F238E27FC236}">
                <a16:creationId xmlns:a16="http://schemas.microsoft.com/office/drawing/2014/main" id="{3E688D84-CDCF-4751-892F-61EA6D3AC7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78198" y="-470937"/>
            <a:ext cx="14189380" cy="111610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9555" y="848609"/>
            <a:ext cx="10215706" cy="276998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9050" marR="7620">
              <a:lnSpc>
                <a:spcPct val="100000"/>
              </a:lnSpc>
            </a:pPr>
            <a:r>
              <a:rPr lang="ru-RU" spc="-300" dirty="0">
                <a:solidFill>
                  <a:srgbClr val="00B0F0"/>
                </a:solidFill>
                <a:latin typeface="Roboto Bold"/>
                <a:sym typeface="Roboto Bold"/>
              </a:rPr>
              <a:t>Онлайн-запись</a:t>
            </a:r>
            <a:br>
              <a:rPr lang="ru-RU" spc="-300" dirty="0">
                <a:solidFill>
                  <a:srgbClr val="00B0F0"/>
                </a:solidFill>
                <a:latin typeface="Roboto Bold"/>
                <a:sym typeface="Roboto Bold"/>
              </a:rPr>
            </a:br>
            <a:r>
              <a:rPr lang="ru-RU" spc="-300" dirty="0">
                <a:solidFill>
                  <a:srgbClr val="00B0F0"/>
                </a:solidFill>
                <a:latin typeface="Roboto Bold"/>
                <a:sym typeface="Roboto Bold"/>
              </a:rPr>
              <a:t>в партнёрские ЛПУ</a:t>
            </a:r>
            <a:endParaRPr sz="9000" spc="-300" dirty="0">
              <a:solidFill>
                <a:srgbClr val="00B0F0"/>
              </a:solidFill>
              <a:latin typeface="Roboto Bold"/>
              <a:sym typeface="Roboto Bold"/>
            </a:endParaRPr>
          </a:p>
        </p:txBody>
      </p:sp>
      <p:sp>
        <p:nvSpPr>
          <p:cNvPr id="12" name="Shape 170">
            <a:extLst>
              <a:ext uri="{FF2B5EF4-FFF2-40B4-BE49-F238E27FC236}">
                <a16:creationId xmlns:a16="http://schemas.microsoft.com/office/drawing/2014/main" id="{312D8A54-1D5C-4656-9FE7-30978CE6A3A3}"/>
              </a:ext>
            </a:extLst>
          </p:cNvPr>
          <p:cNvSpPr/>
          <p:nvPr/>
        </p:nvSpPr>
        <p:spPr>
          <a:xfrm>
            <a:off x="1032665" y="4107673"/>
            <a:ext cx="12009218" cy="8791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685800" marR="0" lvl="0" indent="-685800" algn="l" defTabSz="457222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Экономия времени врача страховой, </a:t>
            </a:r>
            <a:b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КЦ клиники и пациента</a:t>
            </a:r>
            <a:b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lang="ru-RU" sz="4800" b="0" i="0" u="none" strike="noStrike" kern="0" cap="none" spc="-10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685800" marR="0" lvl="0" indent="-685800" algn="l" defTabSz="457222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Поиск по ближайшему доступному</a:t>
            </a:r>
            <a:b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приёму по всем сетям клиник</a:t>
            </a:r>
            <a:b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lang="ru-RU" sz="4800" b="0" i="0" u="none" strike="noStrike" kern="0" cap="none" spc="-10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Оптимизация по стоимости приёма</a:t>
            </a: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Отслеживание дальнейшей истории</a:t>
            </a: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Разделение на страховые слоты</a:t>
            </a: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Пациенты записываются сами 24/7</a:t>
            </a:r>
            <a:endParaRPr kumimoji="0" sz="4800" b="0" i="0" u="none" strike="noStrike" kern="0" cap="none" spc="-10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sym typeface="Roboto Regular"/>
            </a:endParaRPr>
          </a:p>
        </p:txBody>
      </p:sp>
      <p:pic>
        <p:nvPicPr>
          <p:cNvPr id="15" name="Рисунок 6">
            <a:extLst>
              <a:ext uri="{FF2B5EF4-FFF2-40B4-BE49-F238E27FC236}">
                <a16:creationId xmlns:a16="http://schemas.microsoft.com/office/drawing/2014/main" id="{A72CB275-EAA5-4B15-A57B-DA78B44A3C1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1775" y="7664245"/>
            <a:ext cx="8740663" cy="60517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22678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D73F-A449-46C3-A0DE-638FBE0D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554"/>
            <a:ext cx="21031200" cy="2651126"/>
          </a:xfrm>
        </p:spPr>
        <p:txBody>
          <a:bodyPr>
            <a:normAutofit/>
          </a:bodyPr>
          <a:lstStyle/>
          <a:p>
            <a:r>
              <a:rPr lang="ru-RU" sz="9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Разделение на страховые слоты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EE51-E63C-46C9-A2F6-B8EFBAF3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0293" y="10827188"/>
            <a:ext cx="20416296" cy="2651126"/>
          </a:xfrm>
        </p:spPr>
        <p:txBody>
          <a:bodyPr>
            <a:noAutofit/>
          </a:bodyPr>
          <a:lstStyle/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000" dirty="0">
                <a:latin typeface="Roboto"/>
                <a:cs typeface="Arial" panose="020B0604020202020204" pitchFamily="34" charset="0"/>
              </a:rPr>
              <a:t>Получение страхового расписания у клиник, деление на «страховое» и «обычное» </a:t>
            </a:r>
            <a:endParaRPr lang="en-US" sz="4000" dirty="0"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000" dirty="0">
                <a:latin typeface="Roboto"/>
              </a:rPr>
              <a:t>Возможность записывать именно на те слоты, которые клиники выделяют для записи пациентов страховых (в среднем, до 50% всех слотов).</a:t>
            </a:r>
            <a:endParaRPr lang="en-US" sz="4000" dirty="0">
              <a:latin typeface="Roboto"/>
            </a:endParaRPr>
          </a:p>
          <a:p>
            <a:pPr marL="0" indent="0">
              <a:buNone/>
            </a:pPr>
            <a:endParaRPr lang="ru-RU" sz="4000" dirty="0">
              <a:latin typeface="Roboto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733C61-8F21-4D6D-B438-482C976C5991}"/>
              </a:ext>
            </a:extLst>
          </p:cNvPr>
          <p:cNvGrpSpPr/>
          <p:nvPr/>
        </p:nvGrpSpPr>
        <p:grpSpPr>
          <a:xfrm>
            <a:off x="13172664" y="2612177"/>
            <a:ext cx="8932951" cy="7498431"/>
            <a:chOff x="17043258" y="2289299"/>
            <a:chExt cx="6349784" cy="53300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9957CCF-86AE-4561-BFF0-58817279B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43258" y="2289299"/>
              <a:ext cx="6349784" cy="498780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DB4F69-5FCC-44FD-BFE5-DFE69A54B44C}"/>
                </a:ext>
              </a:extLst>
            </p:cNvPr>
            <p:cNvSpPr txBox="1"/>
            <p:nvPr/>
          </p:nvSpPr>
          <p:spPr>
            <a:xfrm>
              <a:off x="19403137" y="7247469"/>
              <a:ext cx="2025547" cy="37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Слоты у </a:t>
              </a: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Helvetica" panose="020B0604020202020204" pitchFamily="34" charset="0"/>
                  <a:sym typeface="Helvetica Light"/>
                </a:rPr>
                <a:t>клиники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46D9B07-D7B2-4203-B886-237C59CF2C4A}"/>
              </a:ext>
            </a:extLst>
          </p:cNvPr>
          <p:cNvGrpSpPr/>
          <p:nvPr/>
        </p:nvGrpSpPr>
        <p:grpSpPr>
          <a:xfrm>
            <a:off x="2147869" y="2663781"/>
            <a:ext cx="8932951" cy="7475385"/>
            <a:chOff x="17079096" y="8003656"/>
            <a:chExt cx="6349784" cy="53137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F34CDF-150E-4BCF-8F84-CBF609FD6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79096" y="8003656"/>
              <a:ext cx="6349784" cy="494178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3EE621-5BD9-4B7E-92C9-55B242C6A2AB}"/>
                </a:ext>
              </a:extLst>
            </p:cNvPr>
            <p:cNvSpPr txBox="1"/>
            <p:nvPr/>
          </p:nvSpPr>
          <p:spPr>
            <a:xfrm>
              <a:off x="18743372" y="12945444"/>
              <a:ext cx="2560545" cy="37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Helvetica" panose="020B0604020202020204" pitchFamily="34" charset="0"/>
                  <a:sym typeface="Helvetica Light"/>
                </a:rPr>
                <a:t>Слоты для страховой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088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668898" y="936192"/>
            <a:ext cx="163435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0" b="1" i="0" u="none" strike="noStrike" kern="120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ea typeface="+mn-ea"/>
                <a:cs typeface="+mn-cs"/>
                <a:sym typeface="Roboto Bold"/>
              </a:rPr>
              <a:t>Реестр прикреплённых пациентов (РПП)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195134" y="4346453"/>
            <a:ext cx="11534683" cy="8226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Снижение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времени обработки 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 КЦ клиник РПП</a:t>
            </a: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Прямая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интеграция с МИС</a:t>
            </a: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Предотвращение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ошибок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ввода вручную</a:t>
            </a: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Соответствие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программе прикрепления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0525" y="219972"/>
            <a:ext cx="216470" cy="13705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B50D10-6097-4C21-9925-D1B2DAAC30F9}"/>
              </a:ext>
            </a:extLst>
          </p:cNvPr>
          <p:cNvSpPr/>
          <p:nvPr/>
        </p:nvSpPr>
        <p:spPr>
          <a:xfrm>
            <a:off x="17830800" y="2419350"/>
            <a:ext cx="1028700" cy="344805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dist="25400" sx="1000" sy="1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9C5093-6D31-43F1-AA3F-97C47B0108AC}"/>
              </a:ext>
            </a:extLst>
          </p:cNvPr>
          <p:cNvSpPr/>
          <p:nvPr/>
        </p:nvSpPr>
        <p:spPr>
          <a:xfrm>
            <a:off x="16461825" y="2053369"/>
            <a:ext cx="3959775" cy="636712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27405E-FDE4-4B0D-B649-50185E2E8E85}"/>
              </a:ext>
            </a:extLst>
          </p:cNvPr>
          <p:cNvSpPr/>
          <p:nvPr/>
        </p:nvSpPr>
        <p:spPr>
          <a:xfrm>
            <a:off x="16254897" y="1838545"/>
            <a:ext cx="4319104" cy="131196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D60EB21-C994-48DD-929C-0864AB45C412}"/>
              </a:ext>
            </a:extLst>
          </p:cNvPr>
          <p:cNvGrpSpPr/>
          <p:nvPr/>
        </p:nvGrpSpPr>
        <p:grpSpPr>
          <a:xfrm>
            <a:off x="12192000" y="2807784"/>
            <a:ext cx="11612488" cy="9421608"/>
            <a:chOff x="12610019" y="2131982"/>
            <a:chExt cx="11612488" cy="9421608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983770A8-B2AA-4E9C-85AC-3EF17E30C5EC}"/>
                </a:ext>
              </a:extLst>
            </p:cNvPr>
            <p:cNvSpPr txBox="1"/>
            <p:nvPr/>
          </p:nvSpPr>
          <p:spPr>
            <a:xfrm>
              <a:off x="22449265" y="6995368"/>
              <a:ext cx="17732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Пациенты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BD8011B8-AC78-489F-9D64-A5E983768DD4}"/>
                </a:ext>
              </a:extLst>
            </p:cNvPr>
            <p:cNvSpPr txBox="1"/>
            <p:nvPr/>
          </p:nvSpPr>
          <p:spPr>
            <a:xfrm>
              <a:off x="15083436" y="10681428"/>
              <a:ext cx="9861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МИС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705FC7EF-F4F0-4B40-A044-13F3965C97E2}"/>
                </a:ext>
              </a:extLst>
            </p:cNvPr>
            <p:cNvSpPr txBox="1"/>
            <p:nvPr/>
          </p:nvSpPr>
          <p:spPr>
            <a:xfrm>
              <a:off x="18860168" y="10599483"/>
              <a:ext cx="45980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Страховые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Helvetica Light"/>
              </a:endParaRPr>
            </a:p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компании</a:t>
              </a:r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65BF69D0-4237-48C6-88A5-715F763D5DE3}"/>
                </a:ext>
              </a:extLst>
            </p:cNvPr>
            <p:cNvGrpSpPr/>
            <p:nvPr/>
          </p:nvGrpSpPr>
          <p:grpSpPr>
            <a:xfrm>
              <a:off x="12765677" y="2131982"/>
              <a:ext cx="11190351" cy="8688754"/>
              <a:chOff x="12765677" y="2131982"/>
              <a:chExt cx="11190351" cy="8688754"/>
            </a:xfrm>
          </p:grpSpPr>
          <p:pic>
            <p:nvPicPr>
              <p:cNvPr id="219" name="Рисунок 9">
                <a:extLst>
                  <a:ext uri="{FF2B5EF4-FFF2-40B4-BE49-F238E27FC236}">
                    <a16:creationId xmlns:a16="http://schemas.microsoft.com/office/drawing/2014/main" id="{BA5E133B-4193-430A-AF8B-01ADA11E1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765677" y="2335333"/>
                <a:ext cx="11190351" cy="8083218"/>
              </a:xfrm>
              <a:prstGeom prst="rect">
                <a:avLst/>
              </a:prstGeom>
            </p:spPr>
          </p:pic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BD34825D-01A1-4FF3-BCF4-D652ED4D14AC}"/>
                  </a:ext>
                </a:extLst>
              </p:cNvPr>
              <p:cNvGrpSpPr/>
              <p:nvPr/>
            </p:nvGrpSpPr>
            <p:grpSpPr>
              <a:xfrm>
                <a:off x="16306800" y="2131982"/>
                <a:ext cx="4114800" cy="8688754"/>
                <a:chOff x="16306800" y="2131982"/>
                <a:chExt cx="4114800" cy="8688754"/>
              </a:xfrm>
            </p:grpSpPr>
            <p:pic>
              <p:nvPicPr>
                <p:cNvPr id="221" name="Picture 220">
                  <a:extLst>
                    <a:ext uri="{FF2B5EF4-FFF2-40B4-BE49-F238E27FC236}">
                      <a16:creationId xmlns:a16="http://schemas.microsoft.com/office/drawing/2014/main" id="{2F9918BB-1B73-4797-AEE7-B506E36EC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306800" y="2538684"/>
                  <a:ext cx="4114800" cy="8083218"/>
                </a:xfrm>
                <a:prstGeom prst="rect">
                  <a:avLst/>
                </a:prstGeom>
              </p:spPr>
            </p:pic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1F906910-4A5F-4882-BF1C-C3F2420B96EC}"/>
                    </a:ext>
                  </a:extLst>
                </p:cNvPr>
                <p:cNvGrpSpPr/>
                <p:nvPr/>
              </p:nvGrpSpPr>
              <p:grpSpPr>
                <a:xfrm>
                  <a:off x="17199415" y="2131982"/>
                  <a:ext cx="2322873" cy="8688754"/>
                  <a:chOff x="17199415" y="2131982"/>
                  <a:chExt cx="2322873" cy="8688754"/>
                </a:xfrm>
              </p:grpSpPr>
              <p:sp>
                <p:nvSpPr>
                  <p:cNvPr id="223" name="TextBox 222">
                    <a:extLst>
                      <a:ext uri="{FF2B5EF4-FFF2-40B4-BE49-F238E27FC236}">
                        <a16:creationId xmlns:a16="http://schemas.microsoft.com/office/drawing/2014/main" id="{2DA68C24-6362-4648-8C9F-3006FA020A63}"/>
                      </a:ext>
                    </a:extLst>
                  </p:cNvPr>
                  <p:cNvSpPr txBox="1"/>
                  <p:nvPr/>
                </p:nvSpPr>
                <p:spPr>
                  <a:xfrm>
                    <a:off x="17199415" y="2131982"/>
                    <a:ext cx="2322873" cy="8688754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71437" tIns="71437" rIns="71437" bIns="71437" numCol="1" spcCol="38100" rtlCol="0" anchor="ctr">
                    <a:spAutoFit/>
                  </a:bodyPr>
                  <a:lstStyle/>
                  <a:p>
                    <a:pPr marL="0" marR="0" lvl="0" indent="0" algn="ctr" defTabSz="821531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pic>
                <p:nvPicPr>
                  <p:cNvPr id="224" name="Рисунок 2">
                    <a:extLst>
                      <a:ext uri="{FF2B5EF4-FFF2-40B4-BE49-F238E27FC236}">
                        <a16:creationId xmlns:a16="http://schemas.microsoft.com/office/drawing/2014/main" id="{EF5A239A-71A0-498E-9CB3-1F970E357E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16764000" y="6289037"/>
                    <a:ext cx="3086100" cy="870438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49D835BA-98F9-4D18-AB8B-3F0BC6632330}"/>
                </a:ext>
              </a:extLst>
            </p:cNvPr>
            <p:cNvSpPr txBox="1"/>
            <p:nvPr/>
          </p:nvSpPr>
          <p:spPr>
            <a:xfrm>
              <a:off x="12610019" y="6995368"/>
              <a:ext cx="15504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Клиники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10768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D73F-A449-46C3-A0DE-638FBE0D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88952"/>
            <a:ext cx="21031200" cy="265112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Согласование услуг и гарантийные письма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EE51-E63C-46C9-A2F6-B8EFBAF3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812614"/>
            <a:ext cx="21031200" cy="9161236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ru-RU" dirty="0"/>
            </a:br>
            <a:endParaRPr lang="ru-RU" sz="6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5CDD91-F74A-4908-B620-22500864AEE2}"/>
              </a:ext>
            </a:extLst>
          </p:cNvPr>
          <p:cNvGrpSpPr/>
          <p:nvPr/>
        </p:nvGrpSpPr>
        <p:grpSpPr>
          <a:xfrm>
            <a:off x="1945438" y="7414698"/>
            <a:ext cx="20163392" cy="6045725"/>
            <a:chOff x="2819400" y="7290558"/>
            <a:chExt cx="17872468" cy="5358822"/>
          </a:xfrm>
        </p:grpSpPr>
        <p:pic>
          <p:nvPicPr>
            <p:cNvPr id="17" name="Graphic 16" descr="Pregnant lady">
              <a:extLst>
                <a:ext uri="{FF2B5EF4-FFF2-40B4-BE49-F238E27FC236}">
                  <a16:creationId xmlns:a16="http://schemas.microsoft.com/office/drawing/2014/main" id="{71695C5A-02F6-4B4E-801D-C8989CAE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19400" y="8491890"/>
              <a:ext cx="1828800" cy="1828800"/>
            </a:xfrm>
            <a:prstGeom prst="rect">
              <a:avLst/>
            </a:prstGeom>
          </p:spPr>
        </p:pic>
        <p:pic>
          <p:nvPicPr>
            <p:cNvPr id="19" name="Graphic 18" descr="Hospital">
              <a:extLst>
                <a:ext uri="{FF2B5EF4-FFF2-40B4-BE49-F238E27FC236}">
                  <a16:creationId xmlns:a16="http://schemas.microsoft.com/office/drawing/2014/main" id="{88F2F6AB-9F54-447C-B7EB-A1CD05807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086520" y="7290558"/>
              <a:ext cx="1828800" cy="1828800"/>
            </a:xfrm>
            <a:prstGeom prst="rect">
              <a:avLst/>
            </a:prstGeom>
          </p:spPr>
        </p:pic>
        <p:pic>
          <p:nvPicPr>
            <p:cNvPr id="21" name="Graphic 20" descr="Arrow circle">
              <a:extLst>
                <a:ext uri="{FF2B5EF4-FFF2-40B4-BE49-F238E27FC236}">
                  <a16:creationId xmlns:a16="http://schemas.microsoft.com/office/drawing/2014/main" id="{2540FFD2-61D9-4B65-A9FD-8E222C95B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118970" y="10820580"/>
              <a:ext cx="1828800" cy="1828800"/>
            </a:xfrm>
            <a:prstGeom prst="rect">
              <a:avLst/>
            </a:prstGeom>
          </p:spPr>
        </p:pic>
        <p:pic>
          <p:nvPicPr>
            <p:cNvPr id="25" name="Graphic 24" descr="Arrow: Slight curve">
              <a:extLst>
                <a:ext uri="{FF2B5EF4-FFF2-40B4-BE49-F238E27FC236}">
                  <a16:creationId xmlns:a16="http://schemas.microsoft.com/office/drawing/2014/main" id="{E0E1EA9E-3556-4D52-B3FC-8788A1B16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541930" y="9062248"/>
              <a:ext cx="1508520" cy="98515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806B84A-EA36-4C4E-A1CF-1F99D8029B6C}"/>
                </a:ext>
              </a:extLst>
            </p:cNvPr>
            <p:cNvSpPr txBox="1"/>
            <p:nvPr/>
          </p:nvSpPr>
          <p:spPr>
            <a:xfrm>
              <a:off x="2926703" y="10823205"/>
              <a:ext cx="34429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Пациент + полис</a:t>
              </a:r>
            </a:p>
          </p:txBody>
        </p:sp>
        <p:pic>
          <p:nvPicPr>
            <p:cNvPr id="32" name="Graphic 31" descr="Barcode">
              <a:extLst>
                <a:ext uri="{FF2B5EF4-FFF2-40B4-BE49-F238E27FC236}">
                  <a16:creationId xmlns:a16="http://schemas.microsoft.com/office/drawing/2014/main" id="{7935BCE1-44E9-4357-9FD9-3B3939767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87354" y="8415082"/>
              <a:ext cx="1828800" cy="1828800"/>
            </a:xfrm>
            <a:prstGeom prst="rect">
              <a:avLst/>
            </a:prstGeom>
          </p:spPr>
        </p:pic>
        <p:pic>
          <p:nvPicPr>
            <p:cNvPr id="34" name="Рисунок 28">
              <a:extLst>
                <a:ext uri="{FF2B5EF4-FFF2-40B4-BE49-F238E27FC236}">
                  <a16:creationId xmlns:a16="http://schemas.microsoft.com/office/drawing/2014/main" id="{33A605D7-A576-4F8F-9F1E-1E3924A72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27635" y="9231442"/>
              <a:ext cx="3146570" cy="8874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CF0B460-556A-4043-9456-68771372E537}"/>
                </a:ext>
              </a:extLst>
            </p:cNvPr>
            <p:cNvSpPr txBox="1"/>
            <p:nvPr/>
          </p:nvSpPr>
          <p:spPr>
            <a:xfrm>
              <a:off x="12085329" y="10337437"/>
              <a:ext cx="38311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Клиника с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Med.me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37" name="Graphic 36" descr="Checkmark">
              <a:extLst>
                <a:ext uri="{FF2B5EF4-FFF2-40B4-BE49-F238E27FC236}">
                  <a16:creationId xmlns:a16="http://schemas.microsoft.com/office/drawing/2014/main" id="{B3FC217A-A02B-46CA-8BE7-FAF147F60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743449" y="7568439"/>
              <a:ext cx="986518" cy="986518"/>
            </a:xfrm>
            <a:prstGeom prst="rect">
              <a:avLst/>
            </a:prstGeom>
          </p:spPr>
        </p:pic>
        <p:pic>
          <p:nvPicPr>
            <p:cNvPr id="39" name="Graphic 38" descr="Close">
              <a:extLst>
                <a:ext uri="{FF2B5EF4-FFF2-40B4-BE49-F238E27FC236}">
                  <a16:creationId xmlns:a16="http://schemas.microsoft.com/office/drawing/2014/main" id="{042B2BA5-00C4-4E15-8520-BD9889B0F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7743448" y="9115768"/>
              <a:ext cx="931636" cy="931636"/>
            </a:xfrm>
            <a:prstGeom prst="rect">
              <a:avLst/>
            </a:prstGeom>
          </p:spPr>
        </p:pic>
        <p:pic>
          <p:nvPicPr>
            <p:cNvPr id="41" name="Graphic 40" descr="Stethoscope">
              <a:extLst>
                <a:ext uri="{FF2B5EF4-FFF2-40B4-BE49-F238E27FC236}">
                  <a16:creationId xmlns:a16="http://schemas.microsoft.com/office/drawing/2014/main" id="{BC797084-B3D1-4227-82FD-29FFBEA96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571331" y="7675643"/>
              <a:ext cx="986518" cy="986518"/>
            </a:xfrm>
            <a:prstGeom prst="rect">
              <a:avLst/>
            </a:prstGeom>
          </p:spPr>
        </p:pic>
        <p:pic>
          <p:nvPicPr>
            <p:cNvPr id="43" name="Graphic 42" descr="Eye dropper">
              <a:extLst>
                <a:ext uri="{FF2B5EF4-FFF2-40B4-BE49-F238E27FC236}">
                  <a16:creationId xmlns:a16="http://schemas.microsoft.com/office/drawing/2014/main" id="{E63BAABD-8278-4013-9B62-B80A31D33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571331" y="9165197"/>
              <a:ext cx="822726" cy="822726"/>
            </a:xfrm>
            <a:prstGeom prst="rect">
              <a:avLst/>
            </a:prstGeom>
          </p:spPr>
        </p:pic>
        <p:pic>
          <p:nvPicPr>
            <p:cNvPr id="45" name="Graphic 44" descr="IV">
              <a:extLst>
                <a:ext uri="{FF2B5EF4-FFF2-40B4-BE49-F238E27FC236}">
                  <a16:creationId xmlns:a16="http://schemas.microsoft.com/office/drawing/2014/main" id="{45C784ED-2D0B-44E1-9037-09D3CD073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571330" y="10695006"/>
              <a:ext cx="869572" cy="869572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9DEBBA0-25D8-4672-BB90-E588BE6FFC76}"/>
                </a:ext>
              </a:extLst>
            </p:cNvPr>
            <p:cNvSpPr txBox="1"/>
            <p:nvPr/>
          </p:nvSpPr>
          <p:spPr>
            <a:xfrm>
              <a:off x="8578921" y="7822657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6A2C29-93B9-4637-B917-4AB39BC94EF1}"/>
                </a:ext>
              </a:extLst>
            </p:cNvPr>
            <p:cNvSpPr txBox="1"/>
            <p:nvPr/>
          </p:nvSpPr>
          <p:spPr>
            <a:xfrm>
              <a:off x="8559871" y="9207227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1C2A9D7-76B4-4F50-BC8F-BE4202BB2EAA}"/>
                </a:ext>
              </a:extLst>
            </p:cNvPr>
            <p:cNvSpPr txBox="1"/>
            <p:nvPr/>
          </p:nvSpPr>
          <p:spPr>
            <a:xfrm>
              <a:off x="8559871" y="10760461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3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195C7CE-EB1A-4CC2-B9C1-D11D04D0FA84}"/>
                </a:ext>
              </a:extLst>
            </p:cNvPr>
            <p:cNvCxnSpPr>
              <a:stCxn id="32" idx="3"/>
            </p:cNvCxnSpPr>
            <p:nvPr/>
          </p:nvCxnSpPr>
          <p:spPr>
            <a:xfrm flipV="1">
              <a:off x="6216154" y="8230089"/>
              <a:ext cx="1355176" cy="10993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AC27C7E-5A67-4BCF-8DEA-CCA6C90EEF3F}"/>
                </a:ext>
              </a:extLst>
            </p:cNvPr>
            <p:cNvCxnSpPr>
              <a:stCxn id="32" idx="3"/>
              <a:endCxn id="43" idx="1"/>
            </p:cNvCxnSpPr>
            <p:nvPr/>
          </p:nvCxnSpPr>
          <p:spPr>
            <a:xfrm>
              <a:off x="6216154" y="9329483"/>
              <a:ext cx="1355176" cy="2470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7E2742A-7A02-482C-B21B-87225E113DA0}"/>
                </a:ext>
              </a:extLst>
            </p:cNvPr>
            <p:cNvCxnSpPr>
              <a:stCxn id="32" idx="3"/>
              <a:endCxn id="45" idx="1"/>
            </p:cNvCxnSpPr>
            <p:nvPr/>
          </p:nvCxnSpPr>
          <p:spPr>
            <a:xfrm>
              <a:off x="6216154" y="9329483"/>
              <a:ext cx="1355176" cy="18003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Graphic 54" descr="Arrow: Slight curve">
              <a:extLst>
                <a:ext uri="{FF2B5EF4-FFF2-40B4-BE49-F238E27FC236}">
                  <a16:creationId xmlns:a16="http://schemas.microsoft.com/office/drawing/2014/main" id="{6F48A630-B736-4444-89A0-60E2063A6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903984" y="9123614"/>
              <a:ext cx="1508520" cy="98515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FCAE870-CDFC-42CA-9DCD-FC82DFB306FC}"/>
                </a:ext>
              </a:extLst>
            </p:cNvPr>
            <p:cNvSpPr txBox="1"/>
            <p:nvPr/>
          </p:nvSpPr>
          <p:spPr>
            <a:xfrm>
              <a:off x="18931707" y="7816293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C2EB4BB-5033-47CD-AF84-D664736E2B49}"/>
                </a:ext>
              </a:extLst>
            </p:cNvPr>
            <p:cNvSpPr txBox="1"/>
            <p:nvPr/>
          </p:nvSpPr>
          <p:spPr>
            <a:xfrm>
              <a:off x="18912657" y="9200863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2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D192F8B-D0B1-4FEF-BEFF-8814EE2A6FDB}"/>
                </a:ext>
              </a:extLst>
            </p:cNvPr>
            <p:cNvSpPr txBox="1"/>
            <p:nvPr/>
          </p:nvSpPr>
          <p:spPr>
            <a:xfrm>
              <a:off x="18912657" y="10754097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3</a:t>
              </a:r>
            </a:p>
          </p:txBody>
        </p:sp>
        <p:pic>
          <p:nvPicPr>
            <p:cNvPr id="59" name="Graphic 58" descr="Checkmark">
              <a:extLst>
                <a:ext uri="{FF2B5EF4-FFF2-40B4-BE49-F238E27FC236}">
                  <a16:creationId xmlns:a16="http://schemas.microsoft.com/office/drawing/2014/main" id="{019CEEEB-702F-48BB-B140-BE1B7849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756849" y="10519703"/>
              <a:ext cx="986518" cy="986518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47C884B-99AA-4A4B-8148-586391B0E2CE}"/>
              </a:ext>
            </a:extLst>
          </p:cNvPr>
          <p:cNvSpPr/>
          <p:nvPr/>
        </p:nvSpPr>
        <p:spPr>
          <a:xfrm>
            <a:off x="887505" y="3775189"/>
            <a:ext cx="229675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Автоматическое согласование страх. тарифа и доступных пациенту услуг.</a:t>
            </a:r>
            <a:b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</a:b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  <a:sym typeface="Helvetica Light"/>
            </a:endParaRPr>
          </a:p>
          <a:p>
            <a:pPr marL="685800" marR="0" lvl="0" indent="-68580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Экономия времени сотрудников страховой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 (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от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15 минут 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до нескольких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часов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)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: не нужно проверять вручную, покрывается ли услуга договором.</a:t>
            </a:r>
          </a:p>
        </p:txBody>
      </p:sp>
    </p:spTree>
    <p:extLst>
      <p:ext uri="{BB962C8B-B14F-4D97-AF65-F5344CB8AC3E}">
        <p14:creationId xmlns:p14="http://schemas.microsoft.com/office/powerpoint/2010/main" val="89660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4384000" cy="598301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383781" y="1"/>
            <a:ext cx="17000201" cy="32872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1371600" hangingPunct="1"/>
            <a:endParaRPr sz="27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0839" y="6356300"/>
            <a:ext cx="5152649" cy="44415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 algn="l" defTabSz="1371600" hangingPunct="1">
              <a:lnSpc>
                <a:spcPct val="111100"/>
              </a:lnSpc>
            </a:pPr>
            <a:r>
              <a:rPr lang="ru-RU" sz="4200" b="1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Пациенты и врачи</a:t>
            </a:r>
            <a:endParaRPr lang="en-US" sz="3150" kern="1200" dirty="0">
              <a:solidFill>
                <a:srgbClr val="333333"/>
              </a:solidFill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r>
              <a:rPr lang="ru-RU" sz="3150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Не имеют доступа ко всей медицинской информации</a:t>
            </a:r>
            <a:endParaRPr lang="en-US" sz="3150" kern="1200" dirty="0">
              <a:solidFill>
                <a:srgbClr val="333333"/>
              </a:solidFill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endParaRPr lang="en-US" sz="3150" kern="1200" dirty="0">
              <a:solidFill>
                <a:srgbClr val="333333"/>
              </a:solidFill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r>
              <a:rPr lang="ru-RU" sz="3150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Используют телефон, </a:t>
            </a:r>
            <a:r>
              <a:rPr lang="en-US" sz="3150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WhatsApp, </a:t>
            </a:r>
            <a:r>
              <a:rPr lang="ru-RU" sz="3150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сканы, </a:t>
            </a:r>
            <a:r>
              <a:rPr lang="en-US" sz="3150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CD </a:t>
            </a:r>
            <a:r>
              <a:rPr lang="ru-RU" sz="3150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для общения</a:t>
            </a:r>
            <a:endParaRPr lang="en-US" sz="3150" kern="1200" dirty="0">
              <a:solidFill>
                <a:srgbClr val="333333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43488" y="6357424"/>
            <a:ext cx="5152649" cy="6313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 algn="l" defTabSz="1371600" hangingPunct="1">
              <a:lnSpc>
                <a:spcPct val="111100"/>
              </a:lnSpc>
            </a:pPr>
            <a:r>
              <a:rPr lang="ru-RU" sz="4200" b="1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Клиники</a:t>
            </a:r>
            <a:endParaRPr lang="en-US" sz="3300" kern="1200" dirty="0">
              <a:solidFill>
                <a:srgbClr val="333333"/>
              </a:solidFill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r>
              <a:rPr lang="ru-RU" sz="3000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Отсутствие онлайн актуальной информации о доступности врачей приводи к потерянным пациентам</a:t>
            </a:r>
            <a:endParaRPr lang="en-US" sz="3000" kern="1200" dirty="0">
              <a:solidFill>
                <a:srgbClr val="333333"/>
              </a:solidFill>
              <a:latin typeface="Roboto" charset="0"/>
              <a:ea typeface="Roboto" charset="0"/>
              <a:cs typeface="Roboto" charset="0"/>
            </a:endParaRPr>
          </a:p>
          <a:p>
            <a:pPr marL="19050" marR="7620" algn="l" defTabSz="1371600" hangingPunct="1">
              <a:lnSpc>
                <a:spcPct val="111100"/>
              </a:lnSpc>
            </a:pPr>
            <a:endParaRPr lang="en-US" sz="3000" kern="1200" dirty="0">
              <a:solidFill>
                <a:srgbClr val="333333"/>
              </a:solidFill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r>
              <a:rPr lang="ru-RU" sz="3000" kern="1200" dirty="0">
                <a:solidFill>
                  <a:srgbClr val="333333"/>
                </a:solidFill>
                <a:latin typeface="Roboto" charset="0"/>
                <a:ea typeface="Roboto" charset="0"/>
                <a:cs typeface="Roboto" charset="0"/>
              </a:rPr>
              <a:t>Акты-сверки по застрахованным пациентам производится вручную и занимает много ресурсов клиники</a:t>
            </a:r>
            <a:endParaRPr lang="en-US" sz="3000" kern="1200" dirty="0">
              <a:solidFill>
                <a:srgbClr val="333333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796137" y="6267600"/>
            <a:ext cx="6934302" cy="605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 algn="l" defTabSz="1371600" hangingPunct="1">
              <a:lnSpc>
                <a:spcPct val="111100"/>
              </a:lnSpc>
            </a:pPr>
            <a:r>
              <a:rPr lang="ru-RU" sz="4200" b="1" kern="1200" dirty="0">
                <a:solidFill>
                  <a:prstClr val="black"/>
                </a:solidFill>
                <a:latin typeface="Roboto" charset="0"/>
                <a:ea typeface="Roboto" charset="0"/>
                <a:cs typeface="Roboto" charset="0"/>
              </a:rPr>
              <a:t>Страховые компании</a:t>
            </a:r>
            <a:endParaRPr lang="en-US" sz="4200" b="1" kern="1200" dirty="0">
              <a:solidFill>
                <a:prstClr val="black"/>
              </a:solidFill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r>
              <a:rPr lang="ru-RU" sz="3150" kern="1200" dirty="0">
                <a:solidFill>
                  <a:srgbClr val="333333"/>
                </a:solidFill>
                <a:latin typeface="Roboto" charset="0"/>
              </a:rPr>
              <a:t>Отсутствие интероперабельности между клиниками ведёт к повторной диагностике и убыткам</a:t>
            </a:r>
            <a:endParaRPr lang="en-US" sz="3150" kern="1200" dirty="0">
              <a:solidFill>
                <a:srgbClr val="333333"/>
              </a:solidFill>
              <a:latin typeface="Roboto" charset="0"/>
            </a:endParaRPr>
          </a:p>
          <a:p>
            <a:pPr marL="19050" marR="7620" algn="l" defTabSz="1371600" hangingPunct="1">
              <a:lnSpc>
                <a:spcPct val="111100"/>
              </a:lnSpc>
            </a:pPr>
            <a:endParaRPr lang="en-US" sz="3150" kern="1200" dirty="0">
              <a:solidFill>
                <a:srgbClr val="333333"/>
              </a:solidFill>
              <a:latin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r>
              <a:rPr lang="ru-RU" sz="3150" kern="1200" dirty="0">
                <a:solidFill>
                  <a:srgbClr val="333333"/>
                </a:solidFill>
                <a:latin typeface="Roboto" charset="0"/>
              </a:rPr>
              <a:t>Связь с пациентами происходит по телефону</a:t>
            </a:r>
            <a:endParaRPr lang="en-US" sz="3150" kern="1200" dirty="0">
              <a:solidFill>
                <a:srgbClr val="333333"/>
              </a:solidFill>
              <a:latin typeface="Roboto" charset="0"/>
            </a:endParaRPr>
          </a:p>
          <a:p>
            <a:pPr marL="19050" marR="7620" algn="l" defTabSz="1371600" hangingPunct="1">
              <a:lnSpc>
                <a:spcPct val="111100"/>
              </a:lnSpc>
            </a:pPr>
            <a:endParaRPr lang="en-US" sz="3150" kern="1200" dirty="0">
              <a:solidFill>
                <a:srgbClr val="333333"/>
              </a:solidFill>
              <a:latin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r>
              <a:rPr lang="ru-RU" sz="3150" kern="1200" dirty="0">
                <a:solidFill>
                  <a:srgbClr val="333333"/>
                </a:solidFill>
                <a:latin typeface="Roboto" charset="0"/>
              </a:rPr>
              <a:t>Ручной обмен медицинской информацией с клиниками ведёт к ошибкам и мошенничеству</a:t>
            </a:r>
            <a:endParaRPr lang="en-US" sz="3150" kern="1200" dirty="0">
              <a:solidFill>
                <a:srgbClr val="333333"/>
              </a:solidFill>
              <a:latin typeface="Roboto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1421722" y="4964430"/>
            <a:ext cx="266700" cy="29337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51758" y="151758"/>
                </a:moveTo>
                <a:lnTo>
                  <a:pt x="122353" y="171282"/>
                </a:lnTo>
                <a:lnTo>
                  <a:pt x="88900" y="177790"/>
                </a:lnTo>
                <a:lnTo>
                  <a:pt x="55446" y="171282"/>
                </a:lnTo>
                <a:lnTo>
                  <a:pt x="26041" y="151758"/>
                </a:lnTo>
                <a:lnTo>
                  <a:pt x="6510" y="122353"/>
                </a:lnTo>
                <a:lnTo>
                  <a:pt x="0" y="88900"/>
                </a:lnTo>
                <a:lnTo>
                  <a:pt x="6510" y="55446"/>
                </a:lnTo>
                <a:lnTo>
                  <a:pt x="26041" y="26041"/>
                </a:lnTo>
                <a:lnTo>
                  <a:pt x="55446" y="6510"/>
                </a:lnTo>
                <a:lnTo>
                  <a:pt x="88900" y="0"/>
                </a:lnTo>
                <a:lnTo>
                  <a:pt x="122353" y="6510"/>
                </a:lnTo>
                <a:lnTo>
                  <a:pt x="151758" y="26041"/>
                </a:lnTo>
                <a:lnTo>
                  <a:pt x="171289" y="55446"/>
                </a:lnTo>
                <a:lnTo>
                  <a:pt x="177800" y="88900"/>
                </a:lnTo>
                <a:lnTo>
                  <a:pt x="171289" y="122353"/>
                </a:lnTo>
                <a:lnTo>
                  <a:pt x="151758" y="151758"/>
                </a:lnTo>
                <a:close/>
              </a:path>
            </a:pathLst>
          </a:custGeom>
          <a:ln w="50800">
            <a:solidFill>
              <a:srgbClr val="1F1F1F"/>
            </a:solidFill>
          </a:ln>
        </p:spPr>
        <p:txBody>
          <a:bodyPr wrap="square" lIns="0" tIns="0" rIns="0" bIns="0" rtlCol="0"/>
          <a:lstStyle/>
          <a:p>
            <a:pPr algn="l" defTabSz="1371600" hangingPunct="1"/>
            <a:endParaRPr sz="27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649341" y="4568896"/>
            <a:ext cx="606743" cy="667418"/>
          </a:xfrm>
          <a:custGeom>
            <a:avLst/>
            <a:gdLst/>
            <a:ahLst/>
            <a:cxnLst/>
            <a:rect l="l" t="t" r="r" b="b"/>
            <a:pathLst>
              <a:path w="404495" h="404495">
                <a:moveTo>
                  <a:pt x="404114" y="0"/>
                </a:moveTo>
                <a:lnTo>
                  <a:pt x="0" y="404101"/>
                </a:lnTo>
              </a:path>
            </a:pathLst>
          </a:custGeom>
          <a:ln w="50800">
            <a:solidFill>
              <a:srgbClr val="1F1F1F"/>
            </a:solidFill>
          </a:ln>
        </p:spPr>
        <p:txBody>
          <a:bodyPr wrap="square" lIns="0" tIns="0" rIns="0" bIns="0" rtlCol="0"/>
          <a:lstStyle/>
          <a:p>
            <a:pPr algn="l" defTabSz="1371600" hangingPunct="1"/>
            <a:endParaRPr sz="27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2122171" y="4964430"/>
            <a:ext cx="266700" cy="29337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26041" y="151758"/>
                </a:moveTo>
                <a:lnTo>
                  <a:pt x="55451" y="171282"/>
                </a:lnTo>
                <a:lnTo>
                  <a:pt x="88904" y="177790"/>
                </a:lnTo>
                <a:lnTo>
                  <a:pt x="122355" y="171282"/>
                </a:lnTo>
                <a:lnTo>
                  <a:pt x="151758" y="151758"/>
                </a:lnTo>
                <a:lnTo>
                  <a:pt x="171289" y="122353"/>
                </a:lnTo>
                <a:lnTo>
                  <a:pt x="177800" y="88900"/>
                </a:lnTo>
                <a:lnTo>
                  <a:pt x="171289" y="55446"/>
                </a:lnTo>
                <a:lnTo>
                  <a:pt x="151758" y="26041"/>
                </a:lnTo>
                <a:lnTo>
                  <a:pt x="122355" y="6510"/>
                </a:lnTo>
                <a:lnTo>
                  <a:pt x="88904" y="0"/>
                </a:lnTo>
                <a:lnTo>
                  <a:pt x="55451" y="6510"/>
                </a:lnTo>
                <a:lnTo>
                  <a:pt x="26041" y="26041"/>
                </a:lnTo>
                <a:lnTo>
                  <a:pt x="6510" y="55446"/>
                </a:lnTo>
                <a:lnTo>
                  <a:pt x="0" y="88900"/>
                </a:lnTo>
                <a:lnTo>
                  <a:pt x="6510" y="122353"/>
                </a:lnTo>
                <a:lnTo>
                  <a:pt x="26041" y="151758"/>
                </a:lnTo>
                <a:close/>
              </a:path>
            </a:pathLst>
          </a:custGeom>
          <a:ln w="50800">
            <a:solidFill>
              <a:srgbClr val="1F1F1F"/>
            </a:solidFill>
          </a:ln>
        </p:spPr>
        <p:txBody>
          <a:bodyPr wrap="square" lIns="0" tIns="0" rIns="0" bIns="0" rtlCol="0"/>
          <a:lstStyle/>
          <a:p>
            <a:pPr algn="l" defTabSz="1371600" hangingPunct="1"/>
            <a:endParaRPr sz="27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555063" y="4599233"/>
            <a:ext cx="606743" cy="606743"/>
          </a:xfrm>
          <a:custGeom>
            <a:avLst/>
            <a:gdLst/>
            <a:ahLst/>
            <a:cxnLst/>
            <a:rect l="l" t="t" r="r" b="b"/>
            <a:pathLst>
              <a:path w="404495" h="404495">
                <a:moveTo>
                  <a:pt x="0" y="0"/>
                </a:moveTo>
                <a:lnTo>
                  <a:pt x="404114" y="404101"/>
                </a:lnTo>
              </a:path>
            </a:pathLst>
          </a:custGeom>
          <a:ln w="50800">
            <a:solidFill>
              <a:srgbClr val="1F1F1F"/>
            </a:solidFill>
          </a:ln>
        </p:spPr>
        <p:txBody>
          <a:bodyPr wrap="square" lIns="0" tIns="0" rIns="0" bIns="0" rtlCol="0"/>
          <a:lstStyle/>
          <a:p>
            <a:pPr algn="l" defTabSz="1371600" hangingPunct="1"/>
            <a:endParaRPr sz="27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3BA7C5DC-8EC3-475F-B371-97E9A01FF3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698" y="943337"/>
            <a:ext cx="10659723" cy="3508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457200">
              <a:spcBef>
                <a:spcPts val="100"/>
              </a:spcBef>
              <a:tabLst>
                <a:tab pos="139700" algn="l"/>
                <a:tab pos="4572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600" spc="-120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7600" dirty="0">
                <a:solidFill>
                  <a:srgbClr val="00539E"/>
                </a:solidFill>
                <a:latin typeface="Roboto" charset="0"/>
                <a:ea typeface="Roboto" charset="0"/>
                <a:cs typeface="Roboto" charset="0"/>
              </a:rPr>
              <a:t>Проблема: </a:t>
            </a:r>
            <a:br>
              <a:rPr lang="ru-RU" sz="7600" dirty="0">
                <a:solidFill>
                  <a:srgbClr val="00539E"/>
                </a:solidFill>
                <a:latin typeface="Roboto" charset="0"/>
                <a:ea typeface="Roboto" charset="0"/>
                <a:cs typeface="Roboto" charset="0"/>
              </a:rPr>
            </a:br>
            <a:r>
              <a:rPr lang="ru-RU" sz="7600" dirty="0">
                <a:solidFill>
                  <a:sysClr val="windowText" lastClr="000000"/>
                </a:solidFill>
                <a:latin typeface="Roboto" charset="0"/>
                <a:ea typeface="Roboto" charset="0"/>
                <a:cs typeface="Roboto" charset="0"/>
                <a:sym typeface="Roboto Regular"/>
              </a:rPr>
              <a:t>коммуникации в медицине нарушены</a:t>
            </a:r>
            <a:endParaRPr sz="7600" spc="450" dirty="0">
              <a:solidFill>
                <a:sysClr val="windowText" lastClr="00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FA2CD692-4AF7-4F23-9CC3-90516E18FE07}"/>
              </a:ext>
            </a:extLst>
          </p:cNvPr>
          <p:cNvSpPr txBox="1"/>
          <p:nvPr/>
        </p:nvSpPr>
        <p:spPr>
          <a:xfrm>
            <a:off x="18310302" y="6356299"/>
            <a:ext cx="5582942" cy="65939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 algn="l" defTabSz="1371600" hangingPunct="1">
              <a:lnSpc>
                <a:spcPct val="111100"/>
              </a:lnSpc>
            </a:pPr>
            <a:r>
              <a:rPr lang="ru-RU" sz="4200" b="1" kern="1200" dirty="0">
                <a:solidFill>
                  <a:prstClr val="black"/>
                </a:solidFill>
                <a:latin typeface="Roboto" charset="0"/>
                <a:ea typeface="Roboto" charset="0"/>
                <a:cs typeface="Roboto" charset="0"/>
              </a:rPr>
              <a:t>Фармкомпании</a:t>
            </a:r>
            <a:endParaRPr lang="en-US" sz="4200" b="1" kern="1200" dirty="0">
              <a:solidFill>
                <a:prstClr val="black"/>
              </a:solidFill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r>
              <a:rPr lang="ru-RU" sz="3150" kern="1200" dirty="0">
                <a:solidFill>
                  <a:srgbClr val="333333"/>
                </a:solidFill>
                <a:latin typeface="Roboto" charset="0"/>
              </a:rPr>
              <a:t>Не могут получать обезличенную статистику назначений МНН по нозологиям</a:t>
            </a:r>
            <a:endParaRPr lang="en-US" sz="3150" kern="1200" dirty="0">
              <a:solidFill>
                <a:srgbClr val="333333"/>
              </a:solidFill>
              <a:latin typeface="Roboto" charset="0"/>
            </a:endParaRPr>
          </a:p>
          <a:p>
            <a:pPr marL="19050" marR="7620" algn="l" defTabSz="1371600" hangingPunct="1">
              <a:lnSpc>
                <a:spcPct val="111100"/>
              </a:lnSpc>
            </a:pPr>
            <a:endParaRPr lang="en-US" sz="3150" kern="1200" dirty="0">
              <a:solidFill>
                <a:srgbClr val="333333"/>
              </a:solidFill>
              <a:latin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Courier New" charset="0"/>
              <a:buChar char="o"/>
            </a:pPr>
            <a:r>
              <a:rPr lang="ru-RU" sz="3150" kern="1200" dirty="0">
                <a:solidFill>
                  <a:srgbClr val="333333"/>
                </a:solidFill>
                <a:latin typeface="Roboto" charset="0"/>
              </a:rPr>
              <a:t>Отсутствие электронных рецептов не позволяет отслеживать назначение и потребление медпрепаратов</a:t>
            </a:r>
            <a:endParaRPr lang="en-US" sz="3150" kern="1200" dirty="0">
              <a:solidFill>
                <a:srgbClr val="333333"/>
              </a:solidFill>
              <a:latin typeface="Roboto" charset="0"/>
            </a:endParaRPr>
          </a:p>
          <a:p>
            <a:pPr marL="19050" marR="7620" algn="l" defTabSz="1371600" hangingPunct="1">
              <a:lnSpc>
                <a:spcPct val="111100"/>
              </a:lnSpc>
            </a:pPr>
            <a:endParaRPr lang="en-US" sz="3150" kern="1200" dirty="0">
              <a:solidFill>
                <a:srgbClr val="333333"/>
              </a:solidFill>
              <a:latin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577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D73F-A449-46C3-A0DE-638FBE0D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02190"/>
            <a:ext cx="21031200" cy="2651126"/>
          </a:xfrm>
        </p:spPr>
        <p:txBody>
          <a:bodyPr>
            <a:normAutofit fontScale="90000"/>
          </a:bodyPr>
          <a:lstStyle/>
          <a:p>
            <a:r>
              <a:rPr lang="ru-RU" sz="9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 актов сверок и финансовых расчётов с клиниками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EE51-E63C-46C9-A2F6-B8EFBAF3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234" y="4271506"/>
            <a:ext cx="12937565" cy="916123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latin typeface="Roboto"/>
                <a:cs typeface="Arial" panose="020B0604020202020204" pitchFamily="34" charset="0"/>
              </a:rPr>
              <a:t>Точное </a:t>
            </a:r>
            <a:r>
              <a:rPr lang="ru-RU" sz="4800" b="1" dirty="0">
                <a:latin typeface="Roboto"/>
                <a:cs typeface="Arial" panose="020B0604020202020204" pitchFamily="34" charset="0"/>
              </a:rPr>
              <a:t>соответствие кодов услуг </a:t>
            </a:r>
            <a:br>
              <a:rPr lang="ru-RU" sz="4800" dirty="0">
                <a:latin typeface="Roboto"/>
                <a:cs typeface="Arial" panose="020B0604020202020204" pitchFamily="34" charset="0"/>
              </a:rPr>
            </a:br>
            <a:r>
              <a:rPr lang="ru-RU" sz="4800" dirty="0">
                <a:latin typeface="Roboto"/>
                <a:cs typeface="Arial" panose="020B0604020202020204" pitchFamily="34" charset="0"/>
              </a:rPr>
              <a:t>в ЛПУ и СК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Сверка по доше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дшим пациентам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Автоматическое согласование 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услуг</a:t>
            </a:r>
          </a:p>
          <a:p>
            <a:pPr>
              <a:lnSpc>
                <a:spcPct val="10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latin typeface="Roboto"/>
                <a:cs typeface="Arial" panose="020B0604020202020204" pitchFamily="34" charset="0"/>
              </a:rPr>
              <a:t>Выделение счетов для проверки </a:t>
            </a:r>
            <a:br>
              <a:rPr lang="ru-RU" sz="4800" dirty="0">
                <a:latin typeface="Roboto"/>
                <a:cs typeface="Arial" panose="020B0604020202020204" pitchFamily="34" charset="0"/>
              </a:rPr>
            </a:br>
            <a:r>
              <a:rPr lang="ru-RU" sz="4800" dirty="0">
                <a:latin typeface="Roboto"/>
                <a:cs typeface="Arial" panose="020B0604020202020204" pitchFamily="34" charset="0"/>
              </a:rPr>
              <a:t>по заданным </a:t>
            </a:r>
            <a:r>
              <a:rPr lang="ru-RU" sz="4800" b="1" dirty="0">
                <a:latin typeface="Roboto"/>
                <a:cs typeface="Arial" panose="020B0604020202020204" pitchFamily="34" charset="0"/>
              </a:rPr>
              <a:t>критериям: средний чек, медиана, соответствие протоколам, 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пр.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Выгрузка по филиалу 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или по всей сети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latin typeface="Roboto"/>
                <a:cs typeface="Arial" panose="020B0604020202020204" pitchFamily="34" charset="0"/>
              </a:rPr>
              <a:t>Фильтрация по нужному </a:t>
            </a:r>
            <a:r>
              <a:rPr lang="ru-RU" sz="4800" b="1" dirty="0">
                <a:latin typeface="Roboto"/>
                <a:cs typeface="Arial" panose="020B0604020202020204" pitchFamily="34" charset="0"/>
              </a:rPr>
              <a:t>источнику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endParaRPr lang="ru-RU" sz="4800" dirty="0">
              <a:latin typeface="Roboto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C436A0-A73B-4AB2-9A6E-6C4D3CF6E6AF}"/>
              </a:ext>
            </a:extLst>
          </p:cNvPr>
          <p:cNvGrpSpPr/>
          <p:nvPr/>
        </p:nvGrpSpPr>
        <p:grpSpPr>
          <a:xfrm>
            <a:off x="14297907" y="5973244"/>
            <a:ext cx="9690165" cy="5003841"/>
            <a:chOff x="13887012" y="5973244"/>
            <a:chExt cx="9690165" cy="50038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C13A31B-1A81-415B-8411-051A8E09C71E}"/>
                </a:ext>
              </a:extLst>
            </p:cNvPr>
            <p:cNvGrpSpPr/>
            <p:nvPr/>
          </p:nvGrpSpPr>
          <p:grpSpPr>
            <a:xfrm>
              <a:off x="13887012" y="5973244"/>
              <a:ext cx="7673407" cy="1828800"/>
              <a:chOff x="3751876" y="9320025"/>
              <a:chExt cx="7673407" cy="1828800"/>
            </a:xfrm>
          </p:grpSpPr>
          <p:pic>
            <p:nvPicPr>
              <p:cNvPr id="6" name="Graphic 5" descr="Stopwatch">
                <a:extLst>
                  <a:ext uri="{FF2B5EF4-FFF2-40B4-BE49-F238E27FC236}">
                    <a16:creationId xmlns:a16="http://schemas.microsoft.com/office/drawing/2014/main" id="{144E4F47-A2E3-47C5-B583-5D6B937E9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751876" y="9320025"/>
                <a:ext cx="1828800" cy="18288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9844A3-94E5-43BA-88E1-7A847D3395B5}"/>
                  </a:ext>
                </a:extLst>
              </p:cNvPr>
              <p:cNvSpPr txBox="1"/>
              <p:nvPr/>
            </p:nvSpPr>
            <p:spPr>
              <a:xfrm>
                <a:off x="5737572" y="9342394"/>
                <a:ext cx="5687711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Roboto"/>
                    <a:ea typeface="+mn-ea"/>
                    <a:cs typeface="Arial" panose="020B0604020202020204" pitchFamily="34" charset="0"/>
                    <a:sym typeface="Helvetica Light"/>
                  </a:rPr>
                  <a:t>Без 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Roboto"/>
                    <a:ea typeface="+mn-ea"/>
                    <a:cs typeface="Arial" panose="020B0604020202020204" pitchFamily="34" charset="0"/>
                    <a:sym typeface="Helvetica Light"/>
                  </a:rPr>
                  <a:t>med.me</a:t>
                </a:r>
                <a:b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Helvetica Light"/>
                  </a:rPr>
                </a:br>
                <a: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Helvetica Light"/>
                  </a:rPr>
                  <a:t>✗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Helvetica Light"/>
                  </a:rPr>
                  <a:t>   </a:t>
                </a:r>
                <a: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Helvetica Light"/>
                  </a:rPr>
                  <a:t> Вручную, от 3 до 7 дней</a:t>
                </a:r>
                <a:b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Helvetica Light"/>
                  </a:rPr>
                </a:br>
                <a: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Helvetica Light"/>
                  </a:rPr>
                  <a:t>на каждую клинику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EC6EB5-89B8-44F4-844A-730CE01F24A1}"/>
                </a:ext>
              </a:extLst>
            </p:cNvPr>
            <p:cNvGrpSpPr/>
            <p:nvPr/>
          </p:nvGrpSpPr>
          <p:grpSpPr>
            <a:xfrm>
              <a:off x="13913906" y="9148285"/>
              <a:ext cx="9663271" cy="1828800"/>
              <a:chOff x="14944846" y="7802004"/>
              <a:chExt cx="9663271" cy="1828800"/>
            </a:xfrm>
          </p:grpSpPr>
          <p:pic>
            <p:nvPicPr>
              <p:cNvPr id="10" name="Graphic 9" descr="Stopwatch">
                <a:extLst>
                  <a:ext uri="{FF2B5EF4-FFF2-40B4-BE49-F238E27FC236}">
                    <a16:creationId xmlns:a16="http://schemas.microsoft.com/office/drawing/2014/main" id="{48C75581-DE26-4D47-BA46-4E33D0289B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944846" y="7802004"/>
                <a:ext cx="1828800" cy="182880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4CC34F-DF89-4EC8-9FF0-C076DB917888}"/>
                  </a:ext>
                </a:extLst>
              </p:cNvPr>
              <p:cNvSpPr txBox="1"/>
              <p:nvPr/>
            </p:nvSpPr>
            <p:spPr>
              <a:xfrm>
                <a:off x="16961905" y="7830339"/>
                <a:ext cx="764621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79646"/>
                    </a:solidFill>
                    <a:effectLst/>
                    <a:uLnTx/>
                    <a:uFillTx/>
                    <a:latin typeface="Roboto"/>
                    <a:ea typeface="+mn-ea"/>
                    <a:cs typeface="Arial" panose="020B0604020202020204" pitchFamily="34" charset="0"/>
                    <a:sym typeface="Helvetica Light"/>
                  </a:rPr>
                  <a:t>С 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79646"/>
                    </a:solidFill>
                    <a:effectLst/>
                    <a:uLnTx/>
                    <a:uFillTx/>
                    <a:latin typeface="Roboto"/>
                    <a:ea typeface="+mn-ea"/>
                    <a:cs typeface="Arial" panose="020B0604020202020204" pitchFamily="34" charset="0"/>
                    <a:sym typeface="Helvetica Light"/>
                  </a:rPr>
                  <a:t>med.me</a:t>
                </a:r>
                <a:br>
                  <a:rPr kumimoji="0" lang="ru-RU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  <a:sym typeface="Helvetica Light"/>
                  </a:rPr>
                </a:br>
                <a:r>
                  <a:rPr kumimoji="0" lang="ru-RU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  <a:sym typeface="Helvetica Light"/>
                  </a:rPr>
                  <a:t>✓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  <a:sym typeface="Helvetica Light"/>
                  </a:rPr>
                  <a:t>     </a:t>
                </a:r>
                <a: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  <a:sym typeface="Helvetica Light"/>
                  </a:rPr>
                  <a:t>Автоматически, 1 минута выгрузить 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  <a:sym typeface="Helvetica Light"/>
                  </a:rPr>
                  <a:t>Excel-</a:t>
                </a:r>
                <a: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  <a:sym typeface="Helvetica Light"/>
                  </a:rPr>
                  <a:t>файл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8730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D73F-A449-46C3-A0DE-638FBE0D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87375"/>
            <a:ext cx="21031200" cy="2651126"/>
          </a:xfrm>
        </p:spPr>
        <p:txBody>
          <a:bodyPr>
            <a:normAutofit/>
          </a:bodyPr>
          <a:lstStyle/>
          <a:p>
            <a:r>
              <a:rPr lang="ru-RU" sz="9000" b="1" dirty="0">
                <a:solidFill>
                  <a:srgbClr val="00B0F0"/>
                </a:solidFill>
                <a:latin typeface="Roboto"/>
                <a:cs typeface="Arial" panose="020B0604020202020204" pitchFamily="34" charset="0"/>
              </a:rPr>
              <a:t>Доступ к ЭМК пациента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EE51-E63C-46C9-A2F6-B8EFBAF3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742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Плюсы доступа страховой к данным ЭМК пациента</a:t>
            </a:r>
          </a:p>
          <a:p>
            <a:pPr marL="0" indent="0">
              <a:buNone/>
            </a:pPr>
            <a:br>
              <a:rPr lang="ru-RU" sz="4800" dirty="0">
                <a:latin typeface="Roboto"/>
                <a:cs typeface="Arial" panose="020B0604020202020204" pitchFamily="34" charset="0"/>
              </a:rPr>
            </a:br>
            <a:endParaRPr lang="ru-RU" sz="4800" dirty="0">
              <a:latin typeface="Roboto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8F0F3-6DC0-4B38-B599-39F358F826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8638" y="3651250"/>
            <a:ext cx="4797380" cy="851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A94895-97BB-40FD-84B5-E871C5515EAB}"/>
              </a:ext>
            </a:extLst>
          </p:cNvPr>
          <p:cNvSpPr/>
          <p:nvPr/>
        </p:nvSpPr>
        <p:spPr>
          <a:xfrm>
            <a:off x="1009382" y="4806949"/>
            <a:ext cx="156972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l" defTabSz="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Единая медкарта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для пациента и докторов</a:t>
            </a:r>
            <a:b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</a:b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  <a:sym typeface="Helvetica Light"/>
            </a:endParaRPr>
          </a:p>
          <a:p>
            <a:pPr marL="685800" marR="0" lvl="0" indent="-685800" algn="l" defTabSz="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Возможность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видеть историю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 болезни и делать 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выводы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 о правомерности 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того или иного лечения, анализов и исследований</a:t>
            </a:r>
            <a:b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</a:b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  <a:sym typeface="Helvetica Light"/>
            </a:endParaRPr>
          </a:p>
          <a:p>
            <a:pPr marL="685800" marR="0" lvl="0" indent="-685800" algn="l" defTabSz="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Проверка соответствия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 лечения стандартам</a:t>
            </a:r>
            <a:b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</a:b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  <a:sym typeface="Helvetica Light"/>
            </a:endParaRPr>
          </a:p>
          <a:p>
            <a:pPr marL="685800" marR="0" lvl="0" indent="-685800" algn="l" defTabSz="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Повышение лояльности 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пациента</a:t>
            </a:r>
            <a:b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</a:b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(ответ на расширенный набор вопросов пациента)</a:t>
            </a:r>
          </a:p>
        </p:txBody>
      </p:sp>
    </p:spTree>
    <p:extLst>
      <p:ext uri="{BB962C8B-B14F-4D97-AF65-F5344CB8AC3E}">
        <p14:creationId xmlns:p14="http://schemas.microsoft.com/office/powerpoint/2010/main" val="722061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D73F-A449-46C3-A0DE-638FBE0D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435496"/>
            <a:ext cx="21031200" cy="2651126"/>
          </a:xfrm>
        </p:spPr>
        <p:txBody>
          <a:bodyPr>
            <a:normAutofit/>
          </a:bodyPr>
          <a:lstStyle/>
          <a:p>
            <a:r>
              <a:rPr lang="ru-RU" sz="9000" b="1" dirty="0">
                <a:solidFill>
                  <a:srgbClr val="00B0F0"/>
                </a:solidFill>
                <a:latin typeface="Roboto"/>
                <a:cs typeface="Arial" panose="020B0604020202020204" pitchFamily="34" charset="0"/>
              </a:rPr>
              <a:t>Неизменный реестр транзакций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EE51-E63C-46C9-A2F6-B8EFBAF3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399" y="3651250"/>
            <a:ext cx="13927187" cy="91612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Сейчас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latin typeface="Roboto"/>
                <a:cs typeface="Arial" panose="020B0604020202020204" pitchFamily="34" charset="0"/>
              </a:rPr>
              <a:t>Данные по визитам сложно проверить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latin typeface="Roboto"/>
                <a:cs typeface="Arial" panose="020B0604020202020204" pitchFamily="34" charset="0"/>
              </a:rPr>
              <a:t>Отдельные клиники этим злоупотребляют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dirty="0">
                <a:latin typeface="Roboto"/>
                <a:cs typeface="Arial" panose="020B0604020202020204" pitchFamily="34" charset="0"/>
              </a:rPr>
              <a:t>Непрозрачность выливается в </a:t>
            </a:r>
            <a:r>
              <a:rPr lang="ru-RU" sz="4800" b="1" dirty="0">
                <a:solidFill>
                  <a:srgbClr val="FF0000"/>
                </a:solidFill>
                <a:latin typeface="Roboto"/>
                <a:cs typeface="Arial" panose="020B0604020202020204" pitchFamily="34" charset="0"/>
              </a:rPr>
              <a:t>более 15%</a:t>
            </a:r>
            <a:br>
              <a:rPr lang="ru-RU" sz="4800" dirty="0">
                <a:latin typeface="Roboto"/>
                <a:cs typeface="Arial" panose="020B0604020202020204" pitchFamily="34" charset="0"/>
              </a:rPr>
            </a:br>
            <a:r>
              <a:rPr lang="ru-RU" sz="4800" dirty="0">
                <a:latin typeface="Roboto"/>
                <a:cs typeface="Arial" panose="020B0604020202020204" pitchFamily="34" charset="0"/>
              </a:rPr>
              <a:t>переплаты для страховой, либо недополучения возмещений для клиники</a:t>
            </a:r>
          </a:p>
          <a:p>
            <a:pPr marL="0" indent="0">
              <a:buClr>
                <a:srgbClr val="00B0F0"/>
              </a:buClr>
              <a:buNone/>
            </a:pPr>
            <a:endParaRPr lang="ru-RU" sz="4800" dirty="0">
              <a:latin typeface="Roboto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С </a:t>
            </a:r>
            <a:r>
              <a:rPr lang="en-US" sz="4800" b="1" dirty="0">
                <a:latin typeface="Roboto"/>
                <a:cs typeface="Arial" panose="020B0604020202020204" pitchFamily="34" charset="0"/>
              </a:rPr>
              <a:t>Med.me</a:t>
            </a:r>
            <a:endParaRPr lang="ru-RU" sz="4800" b="1" dirty="0"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Прозрачность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 назначений со стороны клиник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Отсутствие непонятных 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возмещений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Экономия</a:t>
            </a:r>
            <a:r>
              <a:rPr lang="ru-RU" sz="4800" dirty="0">
                <a:latin typeface="Roboto"/>
                <a:cs typeface="Arial" panose="020B0604020202020204" pitchFamily="34" charset="0"/>
              </a:rPr>
              <a:t> средств страховой!</a:t>
            </a:r>
          </a:p>
          <a:p>
            <a:pPr marL="0" indent="0">
              <a:buNone/>
            </a:pPr>
            <a:br>
              <a:rPr lang="ru-RU" sz="4800" dirty="0">
                <a:latin typeface="Roboto"/>
              </a:rPr>
            </a:br>
            <a:endParaRPr lang="ru-RU" sz="4800" dirty="0">
              <a:latin typeface="Roboto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8BA6D7-938A-4CC5-9F97-C93A22DA05F1}"/>
              </a:ext>
            </a:extLst>
          </p:cNvPr>
          <p:cNvSpPr txBox="1"/>
          <p:nvPr/>
        </p:nvSpPr>
        <p:spPr>
          <a:xfrm>
            <a:off x="15630708" y="8959844"/>
            <a:ext cx="65437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Helvetica Light"/>
              </a:rPr>
              <a:t>Неизменность транзакций — 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Helvetica Light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Helvetica Light"/>
              </a:rPr>
              <a:t>гарантия отсутствия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Helvetica Light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Helvetica Light"/>
              </a:rPr>
              <a:t>непрозрачных возмещений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D58D06-507A-4023-BD1D-8C7C3F7BA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3587" y="4339481"/>
            <a:ext cx="6598026" cy="435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52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00" y="0"/>
            <a:ext cx="12192000" cy="13716000"/>
          </a:xfrm>
          <a:custGeom>
            <a:avLst/>
            <a:gdLst/>
            <a:ahLst/>
            <a:cxnLst/>
            <a:rect l="l" t="t" r="r" b="b"/>
            <a:pathLst>
              <a:path w="8128000" h="9144000">
                <a:moveTo>
                  <a:pt x="0" y="9144000"/>
                </a:moveTo>
                <a:lnTo>
                  <a:pt x="8128000" y="9144000"/>
                </a:lnTo>
                <a:lnTo>
                  <a:pt x="81280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br>
              <a:rPr lang="ru-RU" sz="8000" dirty="0"/>
            </a:br>
            <a:endParaRPr sz="7500" dirty="0"/>
          </a:p>
        </p:txBody>
      </p:sp>
      <p:sp>
        <p:nvSpPr>
          <p:cNvPr id="3" name="object 3"/>
          <p:cNvSpPr txBox="1"/>
          <p:nvPr/>
        </p:nvSpPr>
        <p:spPr>
          <a:xfrm>
            <a:off x="14306549" y="1892118"/>
            <a:ext cx="10236778" cy="887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 algn="l">
              <a:lnSpc>
                <a:spcPct val="111100"/>
              </a:lnSpc>
            </a:pPr>
            <a:r>
              <a:rPr lang="ru-RU" sz="5400" u="sng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Контакты</a:t>
            </a:r>
          </a:p>
          <a:p>
            <a:pPr marL="19050" marR="7620" algn="l">
              <a:lnSpc>
                <a:spcPct val="111100"/>
              </a:lnSpc>
            </a:pPr>
            <a:endParaRPr lang="ru-RU" sz="5400" dirty="0">
              <a:solidFill>
                <a:srgbClr val="1F1F1F"/>
              </a:solidFill>
              <a:latin typeface="Roboto" charset="0"/>
              <a:ea typeface="Roboto" charset="0"/>
              <a:cs typeface="Roboto" charset="0"/>
            </a:endParaRPr>
          </a:p>
          <a:p>
            <a:pPr marL="19050" marR="7620" algn="l">
              <a:lnSpc>
                <a:spcPct val="111100"/>
              </a:lnSpc>
            </a:pPr>
            <a:r>
              <a:rPr lang="ru-RU" sz="54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Отдел продаж:</a:t>
            </a:r>
          </a:p>
          <a:p>
            <a:pPr marL="19050" marR="7620" algn="l">
              <a:lnSpc>
                <a:spcPct val="111100"/>
              </a:lnSpc>
            </a:pPr>
            <a:r>
              <a:rPr lang="ru-RU" dirty="0"/>
              <a:t>Телефон:	+7 495 369-48-47</a:t>
            </a:r>
          </a:p>
          <a:p>
            <a:pPr marL="19050" marR="7620" algn="l">
              <a:lnSpc>
                <a:spcPct val="111100"/>
              </a:lnSpc>
            </a:pPr>
            <a:r>
              <a:rPr lang="ru-RU" dirty="0"/>
              <a:t>E-mail:		</a:t>
            </a:r>
            <a:r>
              <a:rPr lang="en-US" dirty="0">
                <a:hlinkClick r:id="rId2"/>
              </a:rPr>
              <a:t>info@med.me</a:t>
            </a:r>
            <a:endParaRPr lang="en-US" dirty="0"/>
          </a:p>
          <a:p>
            <a:pPr marL="19050" marR="7620" algn="l">
              <a:lnSpc>
                <a:spcPct val="111100"/>
              </a:lnSpc>
            </a:pPr>
            <a:endParaRPr lang="ru-RU" sz="5400" dirty="0">
              <a:solidFill>
                <a:srgbClr val="1F1F1F"/>
              </a:solidFill>
            </a:endParaRPr>
          </a:p>
          <a:p>
            <a:pPr marL="19050" marR="7620" algn="l">
              <a:lnSpc>
                <a:spcPct val="111100"/>
              </a:lnSpc>
            </a:pPr>
            <a:r>
              <a:rPr lang="ru-RU" sz="5400" b="1" dirty="0">
                <a:solidFill>
                  <a:srgbClr val="1F1F1F"/>
                </a:solidFill>
              </a:rPr>
              <a:t>Отдел технической поддержки:</a:t>
            </a:r>
          </a:p>
          <a:p>
            <a:pPr marL="19050" marR="7620" algn="l">
              <a:lnSpc>
                <a:spcPct val="111100"/>
              </a:lnSpc>
            </a:pPr>
            <a:r>
              <a:rPr lang="ru-RU" dirty="0"/>
              <a:t>Телефон:</a:t>
            </a:r>
            <a:r>
              <a:rPr lang="en-US" dirty="0"/>
              <a:t>	</a:t>
            </a:r>
            <a:r>
              <a:rPr lang="ru-RU" dirty="0"/>
              <a:t>+7 495 369-48-13</a:t>
            </a:r>
          </a:p>
          <a:p>
            <a:pPr marL="19050" marR="7620" algn="l">
              <a:lnSpc>
                <a:spcPct val="111100"/>
              </a:lnSpc>
            </a:pPr>
            <a:r>
              <a:rPr lang="ru-RU" dirty="0"/>
              <a:t>E-mail:</a:t>
            </a:r>
            <a:r>
              <a:rPr lang="en-US" dirty="0"/>
              <a:t>		</a:t>
            </a:r>
            <a:r>
              <a:rPr lang="en-US" dirty="0">
                <a:hlinkClick r:id="rId3"/>
              </a:rPr>
              <a:t>support@med.me</a:t>
            </a:r>
            <a:endParaRPr lang="en-US" dirty="0"/>
          </a:p>
          <a:p>
            <a:pPr marL="19050" marR="7620" algn="l">
              <a:lnSpc>
                <a:spcPct val="111100"/>
              </a:lnSpc>
            </a:pPr>
            <a:endParaRPr sz="5400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2619" y="11993336"/>
            <a:ext cx="1390650" cy="13906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A74D0A-0FEA-44DC-A5EB-4AA1C870840B}"/>
              </a:ext>
            </a:extLst>
          </p:cNvPr>
          <p:cNvSpPr/>
          <p:nvPr/>
        </p:nvSpPr>
        <p:spPr>
          <a:xfrm>
            <a:off x="1217683" y="4317833"/>
            <a:ext cx="86220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spc="110" dirty="0">
                <a:solidFill>
                  <a:srgbClr val="16A0FF"/>
                </a:solidFill>
                <a:latin typeface="Roboto" charset="0"/>
                <a:ea typeface="Roboto" charset="0"/>
                <a:cs typeface="Roboto" charset="0"/>
              </a:rPr>
              <a:t>Спасибо!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462229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103251" y="-27215"/>
            <a:ext cx="12295251" cy="13716000"/>
          </a:xfrm>
          <a:custGeom>
            <a:avLst/>
            <a:gdLst/>
            <a:ahLst/>
            <a:cxnLst/>
            <a:rect l="l" t="t" r="r" b="b"/>
            <a:pathLst>
              <a:path w="16256000" h="4572000">
                <a:moveTo>
                  <a:pt x="0" y="4572000"/>
                </a:moveTo>
                <a:lnTo>
                  <a:pt x="16256000" y="4572000"/>
                </a:lnTo>
                <a:lnTo>
                  <a:pt x="16256000" y="0"/>
                </a:lnTo>
                <a:lnTo>
                  <a:pt x="0" y="0"/>
                </a:lnTo>
                <a:lnTo>
                  <a:pt x="0" y="457200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21594000" scaled="0"/>
          </a:gradFill>
        </p:spPr>
        <p:txBody>
          <a:bodyPr wrap="square" lIns="0" tIns="0" rIns="0" bIns="0" rtlCol="0"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700" y="943337"/>
            <a:ext cx="10229850" cy="269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>
              <a:lnSpc>
                <a:spcPts val="10500"/>
              </a:lnSpc>
            </a:pPr>
            <a:r>
              <a:rPr lang="ru-RU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Что происходит сейчас?</a:t>
            </a:r>
            <a:endParaRPr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65677" y="2335333"/>
            <a:ext cx="11190351" cy="80832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617689" y="6974309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Клиники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2619" y="11993336"/>
            <a:ext cx="1390650" cy="1390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176E83-A921-4009-85DC-6A1D8D22796E}"/>
              </a:ext>
            </a:extLst>
          </p:cNvPr>
          <p:cNvSpPr txBox="1"/>
          <p:nvPr/>
        </p:nvSpPr>
        <p:spPr>
          <a:xfrm>
            <a:off x="1028699" y="4294463"/>
            <a:ext cx="10463390" cy="4022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Для автоматического обмена информацией между медицинскими организациями потребуется интегрировать каждую МИС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</a:t>
            </a: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и ЛИС</a:t>
            </a:r>
          </a:p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 каждой страховой, каждым сайтом лидогенерации напрямую…</a:t>
            </a:r>
          </a:p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Это десятки тысяч интеграций, которые надо будет поддерживать!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176E83-A921-4009-85DC-6A1D8D22796E}"/>
              </a:ext>
            </a:extLst>
          </p:cNvPr>
          <p:cNvSpPr txBox="1"/>
          <p:nvPr/>
        </p:nvSpPr>
        <p:spPr>
          <a:xfrm>
            <a:off x="1068209" y="8643766"/>
            <a:ext cx="10463390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Для этого потребовалось бы очень много финансовых и временных ресурсов.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35164" y="10636824"/>
            <a:ext cx="1816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МИС/ЛИС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626A9F-DC42-403D-BF29-CFF122AE4669}"/>
              </a:ext>
            </a:extLst>
          </p:cNvPr>
          <p:cNvSpPr txBox="1"/>
          <p:nvPr/>
        </p:nvSpPr>
        <p:spPr>
          <a:xfrm>
            <a:off x="22449265" y="6995368"/>
            <a:ext cx="177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Пациенты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6DDE1E-BB28-4AD0-9E41-7723FC9EA49D}"/>
              </a:ext>
            </a:extLst>
          </p:cNvPr>
          <p:cNvSpPr txBox="1"/>
          <p:nvPr/>
        </p:nvSpPr>
        <p:spPr>
          <a:xfrm>
            <a:off x="19025225" y="10298003"/>
            <a:ext cx="45980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Страховые и фармкомпании, лидогенераторы, лаборатории анализов</a:t>
            </a:r>
          </a:p>
        </p:txBody>
      </p:sp>
    </p:spTree>
    <p:extLst>
      <p:ext uri="{BB962C8B-B14F-4D97-AF65-F5344CB8AC3E}">
        <p14:creationId xmlns:p14="http://schemas.microsoft.com/office/powerpoint/2010/main" val="2658356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9">
            <a:extLst>
              <a:ext uri="{FF2B5EF4-FFF2-40B4-BE49-F238E27FC236}">
                <a16:creationId xmlns:a16="http://schemas.microsoft.com/office/drawing/2014/main" id="{9C5680F8-8741-4727-A75A-3BEA23A22E8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65677" y="2335333"/>
            <a:ext cx="11190351" cy="8083218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-103251" y="-27215"/>
            <a:ext cx="12295251" cy="13716000"/>
          </a:xfrm>
          <a:custGeom>
            <a:avLst/>
            <a:gdLst/>
            <a:ahLst/>
            <a:cxnLst/>
            <a:rect l="l" t="t" r="r" b="b"/>
            <a:pathLst>
              <a:path w="16256000" h="4572000">
                <a:moveTo>
                  <a:pt x="0" y="4572000"/>
                </a:moveTo>
                <a:lnTo>
                  <a:pt x="16256000" y="4572000"/>
                </a:lnTo>
                <a:lnTo>
                  <a:pt x="16256000" y="0"/>
                </a:lnTo>
                <a:lnTo>
                  <a:pt x="0" y="0"/>
                </a:lnTo>
                <a:lnTo>
                  <a:pt x="0" y="457200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21594000" scaled="0"/>
          </a:gradFill>
        </p:spPr>
        <p:txBody>
          <a:bodyPr wrap="square" lIns="0" tIns="0" rIns="0" bIns="0" rtlCol="0"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700" y="943337"/>
            <a:ext cx="10287426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>
              <a:lnSpc>
                <a:spcPts val="10500"/>
              </a:lnSpc>
            </a:pPr>
            <a:r>
              <a:rPr lang="ru-RU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Решение </a:t>
            </a:r>
            <a:r>
              <a:rPr lang="en-US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Med.me</a:t>
            </a:r>
            <a:endParaRPr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2619" y="11993336"/>
            <a:ext cx="1390650" cy="1390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9012C8-7CF9-497F-BD9D-FD9EDC378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6800" y="2885776"/>
            <a:ext cx="4114800" cy="75312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5E11E9-D0EB-49CA-AC16-7BDBA495DC36}"/>
              </a:ext>
            </a:extLst>
          </p:cNvPr>
          <p:cNvSpPr/>
          <p:nvPr/>
        </p:nvSpPr>
        <p:spPr>
          <a:xfrm>
            <a:off x="17830800" y="2419350"/>
            <a:ext cx="1028700" cy="344805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dist="25400" sx="1000" sy="1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070F46-79AC-41DA-AF47-0FCE92E23502}"/>
              </a:ext>
            </a:extLst>
          </p:cNvPr>
          <p:cNvSpPr txBox="1"/>
          <p:nvPr/>
        </p:nvSpPr>
        <p:spPr>
          <a:xfrm>
            <a:off x="12617689" y="6974309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Клиники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5BAE45-D1A4-4919-9E2E-A4C79670F28B}"/>
              </a:ext>
            </a:extLst>
          </p:cNvPr>
          <p:cNvSpPr/>
          <p:nvPr/>
        </p:nvSpPr>
        <p:spPr>
          <a:xfrm>
            <a:off x="16461825" y="2053369"/>
            <a:ext cx="3959775" cy="636712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68037B-0F37-40D3-BAB7-57C6F9752FC4}"/>
              </a:ext>
            </a:extLst>
          </p:cNvPr>
          <p:cNvSpPr/>
          <p:nvPr/>
        </p:nvSpPr>
        <p:spPr>
          <a:xfrm>
            <a:off x="16254897" y="1838545"/>
            <a:ext cx="4319104" cy="131196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4BEBB2-C2A6-4C79-AF34-CDF2A5DAA9BC}"/>
              </a:ext>
            </a:extLst>
          </p:cNvPr>
          <p:cNvSpPr txBox="1"/>
          <p:nvPr/>
        </p:nvSpPr>
        <p:spPr>
          <a:xfrm>
            <a:off x="17199415" y="2131982"/>
            <a:ext cx="2322873" cy="868875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20" name="Рисунок 2">
            <a:extLst>
              <a:ext uri="{FF2B5EF4-FFF2-40B4-BE49-F238E27FC236}">
                <a16:creationId xmlns:a16="http://schemas.microsoft.com/office/drawing/2014/main" id="{F6AFA2C2-3ED3-4C9A-AA3A-1FD148816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764000" y="6289037"/>
            <a:ext cx="3086100" cy="8704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8FCDB1-AC3D-4AB8-97A2-B6079845A8A5}"/>
              </a:ext>
            </a:extLst>
          </p:cNvPr>
          <p:cNvSpPr txBox="1"/>
          <p:nvPr/>
        </p:nvSpPr>
        <p:spPr>
          <a:xfrm>
            <a:off x="22449265" y="6995368"/>
            <a:ext cx="177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Пациенты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AC82D7-62EB-43E2-B179-1B716E4B115D}"/>
              </a:ext>
            </a:extLst>
          </p:cNvPr>
          <p:cNvSpPr txBox="1"/>
          <p:nvPr/>
        </p:nvSpPr>
        <p:spPr>
          <a:xfrm>
            <a:off x="14735164" y="10636824"/>
            <a:ext cx="1816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МИС/ЛИС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6A205D-691E-4577-9E3C-2189AFF76EFD}"/>
              </a:ext>
            </a:extLst>
          </p:cNvPr>
          <p:cNvSpPr txBox="1"/>
          <p:nvPr/>
        </p:nvSpPr>
        <p:spPr>
          <a:xfrm>
            <a:off x="933530" y="4394461"/>
            <a:ext cx="106945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Мed.me разрабатывает собственную базу интеграций с МИС и ЛИС клиник и лабораторий. Благодаря этому клинике нужна только одна интеграция — с Мed.me, равно как и любому лидогенератору, страховой, фармкомпании или лаборатории.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0" marR="0" lvl="0" indent="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Таким образом, Мed.me — универсальный интерфейс для связи клиники с внешним миром.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A6AFA4-A380-46E7-B6D7-2B92A5DFF7DC}"/>
              </a:ext>
            </a:extLst>
          </p:cNvPr>
          <p:cNvSpPr txBox="1"/>
          <p:nvPr/>
        </p:nvSpPr>
        <p:spPr>
          <a:xfrm>
            <a:off x="19025225" y="10298003"/>
            <a:ext cx="45980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Страховые и фармкомпании, лидогенераторы, лаборатории анализов</a:t>
            </a:r>
          </a:p>
        </p:txBody>
      </p:sp>
    </p:spTree>
    <p:extLst>
      <p:ext uri="{BB962C8B-B14F-4D97-AF65-F5344CB8AC3E}">
        <p14:creationId xmlns:p14="http://schemas.microsoft.com/office/powerpoint/2010/main" val="134506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6">
            <a:extLst>
              <a:ext uri="{FF2B5EF4-FFF2-40B4-BE49-F238E27FC236}">
                <a16:creationId xmlns:a16="http://schemas.microsoft.com/office/drawing/2014/main" id="{15A21D7F-5241-458C-B993-72EF7D97186E}"/>
              </a:ext>
            </a:extLst>
          </p:cNvPr>
          <p:cNvSpPr/>
          <p:nvPr/>
        </p:nvSpPr>
        <p:spPr>
          <a:xfrm>
            <a:off x="7383780" y="485781"/>
            <a:ext cx="9262151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457200">
              <a:spcBef>
                <a:spcPts val="1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9000" spc="-90">
                <a:solidFill>
                  <a:srgbClr val="2F25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pc="-300" dirty="0"/>
              <a:t> </a:t>
            </a:r>
            <a:r>
              <a:rPr lang="ru-RU" spc="-300" dirty="0">
                <a:solidFill>
                  <a:srgbClr val="00B0F0"/>
                </a:solidFill>
              </a:rPr>
              <a:t>Решения М</a:t>
            </a:r>
            <a:r>
              <a:rPr lang="en-US" spc="-300" dirty="0">
                <a:solidFill>
                  <a:srgbClr val="00B0F0"/>
                </a:solidFill>
              </a:rPr>
              <a:t>ed.me</a:t>
            </a:r>
            <a:endParaRPr lang="ru-RU" spc="-300" dirty="0"/>
          </a:p>
        </p:txBody>
      </p:sp>
      <p:sp>
        <p:nvSpPr>
          <p:cNvPr id="7" name="Shape 210">
            <a:extLst>
              <a:ext uri="{FF2B5EF4-FFF2-40B4-BE49-F238E27FC236}">
                <a16:creationId xmlns:a16="http://schemas.microsoft.com/office/drawing/2014/main" id="{99C173EE-E449-4FDE-A2E0-B7998DC1C37C}"/>
              </a:ext>
            </a:extLst>
          </p:cNvPr>
          <p:cNvSpPr/>
          <p:nvPr/>
        </p:nvSpPr>
        <p:spPr>
          <a:xfrm>
            <a:off x="602672" y="2659472"/>
            <a:ext cx="12409516" cy="11502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200" b="1" kern="1200" spc="-106" dirty="0">
                <a:latin typeface="Roboto Regular"/>
                <a:sym typeface="Roboto Regular"/>
              </a:rPr>
              <a:t>Мобильное и веб-приложения для пациентов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200" kern="1200" spc="-106" dirty="0">
                <a:latin typeface="Roboto Regular"/>
                <a:sym typeface="Roboto Regular"/>
              </a:rPr>
              <a:t>Включает ЭМК, запись к врачу, телемедицину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200" kern="1200" spc="-106" dirty="0">
                <a:latin typeface="Roboto Regular"/>
                <a:sym typeface="Roboto Regular"/>
              </a:rPr>
              <a:t>Упрощает коммуникацию пациента и клиники</a:t>
            </a:r>
          </a:p>
          <a:p>
            <a:pPr marR="7620" algn="l" defTabSz="1371600" hangingPunct="1">
              <a:lnSpc>
                <a:spcPct val="111100"/>
              </a:lnSpc>
              <a:buClr>
                <a:srgbClr val="16A0FF"/>
              </a:buClr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200" b="1" kern="1200" spc="-106" dirty="0">
                <a:latin typeface="Roboto Regular"/>
              </a:rPr>
              <a:t>Онлайн-запись для пациентов</a:t>
            </a:r>
            <a:endParaRPr lang="en-US" dirty="0">
              <a:effectLst/>
            </a:endParaRPr>
          </a:p>
          <a:p>
            <a:pPr marL="571500" marR="7620" indent="-57150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en-US" sz="4200" kern="1200" spc="-106" dirty="0" err="1">
                <a:latin typeface="Roboto Regular"/>
              </a:rPr>
              <a:t>Размещается</a:t>
            </a:r>
            <a:r>
              <a:rPr lang="en-US" sz="4200" kern="1200" spc="-106" dirty="0">
                <a:latin typeface="Roboto Regular"/>
              </a:rPr>
              <a:t> на </a:t>
            </a:r>
            <a:r>
              <a:rPr lang="en-US" sz="4200" kern="1200" spc="-106" dirty="0" err="1">
                <a:latin typeface="Roboto Regular"/>
              </a:rPr>
              <a:t>всех</a:t>
            </a:r>
            <a:r>
              <a:rPr lang="en-US" sz="4200" kern="1200" spc="-106" dirty="0">
                <a:latin typeface="Roboto Regular"/>
              </a:rPr>
              <a:t> </a:t>
            </a:r>
            <a:r>
              <a:rPr lang="en-US" sz="4200" kern="1200" spc="-106" dirty="0" err="1">
                <a:latin typeface="Roboto Regular"/>
              </a:rPr>
              <a:t>порталах</a:t>
            </a:r>
            <a:r>
              <a:rPr lang="en-US" sz="4200" kern="1200" spc="-106" dirty="0">
                <a:latin typeface="Roboto Regular"/>
              </a:rPr>
              <a:t>, </a:t>
            </a:r>
            <a:r>
              <a:rPr lang="ru-RU" sz="4200" kern="1200" spc="-106" dirty="0">
                <a:latin typeface="Roboto Regular"/>
              </a:rPr>
              <a:t>от сайта клиники до ЕПГУ и </a:t>
            </a:r>
            <a:r>
              <a:rPr lang="en-US" sz="4200" kern="1200" spc="-106" dirty="0" err="1">
                <a:latin typeface="Roboto Regular"/>
              </a:rPr>
              <a:t>Яндекс.Карт</a:t>
            </a:r>
            <a:endParaRPr lang="ru-RU" sz="4200" kern="1200" spc="-106" dirty="0">
              <a:latin typeface="Roboto Regular"/>
            </a:endParaRPr>
          </a:p>
          <a:p>
            <a:pPr marL="571500" marR="7620" indent="-57150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200" kern="1200" spc="-106" dirty="0">
                <a:latin typeface="Roboto Regular"/>
              </a:rPr>
              <a:t>Интегрировано с МИС клиники</a:t>
            </a:r>
            <a:endParaRPr lang="en-US" sz="4200" b="1" kern="1200" spc="-106" dirty="0">
              <a:latin typeface="Roboto Regular"/>
            </a:endParaRPr>
          </a:p>
          <a:p>
            <a:pPr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en-US" sz="4200" b="1" kern="1200" spc="-106" dirty="0">
                <a:latin typeface="Roboto Regular"/>
                <a:sym typeface="Roboto Regular"/>
              </a:rPr>
              <a:t>PRM</a:t>
            </a:r>
            <a:r>
              <a:rPr lang="he-IL" sz="4200" b="1" kern="1200" spc="-106" dirty="0">
                <a:latin typeface="Roboto Regular"/>
                <a:sym typeface="Roboto Regular"/>
              </a:rPr>
              <a:t> </a:t>
            </a:r>
            <a:r>
              <a:rPr lang="ru-RU" sz="4200" b="1" kern="1200" spc="-106" dirty="0">
                <a:latin typeface="Roboto Regular"/>
                <a:sym typeface="Roboto Regular"/>
              </a:rPr>
              <a:t>для клиник и медицинских организаций</a:t>
            </a:r>
          </a:p>
          <a:p>
            <a:pPr marL="571500" marR="7620" indent="-57150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200" kern="1200" spc="-106" dirty="0">
                <a:latin typeface="Roboto Regular"/>
                <a:sym typeface="Roboto Regular"/>
              </a:rPr>
              <a:t>Эффективное управление </a:t>
            </a:r>
            <a:r>
              <a:rPr lang="ru-RU" sz="4200" kern="1200" spc="-106" dirty="0" err="1">
                <a:latin typeface="Roboto Regular"/>
                <a:sym typeface="Roboto Regular"/>
              </a:rPr>
              <a:t>пациентопотоком</a:t>
            </a:r>
            <a:r>
              <a:rPr lang="ru-RU" sz="4200" kern="1200" spc="-106" dirty="0">
                <a:latin typeface="Roboto Regular"/>
                <a:sym typeface="Roboto Regular"/>
              </a:rPr>
              <a:t> и ресурсами клиники</a:t>
            </a:r>
          </a:p>
          <a:p>
            <a:pPr marL="571500" marR="7620" indent="-57150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200" kern="1200" spc="-106" dirty="0">
                <a:latin typeface="Roboto Regular"/>
                <a:sym typeface="Roboto Regular"/>
              </a:rPr>
              <a:t>Доступно в облаке для сторонних колл-центров</a:t>
            </a:r>
          </a:p>
          <a:p>
            <a:pPr marL="571500" marR="7620" indent="-57150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200" kern="1200" spc="-106" dirty="0">
                <a:latin typeface="Roboto Regular"/>
                <a:sym typeface="Roboto Regular"/>
              </a:rPr>
              <a:t>Расширенные аналитические возможности</a:t>
            </a:r>
          </a:p>
          <a:p>
            <a:pPr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200" b="1" kern="1200" spc="-106" dirty="0">
                <a:latin typeface="Roboto Regular"/>
                <a:sym typeface="Roboto Regular"/>
              </a:rPr>
              <a:t>Электронные рецепты</a:t>
            </a:r>
          </a:p>
          <a:p>
            <a:pPr marL="571500" marR="7620" indent="-57150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200" kern="1200" spc="-106" dirty="0">
                <a:latin typeface="Roboto Regular"/>
                <a:sym typeface="Roboto Regular"/>
              </a:rPr>
              <a:t>Формируются напрямую из МИС, интегрированы с аптеками и </a:t>
            </a:r>
            <a:r>
              <a:rPr lang="ru-RU" sz="4200" kern="1200" spc="-106" dirty="0" err="1">
                <a:latin typeface="Roboto Regular"/>
                <a:sym typeface="Roboto Regular"/>
              </a:rPr>
              <a:t>фармдистрибьюторами</a:t>
            </a:r>
            <a:endParaRPr lang="ru-RU" sz="4200" b="1" kern="1200" spc="-106" dirty="0">
              <a:latin typeface="Roboto Regular"/>
              <a:sym typeface="Roboto Regular"/>
            </a:endParaRPr>
          </a:p>
          <a:p>
            <a:pPr marR="0" lvl="0" algn="l" defTabSz="457200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>
                <a:tab pos="139700" algn="l"/>
                <a:tab pos="4572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3600" b="0" i="0" u="none" strike="noStrike" kern="0" cap="none" spc="-300" normalizeH="0" baseline="0" noProof="0" dirty="0">
              <a:ln>
                <a:noFill/>
              </a:ln>
              <a:solidFill>
                <a:srgbClr val="8064A2">
                  <a:hueOff val="384618"/>
                  <a:satOff val="3869"/>
                  <a:lumOff val="5802"/>
                </a:srgbClr>
              </a:solidFill>
              <a:effectLst/>
              <a:uLnTx/>
              <a:uFillTx/>
              <a:latin typeface="Roboto"/>
              <a:sym typeface="Roboto Regular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B926A81-C18B-44CD-8074-4E7D300A21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277769"/>
              </p:ext>
            </p:extLst>
          </p:nvPr>
        </p:nvGraphicFramePr>
        <p:xfrm>
          <a:off x="10818091" y="2617117"/>
          <a:ext cx="16256000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705671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801447" y="1258211"/>
            <a:ext cx="163435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0" b="0" i="0" u="none" strike="noStrike" kern="1200" cap="none" spc="-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ea typeface="+mn-ea"/>
                <a:cs typeface="+mn-cs"/>
                <a:sym typeface="Roboto Bold"/>
              </a:rPr>
              <a:t>Интеграционна</a:t>
            </a:r>
            <a:r>
              <a:rPr lang="ru-RU" sz="9000" kern="1200" spc="-300" dirty="0">
                <a:solidFill>
                  <a:srgbClr val="00B0F0"/>
                </a:solidFill>
                <a:latin typeface="Roboto Bold"/>
                <a:sym typeface="Roboto Bold"/>
              </a:rPr>
              <a:t>я </a:t>
            </a:r>
            <a:r>
              <a:rPr kumimoji="0" lang="ru-RU" sz="9000" b="0" i="0" u="none" strike="noStrike" kern="120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ea typeface="+mn-ea"/>
                <a:cs typeface="+mn-cs"/>
                <a:sym typeface="Roboto Bold"/>
              </a:rPr>
              <a:t>шина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13226" y="2435454"/>
            <a:ext cx="965008" cy="7242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-300" normalizeH="0" baseline="0" noProof="0" dirty="0">
                <a:ln>
                  <a:noFill/>
                </a:ln>
                <a:solidFill>
                  <a:srgbClr val="DCDEE0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Helvetica Light"/>
              </a:rPr>
              <a:t>ЛПУ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57036" y="5383290"/>
            <a:ext cx="1891542" cy="7242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-300" normalizeH="0" baseline="0" noProof="0" dirty="0">
                <a:ln>
                  <a:noFill/>
                </a:ln>
                <a:solidFill>
                  <a:srgbClr val="DCDEE0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Helvetica Light"/>
              </a:rPr>
              <a:t>МИС ЛПУ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285818" y="9763957"/>
            <a:ext cx="3892397" cy="32633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ЛИС, РЭМД ЕГИСЗ,</a:t>
            </a:r>
          </a:p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Страховые</a:t>
            </a:r>
          </a:p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компании, лидогенераторы, </a:t>
            </a:r>
          </a:p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фармкомпании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79726" y="3484425"/>
            <a:ext cx="15506091" cy="7927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Единый защищённый канал обмена данными </a:t>
            </a: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 внешними организациями и системами: ТФОМС, МИАЦ, ЕГИСЗ, РМИС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Мгновенный обмен данными </a:t>
            </a:r>
            <a:r>
              <a: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электронных медицинских карт</a:t>
            </a: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в защищённом режиме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Запись к врачу </a:t>
            </a: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 режиме реального времени</a:t>
            </a: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166" r="86038" b="34976"/>
          <a:stretch/>
        </p:blipFill>
        <p:spPr>
          <a:xfrm>
            <a:off x="20288571" y="1115117"/>
            <a:ext cx="2074818" cy="264067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17" t="13246" r="60651" b="71101"/>
          <a:stretch/>
        </p:blipFill>
        <p:spPr>
          <a:xfrm>
            <a:off x="20178215" y="4501995"/>
            <a:ext cx="2295531" cy="248682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7193" y="7857019"/>
            <a:ext cx="4312724" cy="1216409"/>
          </a:xfrm>
          <a:prstGeom prst="rect">
            <a:avLst/>
          </a:prstGeom>
        </p:spPr>
      </p:pic>
      <p:cxnSp>
        <p:nvCxnSpPr>
          <p:cNvPr id="33" name="Прямая со стрелкой 32"/>
          <p:cNvCxnSpPr/>
          <p:nvPr/>
        </p:nvCxnSpPr>
        <p:spPr>
          <a:xfrm>
            <a:off x="21306506" y="3521506"/>
            <a:ext cx="8631" cy="1179668"/>
          </a:xfrm>
          <a:prstGeom prst="straightConnector1">
            <a:avLst/>
          </a:prstGeom>
          <a:noFill/>
          <a:ln w="57150" cap="flat">
            <a:solidFill>
              <a:srgbClr val="16A0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Прямая со стрелкой 36"/>
          <p:cNvCxnSpPr/>
          <p:nvPr/>
        </p:nvCxnSpPr>
        <p:spPr>
          <a:xfrm>
            <a:off x="21302190" y="6666398"/>
            <a:ext cx="8631" cy="1179668"/>
          </a:xfrm>
          <a:prstGeom prst="straightConnector1">
            <a:avLst/>
          </a:prstGeom>
          <a:noFill/>
          <a:ln w="57150" cap="flat">
            <a:solidFill>
              <a:srgbClr val="16A0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Прямая со стрелкой 37"/>
          <p:cNvCxnSpPr/>
          <p:nvPr/>
        </p:nvCxnSpPr>
        <p:spPr>
          <a:xfrm>
            <a:off x="21315137" y="9058376"/>
            <a:ext cx="8631" cy="1179668"/>
          </a:xfrm>
          <a:prstGeom prst="straightConnector1">
            <a:avLst/>
          </a:prstGeom>
          <a:noFill/>
          <a:ln w="57150" cap="flat">
            <a:solidFill>
              <a:srgbClr val="16A0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314" t="14450" r="133" b="72305"/>
          <a:stretch/>
        </p:blipFill>
        <p:spPr>
          <a:xfrm>
            <a:off x="20121699" y="10117662"/>
            <a:ext cx="2241690" cy="23094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0525" y="219972"/>
            <a:ext cx="216470" cy="13705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9371263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3519" y="1617185"/>
            <a:ext cx="10215706" cy="415498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9050" marR="7620">
              <a:lnSpc>
                <a:spcPct val="100000"/>
              </a:lnSpc>
            </a:pPr>
            <a:r>
              <a:rPr lang="ru-RU" sz="9000" spc="-300" dirty="0">
                <a:solidFill>
                  <a:srgbClr val="00B0F0"/>
                </a:solidFill>
                <a:latin typeface="Roboto Bold"/>
                <a:sym typeface="Roboto Bold"/>
              </a:rPr>
              <a:t>Виджеты онлайн-записи</a:t>
            </a:r>
            <a:br>
              <a:rPr lang="ru-RU" sz="9000" spc="-300" dirty="0">
                <a:solidFill>
                  <a:srgbClr val="00B0F0"/>
                </a:solidFill>
                <a:latin typeface="Roboto Bold"/>
                <a:sym typeface="Roboto Bold"/>
              </a:rPr>
            </a:br>
            <a:r>
              <a:rPr lang="ru-RU" sz="9000" spc="-300" dirty="0">
                <a:solidFill>
                  <a:srgbClr val="00B0F0"/>
                </a:solidFill>
                <a:latin typeface="Roboto Bold"/>
                <a:sym typeface="Roboto Bold"/>
              </a:rPr>
              <a:t>для пациентов</a:t>
            </a:r>
            <a:endParaRPr sz="9000" spc="-300" dirty="0">
              <a:solidFill>
                <a:srgbClr val="00B0F0"/>
              </a:solidFill>
              <a:latin typeface="Roboto Bold"/>
              <a:sym typeface="Roboto Bold"/>
            </a:endParaRPr>
          </a:p>
        </p:txBody>
      </p:sp>
      <p:sp>
        <p:nvSpPr>
          <p:cNvPr id="12" name="Shape 170">
            <a:extLst>
              <a:ext uri="{FF2B5EF4-FFF2-40B4-BE49-F238E27FC236}">
                <a16:creationId xmlns:a16="http://schemas.microsoft.com/office/drawing/2014/main" id="{312D8A54-1D5C-4656-9FE7-30978CE6A3A3}"/>
              </a:ext>
            </a:extLst>
          </p:cNvPr>
          <p:cNvSpPr/>
          <p:nvPr/>
        </p:nvSpPr>
        <p:spPr>
          <a:xfrm>
            <a:off x="583519" y="6898485"/>
            <a:ext cx="9244426" cy="5765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sz="36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Запись 24/7 без ожидания на </a:t>
            </a:r>
            <a:r>
              <a:rPr kumimoji="0" sz="3600" b="0" i="0" u="none" strike="noStrike" kern="0" cap="none" spc="-10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линии</a:t>
            </a:r>
            <a:endParaRPr kumimoji="0" lang="ru-RU" sz="3600" b="0" i="0" u="none" strike="noStrike" kern="0" cap="none" spc="-10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36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Встраивается на любой сайт за 5 минут</a:t>
            </a: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36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Повышает конверсии</a:t>
            </a: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36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Поддержка мобильной версии!</a:t>
            </a: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sz="36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Интеграция с </a:t>
            </a:r>
            <a:r>
              <a:rPr kumimoji="0" lang="ru-RU" sz="36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любой страховой компанией, сайтом лидогенерации и </a:t>
            </a:r>
            <a:r>
              <a:rPr kumimoji="0" sz="3600" b="1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Яндекс.Карт</a:t>
            </a:r>
            <a:r>
              <a:rPr kumimoji="0" lang="ru-RU" sz="3600" b="1" i="0" u="none" strike="noStrike" kern="0" cap="none" spc="-10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ами</a:t>
            </a:r>
            <a:endParaRPr kumimoji="0" sz="3600" b="1" i="0" u="none" strike="noStrike" kern="0" cap="none" spc="-10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sym typeface="Roboto Regular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E6DE31-74A7-455C-9419-A72C685EC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4678" y="-604974"/>
            <a:ext cx="6858000" cy="13716000"/>
          </a:xfrm>
          <a:prstGeom prst="rect">
            <a:avLst/>
          </a:prstGeom>
        </p:spPr>
      </p:pic>
      <p:pic>
        <p:nvPicPr>
          <p:cNvPr id="19" name="Picture 18" descr="A close up of a map&#10;&#10;Description automatically generated">
            <a:extLst>
              <a:ext uri="{FF2B5EF4-FFF2-40B4-BE49-F238E27FC236}">
                <a16:creationId xmlns:a16="http://schemas.microsoft.com/office/drawing/2014/main" id="{2CE24910-2C5B-4E1F-8E91-CFDEB99E5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7972" y="-604974"/>
            <a:ext cx="6858000" cy="13716000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B8A7CA-3F80-405E-AB91-40EC7DECF784}"/>
              </a:ext>
            </a:extLst>
          </p:cNvPr>
          <p:cNvSpPr/>
          <p:nvPr/>
        </p:nvSpPr>
        <p:spPr>
          <a:xfrm>
            <a:off x="16055788" y="5772169"/>
            <a:ext cx="1530143" cy="941294"/>
          </a:xfrm>
          <a:prstGeom prst="rightArrow">
            <a:avLst/>
          </a:prstGeom>
          <a:solidFill>
            <a:srgbClr val="5298F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71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1521249" y="728217"/>
            <a:ext cx="10117464" cy="1590314"/>
          </a:xfrm>
          <a:prstGeom prst="rect">
            <a:avLst/>
          </a:prstGeom>
        </p:spPr>
        <p:txBody>
          <a:bodyPr>
            <a:noAutofit/>
          </a:bodyPr>
          <a:lstStyle>
            <a:lvl1pPr defTabSz="388620"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spc="-255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 spc="-76"/>
            </a:pPr>
            <a:r>
              <a:rPr lang="en-US" sz="9000" kern="1200" spc="-300" dirty="0">
                <a:solidFill>
                  <a:srgbClr val="00B0F0"/>
                </a:solidFill>
                <a:ea typeface="+mj-ea"/>
                <a:cs typeface="+mj-cs"/>
                <a:sym typeface="Helvetica Light"/>
              </a:rPr>
              <a:t>PRM-</a:t>
            </a:r>
            <a:r>
              <a:rPr lang="ru-RU" sz="9000" kern="1200" spc="-300" dirty="0">
                <a:solidFill>
                  <a:srgbClr val="00B0F0"/>
                </a:solidFill>
                <a:ea typeface="+mj-ea"/>
                <a:cs typeface="+mj-cs"/>
                <a:sym typeface="Helvetica Light"/>
              </a:rPr>
              <a:t>система для клиники</a:t>
            </a:r>
            <a:endParaRPr sz="9000" kern="1200" spc="-300" dirty="0">
              <a:solidFill>
                <a:srgbClr val="00B0F0"/>
              </a:solidFill>
              <a:ea typeface="+mj-ea"/>
              <a:cs typeface="+mj-cs"/>
              <a:sym typeface="Helvetica Light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510272" y="3780067"/>
            <a:ext cx="11128441" cy="8029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Электронный журнал с оптимизацией расписания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Полноценная интеграция с МИС 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Напоминания и рассылки для пациентов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Отзывы пациентов (контроль качества)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Сквозная аналитика и </a:t>
            </a:r>
            <a:r>
              <a:rPr kumimoji="0" lang="ru-RU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колл</a:t>
            </a: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-трекинг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Интеграции с платежными системами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Интеграции с для операторов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Отчёты и выгрузки</a:t>
            </a:r>
          </a:p>
          <a:p>
            <a:pPr marL="571500" marR="0" lvl="0" indent="-571500" algn="l" defTabSz="457200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39700" algn="l"/>
                <a:tab pos="4572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36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…..</a:t>
            </a:r>
            <a:br>
              <a:rPr kumimoji="0" lang="ru-RU" sz="36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r>
              <a:rPr kumimoji="0" lang="ru-RU" sz="3600" b="0" i="0" u="none" strike="noStrike" kern="0" cap="none" spc="-300" normalizeH="0" baseline="0" noProof="0" dirty="0">
                <a:ln>
                  <a:noFill/>
                </a:ln>
                <a:solidFill>
                  <a:srgbClr val="8064A2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Roboto"/>
                <a:sym typeface="Roboto Regular"/>
              </a:rPr>
              <a:t>И большой магазин приложений и расширений системы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0186" y="0"/>
            <a:ext cx="12323928" cy="13716000"/>
          </a:xfrm>
          <a:prstGeom prst="rect">
            <a:avLst/>
          </a:prstGeom>
        </p:spPr>
      </p:pic>
      <p:sp>
        <p:nvSpPr>
          <p:cNvPr id="7" name="Shape 209"/>
          <p:cNvSpPr txBox="1">
            <a:spLocks/>
          </p:cNvSpPr>
          <p:nvPr/>
        </p:nvSpPr>
        <p:spPr>
          <a:xfrm>
            <a:off x="1859580" y="2033618"/>
            <a:ext cx="2457239" cy="159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38862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i="0" u="none" strike="noStrike" cap="none" spc="-255" baseline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pc="-76"/>
            </a:pPr>
            <a:endParaRPr kumimoji="0" lang="ru-RU" sz="9000" b="0" i="0" u="none" strike="noStrike" kern="0" cap="none" spc="-76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Roboto Bold"/>
              <a:sym typeface="Roboto Bold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59085" y="2942719"/>
            <a:ext cx="9955029" cy="8045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57530" y="3212846"/>
            <a:ext cx="763601" cy="282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Врачи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626804" y="3208219"/>
            <a:ext cx="639425" cy="267724"/>
          </a:xfrm>
          <a:prstGeom prst="rect">
            <a:avLst/>
          </a:prstGeom>
          <a:solidFill>
            <a:srgbClr val="ACACA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96312" y="3223732"/>
            <a:ext cx="763601" cy="282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Пациенты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442215" y="3208219"/>
            <a:ext cx="1094384" cy="267724"/>
          </a:xfrm>
          <a:prstGeom prst="rect">
            <a:avLst/>
          </a:prstGeom>
          <a:solidFill>
            <a:srgbClr val="ACACA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46399" y="3223732"/>
            <a:ext cx="1456645" cy="282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Отзывы пациентов</a:t>
            </a: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354274" y="3570691"/>
            <a:ext cx="1198421" cy="24211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50800" dist="50800" dir="5400000" algn="ctr" rotWithShape="0">
              <a:schemeClr val="bg1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51593" y="3566680"/>
            <a:ext cx="1188870" cy="282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по врачам</a:t>
            </a:r>
          </a:p>
        </p:txBody>
      </p:sp>
    </p:spTree>
    <p:extLst>
      <p:ext uri="{BB962C8B-B14F-4D97-AF65-F5344CB8AC3E}">
        <p14:creationId xmlns:p14="http://schemas.microsoft.com/office/powerpoint/2010/main" val="49809225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1598531" y="802306"/>
            <a:ext cx="10424855" cy="332783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38911"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8640" b="0" spc="-86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8800" spc="-288" dirty="0">
                <a:solidFill>
                  <a:srgbClr val="00B0F0"/>
                </a:solidFill>
              </a:rPr>
              <a:t>Мобильное </a:t>
            </a:r>
          </a:p>
          <a:p>
            <a:pPr defTabSz="438911"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8640" b="0" spc="-86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8800" spc="-288" dirty="0">
                <a:solidFill>
                  <a:srgbClr val="00B0F0"/>
                </a:solidFill>
              </a:rPr>
              <a:t>п</a:t>
            </a:r>
            <a:r>
              <a:rPr sz="8800" spc="-288" dirty="0" err="1">
                <a:solidFill>
                  <a:srgbClr val="00B0F0"/>
                </a:solidFill>
              </a:rPr>
              <a:t>риложение</a:t>
            </a:r>
            <a:r>
              <a:rPr lang="ru-RU" sz="8800" spc="-288" dirty="0">
                <a:solidFill>
                  <a:srgbClr val="00B0F0"/>
                </a:solidFill>
              </a:rPr>
              <a:t> с ЭМК</a:t>
            </a:r>
            <a:endParaRPr sz="8800" spc="-288" dirty="0">
              <a:solidFill>
                <a:srgbClr val="00B0F0"/>
              </a:solidFill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1152408" y="4188282"/>
            <a:ext cx="11744442" cy="7835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Запись к врачу онлайн</a:t>
            </a:r>
            <a:b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lang="ru-RU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Электронная медицинская карта пациента: история записей, направления, назначения, анализы и др.</a:t>
            </a:r>
            <a:b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lang="ru-RU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Карта с филиалами и геолокацией,</a:t>
            </a:r>
            <a:b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с сортировкой филиалов по удалённости </a:t>
            </a:r>
            <a:b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lang="ru-RU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Информирование об акциях</a:t>
            </a:r>
            <a:b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и спецпредложениях</a:t>
            </a:r>
            <a:endParaRPr kumimoji="0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</p:txBody>
      </p:sp>
      <p:sp>
        <p:nvSpPr>
          <p:cNvPr id="5" name="Shape 209"/>
          <p:cNvSpPr txBox="1">
            <a:spLocks/>
          </p:cNvSpPr>
          <p:nvPr/>
        </p:nvSpPr>
        <p:spPr>
          <a:xfrm>
            <a:off x="1859580" y="2033618"/>
            <a:ext cx="1479043" cy="159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38862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i="0" u="none" strike="noStrike" cap="none" spc="-255" baseline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pc="-76"/>
            </a:pPr>
            <a:endParaRPr kumimoji="0" lang="ru-RU" sz="9000" b="0" i="0" u="none" strike="noStrike" kern="0" cap="none" spc="-76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Roboto Bold"/>
              <a:sym typeface="Roboto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DE2981-ACFD-4460-8F48-9EDDCF3A0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572" y="219700"/>
            <a:ext cx="10575239" cy="12677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46F77F-7497-47F9-81A8-129F16F46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8782" y="1680233"/>
            <a:ext cx="4251900" cy="7534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BC4C80-0D78-4B7C-AD9C-81A14E32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8782" y="1544098"/>
            <a:ext cx="4403718" cy="766416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1F1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51080</TotalTime>
  <Words>1274</Words>
  <Application>Microsoft Office PowerPoint</Application>
  <PresentationFormat>Custom</PresentationFormat>
  <Paragraphs>223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Helvetica Light</vt:lpstr>
      <vt:lpstr>Helvetica Neue</vt:lpstr>
      <vt:lpstr>Roboto</vt:lpstr>
      <vt:lpstr>Roboto Bold</vt:lpstr>
      <vt:lpstr>Roboto Regular</vt:lpstr>
      <vt:lpstr>Trebuchet MS</vt:lpstr>
      <vt:lpstr>Wingdings</vt:lpstr>
      <vt:lpstr>Office Theme</vt:lpstr>
      <vt:lpstr>1_Office Theme</vt:lpstr>
      <vt:lpstr>PowerPoint Presentation</vt:lpstr>
      <vt:lpstr>Проблема:  коммуникации в медицине нарушены</vt:lpstr>
      <vt:lpstr>Что происходит сейчас?</vt:lpstr>
      <vt:lpstr>Решение Med.me</vt:lpstr>
      <vt:lpstr>PowerPoint Presentation</vt:lpstr>
      <vt:lpstr>PowerPoint Presentation</vt:lpstr>
      <vt:lpstr>Виджеты онлайн-записи для пациентов</vt:lpstr>
      <vt:lpstr>PRM-система для клиники</vt:lpstr>
      <vt:lpstr>Мобильное  приложение с ЭМК</vt:lpstr>
      <vt:lpstr>SMS-напоминания и рассылки</vt:lpstr>
      <vt:lpstr>Вызов врача на дом</vt:lpstr>
      <vt:lpstr>Телемедицина</vt:lpstr>
      <vt:lpstr>Электронные рецепты</vt:lpstr>
      <vt:lpstr>PowerPoint Presentation</vt:lpstr>
      <vt:lpstr>Где и на чём ЛПУ и страховые компaнии теряют время и деньги?</vt:lpstr>
      <vt:lpstr>Онлайн-запись в партнёрские ЛПУ</vt:lpstr>
      <vt:lpstr>Разделение на страховые слоты</vt:lpstr>
      <vt:lpstr>PowerPoint Presentation</vt:lpstr>
      <vt:lpstr>Согласование услуг и гарантийные письма</vt:lpstr>
      <vt:lpstr>Автоматизация актов сверок и финансовых расчётов с клиниками</vt:lpstr>
      <vt:lpstr>Доступ к ЭМК пациента</vt:lpstr>
      <vt:lpstr>Неизменный реестр транзакций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Naslednikov</dc:creator>
  <cp:lastModifiedBy>Alexander Naslednikov</cp:lastModifiedBy>
  <cp:revision>445</cp:revision>
  <cp:lastPrinted>2017-09-25T13:18:19Z</cp:lastPrinted>
  <dcterms:modified xsi:type="dcterms:W3CDTF">2020-09-23T23:19:21Z</dcterms:modified>
</cp:coreProperties>
</file>