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1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53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Исследования </a:t>
            </a:r>
          </a:p>
          <a:p>
            <a:pPr>
              <a:defRPr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(% от общего объема)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9706900232888539E-2"/>
          <c:y val="0.25080922835654174"/>
          <c:w val="0.43439374236499517"/>
          <c:h val="0.668536708882687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48C8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1A-42F1-B503-B833E5A5E12A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1A-42F1-B503-B833E5A5E12A}"/>
              </c:ext>
            </c:extLst>
          </c:dPt>
          <c:dPt>
            <c:idx val="2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E1A-42F1-B503-B833E5A5E12A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E1A-42F1-B503-B833E5A5E12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E1A-42F1-B503-B833E5A5E12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E1A-42F1-B503-B833E5A5E12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E1A-42F1-B503-B833E5A5E12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ИП (истинно положительные)</c:v>
                </c:pt>
                <c:pt idx="1">
                  <c:v>ЛП (ложно положительные)</c:v>
                </c:pt>
                <c:pt idx="2">
                  <c:v>ИО (истинно отрицательные)</c:v>
                </c:pt>
                <c:pt idx="3">
                  <c:v>ЛО (ложно отрицательные)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0.42730000000000146</c:v>
                </c:pt>
                <c:pt idx="1">
                  <c:v>0.22920000000000029</c:v>
                </c:pt>
                <c:pt idx="2">
                  <c:v>0.28130000000000038</c:v>
                </c:pt>
                <c:pt idx="3">
                  <c:v>6.2200000000000033E-2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E1A-42F1-B503-B833E5A5E1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7638888888888884"/>
          <c:y val="0.3564832520934883"/>
          <c:w val="0.40972222222222221"/>
          <c:h val="0.45965254343207101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 использованием ПО ЦЕЛЬС®</c:v>
                </c:pt>
              </c:strCache>
            </c:strRef>
          </c:tx>
          <c:spPr>
            <a:solidFill>
              <a:srgbClr val="48C8FF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1.6203703703703703E-2"/>
                  <c:y val="3.9682539682539802E-3"/>
                </c:manualLayout>
              </c:layout>
              <c:tx>
                <c:rich>
                  <a:bodyPr/>
                  <a:lstStyle/>
                  <a:p>
                    <a:r>
                      <a:rPr lang="ru-RU" sz="800" b="0" i="0" u="none" strike="noStrike" baseline="0">
                        <a:latin typeface="Times New Roman" pitchFamily="18" charset="0"/>
                        <a:cs typeface="Times New Roman" pitchFamily="18" charset="0"/>
                      </a:rPr>
                      <a:t>16 ч. 45 мин</a:t>
                    </a:r>
                    <a:r>
                      <a:rPr lang="ru-RU" sz="1000" b="0" i="0" u="none" strike="noStrike" baseline="0"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F7D-49FA-935F-DA04EDA5F2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83333333333341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800" b="0" i="0" u="none" strike="noStrike" baseline="0">
                        <a:latin typeface="Times New Roman" pitchFamily="18" charset="0"/>
                        <a:cs typeface="Times New Roman" pitchFamily="18" charset="0"/>
                      </a:rPr>
                      <a:t>4 мин. 50</a:t>
                    </a:r>
                    <a:r>
                      <a:rPr lang="ru-RU" sz="800" b="0" i="0" u="none" strike="noStrike" kern="1200" baseline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 </a:t>
                    </a:r>
                    <a:r>
                      <a:rPr lang="ru-RU" sz="800" b="0" i="0" u="none" strike="noStrike" baseline="0">
                        <a:latin typeface="Times New Roman" pitchFamily="18" charset="0"/>
                        <a:cs typeface="Times New Roman" pitchFamily="18" charset="0"/>
                      </a:rPr>
                      <a:t>сек.</a:t>
                    </a:r>
                    <a:endParaRPr lang="ru-RU" sz="80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F7D-49FA-935F-DA04EDA5F2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Затраченное время</c:v>
                </c:pt>
                <c:pt idx="1">
                  <c:v>Среднее время на 1 исследование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16.75</c:v>
                </c:pt>
                <c:pt idx="1">
                  <c:v>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F7D-49FA-935F-DA04EDA5F2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самостоятельно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F7D-49FA-935F-DA04EDA5F218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F7D-49FA-935F-DA04EDA5F218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800" b="0" i="0" u="none" strike="noStrike" baseline="0">
                        <a:latin typeface="Times New Roman" pitchFamily="18" charset="0"/>
                        <a:cs typeface="Times New Roman" pitchFamily="18" charset="0"/>
                      </a:rPr>
                      <a:t>23 ч. 50 мин.</a:t>
                    </a:r>
                    <a:endParaRPr lang="ru-RU" sz="80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F7D-49FA-935F-DA04EDA5F2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3.9682539682539802E-3"/>
                </c:manualLayout>
              </c:layout>
              <c:tx>
                <c:rich>
                  <a:bodyPr/>
                  <a:lstStyle/>
                  <a:p>
                    <a:r>
                      <a:rPr lang="ru-RU" sz="800" b="0" i="0" u="none" strike="noStrike" baseline="0">
                        <a:latin typeface="Times New Roman" pitchFamily="18" charset="0"/>
                        <a:cs typeface="Times New Roman" pitchFamily="18" charset="0"/>
                      </a:rPr>
                      <a:t>7 мин. 15 сек.</a:t>
                    </a:r>
                    <a:endParaRPr lang="ru-RU" sz="80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F7D-49FA-935F-DA04EDA5F2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Затраченное время</c:v>
                </c:pt>
                <c:pt idx="1">
                  <c:v>Среднее время на 1 исследование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23.5</c:v>
                </c:pt>
                <c:pt idx="1">
                  <c:v>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F7D-49FA-935F-DA04EDA5F2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7702032"/>
        <c:axId val="2137690608"/>
      </c:barChart>
      <c:catAx>
        <c:axId val="2137702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  <c:crossAx val="2137690608"/>
        <c:crosses val="autoZero"/>
        <c:auto val="1"/>
        <c:lblAlgn val="ctr"/>
        <c:lblOffset val="100"/>
        <c:noMultiLvlLbl val="0"/>
      </c:catAx>
      <c:valAx>
        <c:axId val="21376906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1377020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0713546223388741"/>
          <c:y val="9.9490688663917012E-2"/>
          <c:w val="0.44471638961796445"/>
          <c:h val="0.27324084489438821"/>
        </c:manualLayout>
      </c:layout>
      <c:overlay val="0"/>
      <c:txPr>
        <a:bodyPr/>
        <a:lstStyle/>
        <a:p>
          <a:pPr>
            <a:defRPr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034FB-B4CE-4A80-82BB-FB55B0D9FC6C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A6792-EE77-4A4A-97CF-4452B7026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01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345E-2CCB-4109-9C3A-27A3CB83D7D4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05BD-5611-41BE-91C0-409B625C3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56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345E-2CCB-4109-9C3A-27A3CB83D7D4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05BD-5611-41BE-91C0-409B625C3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24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345E-2CCB-4109-9C3A-27A3CB83D7D4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05BD-5611-41BE-91C0-409B625C3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55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345E-2CCB-4109-9C3A-27A3CB83D7D4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05BD-5611-41BE-91C0-409B625C3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6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345E-2CCB-4109-9C3A-27A3CB83D7D4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05BD-5611-41BE-91C0-409B625C3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0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345E-2CCB-4109-9C3A-27A3CB83D7D4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05BD-5611-41BE-91C0-409B625C3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99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345E-2CCB-4109-9C3A-27A3CB83D7D4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05BD-5611-41BE-91C0-409B625C3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7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345E-2CCB-4109-9C3A-27A3CB83D7D4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05BD-5611-41BE-91C0-409B625C3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46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345E-2CCB-4109-9C3A-27A3CB83D7D4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05BD-5611-41BE-91C0-409B625C3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1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345E-2CCB-4109-9C3A-27A3CB83D7D4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05BD-5611-41BE-91C0-409B625C3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13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345E-2CCB-4109-9C3A-27A3CB83D7D4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05BD-5611-41BE-91C0-409B625C3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826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8345E-2CCB-4109-9C3A-27A3CB83D7D4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705BD-5611-41BE-91C0-409B625C3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3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629" y="0"/>
            <a:ext cx="1049128" cy="14464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06333" y="1453728"/>
            <a:ext cx="107308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 Nova"/>
              </a:rPr>
              <a:t>Пилотный проект в Тамбовской области </a:t>
            </a:r>
            <a:endParaRPr lang="ru-RU" sz="2400" dirty="0">
              <a:solidFill>
                <a:srgbClr val="000000"/>
              </a:solidFill>
              <a:latin typeface="Arial Nova"/>
              <a:ea typeface="Calibri" panose="020F0502020204030204" pitchFamily="34" charset="0"/>
              <a:cs typeface="Arial Nova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 Nova"/>
              </a:rPr>
              <a:t>по оценке цифровых маммографических исследований </a:t>
            </a:r>
            <a:endParaRPr lang="ru-RU" sz="2400" dirty="0">
              <a:solidFill>
                <a:srgbClr val="000000"/>
              </a:solidFill>
              <a:latin typeface="Arial Nova"/>
              <a:ea typeface="Calibri" panose="020F0502020204030204" pitchFamily="34" charset="0"/>
              <a:cs typeface="Arial Nova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 Nova"/>
              </a:rPr>
              <a:t>на предмет определения онкологических заболеваний </a:t>
            </a:r>
            <a:endParaRPr lang="ru-RU" sz="2400" dirty="0">
              <a:solidFill>
                <a:srgbClr val="000000"/>
              </a:solidFill>
              <a:latin typeface="Arial Nova"/>
              <a:ea typeface="Calibri" panose="020F0502020204030204" pitchFamily="34" charset="0"/>
              <a:cs typeface="Arial Nova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 Nova"/>
              </a:rPr>
              <a:t>с использованием </a:t>
            </a:r>
            <a:endParaRPr lang="ru-RU" sz="2400" dirty="0">
              <a:solidFill>
                <a:srgbClr val="000000"/>
              </a:solidFill>
              <a:latin typeface="Arial Nova"/>
              <a:ea typeface="Calibri" panose="020F0502020204030204" pitchFamily="34" charset="0"/>
              <a:cs typeface="Arial Nova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 Nova"/>
              </a:rPr>
              <a:t>системы помощи принятия врачебных решений «Цельс</a:t>
            </a:r>
            <a:r>
              <a:rPr lang="ru-RU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 Nova"/>
              </a:rPr>
              <a:t>®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 Nova"/>
              </a:rPr>
              <a:t>»</a:t>
            </a:r>
            <a:endParaRPr lang="ru-RU" sz="2400" dirty="0">
              <a:solidFill>
                <a:srgbClr val="000000"/>
              </a:solidFill>
              <a:latin typeface="Arial Nova"/>
              <a:ea typeface="Calibri" panose="020F0502020204030204" pitchFamily="34" charset="0"/>
              <a:cs typeface="Arial Nova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 Nova"/>
              </a:rPr>
              <a:t>на базе </a:t>
            </a:r>
            <a:endParaRPr lang="ru-RU" sz="2400" dirty="0">
              <a:solidFill>
                <a:srgbClr val="000000"/>
              </a:solidFill>
              <a:latin typeface="Arial Nova"/>
              <a:ea typeface="Calibri" panose="020F0502020204030204" pitchFamily="34" charset="0"/>
              <a:cs typeface="Arial Nova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 Nova"/>
              </a:rPr>
              <a:t>ГБУЗ «ТАМБОВСКИЙ ОБЛАСТНОЙ ОНКОЛОГИЧЕСКИЙ КЛИНИЧЕСКИЙ ДИСПАНСЕР» </a:t>
            </a:r>
            <a:endParaRPr lang="ru-RU" sz="2400" dirty="0">
              <a:solidFill>
                <a:srgbClr val="000000"/>
              </a:solidFill>
              <a:latin typeface="Arial Nova"/>
              <a:ea typeface="Calibri" panose="020F0502020204030204" pitchFamily="34" charset="0"/>
              <a:cs typeface="Arial Nov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88" y="313491"/>
            <a:ext cx="2507845" cy="54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795" y="103601"/>
            <a:ext cx="5668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Подтверждение </a:t>
            </a:r>
            <a:r>
              <a:rPr lang="ru-RU" sz="3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гипотезы 2</a:t>
            </a:r>
            <a:endParaRPr lang="ru-RU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46182307"/>
              </p:ext>
            </p:extLst>
          </p:nvPr>
        </p:nvGraphicFramePr>
        <p:xfrm>
          <a:off x="6160064" y="1601730"/>
          <a:ext cx="6974377" cy="3591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1605" y="3737528"/>
            <a:ext cx="5795246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использованием </a:t>
            </a:r>
            <a:r>
              <a:rPr lang="ru-RU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Цельс</a:t>
            </a:r>
            <a:r>
              <a:rPr lang="ru-RU" b="1" baseline="30000" dirty="0" smtClean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среднее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время, </a:t>
            </a:r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затрачиваемое рентгенологам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интерпретацию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исследования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сократилось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на </a:t>
            </a:r>
            <a:r>
              <a:rPr lang="ru-RU" b="1" dirty="0">
                <a:solidFill>
                  <a:srgbClr val="48C8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мин 25 </a:t>
            </a:r>
            <a:r>
              <a:rPr lang="ru-RU" b="1" dirty="0" smtClean="0">
                <a:solidFill>
                  <a:srgbClr val="48C8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секунд</a:t>
            </a:r>
            <a:br>
              <a:rPr lang="ru-RU" b="1" dirty="0" smtClean="0">
                <a:solidFill>
                  <a:srgbClr val="48C8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Общее затраченное время </a:t>
            </a:r>
            <a:r>
              <a:rPr lang="ru-RU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сократилось</a:t>
            </a:r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на </a:t>
            </a:r>
            <a:r>
              <a:rPr lang="ru-RU" b="1" dirty="0" smtClean="0">
                <a:solidFill>
                  <a:srgbClr val="48C8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 часов 5 минут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ru-RU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629" y="0"/>
            <a:ext cx="1049128" cy="14464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1606" y="1293172"/>
            <a:ext cx="55375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B0F0"/>
              </a:buClr>
            </a:pP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Осуществлены замеры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времени затраченного на анализ исследований с передвижных маммографических станций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algn="just">
              <a:buClr>
                <a:srgbClr val="00B0F0"/>
              </a:buClr>
            </a:pPr>
            <a:endParaRPr lang="en-US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buClr>
                <a:srgbClr val="00B0F0"/>
              </a:buClr>
            </a:pP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Замеры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проводились при анализе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400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маммографических исследований, из которых </a:t>
            </a:r>
            <a:r>
              <a:rPr lang="ru-RU" b="1" dirty="0" smtClean="0">
                <a:solidFill>
                  <a:srgbClr val="48C8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200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интерпретировались с использованием функциональности </a:t>
            </a:r>
            <a:r>
              <a:rPr lang="ru-RU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Цельс</a:t>
            </a:r>
            <a:r>
              <a:rPr lang="ru-RU" b="1" baseline="30000" dirty="0" smtClean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endParaRPr lang="ru-RU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66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714" y="1188720"/>
            <a:ext cx="3674225" cy="487125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28640" y="1188720"/>
            <a:ext cx="3674225" cy="4871258"/>
          </a:xfrm>
          <a:prstGeom prst="round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718245" y="232851"/>
            <a:ext cx="6347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Специфика  медицинских учреждений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21607" y="1354128"/>
            <a:ext cx="3775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Специализированное медицинское учреждение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58581" y="1385179"/>
            <a:ext cx="2279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Первичное звено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629" y="0"/>
            <a:ext cx="1049128" cy="14464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45" y="2062014"/>
            <a:ext cx="2160464" cy="21604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39492" y="4655127"/>
            <a:ext cx="3094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4852</a:t>
            </a:r>
            <a:r>
              <a:rPr lang="en-US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исследования</a:t>
            </a:r>
          </a:p>
          <a:p>
            <a:pPr algn="ctr"/>
            <a:r>
              <a:rPr lang="ru-RU" sz="2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2375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со ЗНО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48,9 %</a:t>
            </a:r>
            <a:endParaRPr lang="ru-RU" sz="24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4911" y="4655127"/>
            <a:ext cx="2927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500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исследований</a:t>
            </a:r>
            <a:b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2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со ЗНО</a:t>
            </a:r>
            <a:b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2,8%</a:t>
            </a:r>
            <a:endParaRPr lang="ru-RU" sz="24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029" y="2367395"/>
            <a:ext cx="1739092" cy="173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0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2003" y="105845"/>
            <a:ext cx="4693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Бесшовная интеграция</a:t>
            </a:r>
            <a:endParaRPr lang="ru-RU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6239" y="1105698"/>
            <a:ext cx="104103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спользование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отдельного приложения излишне затрудняет работу врача-рентгенолога. В связи с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чем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необходима бесшовная интеграция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Решения,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как отдельного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сервиса,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центральным архивом медицинских изображений области,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PACS/RIS - системами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медицинских учреждений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области.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то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позволит внедрить функционал СППВР </a:t>
            </a:r>
            <a:r>
              <a:rPr lang="ru-RU" sz="1600" b="1" dirty="0">
                <a:solidFill>
                  <a:srgbClr val="48C8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Цельс®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экосистему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радиологической службы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региона, что повысит качество работы врачей - рентгенологов.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7729" y="5546045"/>
            <a:ext cx="2248343" cy="45624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Ядро</a:t>
            </a:r>
            <a:r>
              <a:rPr lang="ru-RU" sz="1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предобученнной нейронной сетью.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Анализ исследований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6239" y="3621954"/>
            <a:ext cx="2810185" cy="72271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API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рикладное ПО, позволяет взаимодействовать ядру с 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PACS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Передача исследований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06424" y="5446737"/>
            <a:ext cx="2872353" cy="73921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</a:t>
            </a:r>
            <a:r>
              <a:rPr lang="ru-RU" sz="12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втоматизированное рабочее место врача.</a:t>
            </a:r>
            <a:br>
              <a:rPr lang="ru-RU" sz="12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изуализация результатов анализа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21460" y="3551027"/>
            <a:ext cx="2227699" cy="76096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PACS</a:t>
            </a:r>
            <a:endParaRPr lang="ru-RU" sz="1200" b="1" dirty="0" smtClean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истема передачи, хранения и архивации медицинских изображений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69457" y="3529560"/>
            <a:ext cx="2201459" cy="75450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Рентгенографическое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</a:t>
            </a:r>
          </a:p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Получение изображений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561" y="4905176"/>
            <a:ext cx="505933" cy="5059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992" y="2855963"/>
            <a:ext cx="728381" cy="7283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84" y="4809832"/>
            <a:ext cx="601277" cy="6012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84" y="4733201"/>
            <a:ext cx="728381" cy="7283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03" y="2910748"/>
            <a:ext cx="618812" cy="6188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19" y="2930885"/>
            <a:ext cx="587765" cy="587765"/>
          </a:xfrm>
          <a:prstGeom prst="rect">
            <a:avLst/>
          </a:prstGeom>
        </p:spPr>
      </p:pic>
      <p:sp>
        <p:nvSpPr>
          <p:cNvPr id="15" name="Стрелка вправо 14"/>
          <p:cNvSpPr/>
          <p:nvPr/>
        </p:nvSpPr>
        <p:spPr>
          <a:xfrm>
            <a:off x="2866325" y="3095202"/>
            <a:ext cx="971175" cy="190472"/>
          </a:xfrm>
          <a:prstGeom prst="right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2866326" y="3296407"/>
            <a:ext cx="971175" cy="196349"/>
          </a:xfrm>
          <a:prstGeom prst="right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5412766" y="3095201"/>
            <a:ext cx="971175" cy="261101"/>
          </a:xfrm>
          <a:prstGeom prst="right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8363206">
            <a:off x="5593400" y="4626104"/>
            <a:ext cx="971175" cy="287839"/>
          </a:xfrm>
          <a:prstGeom prst="right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491789" y="4408941"/>
            <a:ext cx="222872" cy="276659"/>
          </a:xfrm>
          <a:prstGeom prst="down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0800000">
            <a:off x="1739593" y="4392905"/>
            <a:ext cx="262204" cy="278546"/>
          </a:xfrm>
          <a:prstGeom prst="down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4325903" y="4402595"/>
            <a:ext cx="251743" cy="276659"/>
          </a:xfrm>
          <a:prstGeom prst="down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0800000">
            <a:off x="4602579" y="4386559"/>
            <a:ext cx="235427" cy="278546"/>
          </a:xfrm>
          <a:prstGeom prst="down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629" y="0"/>
            <a:ext cx="1049128" cy="144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8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6580">
                  <a:alpha val="50196"/>
                </a:srgbClr>
              </a:clrFrom>
              <a:clrTo>
                <a:srgbClr val="0065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026" y="5043328"/>
            <a:ext cx="1488973" cy="1784464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3925445" y="171987"/>
            <a:ext cx="3998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Ключевые выводы</a:t>
            </a:r>
            <a:endParaRPr lang="ru-RU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0822" y="1381125"/>
            <a:ext cx="56111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Roboto" pitchFamily="2" charset="0"/>
                <a:ea typeface="Roboto" pitchFamily="2" charset="0"/>
              </a:rPr>
              <a:t>Увеличение выявляемости </a:t>
            </a:r>
            <a:r>
              <a:rPr lang="ru-RU" sz="2400" dirty="0">
                <a:latin typeface="Roboto" pitchFamily="2" charset="0"/>
                <a:ea typeface="Roboto" pitchFamily="2" charset="0"/>
              </a:rPr>
              <a:t>онкологических заболеваний на ранних стадиях </a:t>
            </a:r>
            <a:r>
              <a:rPr lang="ru-RU" sz="2400" dirty="0" smtClean="0">
                <a:latin typeface="Roboto" pitchFamily="2" charset="0"/>
                <a:ea typeface="Roboto" pitchFamily="2" charset="0"/>
              </a:rPr>
              <a:t>до </a:t>
            </a:r>
            <a:r>
              <a:rPr lang="ru-RU" sz="2400" b="1" dirty="0">
                <a:solidFill>
                  <a:srgbClr val="00B0F0"/>
                </a:solidFill>
                <a:latin typeface="Roboto" pitchFamily="2" charset="0"/>
                <a:ea typeface="Roboto" pitchFamily="2" charset="0"/>
              </a:rPr>
              <a:t>10%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9575" y="1381125"/>
            <a:ext cx="55149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Roboto" pitchFamily="2" charset="0"/>
                <a:ea typeface="Roboto" pitchFamily="2" charset="0"/>
              </a:rPr>
              <a:t>Снижение </a:t>
            </a:r>
            <a:r>
              <a:rPr lang="ru-RU" sz="2400" dirty="0">
                <a:latin typeface="Roboto" pitchFamily="2" charset="0"/>
                <a:ea typeface="Roboto" pitchFamily="2" charset="0"/>
              </a:rPr>
              <a:t>времени, необходимого на чтение и интерпретацию </a:t>
            </a:r>
            <a:r>
              <a:rPr lang="ru-RU" sz="2400" dirty="0" smtClean="0">
                <a:latin typeface="Roboto" pitchFamily="2" charset="0"/>
                <a:ea typeface="Roboto" pitchFamily="2" charset="0"/>
              </a:rPr>
              <a:t>1 </a:t>
            </a:r>
            <a:r>
              <a:rPr lang="ru-RU" sz="2400" dirty="0">
                <a:latin typeface="Roboto" pitchFamily="2" charset="0"/>
                <a:ea typeface="Roboto" pitchFamily="2" charset="0"/>
              </a:rPr>
              <a:t>маммографического </a:t>
            </a:r>
            <a:r>
              <a:rPr lang="ru-RU" sz="2400" dirty="0" smtClean="0">
                <a:latin typeface="Roboto" pitchFamily="2" charset="0"/>
                <a:ea typeface="Roboto" pitchFamily="2" charset="0"/>
              </a:rPr>
              <a:t>исследования до </a:t>
            </a:r>
            <a:r>
              <a:rPr lang="ru-RU" sz="2400" b="1" dirty="0" smtClean="0">
                <a:solidFill>
                  <a:srgbClr val="00B0F0"/>
                </a:solidFill>
                <a:latin typeface="Roboto" pitchFamily="2" charset="0"/>
                <a:ea typeface="Roboto" pitchFamily="2" charset="0"/>
              </a:rPr>
              <a:t>33%</a:t>
            </a:r>
            <a:endParaRPr lang="ru-RU" sz="2400" b="1" dirty="0">
              <a:solidFill>
                <a:srgbClr val="00B0F0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18" y="3476645"/>
            <a:ext cx="3407969" cy="23350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427" y="3614737"/>
            <a:ext cx="2504123" cy="812933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6096000" y="1381125"/>
            <a:ext cx="0" cy="47244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002" y="3352799"/>
            <a:ext cx="2280765" cy="228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48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6580">
                  <a:alpha val="50196"/>
                </a:srgbClr>
              </a:clrFrom>
              <a:clrTo>
                <a:srgbClr val="0065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778" y="4663121"/>
            <a:ext cx="1806221" cy="2164671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" y="6374917"/>
            <a:ext cx="7159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©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2020,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ООО «Медицинские скрининг системы»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88" y="313491"/>
            <a:ext cx="2507845" cy="54058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7851" y="1427869"/>
            <a:ext cx="7519216" cy="3580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«При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проведении рентгенологических исследований рекомендуется применение информационных технологий </a:t>
            </a:r>
            <a:r>
              <a:rPr lang="ru-RU" sz="20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(систем) поддержки принятия врачебных решений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интегрированных с медицинскими информационными системами медицинских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организаций»</a:t>
            </a:r>
            <a:r>
              <a:rPr lang="en-US" sz="2000" baseline="30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endParaRPr lang="ru-RU" sz="2000" baseline="30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Blip>
                <a:blip r:embed="rId4"/>
              </a:buBlip>
            </a:pPr>
            <a:endParaRPr lang="ru-RU" sz="2000" baseline="30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«Проведение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автоматического анализа изображений с целью выявления и </a:t>
            </a:r>
            <a:r>
              <a:rPr lang="ru-RU" sz="20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визуального выделения очагов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возможных патологий (микрокальцинаты, уплотнения) (для АРМ врача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)»</a:t>
            </a:r>
            <a:r>
              <a:rPr lang="ru-RU" sz="2000" baseline="30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2000" baseline="30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2000" baseline="30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173" y="5384581"/>
            <a:ext cx="88080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aseline="30000" dirty="0" smtClean="0"/>
              <a:t>1</a:t>
            </a:r>
            <a:r>
              <a:rPr lang="ru-RU" sz="1100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Приказ </a:t>
            </a:r>
            <a:r>
              <a:rPr lang="ru-RU" sz="11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Министерства здравоохранения Российской Федерации от 09.06.2020 № 560н "Об утверждении Правил проведения рентгенологических исследований"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0172" y="5879749"/>
            <a:ext cx="84693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aseline="30000" dirty="0" smtClean="0"/>
              <a:t>2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ГОСТ 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 56311-2014 Изделия медицинские электрические. Аппараты рентгеновские маммографические с цифровой регистрацией изображения. Технические требования для государственных закупок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14198" y="263810"/>
            <a:ext cx="2311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Выдержки</a:t>
            </a:r>
            <a:endParaRPr lang="ru-RU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399" y="1427869"/>
            <a:ext cx="2839377" cy="283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79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14271" y="3751150"/>
            <a:ext cx="5743626" cy="1804500"/>
          </a:xfrm>
          <a:prstGeom prst="round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4" name="Текст 5">
            <a:extLst>
              <a:ext uri="{FF2B5EF4-FFF2-40B4-BE49-F238E27FC236}">
                <a16:creationId xmlns="" xmlns:a16="http://schemas.microsoft.com/office/drawing/2014/main" id="{50A3BCC3-A277-4C0B-9EBA-EB53990D8EBD}"/>
              </a:ext>
            </a:extLst>
          </p:cNvPr>
          <p:cNvSpPr txBox="1">
            <a:spLocks/>
          </p:cNvSpPr>
          <p:nvPr/>
        </p:nvSpPr>
        <p:spPr>
          <a:xfrm>
            <a:off x="2836549" y="4794113"/>
            <a:ext cx="4927639" cy="415079"/>
          </a:xfrm>
          <a:prstGeom prst="rect">
            <a:avLst/>
          </a:prstGeom>
        </p:spPr>
        <p:txBody>
          <a:bodyPr rtlCol="0"/>
          <a:lstStyle/>
          <a:p>
            <a:pPr marL="266700" lvl="0" indent="-2667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b="1" noProof="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г. Тамбов, ул. Московская 29 «в»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itchFamily="2" charset="0"/>
              <a:ea typeface="Roboto" pitchFamily="2" charset="0"/>
            </a:endParaRPr>
          </a:p>
        </p:txBody>
      </p:sp>
      <p:sp>
        <p:nvSpPr>
          <p:cNvPr id="6" name="Подзаголовок 3">
            <a:extLst>
              <a:ext uri="{FF2B5EF4-FFF2-40B4-BE49-F238E27FC236}">
                <a16:creationId xmlns="" xmlns:a16="http://schemas.microsoft.com/office/drawing/2014/main" id="{4772945D-CA91-4CFE-8EB7-941C7618C994}"/>
              </a:ext>
            </a:extLst>
          </p:cNvPr>
          <p:cNvSpPr txBox="1">
            <a:spLocks/>
          </p:cNvSpPr>
          <p:nvPr/>
        </p:nvSpPr>
        <p:spPr>
          <a:xfrm>
            <a:off x="522307" y="1413163"/>
            <a:ext cx="5692774" cy="449624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Создано врачами для врачей.</a:t>
            </a:r>
            <a:r>
              <a:rPr lang="ru-RU" sz="2800" dirty="0"/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©</a:t>
            </a:r>
            <a:endParaRPr lang="ru-RU" sz="2800" dirty="0" smtClean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4442" y="4846107"/>
            <a:ext cx="258941" cy="2589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239" y="4461177"/>
            <a:ext cx="321349" cy="321349"/>
          </a:xfrm>
          <a:prstGeom prst="rect">
            <a:avLst/>
          </a:prstGeom>
        </p:spPr>
      </p:pic>
      <p:sp>
        <p:nvSpPr>
          <p:cNvPr id="14" name="Текст 3">
            <a:extLst>
              <a:ext uri="{FF2B5EF4-FFF2-40B4-BE49-F238E27FC236}">
                <a16:creationId xmlns="" xmlns:a16="http://schemas.microsoft.com/office/drawing/2014/main" id="{60828E04-9C2A-4859-8050-C2DF67A249CB}"/>
              </a:ext>
            </a:extLst>
          </p:cNvPr>
          <p:cNvSpPr txBox="1">
            <a:spLocks/>
          </p:cNvSpPr>
          <p:nvPr/>
        </p:nvSpPr>
        <p:spPr>
          <a:xfrm>
            <a:off x="2806076" y="4453482"/>
            <a:ext cx="4851821" cy="331138"/>
          </a:xfrm>
          <a:prstGeom prst="rect">
            <a:avLst/>
          </a:prstGeom>
        </p:spPr>
        <p:txBody>
          <a:bodyPr rtlCol="0"/>
          <a:lstStyle/>
          <a:p>
            <a:pPr marL="266700" marR="0" lvl="0" indent="-2667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</a:rPr>
              <a:t>ГБУЗ «ТООКД»</a:t>
            </a:r>
            <a:endParaRPr kumimoji="0" lang="ru-RU" sz="1800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itchFamily="2" charset="0"/>
              <a:ea typeface="Roboto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54" y="4049386"/>
            <a:ext cx="321349" cy="321349"/>
          </a:xfrm>
          <a:prstGeom prst="rect">
            <a:avLst/>
          </a:prstGeom>
        </p:spPr>
      </p:pic>
      <p:sp>
        <p:nvSpPr>
          <p:cNvPr id="18" name="Текст 3">
            <a:extLst>
              <a:ext uri="{FF2B5EF4-FFF2-40B4-BE49-F238E27FC236}">
                <a16:creationId xmlns="" xmlns:a16="http://schemas.microsoft.com/office/drawing/2014/main" id="{60828E04-9C2A-4859-8050-C2DF67A249CB}"/>
              </a:ext>
            </a:extLst>
          </p:cNvPr>
          <p:cNvSpPr txBox="1">
            <a:spLocks/>
          </p:cNvSpPr>
          <p:nvPr/>
        </p:nvSpPr>
        <p:spPr>
          <a:xfrm>
            <a:off x="2824588" y="4067494"/>
            <a:ext cx="4851821" cy="331138"/>
          </a:xfrm>
          <a:prstGeom prst="rect">
            <a:avLst/>
          </a:prstGeom>
        </p:spPr>
        <p:txBody>
          <a:bodyPr rtlCol="0"/>
          <a:lstStyle/>
          <a:p>
            <a:pPr marL="266700" marR="0" lvl="0" indent="-2667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Новиков Илья Сергеевич</a:t>
            </a:r>
            <a:endParaRPr kumimoji="0" lang="ru-RU" sz="1800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itchFamily="2" charset="0"/>
              <a:ea typeface="Roboto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07" y="339059"/>
            <a:ext cx="3726963" cy="8033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6580">
                  <a:alpha val="50196"/>
                </a:srgbClr>
              </a:clrFrom>
              <a:clrTo>
                <a:srgbClr val="0065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4" y="2099733"/>
            <a:ext cx="3945136" cy="472806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359" y="17539"/>
            <a:ext cx="1049128" cy="1446414"/>
          </a:xfrm>
          <a:prstGeom prst="rect">
            <a:avLst/>
          </a:prstGeom>
        </p:spPr>
      </p:pic>
      <p:sp>
        <p:nvSpPr>
          <p:cNvPr id="21" name="Подзаголовок 3">
            <a:extLst>
              <a:ext uri="{FF2B5EF4-FFF2-40B4-BE49-F238E27FC236}">
                <a16:creationId xmlns="" xmlns:a16="http://schemas.microsoft.com/office/drawing/2014/main" id="{4772945D-CA91-4CFE-8EB7-941C7618C994}"/>
              </a:ext>
            </a:extLst>
          </p:cNvPr>
          <p:cNvSpPr txBox="1">
            <a:spLocks/>
          </p:cNvSpPr>
          <p:nvPr/>
        </p:nvSpPr>
        <p:spPr>
          <a:xfrm>
            <a:off x="1402883" y="2721701"/>
            <a:ext cx="5692774" cy="449624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Спасибо за внимание</a:t>
            </a:r>
            <a:endParaRPr lang="ru-RU" sz="2800" dirty="0" smtClean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672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6580">
                  <a:alpha val="50196"/>
                </a:srgbClr>
              </a:clrFrom>
              <a:clrTo>
                <a:srgbClr val="0065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18" y="2201672"/>
            <a:ext cx="3885281" cy="4656327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" y="6374917"/>
            <a:ext cx="7159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©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2020,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ООО «Медицинские скрининг системы»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88" y="313491"/>
            <a:ext cx="2507845" cy="54058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7637" y="1182156"/>
            <a:ext cx="5400000" cy="720000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Нехватка медицинского персонала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7637" y="2138678"/>
            <a:ext cx="5400000" cy="720000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Негативное влияние человеческого фактора на интерпретацию медицинских изображений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7638" y="3095198"/>
            <a:ext cx="5400000" cy="720000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Несвоевременная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диагностика онкологии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70021" y="4051720"/>
            <a:ext cx="5400000" cy="720000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Высокая стоимость диагностических мероприятий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75950" y="5008241"/>
            <a:ext cx="5400000" cy="720000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Повышенная нагрузка на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специалистов лучевой диагностики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31425" y="174567"/>
            <a:ext cx="2278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Проблемы</a:t>
            </a:r>
            <a:endParaRPr lang="ru-RU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90" y="1182156"/>
            <a:ext cx="5591693" cy="3637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1999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48" y="846139"/>
            <a:ext cx="5331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Запуск пилотного проекта</a:t>
            </a:r>
            <a:endParaRPr lang="ru-RU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9495" y="1763111"/>
            <a:ext cx="1070125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8C8FF"/>
              </a:buClr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 июня 2019 года подписано соглашение </a:t>
            </a:r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 сотрудничестве между </a:t>
            </a:r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Государственным бюджетным учреждением </a:t>
            </a:r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здравоохранения «</a:t>
            </a:r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Тамбовским областным онкологическим клиническим диспансером»</a:t>
            </a:r>
            <a:endParaRPr lang="ru-RU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Clr>
                <a:srgbClr val="48C8FF"/>
              </a:buClr>
              <a:buFont typeface="Wingdings" panose="05000000000000000000" pitchFamily="2" charset="2"/>
              <a:buChar char="Ø"/>
            </a:pPr>
            <a:endParaRPr lang="ru-RU" sz="2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Clr>
                <a:srgbClr val="48C8FF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</a:t>
            </a:r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олучены образцы исследований </a:t>
            </a:r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(цифровые маммографические снимки</a:t>
            </a:r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b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sz="2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Clr>
                <a:srgbClr val="48C8FF"/>
              </a:buClr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Произведена </a:t>
            </a:r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установка </a:t>
            </a:r>
            <a:r>
              <a:rPr lang="ru-RU" sz="24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Цельс</a:t>
            </a:r>
            <a:r>
              <a:rPr lang="ru-RU" sz="2400" b="1" baseline="30000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ru-RU" sz="2400" b="1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</a:t>
            </a:r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рабочей станции </a:t>
            </a:r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врача-рентгенолога</a:t>
            </a:r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проведены настройки </a:t>
            </a:r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чтения </a:t>
            </a:r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директорий, произведены тестовые обработки исследований</a:t>
            </a:r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285750" indent="-285750">
              <a:buClr>
                <a:srgbClr val="48C8FF"/>
              </a:buClr>
              <a:buFont typeface="Wingdings" panose="05000000000000000000" pitchFamily="2" charset="2"/>
              <a:buChar char="Ø"/>
            </a:pPr>
            <a:endParaRPr lang="ru-RU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Clr>
                <a:srgbClr val="48C8FF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Проведено обучение врача </a:t>
            </a:r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рентгенолога работе с ПО </a:t>
            </a:r>
            <a:r>
              <a:rPr lang="ru-RU" sz="2400" b="1" dirty="0" smtClean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Цельс</a:t>
            </a:r>
            <a:r>
              <a:rPr lang="ru-RU" sz="2400" b="1" baseline="30000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ru-RU" sz="2400" b="1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400" b="1" baseline="30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2400" b="1" baseline="30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sz="2400" b="1" baseline="30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Clr>
                <a:srgbClr val="48C8FF"/>
              </a:buClr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Функционал решения внедрен в повседневную практику врача-рентгенолога</a:t>
            </a:r>
            <a:endParaRPr lang="ru-RU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629" y="0"/>
            <a:ext cx="1049128" cy="14464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88" y="313491"/>
            <a:ext cx="2507845" cy="54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8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6580">
                  <a:alpha val="50196"/>
                </a:srgbClr>
              </a:clrFrom>
              <a:clrTo>
                <a:srgbClr val="0065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179" y="3673044"/>
            <a:ext cx="2846400" cy="311491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3084283" y="179064"/>
            <a:ext cx="49386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Схема работы </a:t>
            </a:r>
            <a:r>
              <a:rPr lang="ru-RU" sz="32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Цельс</a:t>
            </a:r>
            <a:r>
              <a:rPr lang="ru-RU" sz="3200" b="1" baseline="30000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endParaRPr lang="ru-RU" sz="3200" b="1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95756" y="5230502"/>
            <a:ext cx="2862385" cy="82800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Ядро</a:t>
            </a:r>
            <a:r>
              <a:rPr lang="ru-RU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предобученнной нейронной сетью.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Анализ исследований</a:t>
            </a:r>
            <a:endParaRPr lang="ru-RU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73714" y="2705099"/>
            <a:ext cx="2759760" cy="102357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</a:t>
            </a:r>
            <a:r>
              <a:rPr lang="ru-RU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втоматизированное рабочее место врача.</a:t>
            </a:r>
            <a:br>
              <a:rPr lang="ru-RU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ru-RU" sz="16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изуализация результатов анализа</a:t>
            </a:r>
            <a:endParaRPr lang="ru-RU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73726" y="2705099"/>
            <a:ext cx="2759760" cy="82800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Рентгенографическое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Получение изображений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817" y="1718018"/>
            <a:ext cx="821541" cy="7501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99" y="1417286"/>
            <a:ext cx="1182754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474" y="1417286"/>
            <a:ext cx="1182754" cy="10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054" y="4121029"/>
            <a:ext cx="1182754" cy="1080000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 rot="10800000">
            <a:off x="6933474" y="1867284"/>
            <a:ext cx="1577006" cy="225817"/>
          </a:xfrm>
          <a:prstGeom prst="right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827632" y="3501518"/>
            <a:ext cx="245798" cy="448887"/>
          </a:xfrm>
          <a:prstGeom prst="down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0800000">
            <a:off x="2052076" y="3488432"/>
            <a:ext cx="245798" cy="448887"/>
          </a:xfrm>
          <a:prstGeom prst="down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3785210" y="1318446"/>
            <a:ext cx="224444" cy="1249129"/>
          </a:xfrm>
          <a:prstGeom prst="down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 rot="5400000">
            <a:off x="3785860" y="1581551"/>
            <a:ext cx="224444" cy="1247547"/>
          </a:xfrm>
          <a:prstGeom prst="down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279" y="1270042"/>
            <a:ext cx="1571592" cy="14350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039" y="1635066"/>
            <a:ext cx="501615" cy="4580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63697" y="2692501"/>
            <a:ext cx="3222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Desktop-</a:t>
            </a:r>
            <a:r>
              <a:rPr lang="ru-RU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приложение </a:t>
            </a:r>
            <a:br>
              <a:rPr lang="ru-RU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Цельс</a:t>
            </a:r>
            <a:r>
              <a:rPr lang="ru-RU" b="1" baseline="30000" dirty="0" smtClean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endParaRPr lang="ru-RU" b="1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629" y="0"/>
            <a:ext cx="1049128" cy="144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4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548" y="2122927"/>
            <a:ext cx="744266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Задачи пилотного проекта: </a:t>
            </a:r>
            <a:br>
              <a:rPr lang="ru-RU" b="1" dirty="0" smtClean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b="1" dirty="0" smtClean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0" indent="-342900">
              <a:spcAft>
                <a:spcPts val="0"/>
              </a:spcAft>
              <a:buClr>
                <a:srgbClr val="48C8FF"/>
              </a:buClr>
              <a:buFont typeface="Wingdings" panose="05000000000000000000" pitchFamily="2" charset="2"/>
              <a:buChar char="Ø"/>
              <a:tabLst>
                <a:tab pos="810260" algn="l"/>
              </a:tabLst>
            </a:pPr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Организовать возможность проспективного анализа маммографических исследований на базе ГБУЗ «Тамбовский областной онкологический клинический диспансер»</a:t>
            </a:r>
            <a:b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dirty="0" smtClea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0" indent="-342900">
              <a:spcAft>
                <a:spcPts val="0"/>
              </a:spcAft>
              <a:buClr>
                <a:srgbClr val="48C8FF"/>
              </a:buClr>
              <a:buFont typeface="Wingdings" panose="05000000000000000000" pitchFamily="2" charset="2"/>
              <a:buChar char="Ø"/>
              <a:tabLst>
                <a:tab pos="810260" algn="l"/>
              </a:tabLst>
            </a:pP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Провести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проспективный </a:t>
            </a:r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анализ не менее </a:t>
            </a:r>
            <a:r>
              <a:rPr lang="ru-RU" b="1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4000 </a:t>
            </a:r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маммографических исследований с использованием функциональности СППВР </a:t>
            </a:r>
            <a:r>
              <a:rPr lang="ru-RU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Цельс</a:t>
            </a:r>
            <a:r>
              <a:rPr lang="ru-RU" b="1" baseline="30000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ru-RU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0" indent="-342900">
              <a:spcAft>
                <a:spcPts val="0"/>
              </a:spcAft>
              <a:buClr>
                <a:srgbClr val="48C8FF"/>
              </a:buClr>
              <a:buFont typeface="Wingdings" panose="05000000000000000000" pitchFamily="2" charset="2"/>
              <a:buChar char="Ø"/>
              <a:tabLst>
                <a:tab pos="810260" algn="l"/>
              </a:tabLst>
            </a:pPr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 результату сформулировать ответы на ключевые вопросы и сформировать выводы по гипотезам.</a:t>
            </a:r>
            <a:endParaRPr lang="ru-RU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4641" y="190710"/>
            <a:ext cx="7498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Цели и задачи пилотного проекта</a:t>
            </a:r>
            <a:endParaRPr lang="ru-RU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390" y="3047362"/>
            <a:ext cx="3774429" cy="2514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60218" y="1084502"/>
            <a:ext cx="99725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Основная цель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сформировать заключение о необходимости и возможности применения системы помощи принятия врачебных решений </a:t>
            </a:r>
            <a:r>
              <a:rPr lang="ru-RU" b="1" dirty="0" smtClean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Цельс</a:t>
            </a:r>
            <a:r>
              <a:rPr lang="ru-RU" b="1" baseline="30000" dirty="0" smtClean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ru-RU" b="1" dirty="0" smtClean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 проведении скрининговых мероприятий по выявлению рака молочной железы на территории Тамбовской области.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629" y="0"/>
            <a:ext cx="1049128" cy="144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0853" y="190710"/>
            <a:ext cx="4148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Ключевые вопросы</a:t>
            </a:r>
            <a:endParaRPr lang="ru-RU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629" y="0"/>
            <a:ext cx="1049128" cy="14464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765" y="1570964"/>
            <a:ext cx="7024685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</a:t>
            </a:r>
            <a:r>
              <a:rPr lang="ru-RU" sz="2200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Возможно </a:t>
            </a:r>
            <a:r>
              <a:rPr lang="ru-RU" sz="2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ли использование Решения врачами при проведении </a:t>
            </a:r>
            <a:r>
              <a:rPr lang="ru-RU" sz="2200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маммографических </a:t>
            </a:r>
            <a:r>
              <a:rPr lang="ru-RU" sz="2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исследований для </a:t>
            </a:r>
            <a:r>
              <a:rPr lang="ru-RU" sz="22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выявления патологий</a:t>
            </a:r>
            <a:r>
              <a:rPr lang="ru-RU" sz="2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в том числе онкологических </a:t>
            </a:r>
            <a:r>
              <a:rPr lang="ru-RU" sz="2200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заболеваний</a:t>
            </a:r>
            <a:r>
              <a:rPr lang="ru-RU" sz="2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  <a:r>
              <a:rPr lang="ru-RU" sz="2200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2200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</a:t>
            </a:r>
            <a:r>
              <a:rPr lang="ru-RU" sz="2200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Возможно </a:t>
            </a:r>
            <a:r>
              <a:rPr lang="ru-RU" sz="2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ли использование Решения врачами при проведении </a:t>
            </a:r>
            <a:r>
              <a:rPr lang="ru-RU" sz="22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массового скрининга </a:t>
            </a:r>
            <a:r>
              <a:rPr lang="ru-RU" sz="2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 выявлению патологий, в том числе онкологических </a:t>
            </a:r>
            <a:r>
              <a:rPr lang="ru-RU" sz="2200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заболеваний</a:t>
            </a:r>
            <a:r>
              <a:rPr lang="ru-RU" sz="2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  <a:endParaRPr lang="ru-RU" sz="22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276" y="1866971"/>
            <a:ext cx="3004353" cy="300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9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9206" y="199505"/>
            <a:ext cx="6301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Гипотезы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1924" y="1221970"/>
            <a:ext cx="81821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гипотеза: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Использование </a:t>
            </a:r>
            <a:r>
              <a:rPr lang="ru-RU" sz="24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Цельс</a:t>
            </a:r>
            <a:r>
              <a:rPr lang="ru-RU" sz="2400" b="1" baseline="30000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ru-RU" sz="2400" b="1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врачом-рентгенологом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повысит качество диагностики патологий, в том числе онкологических заболеваний при проведении маммографических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исследований </a:t>
            </a:r>
            <a:b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2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гипотеза: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Функциональность </a:t>
            </a:r>
            <a:r>
              <a:rPr lang="ru-RU" sz="24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Цельс</a:t>
            </a:r>
            <a:r>
              <a:rPr lang="ru-RU" sz="2400" b="1" baseline="30000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ru-RU" sz="2400" b="1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позволит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проводить приоритизацию порядка интерпретации исследований, в условиях ограниченного времени , что позволит в короткие сроки выявить исследования с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патологией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629" y="0"/>
            <a:ext cx="1049128" cy="14464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977" y="1930243"/>
            <a:ext cx="2965953" cy="296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9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226403"/>
              </p:ext>
            </p:extLst>
          </p:nvPr>
        </p:nvGraphicFramePr>
        <p:xfrm>
          <a:off x="313989" y="4044050"/>
          <a:ext cx="5504920" cy="1933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275">
                  <a:extLst>
                    <a:ext uri="{9D8B030D-6E8A-4147-A177-3AD203B41FA5}">
                      <a16:colId xmlns:a16="http://schemas.microsoft.com/office/drawing/2014/main" xmlns="" val="1835162960"/>
                    </a:ext>
                  </a:extLst>
                </a:gridCol>
                <a:gridCol w="1341578">
                  <a:extLst>
                    <a:ext uri="{9D8B030D-6E8A-4147-A177-3AD203B41FA5}">
                      <a16:colId xmlns:a16="http://schemas.microsoft.com/office/drawing/2014/main" xmlns="" val="1733828428"/>
                    </a:ext>
                  </a:extLst>
                </a:gridCol>
                <a:gridCol w="1420067">
                  <a:extLst>
                    <a:ext uri="{9D8B030D-6E8A-4147-A177-3AD203B41FA5}">
                      <a16:colId xmlns:a16="http://schemas.microsoft.com/office/drawing/2014/main" xmlns="" val="1393670865"/>
                    </a:ext>
                  </a:extLst>
                </a:gridCol>
              </a:tblGrid>
              <a:tr h="5645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Результат исследования</a:t>
                      </a:r>
                    </a:p>
                  </a:txBody>
                  <a:tcPr marL="68580" marR="68580" marT="0" marB="0" anchor="b">
                    <a:solidFill>
                      <a:srgbClr val="48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Количество исследований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C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1196783"/>
                  </a:ext>
                </a:extLst>
              </a:tr>
              <a:tr h="2737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Всего исследований</a:t>
                      </a: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8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4852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1356994"/>
                  </a:ext>
                </a:extLst>
              </a:tr>
              <a:tr h="2737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ИП (истинно положительные)</a:t>
                      </a: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8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42,73%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1441754"/>
                  </a:ext>
                </a:extLst>
              </a:tr>
              <a:tr h="2737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ЛП (ложно положительные)</a:t>
                      </a: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8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22,92%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0251932"/>
                  </a:ext>
                </a:extLst>
              </a:tr>
              <a:tr h="2737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ИО (истинно отрицательные)</a:t>
                      </a: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8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1365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28,13%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8888674"/>
                  </a:ext>
                </a:extLst>
              </a:tr>
              <a:tr h="2737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ЛО (ложно отрицательные)</a:t>
                      </a: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8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6,22%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1657741"/>
                  </a:ext>
                </a:extLst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87793662"/>
              </p:ext>
            </p:extLst>
          </p:nvPr>
        </p:nvGraphicFramePr>
        <p:xfrm>
          <a:off x="6134793" y="3050771"/>
          <a:ext cx="5470682" cy="3281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3989" y="3457988"/>
            <a:ext cx="589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таблице представлено сравнение результатов исследований ПО </a:t>
            </a:r>
            <a:r>
              <a:rPr lang="ru-RU" sz="12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Цельс</a:t>
            </a:r>
            <a:r>
              <a:rPr lang="ru-RU" sz="1200" b="1" baseline="30000" dirty="0" smtClean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ru-RU" sz="1200" b="1" baseline="30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врача-рентгенолога, при совместном использовании </a:t>
            </a:r>
            <a:r>
              <a:rPr lang="ru-RU" sz="1200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ru-RU" sz="12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Цельс</a:t>
            </a:r>
            <a:r>
              <a:rPr lang="ru-RU" sz="1200" b="1" baseline="30000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ru-RU" sz="12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+ </a:t>
            </a:r>
            <a:r>
              <a:rPr lang="ru-RU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</a:t>
            </a:r>
            <a:r>
              <a:rPr lang="ru-RU" sz="1200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2915" y="99753"/>
            <a:ext cx="5668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Подтверждение гипотезы 1</a:t>
            </a:r>
            <a:endParaRPr lang="ru-RU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629" y="0"/>
            <a:ext cx="1049128" cy="14464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1811" y="1144219"/>
            <a:ext cx="103604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Проанализированы </a:t>
            </a:r>
            <a:r>
              <a:rPr lang="ru-RU" sz="1600" b="1" dirty="0" smtClean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4852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исследования:</a:t>
            </a:r>
            <a:b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 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588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пациентов диагностированы онкологические заболевания, в том числе у 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536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пациентов впервые.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 результатам «второго чтения» с использованием функциональности </a:t>
            </a:r>
            <a:r>
              <a:rPr lang="ru-RU" sz="16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Цельс</a:t>
            </a:r>
            <a:r>
              <a:rPr lang="ru-RU" sz="1600" b="1" baseline="30000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ru-RU" sz="1600" b="1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рентгенолог назначил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дополнительные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обследования </a:t>
            </a:r>
            <a:r>
              <a:rPr lang="ru-RU" sz="1600" b="1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пациентам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 результатам которых диагностированы онкологические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заболевания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57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6399" y="135418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Случаи</a:t>
            </a:r>
            <a:endParaRPr lang="ru-RU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51" y="1684774"/>
            <a:ext cx="1754258" cy="3114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391" y="1684774"/>
            <a:ext cx="1964098" cy="3114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48C8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032151" y="5099941"/>
            <a:ext cx="102450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обоих случаях в ходе «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второго чтения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 </a:t>
            </a:r>
            <a:r>
              <a:rPr lang="ru-RU" sz="20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Цельс</a:t>
            </a:r>
            <a:r>
              <a:rPr lang="ru-RU" sz="2000" b="1" baseline="30000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ru-RU" sz="20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выделил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область интереса. После дополнительных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исследований подтвердились наличия злокачественных новообразований.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881" y="1673641"/>
            <a:ext cx="2298743" cy="3125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Рисунок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723" y="1684776"/>
            <a:ext cx="2593437" cy="3114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181160" y="137397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8406" y="1071654"/>
            <a:ext cx="67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№1</a:t>
            </a:r>
            <a:endParaRPr lang="ru-RU" sz="2400" b="1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6354" y="1071654"/>
            <a:ext cx="67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№2</a:t>
            </a:r>
            <a:endParaRPr lang="ru-RU" sz="2400" b="1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629" y="0"/>
            <a:ext cx="1049128" cy="14464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88" y="313491"/>
            <a:ext cx="2507845" cy="54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636</Words>
  <Application>Microsoft Office PowerPoint</Application>
  <PresentationFormat>Широкоэкранный</PresentationFormat>
  <Paragraphs>118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Arial Nova</vt:lpstr>
      <vt:lpstr>Calibri</vt:lpstr>
      <vt:lpstr>Calibri Light</vt:lpstr>
      <vt:lpstr>Roboto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Артем Капнинский</cp:lastModifiedBy>
  <cp:revision>68</cp:revision>
  <dcterms:created xsi:type="dcterms:W3CDTF">2020-01-24T08:46:25Z</dcterms:created>
  <dcterms:modified xsi:type="dcterms:W3CDTF">2020-09-18T01:37:26Z</dcterms:modified>
</cp:coreProperties>
</file>