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166313AD-7FA9-48C0-9166-2E6E04E33F81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F569F02-7573-4E27-9D93-5DEC7FBA0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836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313AD-7FA9-48C0-9166-2E6E04E33F81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69F02-7573-4E27-9D93-5DEC7FBA0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38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66313AD-7FA9-48C0-9166-2E6E04E33F81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F569F02-7573-4E27-9D93-5DEC7FBA0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947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313AD-7FA9-48C0-9166-2E6E04E33F81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69F02-7573-4E27-9D93-5DEC7FBA0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614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66313AD-7FA9-48C0-9166-2E6E04E33F81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F569F02-7573-4E27-9D93-5DEC7FBA0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493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66313AD-7FA9-48C0-9166-2E6E04E33F81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F569F02-7573-4E27-9D93-5DEC7FBA0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72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66313AD-7FA9-48C0-9166-2E6E04E33F81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F569F02-7573-4E27-9D93-5DEC7FBA0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040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313AD-7FA9-48C0-9166-2E6E04E33F81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69F02-7573-4E27-9D93-5DEC7FBA0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911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66313AD-7FA9-48C0-9166-2E6E04E33F81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F569F02-7573-4E27-9D93-5DEC7FBA0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951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313AD-7FA9-48C0-9166-2E6E04E33F81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69F02-7573-4E27-9D93-5DEC7FBA0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98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66313AD-7FA9-48C0-9166-2E6E04E33F81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EF569F02-7573-4E27-9D93-5DEC7FBA0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080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313AD-7FA9-48C0-9166-2E6E04E33F81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69F02-7573-4E27-9D93-5DEC7FBA0B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110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t.petrovskaya@onlinedoctor.ru" TargetMode="External"/><Relationship Id="rId2" Type="http://schemas.openxmlformats.org/officeDocument/2006/relationships/hyperlink" Target="mailto:info@pediatr247.ru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DC5E8E-2246-4BEB-BAC7-837ECC68B2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Обучение врачей проведению телемедицинских консультаций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E987F6F-AB27-4749-90C5-3DA3087B1E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151" y="4096560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ru-RU" dirty="0"/>
              <a:t>Тина Петровская</a:t>
            </a:r>
          </a:p>
          <a:p>
            <a:pPr algn="r"/>
            <a:r>
              <a:rPr lang="ru-RU" dirty="0"/>
              <a:t>руководитель отделения онлайн-консультирования </a:t>
            </a:r>
          </a:p>
          <a:p>
            <a:pPr algn="r"/>
            <a:r>
              <a:rPr lang="ru-RU" dirty="0"/>
              <a:t>и отдела контроля качества </a:t>
            </a:r>
            <a:r>
              <a:rPr lang="ru-RU" dirty="0" err="1"/>
              <a:t>ОнлайнДоктор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6F95C2E-0066-47F2-83BC-EC916D32DC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1705" y="195855"/>
            <a:ext cx="1752017" cy="678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159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7FFBD63-A201-4BBF-9F4D-71FFB1E098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20878" y="1083491"/>
            <a:ext cx="6269591" cy="238265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ООО «ММТ» </a:t>
            </a:r>
          </a:p>
          <a:p>
            <a:pPr marL="0" indent="0">
              <a:buNone/>
            </a:pPr>
            <a:r>
              <a:rPr lang="ru-RU" dirty="0" err="1"/>
              <a:t>ОнлайнДоктор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info@pediatr247.ru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+7 (929) 645-48-00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1409D3-83B8-4E86-8768-60565E3FB9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8447" y="3466142"/>
            <a:ext cx="6272022" cy="238358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Петровская Тина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t.petrovskaya@onlinedoctor.ru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+7 (917) 500-81-40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487AA13-AE15-4033-BCF8-C1D9D8D66E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31" y="2175344"/>
            <a:ext cx="3682375" cy="14262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12194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5F194A9-61A9-4F73-93D5-652D417C4D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45" y="1666291"/>
            <a:ext cx="5640667" cy="3525417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867C97-69C7-4737-95D0-B984EAE39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779" y="-111967"/>
            <a:ext cx="4052598" cy="2464671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мы начинали обучение?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919173-4996-48EB-9937-D87D40B70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3994" y="653897"/>
            <a:ext cx="6281873" cy="5248622"/>
          </a:xfrm>
        </p:spPr>
        <p:txBody>
          <a:bodyPr>
            <a:normAutofit lnSpcReduction="10000"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Руководитель отделения онлайн-консультирования</a:t>
            </a:r>
          </a:p>
          <a:p>
            <a:pPr marL="0" indent="0">
              <a:buNone/>
            </a:pPr>
            <a:r>
              <a:rPr lang="ru-RU" dirty="0"/>
              <a:t>Устное обучение онлайн через </a:t>
            </a:r>
            <a:r>
              <a:rPr lang="en-US" dirty="0"/>
              <a:t>Skype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-с чего начать консультацию</a:t>
            </a:r>
          </a:p>
          <a:p>
            <a:pPr marL="0" indent="0">
              <a:buNone/>
            </a:pPr>
            <a:r>
              <a:rPr lang="ru-RU" dirty="0"/>
              <a:t>-основы нормативно-правовой базы</a:t>
            </a:r>
          </a:p>
          <a:p>
            <a:pPr marL="0" indent="0">
              <a:buNone/>
            </a:pPr>
            <a:r>
              <a:rPr lang="ru-RU" dirty="0"/>
              <a:t>-написание медицинского заключения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Специалист по технической части</a:t>
            </a:r>
          </a:p>
          <a:p>
            <a:pPr marL="0" indent="0">
              <a:buNone/>
            </a:pPr>
            <a:r>
              <a:rPr lang="ru-RU" dirty="0"/>
              <a:t>-оценка видео и звука</a:t>
            </a:r>
          </a:p>
          <a:p>
            <a:pPr marL="0" indent="0">
              <a:buNone/>
            </a:pPr>
            <a:r>
              <a:rPr lang="ru-RU" dirty="0"/>
              <a:t>-с кем связываться в ходе проблем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Инструкция по онлайн-консультированию в личном кабинете врача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49E03E-E341-4D03-B8E9-9EE9A7D997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1705" y="195855"/>
            <a:ext cx="1752017" cy="678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118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851AAB-CEBD-4F62-8FB3-83C028087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 какими сложностями мы столкнулись?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8B6433-7260-4802-B785-C64EA1F30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/>
              <a:t>Врачи не здороваются, не представляются, не умеют выстроить доверительные отношения с пациентом</a:t>
            </a:r>
          </a:p>
          <a:p>
            <a:pPr marL="514350" indent="-514350">
              <a:buAutoNum type="arabicPeriod"/>
            </a:pPr>
            <a:r>
              <a:rPr lang="ru-RU" dirty="0"/>
              <a:t>Врачи не проявляют инициативу для лучшего качества консультации, например, не запрашивают медицинские данные</a:t>
            </a:r>
          </a:p>
          <a:p>
            <a:pPr marL="514350" indent="-514350">
              <a:buAutoNum type="arabicPeriod"/>
            </a:pPr>
            <a:r>
              <a:rPr lang="ru-RU" dirty="0"/>
              <a:t>Врачи боятся начать проводить первую консультацию</a:t>
            </a:r>
          </a:p>
          <a:p>
            <a:pPr marL="514350" indent="-514350">
              <a:buAutoNum type="arabicPeriod"/>
            </a:pPr>
            <a:r>
              <a:rPr lang="ru-RU" dirty="0"/>
              <a:t>Врачи не понимают задачи телемедицинских консультаций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0F5AB99-6F4A-4549-9746-5A6475701E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1705" y="195855"/>
            <a:ext cx="1752017" cy="678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819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B681FB-5DA1-418B-A4A8-67E494084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Промежуточный этап улучшения качества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E2CCFF-14C4-47FA-B57C-21B08CE35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/>
              <a:t>-скрипты для врачей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              </a:t>
            </a:r>
            <a:r>
              <a:rPr lang="ru-RU" sz="2400" dirty="0"/>
              <a:t>-проведение тестовых консультаций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502977E-49D0-4CCD-AA06-3598835AF2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532" y="591873"/>
            <a:ext cx="2970415" cy="198027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766335D-EDC4-400A-B497-0E3F71E94F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7438" y="4341111"/>
            <a:ext cx="3626434" cy="204718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75558FF-47C2-41FA-B26E-CBAFEAA693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1705" y="195855"/>
            <a:ext cx="1752017" cy="678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595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98EA9D-6C90-4051-95CF-2B09D8A73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Нас становится больше, времени на обучение стало затрачиваться все больше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F5C04C-9F01-4C88-AD17-E6B5AB87F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-83976"/>
            <a:ext cx="6281873" cy="6135784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Новые клиники-партнеры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                              Сотрудничество с врачами системы ОМС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7EBDCBB-B692-4BF4-B06E-AE4596F891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2" t="11665" r="-476" b="18192"/>
          <a:stretch/>
        </p:blipFill>
        <p:spPr>
          <a:xfrm>
            <a:off x="4969157" y="1810136"/>
            <a:ext cx="3536302" cy="207606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E3B6702-C3C9-4E91-8D1D-833F274BA4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3997" y="4529526"/>
            <a:ext cx="3112535" cy="207606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C005F1A-DCF3-4BC3-AD96-FB52751E54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1705" y="195855"/>
            <a:ext cx="1752017" cy="678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685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00B5D-E05E-4634-8AB4-A6FCA0A8A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 чему мы пришли?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ECCA6F-E937-4FE4-AFB5-9DD18D408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Обучение на платформе онлайн в видео-формате</a:t>
            </a:r>
          </a:p>
          <a:p>
            <a:pPr marL="0" indent="0">
              <a:buNone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dirty="0"/>
              <a:t>Задачи телемедицины</a:t>
            </a:r>
          </a:p>
          <a:p>
            <a:pPr marL="0" indent="0">
              <a:buNone/>
            </a:pPr>
            <a:r>
              <a:rPr lang="ru-RU" dirty="0"/>
              <a:t>Особенности различных видов консультаций</a:t>
            </a:r>
          </a:p>
          <a:p>
            <a:pPr marL="0" indent="0">
              <a:buNone/>
            </a:pPr>
            <a:r>
              <a:rPr lang="ru-RU" dirty="0"/>
              <a:t>Нормативно-правовая база</a:t>
            </a:r>
          </a:p>
          <a:p>
            <a:pPr marL="0" indent="0">
              <a:buNone/>
            </a:pPr>
            <a:r>
              <a:rPr lang="ru-RU" dirty="0"/>
              <a:t>Тестирование после обучающих блоков</a:t>
            </a:r>
          </a:p>
          <a:p>
            <a:pPr marL="0" indent="0" algn="r">
              <a:buNone/>
            </a:pPr>
            <a:r>
              <a:rPr lang="ru-RU" dirty="0"/>
              <a:t>                                                                                </a:t>
            </a:r>
          </a:p>
          <a:p>
            <a:pPr marL="0" indent="0" algn="r">
              <a:buNone/>
            </a:pPr>
            <a:r>
              <a:rPr lang="ru-RU" dirty="0"/>
              <a:t>11 разделов</a:t>
            </a:r>
          </a:p>
          <a:p>
            <a:pPr marL="0" indent="0" algn="r">
              <a:buNone/>
            </a:pPr>
            <a:r>
              <a:rPr lang="ru-RU" dirty="0"/>
              <a:t>Продолжительность около 45 минут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82CA9EB-D988-46AA-A8EA-37F02F400F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1705" y="195855"/>
            <a:ext cx="1752017" cy="678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44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5AF11A-278B-46C8-A5B2-7B7E26EB2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стало лучше?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3466DD-4CAD-4AAC-8DA8-4DDA3EF9C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Врачи четко понимают отличительные особенности между онлайн-консультацией и офлайн-приемом</a:t>
            </a:r>
          </a:p>
          <a:p>
            <a:endParaRPr lang="ru-RU" dirty="0"/>
          </a:p>
          <a:p>
            <a:r>
              <a:rPr lang="ru-RU" dirty="0"/>
              <a:t>Мы понимаем какие разделы врач прослушал, видим статистику по прохождению обучающего материала</a:t>
            </a:r>
          </a:p>
          <a:p>
            <a:endParaRPr lang="ru-RU" dirty="0"/>
          </a:p>
          <a:p>
            <a:r>
              <a:rPr lang="ru-RU" dirty="0"/>
              <a:t>Контроль за обучением врачей стал проще</a:t>
            </a:r>
          </a:p>
          <a:p>
            <a:endParaRPr lang="ru-RU" dirty="0"/>
          </a:p>
          <a:p>
            <a:r>
              <a:rPr lang="ru-RU" dirty="0"/>
              <a:t>Проведение тестовых консультаций снимает напряжение с врача перед проведением реальной консультации</a:t>
            </a:r>
          </a:p>
          <a:p>
            <a:endParaRPr lang="ru-RU" dirty="0"/>
          </a:p>
          <a:p>
            <a:r>
              <a:rPr lang="ru-RU" dirty="0"/>
              <a:t>Одновременно может обучаться неограниченное количество врачей</a:t>
            </a:r>
          </a:p>
          <a:p>
            <a:endParaRPr lang="ru-RU" dirty="0"/>
          </a:p>
          <a:p>
            <a:r>
              <a:rPr lang="ru-RU" dirty="0"/>
              <a:t>Мы отвечаем на дополнительные вопросы по курсу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D72DE97-B7C5-43A2-BF9F-9209D93C13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1705" y="195855"/>
            <a:ext cx="1752017" cy="678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525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101EB5-CE4D-4E01-A407-4A9852ABD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Контроль качества консультаций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5430DD-1DF5-43B2-812E-55ACA9EB4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9" name="Равнобедренный треугольник 8">
            <a:extLst>
              <a:ext uri="{FF2B5EF4-FFF2-40B4-BE49-F238E27FC236}">
                <a16:creationId xmlns:a16="http://schemas.microsoft.com/office/drawing/2014/main" id="{C6F30735-F7F0-4B97-B886-D36D926AB7FF}"/>
              </a:ext>
            </a:extLst>
          </p:cNvPr>
          <p:cNvSpPr/>
          <p:nvPr/>
        </p:nvSpPr>
        <p:spPr>
          <a:xfrm>
            <a:off x="7303601" y="1700286"/>
            <a:ext cx="2549525" cy="2051500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Разбор спорных случаев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68E226-94DD-421F-8C86-F0F29DCB6425}"/>
              </a:ext>
            </a:extLst>
          </p:cNvPr>
          <p:cNvSpPr txBox="1"/>
          <p:nvPr/>
        </p:nvSpPr>
        <p:spPr>
          <a:xfrm>
            <a:off x="5793426" y="2264180"/>
            <a:ext cx="1221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 уровень</a:t>
            </a:r>
          </a:p>
          <a:p>
            <a:r>
              <a:rPr lang="ru-RU" dirty="0"/>
              <a:t>1 эксперт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FE850E-4CBA-41FD-90AE-BC18FD21E03D}"/>
              </a:ext>
            </a:extLst>
          </p:cNvPr>
          <p:cNvSpPr txBox="1"/>
          <p:nvPr/>
        </p:nvSpPr>
        <p:spPr>
          <a:xfrm>
            <a:off x="7928441" y="3806916"/>
            <a:ext cx="12998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2 уровень</a:t>
            </a:r>
          </a:p>
          <a:p>
            <a:r>
              <a:rPr lang="ru-RU" dirty="0"/>
              <a:t>2 эксперта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7735300-EE12-4F7D-9339-A41FD2A5ED52}"/>
              </a:ext>
            </a:extLst>
          </p:cNvPr>
          <p:cNvSpPr txBox="1"/>
          <p:nvPr/>
        </p:nvSpPr>
        <p:spPr>
          <a:xfrm>
            <a:off x="9665093" y="5478997"/>
            <a:ext cx="22827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3 уровень</a:t>
            </a:r>
          </a:p>
          <a:p>
            <a:r>
              <a:rPr lang="ru-RU" dirty="0"/>
              <a:t>3 и более экспертов</a:t>
            </a:r>
          </a:p>
        </p:txBody>
      </p:sp>
      <p:sp>
        <p:nvSpPr>
          <p:cNvPr id="16" name="Равнобедренный треугольник 15">
            <a:extLst>
              <a:ext uri="{FF2B5EF4-FFF2-40B4-BE49-F238E27FC236}">
                <a16:creationId xmlns:a16="http://schemas.microsoft.com/office/drawing/2014/main" id="{FF6653CA-E2D3-4AB7-9B50-FCDE70BA9DB2}"/>
              </a:ext>
            </a:extLst>
          </p:cNvPr>
          <p:cNvSpPr/>
          <p:nvPr/>
        </p:nvSpPr>
        <p:spPr>
          <a:xfrm>
            <a:off x="5129568" y="41836"/>
            <a:ext cx="2549526" cy="2216172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Терапия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Педиатрия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Узкие</a:t>
            </a:r>
            <a:endParaRPr lang="en-US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специальности</a:t>
            </a:r>
          </a:p>
        </p:txBody>
      </p:sp>
      <p:sp>
        <p:nvSpPr>
          <p:cNvPr id="17" name="Равнобедренный треугольник 16">
            <a:extLst>
              <a:ext uri="{FF2B5EF4-FFF2-40B4-BE49-F238E27FC236}">
                <a16:creationId xmlns:a16="http://schemas.microsoft.com/office/drawing/2014/main" id="{ED2A83AF-A3AE-4F5A-B4A0-B2FF8E5BF183}"/>
              </a:ext>
            </a:extLst>
          </p:cNvPr>
          <p:cNvSpPr/>
          <p:nvPr/>
        </p:nvSpPr>
        <p:spPr>
          <a:xfrm>
            <a:off x="9398309" y="3427497"/>
            <a:ext cx="2549525" cy="2051500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Разбор сложных случаев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EDFBA03F-EB5C-446D-8B62-A7D1A6CCCF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1705" y="195855"/>
            <a:ext cx="1752017" cy="678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45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7E6B5F-6D82-42BF-B9F3-0F8983774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Чек-лист для оценки консультаций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2B98026-16A1-46A3-8C0D-15F46A1D1A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7" r="2357" b="690"/>
          <a:stretch/>
        </p:blipFill>
        <p:spPr>
          <a:xfrm>
            <a:off x="6096000" y="948864"/>
            <a:ext cx="2864499" cy="4960271"/>
          </a:xfr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D7F5920-905E-403C-B21C-748C7EBFDC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1705" y="195855"/>
            <a:ext cx="1752017" cy="678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816533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Атлас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78C30D"/>
      </a:accent1>
      <a:accent2>
        <a:srgbClr val="099B62"/>
      </a:accent2>
      <a:accent3>
        <a:srgbClr val="21CFDF"/>
      </a:accent3>
      <a:accent4>
        <a:srgbClr val="179FDF"/>
      </a:accent4>
      <a:accent5>
        <a:srgbClr val="E75710"/>
      </a:accent5>
      <a:accent6>
        <a:srgbClr val="F89C19"/>
      </a:accent6>
      <a:hlink>
        <a:srgbClr val="7CDE25"/>
      </a:hlink>
      <a:folHlink>
        <a:srgbClr val="BCE8A8"/>
      </a:folHlink>
    </a:clrScheme>
    <a:fontScheme name="Атлас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тлас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EF0781-FB17-4F1F-B3B1-699933968C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TM16401371[[fn=Атлас]]</Template>
  <TotalTime>452</TotalTime>
  <Words>292</Words>
  <Application>Microsoft Office PowerPoint</Application>
  <PresentationFormat>Широкоэкранный</PresentationFormat>
  <Paragraphs>78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 Light</vt:lpstr>
      <vt:lpstr>Rockwell</vt:lpstr>
      <vt:lpstr>Wingdings</vt:lpstr>
      <vt:lpstr>Атлас</vt:lpstr>
      <vt:lpstr>Обучение врачей проведению телемедицинских консультаций</vt:lpstr>
      <vt:lpstr>Как мы начинали обучение?</vt:lpstr>
      <vt:lpstr>С какими сложностями мы столкнулись?</vt:lpstr>
      <vt:lpstr>Промежуточный этап улучшения качества обучения</vt:lpstr>
      <vt:lpstr>Нас становится больше, времени на обучение стало затрачиваться все больше</vt:lpstr>
      <vt:lpstr>К чему мы пришли?</vt:lpstr>
      <vt:lpstr>Что стало лучше? </vt:lpstr>
      <vt:lpstr>Контроль качества консультаций</vt:lpstr>
      <vt:lpstr>Чек-лист для оценки консультаций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врачей телемедицине онлайн</dc:title>
  <dc:creator>Петровская Тина</dc:creator>
  <cp:lastModifiedBy>Петровская Тина</cp:lastModifiedBy>
  <cp:revision>18</cp:revision>
  <dcterms:created xsi:type="dcterms:W3CDTF">2020-09-23T12:07:46Z</dcterms:created>
  <dcterms:modified xsi:type="dcterms:W3CDTF">2020-09-23T19:40:33Z</dcterms:modified>
</cp:coreProperties>
</file>